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Montserrat Light"/>
      <p:regular r:id="rId31"/>
      <p:bold r:id="rId32"/>
      <p:italic r:id="rId33"/>
      <p:boldItalic r:id="rId34"/>
    </p:embeddedFont>
    <p:embeddedFont>
      <p:font typeface="Montserrat ExtraBold"/>
      <p:bold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64">
          <p15:clr>
            <a:srgbClr val="747775"/>
          </p15:clr>
        </p15:guide>
        <p15:guide id="2" pos="2778">
          <p15:clr>
            <a:srgbClr val="747775"/>
          </p15:clr>
        </p15:guide>
        <p15:guide id="3" pos="4286">
          <p15:clr>
            <a:srgbClr val="747775"/>
          </p15:clr>
        </p15:guide>
        <p15:guide id="4" pos="1474">
          <p15:clr>
            <a:srgbClr val="747775"/>
          </p15:clr>
        </p15:guide>
        <p15:guide id="5" orient="horz" pos="2446">
          <p15:clr>
            <a:srgbClr val="747775"/>
          </p15:clr>
        </p15:guide>
        <p15:guide id="6" orient="horz" pos="794">
          <p15:clr>
            <a:srgbClr val="747775"/>
          </p15:clr>
        </p15:guide>
      </p15:sldGuideLst>
    </p:ext>
    <p:ext uri="GoogleSlidesCustomDataVersion2">
      <go:slidesCustomData xmlns:go="http://customooxmlschemas.google.com/" r:id="rId41" roundtripDataSignature="AMtx7mgzbxmWI0IJEWDvv0Sg8+ej6yvw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5C8D41-5236-4E21-90C2-F68E6EF616E5}">
  <a:tblStyle styleId="{D25C8D41-5236-4E21-90C2-F68E6EF616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4" orient="horz"/>
        <p:guide pos="2778"/>
        <p:guide pos="4286"/>
        <p:guide pos="1474"/>
        <p:guide pos="2446" orient="horz"/>
        <p:guide pos="79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Light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Ligh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Light-bold.fntdata"/><Relationship Id="rId13" Type="http://schemas.openxmlformats.org/officeDocument/2006/relationships/slide" Target="slides/slide7.xml"/><Relationship Id="rId35" Type="http://schemas.openxmlformats.org/officeDocument/2006/relationships/font" Target="fonts/MontserratExtraBold-bold.fntdata"/><Relationship Id="rId12" Type="http://schemas.openxmlformats.org/officeDocument/2006/relationships/slide" Target="slides/slide6.xml"/><Relationship Id="rId34" Type="http://schemas.openxmlformats.org/officeDocument/2006/relationships/font" Target="fonts/MontserratLight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ExtraBold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884853"/>
            <a:ext cx="3382347" cy="338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6. Funciones Puras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2150" y="1414463"/>
            <a:ext cx="5048250" cy="2314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10"/>
          <p:cNvSpPr/>
          <p:nvPr/>
        </p:nvSpPr>
        <p:spPr>
          <a:xfrm>
            <a:off x="5275600" y="2642750"/>
            <a:ext cx="932400" cy="1086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7. High-order functions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8150" y="857700"/>
            <a:ext cx="6643700" cy="381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8. Evaluación perezosa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750" y="955150"/>
            <a:ext cx="6286500" cy="38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3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9. Inspiración en las matemáticas: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74" name="Google Shape;17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550" y="953940"/>
            <a:ext cx="7674100" cy="327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-381000" y="2568021"/>
            <a:ext cx="5334000" cy="1207384"/>
            <a:chOff x="-381000" y="2568021"/>
            <a:chExt cx="5334000" cy="1207384"/>
          </a:xfrm>
        </p:grpSpPr>
        <p:sp>
          <p:nvSpPr>
            <p:cNvPr id="184" name="Google Shape;184;p14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Expresiones 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Lambdas</a:t>
              </a:r>
              <a:endPara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5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¿Que es una Lambda?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194" name="Google Shape;194;p15"/>
          <p:cNvGrpSpPr/>
          <p:nvPr/>
        </p:nvGrpSpPr>
        <p:grpSpPr>
          <a:xfrm>
            <a:off x="612144" y="1762955"/>
            <a:ext cx="6449588" cy="821337"/>
            <a:chOff x="2284725" y="1064916"/>
            <a:chExt cx="4464001" cy="309006"/>
          </a:xfrm>
        </p:grpSpPr>
        <p:sp>
          <p:nvSpPr>
            <p:cNvPr id="195" name="Google Shape;195;p15"/>
            <p:cNvSpPr txBox="1"/>
            <p:nvPr/>
          </p:nvSpPr>
          <p:spPr>
            <a:xfrm>
              <a:off x="2675326" y="1064916"/>
              <a:ext cx="4073400" cy="309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93C47D"/>
                  </a:solidFill>
                  <a:latin typeface="Consolas"/>
                  <a:ea typeface="Consolas"/>
                  <a:cs typeface="Consolas"/>
                  <a:sym typeface="Consolas"/>
                </a:rPr>
                <a:t>(parametros)</a:t>
              </a:r>
              <a:r>
                <a:rPr b="0" i="0" lang="es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i="0" lang="es" sz="1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-&gt;</a:t>
              </a:r>
              <a:r>
                <a:rPr b="0" i="0" lang="es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 { cuerpo de la función 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2284725" y="1064922"/>
              <a:ext cx="390600" cy="309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&gt;_</a:t>
              </a:r>
              <a:endPara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5"/>
          <p:cNvSpPr txBox="1"/>
          <p:nvPr/>
        </p:nvSpPr>
        <p:spPr>
          <a:xfrm>
            <a:off x="612200" y="3007175"/>
            <a:ext cx="6449700" cy="15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1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Parámetros:</a:t>
            </a: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Los argumentos que recibe la función.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1" i="0" lang="es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s" sz="2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i="0" lang="e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Indica que es una función lambda.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1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Cuerpo</a:t>
            </a: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Contiene la lógica de la función (puede ser una línea o varias).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/>
          <p:nvPr/>
        </p:nvSpPr>
        <p:spPr>
          <a:xfrm>
            <a:off x="-4572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Sintaxis de una expresión Lambda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aphicFrame>
        <p:nvGraphicFramePr>
          <p:cNvPr id="206" name="Google Shape;206;p16"/>
          <p:cNvGraphicFramePr/>
          <p:nvPr/>
        </p:nvGraphicFramePr>
        <p:xfrm>
          <a:off x="106965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{D25C8D41-5236-4E21-90C2-F68E6EF616E5}</a:tableStyleId>
              </a:tblPr>
              <a:tblGrid>
                <a:gridCol w="2592675"/>
                <a:gridCol w="3716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lt1"/>
                          </a:solidFill>
                        </a:rPr>
                        <a:t>Característica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lt1"/>
                          </a:solidFill>
                        </a:rPr>
                        <a:t>Sintaxis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Sin parámetros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() -&gt; sentencia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Con un parámetro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Parámetro -&gt; sentencia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Con más de un parámetro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(param1,param2) -&gt; sentencia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Con más de una sentencia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(params) -&gt; {sentencia 1; sentencia 2;}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Ejemplo Lambda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15" name="Google Shape;2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400" y="1717200"/>
            <a:ext cx="6457950" cy="217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381008" y="2568002"/>
            <a:ext cx="7411593" cy="1207384"/>
            <a:chOff x="-381000" y="2568021"/>
            <a:chExt cx="5334000" cy="1207384"/>
          </a:xfrm>
        </p:grpSpPr>
        <p:sp>
          <p:nvSpPr>
            <p:cNvPr id="225" name="Google Shape;225;p18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8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Referencias a métodos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Double Colon (::)</a:t>
              </a:r>
              <a:endPara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9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Operador de referencia a método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405250" y="1153850"/>
            <a:ext cx="68685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 una forma más corta y limpia de escribir una expresión lambda que llama a un método específico. En lugar de escribir una lambda que llama a un método, puedes referenciar directamente el método con el operador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 :: )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Antes: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600" u="none" cap="none" strike="noStrike">
                <a:solidFill>
                  <a:schemeClr val="accent1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b="0" i="0" lang="es" sz="16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600" u="none" cap="none" strike="noStrike">
                <a:solidFill>
                  <a:srgbClr val="6AA84F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s" sz="16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 -&gt; </a:t>
            </a:r>
            <a:r>
              <a:rPr b="0" i="0" lang="es" sz="1600" u="none" cap="none" strike="noStrike">
                <a:solidFill>
                  <a:schemeClr val="accent4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ClaseMetodoEstaticoSimple</a:t>
            </a:r>
            <a:r>
              <a:rPr b="0" i="0" lang="es" sz="16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600" u="none" cap="none" strike="noStrike">
                <a:solidFill>
                  <a:srgbClr val="E06666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aMayusculas</a:t>
            </a:r>
            <a:r>
              <a:rPr b="0" i="0" lang="es" sz="16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600" u="none" cap="none" strike="noStrike">
                <a:solidFill>
                  <a:srgbClr val="6AA84F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s" sz="16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1600" u="none" cap="none" strike="noStrike">
              <a:solidFill>
                <a:schemeClr val="lt1"/>
              </a:solidFill>
              <a:highlight>
                <a:schemeClr val="accen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Ahora: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6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b="0" i="0" lang="es" sz="16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600" u="none" cap="none" strike="noStrike">
                <a:solidFill>
                  <a:srgbClr val="FFAB4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ClaseMetodoEstaticoSimple</a:t>
            </a:r>
            <a:r>
              <a:rPr b="0" i="0" lang="es" sz="16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b="0" i="0" lang="es" sz="1600" u="none" cap="none" strike="noStrike">
                <a:solidFill>
                  <a:srgbClr val="DD7E6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aMayusculas</a:t>
            </a:r>
            <a:r>
              <a:rPr b="0" i="0" lang="es" sz="16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0" y="6220"/>
            <a:ext cx="3886200" cy="51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4853" y="76200"/>
            <a:ext cx="486747" cy="4867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/>
        </p:nvSpPr>
        <p:spPr>
          <a:xfrm>
            <a:off x="381000" y="1752600"/>
            <a:ext cx="3185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¿Qué temas trataremos hoy ?</a:t>
            </a:r>
            <a:endParaRPr b="0" i="0" sz="22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2" name="Google Shape;62;p2"/>
          <p:cNvGrpSpPr/>
          <p:nvPr/>
        </p:nvGrpSpPr>
        <p:grpSpPr>
          <a:xfrm>
            <a:off x="4419600" y="1219200"/>
            <a:ext cx="560190" cy="509295"/>
            <a:chOff x="1489837" y="4828579"/>
            <a:chExt cx="1120380" cy="1018590"/>
          </a:xfrm>
        </p:grpSpPr>
        <p:sp>
          <p:nvSpPr>
            <p:cNvPr id="63" name="Google Shape;63;p2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"/>
          <p:cNvSpPr txBox="1"/>
          <p:nvPr/>
        </p:nvSpPr>
        <p:spPr>
          <a:xfrm>
            <a:off x="5410200" y="1371600"/>
            <a:ext cx="32766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Programación Funcional</a:t>
            </a:r>
            <a:br>
              <a:rPr b="0" i="0" lang="es" sz="17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Expresiones o funciones Lambda </a:t>
            </a: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Referencias a métodos  </a:t>
            </a: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b="0" i="0" lang="es" sz="9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b="0" i="0" sz="9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7" name="Google Shape;67;p2"/>
          <p:cNvGrpSpPr/>
          <p:nvPr/>
        </p:nvGrpSpPr>
        <p:grpSpPr>
          <a:xfrm>
            <a:off x="4419600" y="2209800"/>
            <a:ext cx="560190" cy="509295"/>
            <a:chOff x="1489837" y="4828579"/>
            <a:chExt cx="1120380" cy="1018590"/>
          </a:xfrm>
        </p:grpSpPr>
        <p:sp>
          <p:nvSpPr>
            <p:cNvPr id="68" name="Google Shape;68;p2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4427799" y="3200400"/>
            <a:ext cx="560190" cy="509295"/>
            <a:chOff x="1489837" y="4828579"/>
            <a:chExt cx="1120380" cy="1018590"/>
          </a:xfrm>
        </p:grpSpPr>
        <p:sp>
          <p:nvSpPr>
            <p:cNvPr id="72" name="Google Shape;72;p2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7947" y="1295400"/>
            <a:ext cx="2180253" cy="205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0"/>
          <p:cNvGrpSpPr/>
          <p:nvPr/>
        </p:nvGrpSpPr>
        <p:grpSpPr>
          <a:xfrm>
            <a:off x="-381000" y="1882221"/>
            <a:ext cx="5334000" cy="1207384"/>
            <a:chOff x="-381000" y="2568021"/>
            <a:chExt cx="5334000" cy="1207384"/>
          </a:xfrm>
        </p:grpSpPr>
        <p:sp>
          <p:nvSpPr>
            <p:cNvPr id="242" name="Google Shape;242;p20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0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 lo que vinimos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Al código</a:t>
              </a:r>
              <a:endParaRPr b="0" i="0" sz="3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83" name="Google Shape;83;p3"/>
          <p:cNvGrpSpPr/>
          <p:nvPr/>
        </p:nvGrpSpPr>
        <p:grpSpPr>
          <a:xfrm>
            <a:off x="-381000" y="2568021"/>
            <a:ext cx="5334000" cy="1207379"/>
            <a:chOff x="-381000" y="2568021"/>
            <a:chExt cx="5334000" cy="1207379"/>
          </a:xfrm>
        </p:grpSpPr>
        <p:sp>
          <p:nvSpPr>
            <p:cNvPr id="84" name="Google Shape;84;p3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 txBox="1"/>
            <p:nvPr/>
          </p:nvSpPr>
          <p:spPr>
            <a:xfrm>
              <a:off x="457200" y="2644100"/>
              <a:ext cx="42867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Programación </a:t>
              </a:r>
              <a:r>
                <a:rPr b="0" i="0" lang="es" sz="3500" u="none" cap="none" strike="noStrik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Funcional en Java</a:t>
              </a:r>
              <a:endPara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¿Qué es la programación funcional?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517625" y="1153850"/>
            <a:ext cx="6578400" cy="4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 un paradigma de programación que se centra en el uso de funciones matemáticas y evita cambiar el estado y los datos mutables. En lugar de modificar datos, la programación funcional se basa en la evaluación de funciones y la creación de transformaciones de datos.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Funciones de primera clase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Inmutabilidad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Transparencia referencial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Programación declarativa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Recursión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Funciones puras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High-order functions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Evaluación perezosa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Inspiración en las matemáticas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/>
          <p:nvPr/>
        </p:nvSpPr>
        <p:spPr>
          <a:xfrm>
            <a:off x="-1066950" y="838200"/>
            <a:ext cx="93729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Funciones de primera clase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025" y="1746725"/>
            <a:ext cx="7699950" cy="1802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-1066950" y="838200"/>
            <a:ext cx="93729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Inmutabilidad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12" name="Google Shape;11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" y="1921075"/>
            <a:ext cx="7029450" cy="1771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/>
          <p:nvPr/>
        </p:nvSpPr>
        <p:spPr>
          <a:xfrm>
            <a:off x="-1066950" y="838200"/>
            <a:ext cx="93729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7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Transparencia referencial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775" y="1585750"/>
            <a:ext cx="7582350" cy="2468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-771350" y="838200"/>
            <a:ext cx="90933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 Programación imperativa Vs declarativa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075" y="1220444"/>
            <a:ext cx="5853251" cy="11999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075" y="3409525"/>
            <a:ext cx="5853250" cy="117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8"/>
          <p:cNvSpPr txBox="1"/>
          <p:nvPr/>
        </p:nvSpPr>
        <p:spPr>
          <a:xfrm>
            <a:off x="768950" y="2590800"/>
            <a:ext cx="5853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Vs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9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5. Recursión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688" y="785325"/>
            <a:ext cx="634573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