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 SemiBold"/>
      <p:regular r:id="rId22"/>
      <p:bold r:id="rId23"/>
      <p:italic r:id="rId24"/>
      <p:boldItalic r:id="rId25"/>
    </p:embeddedFont>
    <p:embeddedFont>
      <p:font typeface="Montserrat Light"/>
      <p:regular r:id="rId26"/>
      <p:bold r:id="rId27"/>
      <p:italic r:id="rId28"/>
      <p:boldItalic r:id="rId29"/>
    </p:embeddedFont>
    <p:embeddedFont>
      <p:font typeface="Montserrat ExtraBold"/>
      <p:bold r:id="rId30"/>
      <p:boldItalic r:id="rId31"/>
    </p:embeddedFont>
    <p:embeddedFont>
      <p:font typeface="Roboto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64">
          <p15:clr>
            <a:srgbClr val="747775"/>
          </p15:clr>
        </p15:guide>
        <p15:guide id="2" pos="2778">
          <p15:clr>
            <a:srgbClr val="747775"/>
          </p15:clr>
        </p15:guide>
        <p15:guide id="3" pos="4286">
          <p15:clr>
            <a:srgbClr val="747775"/>
          </p15:clr>
        </p15:guide>
        <p15:guide id="4" pos="1474">
          <p15:clr>
            <a:srgbClr val="747775"/>
          </p15:clr>
        </p15:guide>
        <p15:guide id="5" orient="horz" pos="2446">
          <p15:clr>
            <a:srgbClr val="747775"/>
          </p15:clr>
        </p15:guide>
        <p15:guide id="6" orient="horz" pos="794">
          <p15:clr>
            <a:srgbClr val="747775"/>
          </p15:clr>
        </p15:guide>
      </p15:sldGuideLst>
    </p:ext>
    <p:ext uri="GoogleSlidesCustomDataVersion2">
      <go:slidesCustomData xmlns:go="http://customooxmlschemas.google.com/" r:id="rId36" roundtripDataSignature="AMtx7mj/vCMUB4nGMAT2tf+vqxcRK7EO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4" orient="horz"/>
        <p:guide pos="2778"/>
        <p:guide pos="4286"/>
        <p:guide pos="1474"/>
        <p:guide pos="2446" orient="horz"/>
        <p:guide pos="79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SemiBold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SemiBold-italic.fntdata"/><Relationship Id="rId23" Type="http://schemas.openxmlformats.org/officeDocument/2006/relationships/font" Target="fonts/MontserratSemi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Light-regular.fntdata"/><Relationship Id="rId25" Type="http://schemas.openxmlformats.org/officeDocument/2006/relationships/font" Target="fonts/MontserratSemiBold-boldItalic.fntdata"/><Relationship Id="rId28" Type="http://schemas.openxmlformats.org/officeDocument/2006/relationships/font" Target="fonts/MontserratLight-italic.fntdata"/><Relationship Id="rId27" Type="http://schemas.openxmlformats.org/officeDocument/2006/relationships/font" Target="fonts/Montserrat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ExtraBold-boldItalic.fntdata"/><Relationship Id="rId30" Type="http://schemas.openxmlformats.org/officeDocument/2006/relationships/font" Target="fonts/MontserratExtraBold-bold.fntdata"/><Relationship Id="rId11" Type="http://schemas.openxmlformats.org/officeDocument/2006/relationships/slide" Target="slides/slide6.xml"/><Relationship Id="rId33" Type="http://schemas.openxmlformats.org/officeDocument/2006/relationships/font" Target="fonts/RobotoMono-bold.fntdata"/><Relationship Id="rId10" Type="http://schemas.openxmlformats.org/officeDocument/2006/relationships/slide" Target="slides/slide5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884853"/>
            <a:ext cx="3382347" cy="3382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0"/>
          <p:cNvSpPr txBox="1"/>
          <p:nvPr/>
        </p:nvSpPr>
        <p:spPr>
          <a:xfrm>
            <a:off x="0" y="152400"/>
            <a:ext cx="818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Resumen métodos de Streams</a:t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43" name="Google Shape;14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1524000"/>
            <a:ext cx="8382000" cy="27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/>
          <p:nvPr/>
        </p:nvSpPr>
        <p:spPr>
          <a:xfrm>
            <a:off x="-990600" y="838200"/>
            <a:ext cx="84582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1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1"/>
          <p:cNvSpPr txBox="1"/>
          <p:nvPr/>
        </p:nvSpPr>
        <p:spPr>
          <a:xfrm>
            <a:off x="0" y="152400"/>
            <a:ext cx="2667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HACK A BOSS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52" name="Google Shape;152;p11"/>
          <p:cNvGrpSpPr/>
          <p:nvPr/>
        </p:nvGrpSpPr>
        <p:grpSpPr>
          <a:xfrm>
            <a:off x="-381011" y="2568014"/>
            <a:ext cx="6661865" cy="1207361"/>
            <a:chOff x="-381000" y="2568021"/>
            <a:chExt cx="5414390" cy="1207361"/>
          </a:xfrm>
        </p:grpSpPr>
        <p:sp>
          <p:nvSpPr>
            <p:cNvPr id="153" name="Google Shape;153;p11"/>
            <p:cNvSpPr/>
            <p:nvPr/>
          </p:nvSpPr>
          <p:spPr>
            <a:xfrm>
              <a:off x="-381000" y="2568021"/>
              <a:ext cx="5334000" cy="673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1"/>
            <p:cNvSpPr txBox="1"/>
            <p:nvPr/>
          </p:nvSpPr>
          <p:spPr>
            <a:xfrm>
              <a:off x="457190" y="2644082"/>
              <a:ext cx="4576200" cy="11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s" sz="35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Optionals</a:t>
              </a:r>
              <a:br>
                <a:rPr b="0" i="0" lang="es" sz="35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</a:br>
              <a:r>
                <a:rPr b="0" i="0" lang="es" sz="3500" u="none" cap="none" strike="noStrike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NullPointerException</a:t>
              </a:r>
              <a:endParaRPr b="0" i="0" sz="3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/>
          <p:nvPr/>
        </p:nvSpPr>
        <p:spPr>
          <a:xfrm>
            <a:off x="-990600" y="838200"/>
            <a:ext cx="84582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2"/>
          <p:cNvSpPr txBox="1"/>
          <p:nvPr/>
        </p:nvSpPr>
        <p:spPr>
          <a:xfrm>
            <a:off x="0" y="152400"/>
            <a:ext cx="818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¿Null en los Streams ?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63" name="Google Shape;16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1911000"/>
            <a:ext cx="693420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3"/>
          <p:cNvSpPr txBox="1"/>
          <p:nvPr/>
        </p:nvSpPr>
        <p:spPr>
          <a:xfrm>
            <a:off x="0" y="152400"/>
            <a:ext cx="818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¿Que es un Optionals ?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71" name="Google Shape;17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961" y="926650"/>
            <a:ext cx="7233180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4"/>
          <p:cNvSpPr txBox="1"/>
          <p:nvPr/>
        </p:nvSpPr>
        <p:spPr>
          <a:xfrm>
            <a:off x="0" y="152400"/>
            <a:ext cx="818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Operaciones comunes con Optionals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79" name="Google Shape;179;p14"/>
          <p:cNvPicPr preferRelativeResize="0"/>
          <p:nvPr/>
        </p:nvPicPr>
        <p:blipFill rotWithShape="1">
          <a:blip r:embed="rId4">
            <a:alphaModFix/>
          </a:blip>
          <a:srcRect b="0" l="0" r="0" t="15383"/>
          <a:stretch/>
        </p:blipFill>
        <p:spPr>
          <a:xfrm>
            <a:off x="330325" y="1368450"/>
            <a:ext cx="7855175" cy="19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5"/>
          <p:cNvSpPr txBox="1"/>
          <p:nvPr/>
        </p:nvSpPr>
        <p:spPr>
          <a:xfrm>
            <a:off x="0" y="152400"/>
            <a:ext cx="818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Operaciones comunes con Optionals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87" name="Google Shape;18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350" y="1788000"/>
            <a:ext cx="72771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7947" y="1295400"/>
            <a:ext cx="2180253" cy="2057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" name="Google Shape;193;p16"/>
          <p:cNvGrpSpPr/>
          <p:nvPr/>
        </p:nvGrpSpPr>
        <p:grpSpPr>
          <a:xfrm>
            <a:off x="-381000" y="1882221"/>
            <a:ext cx="5334000" cy="1207384"/>
            <a:chOff x="-381000" y="2568021"/>
            <a:chExt cx="5334000" cy="1207384"/>
          </a:xfrm>
        </p:grpSpPr>
        <p:sp>
          <p:nvSpPr>
            <p:cNvPr id="194" name="Google Shape;194;p16"/>
            <p:cNvSpPr/>
            <p:nvPr/>
          </p:nvSpPr>
          <p:spPr>
            <a:xfrm>
              <a:off x="-381000" y="2568021"/>
              <a:ext cx="5334000" cy="673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6"/>
            <p:cNvSpPr txBox="1"/>
            <p:nvPr/>
          </p:nvSpPr>
          <p:spPr>
            <a:xfrm>
              <a:off x="457200" y="2644105"/>
              <a:ext cx="3962400" cy="11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s" sz="35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A lo que vinimos</a:t>
              </a:r>
              <a:br>
                <a:rPr b="0" i="0" lang="es" sz="35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</a:br>
              <a:r>
                <a:rPr b="0" i="0" lang="es" sz="3500" u="none" cap="none" strike="noStrike">
                  <a:solidFill>
                    <a:schemeClr val="lt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Al código</a:t>
              </a:r>
              <a:endParaRPr b="0" i="0" sz="3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/>
          <p:nvPr/>
        </p:nvSpPr>
        <p:spPr>
          <a:xfrm>
            <a:off x="0" y="6220"/>
            <a:ext cx="3886200" cy="517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4853" y="76200"/>
            <a:ext cx="486747" cy="4867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 txBox="1"/>
          <p:nvPr/>
        </p:nvSpPr>
        <p:spPr>
          <a:xfrm>
            <a:off x="381000" y="1752600"/>
            <a:ext cx="31854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¿Qué temas trataremos hoy ?</a:t>
            </a:r>
            <a:endParaRPr b="0" i="0" sz="22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62" name="Google Shape;62;p2"/>
          <p:cNvGrpSpPr/>
          <p:nvPr/>
        </p:nvGrpSpPr>
        <p:grpSpPr>
          <a:xfrm>
            <a:off x="4419600" y="1447800"/>
            <a:ext cx="560190" cy="509295"/>
            <a:chOff x="1489837" y="4828579"/>
            <a:chExt cx="1120380" cy="1018590"/>
          </a:xfrm>
        </p:grpSpPr>
        <p:sp>
          <p:nvSpPr>
            <p:cNvPr id="63" name="Google Shape;63;p2"/>
            <p:cNvSpPr/>
            <p:nvPr/>
          </p:nvSpPr>
          <p:spPr>
            <a:xfrm>
              <a:off x="1692086" y="4828579"/>
              <a:ext cx="918131" cy="872057"/>
            </a:xfrm>
            <a:custGeom>
              <a:rect b="b" l="l" r="r" t="t"/>
              <a:pathLst>
                <a:path extrusionOk="0" h="21615" w="22757">
                  <a:moveTo>
                    <a:pt x="8873" y="1"/>
                  </a:moveTo>
                  <a:cubicBezTo>
                    <a:pt x="5668" y="1"/>
                    <a:pt x="2461" y="1213"/>
                    <a:pt x="0" y="3641"/>
                  </a:cubicBezTo>
                  <a:lnTo>
                    <a:pt x="17743" y="21615"/>
                  </a:lnTo>
                  <a:cubicBezTo>
                    <a:pt x="22707" y="16717"/>
                    <a:pt x="22756" y="8720"/>
                    <a:pt x="17859" y="3756"/>
                  </a:cubicBezTo>
                  <a:cubicBezTo>
                    <a:pt x="15389" y="1254"/>
                    <a:pt x="12132" y="1"/>
                    <a:pt x="88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489837" y="4975475"/>
              <a:ext cx="918131" cy="871694"/>
            </a:xfrm>
            <a:custGeom>
              <a:rect b="b" l="l" r="r" t="t"/>
              <a:pathLst>
                <a:path extrusionOk="0" h="21606" w="22757">
                  <a:moveTo>
                    <a:pt x="5013" y="0"/>
                  </a:moveTo>
                  <a:cubicBezTo>
                    <a:pt x="50" y="4897"/>
                    <a:pt x="1" y="12878"/>
                    <a:pt x="4898" y="17842"/>
                  </a:cubicBezTo>
                  <a:cubicBezTo>
                    <a:pt x="7371" y="20348"/>
                    <a:pt x="10635" y="21606"/>
                    <a:pt x="13900" y="21606"/>
                  </a:cubicBezTo>
                  <a:cubicBezTo>
                    <a:pt x="17099" y="21606"/>
                    <a:pt x="20299" y="20398"/>
                    <a:pt x="22756" y="17974"/>
                  </a:cubicBezTo>
                  <a:lnTo>
                    <a:pt x="5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796540" y="5143754"/>
              <a:ext cx="506975" cy="390580"/>
            </a:xfrm>
            <a:custGeom>
              <a:rect b="b" l="l" r="r" t="t"/>
              <a:pathLst>
                <a:path extrusionOk="0" fill="none" h="9681" w="12566">
                  <a:moveTo>
                    <a:pt x="0" y="6119"/>
                  </a:moveTo>
                  <a:lnTo>
                    <a:pt x="3908" y="9680"/>
                  </a:lnTo>
                  <a:lnTo>
                    <a:pt x="12565" y="1"/>
                  </a:lnTo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lt1"/>
              </a:solidFill>
              <a:prstDash val="solid"/>
              <a:miter lim="16489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2"/>
          <p:cNvSpPr txBox="1"/>
          <p:nvPr/>
        </p:nvSpPr>
        <p:spPr>
          <a:xfrm>
            <a:off x="5410200" y="1600200"/>
            <a:ext cx="32766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 Streams  </a:t>
            </a:r>
            <a:br>
              <a:rPr b="0" i="0" lang="es" sz="17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br>
              <a:rPr b="0" i="0" lang="es" sz="1700" u="none" cap="none" strike="noStrike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b="0" i="0" lang="es" sz="1700" u="none" cap="none" strike="noStrike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Optionals  </a:t>
            </a:r>
            <a:br>
              <a:rPr b="0" i="0" lang="es" sz="1700" u="none" cap="none" strike="noStrike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endParaRPr b="0" i="0" sz="900" u="none" cap="none" strike="noStrik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67" name="Google Shape;67;p2"/>
          <p:cNvGrpSpPr/>
          <p:nvPr/>
        </p:nvGrpSpPr>
        <p:grpSpPr>
          <a:xfrm>
            <a:off x="4419600" y="2438400"/>
            <a:ext cx="560190" cy="509295"/>
            <a:chOff x="1489837" y="4828579"/>
            <a:chExt cx="1120380" cy="1018590"/>
          </a:xfrm>
        </p:grpSpPr>
        <p:sp>
          <p:nvSpPr>
            <p:cNvPr id="68" name="Google Shape;68;p2"/>
            <p:cNvSpPr/>
            <p:nvPr/>
          </p:nvSpPr>
          <p:spPr>
            <a:xfrm>
              <a:off x="1692086" y="4828579"/>
              <a:ext cx="918131" cy="872057"/>
            </a:xfrm>
            <a:custGeom>
              <a:rect b="b" l="l" r="r" t="t"/>
              <a:pathLst>
                <a:path extrusionOk="0" h="21615" w="22757">
                  <a:moveTo>
                    <a:pt x="8873" y="1"/>
                  </a:moveTo>
                  <a:cubicBezTo>
                    <a:pt x="5668" y="1"/>
                    <a:pt x="2461" y="1213"/>
                    <a:pt x="0" y="3641"/>
                  </a:cubicBezTo>
                  <a:lnTo>
                    <a:pt x="17743" y="21615"/>
                  </a:lnTo>
                  <a:cubicBezTo>
                    <a:pt x="22707" y="16717"/>
                    <a:pt x="22756" y="8720"/>
                    <a:pt x="17859" y="3756"/>
                  </a:cubicBezTo>
                  <a:cubicBezTo>
                    <a:pt x="15389" y="1254"/>
                    <a:pt x="12132" y="1"/>
                    <a:pt x="88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489837" y="4975475"/>
              <a:ext cx="918131" cy="871694"/>
            </a:xfrm>
            <a:custGeom>
              <a:rect b="b" l="l" r="r" t="t"/>
              <a:pathLst>
                <a:path extrusionOk="0" h="21606" w="22757">
                  <a:moveTo>
                    <a:pt x="5013" y="0"/>
                  </a:moveTo>
                  <a:cubicBezTo>
                    <a:pt x="50" y="4897"/>
                    <a:pt x="1" y="12878"/>
                    <a:pt x="4898" y="17842"/>
                  </a:cubicBezTo>
                  <a:cubicBezTo>
                    <a:pt x="7371" y="20348"/>
                    <a:pt x="10635" y="21606"/>
                    <a:pt x="13900" y="21606"/>
                  </a:cubicBezTo>
                  <a:cubicBezTo>
                    <a:pt x="17099" y="21606"/>
                    <a:pt x="20299" y="20398"/>
                    <a:pt x="22756" y="17974"/>
                  </a:cubicBezTo>
                  <a:lnTo>
                    <a:pt x="5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796540" y="5143754"/>
              <a:ext cx="506975" cy="390580"/>
            </a:xfrm>
            <a:custGeom>
              <a:rect b="b" l="l" r="r" t="t"/>
              <a:pathLst>
                <a:path extrusionOk="0" fill="none" h="9681" w="12566">
                  <a:moveTo>
                    <a:pt x="0" y="6119"/>
                  </a:moveTo>
                  <a:lnTo>
                    <a:pt x="3908" y="9680"/>
                  </a:lnTo>
                  <a:lnTo>
                    <a:pt x="12565" y="1"/>
                  </a:lnTo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lt1"/>
              </a:solidFill>
              <a:prstDash val="solid"/>
              <a:miter lim="16489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990600" y="838200"/>
            <a:ext cx="84582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"/>
          <p:cNvSpPr txBox="1"/>
          <p:nvPr/>
        </p:nvSpPr>
        <p:spPr>
          <a:xfrm>
            <a:off x="0" y="152400"/>
            <a:ext cx="2667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HACK A BOSS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79" name="Google Shape;79;p3"/>
          <p:cNvGrpSpPr/>
          <p:nvPr/>
        </p:nvGrpSpPr>
        <p:grpSpPr>
          <a:xfrm>
            <a:off x="-381000" y="2568021"/>
            <a:ext cx="5334000" cy="1207379"/>
            <a:chOff x="-381000" y="2568021"/>
            <a:chExt cx="5334000" cy="1207379"/>
          </a:xfrm>
        </p:grpSpPr>
        <p:sp>
          <p:nvSpPr>
            <p:cNvPr id="80" name="Google Shape;80;p3"/>
            <p:cNvSpPr/>
            <p:nvPr/>
          </p:nvSpPr>
          <p:spPr>
            <a:xfrm>
              <a:off x="-381000" y="2568021"/>
              <a:ext cx="5334000" cy="673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"/>
            <p:cNvSpPr txBox="1"/>
            <p:nvPr/>
          </p:nvSpPr>
          <p:spPr>
            <a:xfrm>
              <a:off x="457200" y="2644100"/>
              <a:ext cx="4286700" cy="11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s" sz="35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Streams</a:t>
              </a:r>
              <a:br>
                <a:rPr b="0" i="0" lang="es" sz="35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</a:br>
              <a:r>
                <a:rPr b="0" i="0" lang="es" sz="3500" u="none" cap="none" strike="noStrike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en Java</a:t>
              </a:r>
              <a:endParaRPr b="0" i="0" sz="3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/>
          <p:nvPr/>
        </p:nvSpPr>
        <p:spPr>
          <a:xfrm>
            <a:off x="-990600" y="838200"/>
            <a:ext cx="84582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4"/>
          <p:cNvSpPr txBox="1"/>
          <p:nvPr/>
        </p:nvSpPr>
        <p:spPr>
          <a:xfrm>
            <a:off x="0" y="152400"/>
            <a:ext cx="818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¿Qué es un Streams ?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0" name="Google Shape;90;p4"/>
          <p:cNvSpPr txBox="1"/>
          <p:nvPr/>
        </p:nvSpPr>
        <p:spPr>
          <a:xfrm>
            <a:off x="730350" y="1153850"/>
            <a:ext cx="6464400" cy="40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Estas proporcionan una forma más declarativa y funcional de procesar colecciones de datos. Un Stream es una secuencia de elementos que admite operaciones de procesamiento de datos en colecciones, como filtrado, mapeo y reducción. Los Streams permiten realizar operaciones de manera más concisa y expresiva que con las estructuras de control tradicionales.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Características</a:t>
            </a:r>
            <a:r>
              <a:rPr b="1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Declarativos: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Perezosos (Lazy):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Pipelines: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5"/>
          <p:cNvSpPr txBox="1"/>
          <p:nvPr/>
        </p:nvSpPr>
        <p:spPr>
          <a:xfrm>
            <a:off x="0" y="152400"/>
            <a:ext cx="818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¿Como crear un Streams ?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730350" y="1153850"/>
            <a:ext cx="64644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775" y="912600"/>
            <a:ext cx="7697049" cy="355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6"/>
          <p:cNvSpPr txBox="1"/>
          <p:nvPr/>
        </p:nvSpPr>
        <p:spPr>
          <a:xfrm>
            <a:off x="0" y="152400"/>
            <a:ext cx="818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Operaciones comunes en Streams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7" name="Google Shape;107;p6"/>
          <p:cNvSpPr txBox="1"/>
          <p:nvPr/>
        </p:nvSpPr>
        <p:spPr>
          <a:xfrm>
            <a:off x="730350" y="1153850"/>
            <a:ext cx="64644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4319" y="937725"/>
            <a:ext cx="7587212" cy="382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7"/>
          <p:cNvSpPr txBox="1"/>
          <p:nvPr/>
        </p:nvSpPr>
        <p:spPr>
          <a:xfrm>
            <a:off x="0" y="152400"/>
            <a:ext cx="818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Ejemplo práctico</a:t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16" name="Google Shape;11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24" y="1171137"/>
            <a:ext cx="8077176" cy="264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8"/>
          <p:cNvSpPr txBox="1"/>
          <p:nvPr/>
        </p:nvSpPr>
        <p:spPr>
          <a:xfrm>
            <a:off x="0" y="152400"/>
            <a:ext cx="818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Resumen métodos de Streams</a:t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24" name="Google Shape;12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1524000"/>
            <a:ext cx="8382000" cy="278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8"/>
          <p:cNvSpPr/>
          <p:nvPr/>
        </p:nvSpPr>
        <p:spPr>
          <a:xfrm>
            <a:off x="2447500" y="2286000"/>
            <a:ext cx="1863600" cy="1751700"/>
          </a:xfrm>
          <a:prstGeom prst="rect">
            <a:avLst/>
          </a:prstGeom>
          <a:solidFill>
            <a:srgbClr val="EC18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8"/>
          <p:cNvSpPr/>
          <p:nvPr/>
        </p:nvSpPr>
        <p:spPr>
          <a:xfrm>
            <a:off x="4873475" y="1916600"/>
            <a:ext cx="1863600" cy="2208300"/>
          </a:xfrm>
          <a:prstGeom prst="rect">
            <a:avLst/>
          </a:prstGeom>
          <a:solidFill>
            <a:srgbClr val="EC18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9"/>
          <p:cNvSpPr txBox="1"/>
          <p:nvPr/>
        </p:nvSpPr>
        <p:spPr>
          <a:xfrm>
            <a:off x="0" y="152400"/>
            <a:ext cx="818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Resumen métodos de Streams</a:t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34" name="Google Shape;13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1524000"/>
            <a:ext cx="8382000" cy="278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9"/>
          <p:cNvSpPr/>
          <p:nvPr/>
        </p:nvSpPr>
        <p:spPr>
          <a:xfrm>
            <a:off x="4873475" y="1916600"/>
            <a:ext cx="1863600" cy="2208300"/>
          </a:xfrm>
          <a:prstGeom prst="rect">
            <a:avLst/>
          </a:prstGeom>
          <a:solidFill>
            <a:srgbClr val="EC18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