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 SemiBold"/>
      <p:regular r:id="rId23"/>
      <p:bold r:id="rId24"/>
      <p:italic r:id="rId25"/>
      <p:boldItalic r:id="rId26"/>
    </p:embeddedFont>
    <p:embeddedFont>
      <p:font typeface="Montserrat Light"/>
      <p:regular r:id="rId27"/>
      <p:bold r:id="rId28"/>
      <p:italic r:id="rId29"/>
      <p:boldItalic r:id="rId30"/>
    </p:embeddedFont>
    <p:embeddedFont>
      <p:font typeface="Montserrat ExtraBold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64">
          <p15:clr>
            <a:srgbClr val="747775"/>
          </p15:clr>
        </p15:guide>
        <p15:guide id="2" pos="2778">
          <p15:clr>
            <a:srgbClr val="747775"/>
          </p15:clr>
        </p15:guide>
        <p15:guide id="3" pos="4286">
          <p15:clr>
            <a:srgbClr val="747775"/>
          </p15:clr>
        </p15:guide>
        <p15:guide id="4" pos="1474">
          <p15:clr>
            <a:srgbClr val="747775"/>
          </p15:clr>
        </p15:guide>
        <p15:guide id="5" orient="horz" pos="2446">
          <p15:clr>
            <a:srgbClr val="747775"/>
          </p15:clr>
        </p15:guide>
        <p15:guide id="6" orient="horz" pos="794">
          <p15:clr>
            <a:srgbClr val="747775"/>
          </p15:clr>
        </p15:guide>
      </p15:sldGuideLst>
    </p:ext>
    <p:ext uri="GoogleSlidesCustomDataVersion2">
      <go:slidesCustomData xmlns:go="http://customooxmlschemas.google.com/" r:id="rId33" roundtripDataSignature="AMtx7mi3TwOrJwFWVAcA33NjvWhuPHLc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4" orient="horz"/>
        <p:guide pos="2778"/>
        <p:guide pos="4286"/>
        <p:guide pos="1474"/>
        <p:guide pos="2446" orient="horz"/>
        <p:guide pos="79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SemiBold-bold.fntdata"/><Relationship Id="rId23" Type="http://schemas.openxmlformats.org/officeDocument/2006/relationships/font" Target="fonts/Montserrat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MontserratLight-bold.fntdata"/><Relationship Id="rId27" Type="http://schemas.openxmlformats.org/officeDocument/2006/relationships/font" Target="fonts/Montserrat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ExtraBold-bold.fntdata"/><Relationship Id="rId30" Type="http://schemas.openxmlformats.org/officeDocument/2006/relationships/font" Target="fonts/MontserratLight-boldItalic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MontserratExtra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Primer recordemos que es la Iteracion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884853"/>
            <a:ext cx="3382347" cy="3382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Ejemplo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57" name="Google Shape;15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6575" y="1051300"/>
            <a:ext cx="5636450" cy="38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1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Ejemplo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5313" y="1862125"/>
            <a:ext cx="621982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2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Ejemplo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74" name="Google Shape;17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914400"/>
            <a:ext cx="8381999" cy="354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3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 txBox="1"/>
          <p:nvPr/>
        </p:nvSpPr>
        <p:spPr>
          <a:xfrm>
            <a:off x="0" y="15240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HACK A BOSS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83" name="Google Shape;183;p13"/>
          <p:cNvGrpSpPr/>
          <p:nvPr/>
        </p:nvGrpSpPr>
        <p:grpSpPr>
          <a:xfrm>
            <a:off x="-380995" y="2568037"/>
            <a:ext cx="5524424" cy="1207384"/>
            <a:chOff x="-381000" y="2568021"/>
            <a:chExt cx="5334000" cy="1207384"/>
          </a:xfrm>
        </p:grpSpPr>
        <p:sp>
          <p:nvSpPr>
            <p:cNvPr id="184" name="Google Shape;184;p13"/>
            <p:cNvSpPr/>
            <p:nvPr/>
          </p:nvSpPr>
          <p:spPr>
            <a:xfrm>
              <a:off x="-381000" y="2568021"/>
              <a:ext cx="5334000" cy="673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3"/>
            <p:cNvSpPr txBox="1"/>
            <p:nvPr/>
          </p:nvSpPr>
          <p:spPr>
            <a:xfrm>
              <a:off x="457200" y="2644105"/>
              <a:ext cx="39624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Iteración Vs</a:t>
              </a:r>
              <a:b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</a:br>
              <a:r>
                <a:rPr b="0" i="0" lang="es" sz="3500" u="none" cap="none" strike="noStrike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Recursividad</a:t>
              </a:r>
              <a:endParaRPr b="0" i="0" sz="3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76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785326"/>
            <a:ext cx="8382000" cy="3302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5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5"/>
          <p:cNvSpPr txBox="1"/>
          <p:nvPr/>
        </p:nvSpPr>
        <p:spPr>
          <a:xfrm>
            <a:off x="0" y="15240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HACK A BOSS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01" name="Google Shape;201;p15"/>
          <p:cNvGrpSpPr/>
          <p:nvPr/>
        </p:nvGrpSpPr>
        <p:grpSpPr>
          <a:xfrm>
            <a:off x="-381019" y="2568037"/>
            <a:ext cx="6127166" cy="1207388"/>
            <a:chOff x="-381000" y="2568021"/>
            <a:chExt cx="5334000" cy="1207388"/>
          </a:xfrm>
        </p:grpSpPr>
        <p:sp>
          <p:nvSpPr>
            <p:cNvPr id="202" name="Google Shape;202;p15"/>
            <p:cNvSpPr/>
            <p:nvPr/>
          </p:nvSpPr>
          <p:spPr>
            <a:xfrm>
              <a:off x="-381000" y="2568021"/>
              <a:ext cx="5334000" cy="673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 txBox="1"/>
            <p:nvPr/>
          </p:nvSpPr>
          <p:spPr>
            <a:xfrm>
              <a:off x="457203" y="2644109"/>
              <a:ext cx="43074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Problemas de la</a:t>
              </a:r>
              <a:b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</a:br>
              <a:r>
                <a:rPr b="0" i="0" lang="es" sz="3500" u="none" cap="none" strike="noStrike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Recursividad en  Java</a:t>
              </a:r>
              <a:endParaRPr b="0" i="0" sz="3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6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Problemas comunes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2" name="Google Shape;212;p16"/>
          <p:cNvSpPr txBox="1"/>
          <p:nvPr/>
        </p:nvSpPr>
        <p:spPr>
          <a:xfrm>
            <a:off x="1421925" y="1650125"/>
            <a:ext cx="4774800" cy="3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AutoNum type="arabicPeriod"/>
            </a:pPr>
            <a:r>
              <a:rPr b="0" i="0" lang="es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Consumo excesivo de memoria</a:t>
            </a:r>
            <a:endParaRPr b="0" i="0" sz="18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AutoNum type="arabicPeriod"/>
            </a:pPr>
            <a:r>
              <a:rPr b="0" i="0" lang="es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Eficiencia en tiempo</a:t>
            </a:r>
            <a:endParaRPr b="0" i="0" sz="18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AutoNum type="arabicPeriod"/>
            </a:pPr>
            <a:r>
              <a:rPr b="0" i="0" lang="es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Dificultad de seguimiento</a:t>
            </a:r>
            <a:endParaRPr b="0" i="0" sz="18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AutoNum type="arabicPeriod"/>
            </a:pPr>
            <a:r>
              <a:rPr b="0" i="0" lang="es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Límite de profundidad de la pila</a:t>
            </a:r>
            <a:endParaRPr b="0" i="0" sz="18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AutoNum type="arabicPeriod"/>
            </a:pPr>
            <a:r>
              <a:rPr b="0" i="0" lang="es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Rendimiento</a:t>
            </a:r>
            <a:endParaRPr b="0" i="0" sz="18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AutoNum type="arabicPeriod"/>
            </a:pPr>
            <a:r>
              <a:rPr b="0" i="0" lang="es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Optimización</a:t>
            </a:r>
            <a:endParaRPr b="0" i="0" sz="18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AutoNum type="arabicPeriod"/>
            </a:pPr>
            <a:r>
              <a:rPr b="0" i="0" lang="es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Uso de bucles</a:t>
            </a:r>
            <a:endParaRPr b="0" i="0" sz="18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AutoNum type="arabicPeriod"/>
            </a:pPr>
            <a:r>
              <a:rPr b="0" i="0" lang="es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Caso base claro</a:t>
            </a:r>
            <a:endParaRPr b="0" i="0" sz="18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AutoNum type="arabicPeriod"/>
            </a:pPr>
            <a:r>
              <a:rPr b="0" i="0" lang="es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Memoria dinámica</a:t>
            </a:r>
            <a:endParaRPr b="0" i="0" sz="18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7947" y="1295400"/>
            <a:ext cx="2180253" cy="2057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17"/>
          <p:cNvGrpSpPr/>
          <p:nvPr/>
        </p:nvGrpSpPr>
        <p:grpSpPr>
          <a:xfrm>
            <a:off x="-381000" y="1882221"/>
            <a:ext cx="5334000" cy="1207384"/>
            <a:chOff x="-381000" y="2568021"/>
            <a:chExt cx="5334000" cy="1207384"/>
          </a:xfrm>
        </p:grpSpPr>
        <p:sp>
          <p:nvSpPr>
            <p:cNvPr id="219" name="Google Shape;219;p17"/>
            <p:cNvSpPr/>
            <p:nvPr/>
          </p:nvSpPr>
          <p:spPr>
            <a:xfrm>
              <a:off x="-381000" y="2568021"/>
              <a:ext cx="5334000" cy="673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7"/>
            <p:cNvSpPr txBox="1"/>
            <p:nvPr/>
          </p:nvSpPr>
          <p:spPr>
            <a:xfrm>
              <a:off x="457200" y="2644105"/>
              <a:ext cx="39624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A lo que vinimos</a:t>
              </a:r>
              <a:b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</a:br>
              <a:r>
                <a:rPr b="0" i="0" lang="es" sz="3500" u="none" cap="none" strike="noStrike">
                  <a:solidFill>
                    <a:schemeClr val="l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Al código</a:t>
              </a:r>
              <a:endParaRPr b="0" i="0" sz="3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 txBox="1"/>
          <p:nvPr/>
        </p:nvSpPr>
        <p:spPr>
          <a:xfrm>
            <a:off x="0" y="15240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HACK A BOSS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63" name="Google Shape;63;p2"/>
          <p:cNvGrpSpPr/>
          <p:nvPr/>
        </p:nvGrpSpPr>
        <p:grpSpPr>
          <a:xfrm>
            <a:off x="-381000" y="2568021"/>
            <a:ext cx="5334000" cy="1207384"/>
            <a:chOff x="-381000" y="2568021"/>
            <a:chExt cx="5334000" cy="1207384"/>
          </a:xfrm>
        </p:grpSpPr>
        <p:sp>
          <p:nvSpPr>
            <p:cNvPr id="64" name="Google Shape;64;p2"/>
            <p:cNvSpPr/>
            <p:nvPr/>
          </p:nvSpPr>
          <p:spPr>
            <a:xfrm>
              <a:off x="-381000" y="2568021"/>
              <a:ext cx="5334000" cy="673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 txBox="1"/>
            <p:nvPr/>
          </p:nvSpPr>
          <p:spPr>
            <a:xfrm>
              <a:off x="457200" y="2644105"/>
              <a:ext cx="39624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Recursividad</a:t>
              </a:r>
              <a:b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</a:br>
              <a:r>
                <a:rPr b="0" i="0" lang="es" sz="3500" u="none" cap="none" strike="noStrike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en Java</a:t>
              </a:r>
              <a:endParaRPr b="0" i="0" sz="3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/>
          <p:nvPr/>
        </p:nvSpPr>
        <p:spPr>
          <a:xfrm>
            <a:off x="0" y="6220"/>
            <a:ext cx="3886200" cy="517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4853" y="76200"/>
            <a:ext cx="486747" cy="48674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"/>
          <p:cNvSpPr txBox="1"/>
          <p:nvPr/>
        </p:nvSpPr>
        <p:spPr>
          <a:xfrm>
            <a:off x="381000" y="1752600"/>
            <a:ext cx="3185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¿Qué temas trataremos hoy ?</a:t>
            </a:r>
            <a:endParaRPr b="0" i="0" sz="22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73" name="Google Shape;73;p3"/>
          <p:cNvGrpSpPr/>
          <p:nvPr/>
        </p:nvGrpSpPr>
        <p:grpSpPr>
          <a:xfrm>
            <a:off x="4419600" y="762000"/>
            <a:ext cx="560190" cy="509295"/>
            <a:chOff x="1489837" y="4828579"/>
            <a:chExt cx="1120380" cy="1018590"/>
          </a:xfrm>
        </p:grpSpPr>
        <p:sp>
          <p:nvSpPr>
            <p:cNvPr id="74" name="Google Shape;74;p3"/>
            <p:cNvSpPr/>
            <p:nvPr/>
          </p:nvSpPr>
          <p:spPr>
            <a:xfrm>
              <a:off x="1692086" y="4828579"/>
              <a:ext cx="918131" cy="872057"/>
            </a:xfrm>
            <a:custGeom>
              <a:rect b="b" l="l" r="r" t="t"/>
              <a:pathLst>
                <a:path extrusionOk="0" h="21615" w="22757">
                  <a:moveTo>
                    <a:pt x="8873" y="1"/>
                  </a:moveTo>
                  <a:cubicBezTo>
                    <a:pt x="5668" y="1"/>
                    <a:pt x="2461" y="1213"/>
                    <a:pt x="0" y="3641"/>
                  </a:cubicBezTo>
                  <a:lnTo>
                    <a:pt x="17743" y="21615"/>
                  </a:lnTo>
                  <a:cubicBezTo>
                    <a:pt x="22707" y="16717"/>
                    <a:pt x="22756" y="8720"/>
                    <a:pt x="17859" y="3756"/>
                  </a:cubicBezTo>
                  <a:cubicBezTo>
                    <a:pt x="15389" y="1254"/>
                    <a:pt x="12132" y="1"/>
                    <a:pt x="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489837" y="4975475"/>
              <a:ext cx="918131" cy="871694"/>
            </a:xfrm>
            <a:custGeom>
              <a:rect b="b" l="l" r="r" t="t"/>
              <a:pathLst>
                <a:path extrusionOk="0" h="21606" w="22757">
                  <a:moveTo>
                    <a:pt x="5013" y="0"/>
                  </a:moveTo>
                  <a:cubicBezTo>
                    <a:pt x="50" y="4897"/>
                    <a:pt x="1" y="12878"/>
                    <a:pt x="4898" y="17842"/>
                  </a:cubicBezTo>
                  <a:cubicBezTo>
                    <a:pt x="7371" y="20348"/>
                    <a:pt x="10635" y="21606"/>
                    <a:pt x="13900" y="21606"/>
                  </a:cubicBezTo>
                  <a:cubicBezTo>
                    <a:pt x="17099" y="21606"/>
                    <a:pt x="20299" y="20398"/>
                    <a:pt x="22756" y="17974"/>
                  </a:cubicBezTo>
                  <a:lnTo>
                    <a:pt x="5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796540" y="5143754"/>
              <a:ext cx="506975" cy="390580"/>
            </a:xfrm>
            <a:custGeom>
              <a:rect b="b" l="l" r="r" t="t"/>
              <a:pathLst>
                <a:path extrusionOk="0" fill="none" h="9681" w="12566">
                  <a:moveTo>
                    <a:pt x="0" y="6119"/>
                  </a:moveTo>
                  <a:lnTo>
                    <a:pt x="3908" y="9680"/>
                  </a:lnTo>
                  <a:lnTo>
                    <a:pt x="12565" y="1"/>
                  </a:lnTo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lt1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3"/>
          <p:cNvSpPr txBox="1"/>
          <p:nvPr/>
        </p:nvSpPr>
        <p:spPr>
          <a:xfrm>
            <a:off x="5410200" y="914400"/>
            <a:ext cx="32766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Recursión vs Iteración</a:t>
            </a:r>
            <a:br>
              <a:rPr b="0" i="0" lang="es" sz="17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b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Tipos de recursividad</a:t>
            </a:r>
            <a:b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b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Ventajas y desventajas  </a:t>
            </a:r>
            <a:b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b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Principales problemas </a:t>
            </a:r>
            <a:b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br>
              <a:rPr b="0" i="0" lang="es" sz="9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endParaRPr b="0" i="0" sz="9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78" name="Google Shape;78;p3"/>
          <p:cNvGrpSpPr/>
          <p:nvPr/>
        </p:nvGrpSpPr>
        <p:grpSpPr>
          <a:xfrm>
            <a:off x="4419600" y="1600200"/>
            <a:ext cx="560190" cy="509295"/>
            <a:chOff x="1489837" y="4828579"/>
            <a:chExt cx="1120380" cy="1018590"/>
          </a:xfrm>
        </p:grpSpPr>
        <p:sp>
          <p:nvSpPr>
            <p:cNvPr id="79" name="Google Shape;79;p3"/>
            <p:cNvSpPr/>
            <p:nvPr/>
          </p:nvSpPr>
          <p:spPr>
            <a:xfrm>
              <a:off x="1692086" y="4828579"/>
              <a:ext cx="918131" cy="872057"/>
            </a:xfrm>
            <a:custGeom>
              <a:rect b="b" l="l" r="r" t="t"/>
              <a:pathLst>
                <a:path extrusionOk="0" h="21615" w="22757">
                  <a:moveTo>
                    <a:pt x="8873" y="1"/>
                  </a:moveTo>
                  <a:cubicBezTo>
                    <a:pt x="5668" y="1"/>
                    <a:pt x="2461" y="1213"/>
                    <a:pt x="0" y="3641"/>
                  </a:cubicBezTo>
                  <a:lnTo>
                    <a:pt x="17743" y="21615"/>
                  </a:lnTo>
                  <a:cubicBezTo>
                    <a:pt x="22707" y="16717"/>
                    <a:pt x="22756" y="8720"/>
                    <a:pt x="17859" y="3756"/>
                  </a:cubicBezTo>
                  <a:cubicBezTo>
                    <a:pt x="15389" y="1254"/>
                    <a:pt x="12132" y="1"/>
                    <a:pt x="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489837" y="4975475"/>
              <a:ext cx="918131" cy="871694"/>
            </a:xfrm>
            <a:custGeom>
              <a:rect b="b" l="l" r="r" t="t"/>
              <a:pathLst>
                <a:path extrusionOk="0" h="21606" w="22757">
                  <a:moveTo>
                    <a:pt x="5013" y="0"/>
                  </a:moveTo>
                  <a:cubicBezTo>
                    <a:pt x="50" y="4897"/>
                    <a:pt x="1" y="12878"/>
                    <a:pt x="4898" y="17842"/>
                  </a:cubicBezTo>
                  <a:cubicBezTo>
                    <a:pt x="7371" y="20348"/>
                    <a:pt x="10635" y="21606"/>
                    <a:pt x="13900" y="21606"/>
                  </a:cubicBezTo>
                  <a:cubicBezTo>
                    <a:pt x="17099" y="21606"/>
                    <a:pt x="20299" y="20398"/>
                    <a:pt x="22756" y="17974"/>
                  </a:cubicBezTo>
                  <a:lnTo>
                    <a:pt x="5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796540" y="5143754"/>
              <a:ext cx="506975" cy="390580"/>
            </a:xfrm>
            <a:custGeom>
              <a:rect b="b" l="l" r="r" t="t"/>
              <a:pathLst>
                <a:path extrusionOk="0" fill="none" h="9681" w="12566">
                  <a:moveTo>
                    <a:pt x="0" y="6119"/>
                  </a:moveTo>
                  <a:lnTo>
                    <a:pt x="3908" y="9680"/>
                  </a:lnTo>
                  <a:lnTo>
                    <a:pt x="12565" y="1"/>
                  </a:lnTo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lt1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3"/>
          <p:cNvGrpSpPr/>
          <p:nvPr/>
        </p:nvGrpSpPr>
        <p:grpSpPr>
          <a:xfrm>
            <a:off x="4427799" y="2362200"/>
            <a:ext cx="560190" cy="509295"/>
            <a:chOff x="1489837" y="4828579"/>
            <a:chExt cx="1120380" cy="1018590"/>
          </a:xfrm>
        </p:grpSpPr>
        <p:sp>
          <p:nvSpPr>
            <p:cNvPr id="83" name="Google Shape;83;p3"/>
            <p:cNvSpPr/>
            <p:nvPr/>
          </p:nvSpPr>
          <p:spPr>
            <a:xfrm>
              <a:off x="1692086" y="4828579"/>
              <a:ext cx="918131" cy="872057"/>
            </a:xfrm>
            <a:custGeom>
              <a:rect b="b" l="l" r="r" t="t"/>
              <a:pathLst>
                <a:path extrusionOk="0" h="21615" w="22757">
                  <a:moveTo>
                    <a:pt x="8873" y="1"/>
                  </a:moveTo>
                  <a:cubicBezTo>
                    <a:pt x="5668" y="1"/>
                    <a:pt x="2461" y="1213"/>
                    <a:pt x="0" y="3641"/>
                  </a:cubicBezTo>
                  <a:lnTo>
                    <a:pt x="17743" y="21615"/>
                  </a:lnTo>
                  <a:cubicBezTo>
                    <a:pt x="22707" y="16717"/>
                    <a:pt x="22756" y="8720"/>
                    <a:pt x="17859" y="3756"/>
                  </a:cubicBezTo>
                  <a:cubicBezTo>
                    <a:pt x="15389" y="1254"/>
                    <a:pt x="12132" y="1"/>
                    <a:pt x="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89837" y="4975475"/>
              <a:ext cx="918131" cy="871694"/>
            </a:xfrm>
            <a:custGeom>
              <a:rect b="b" l="l" r="r" t="t"/>
              <a:pathLst>
                <a:path extrusionOk="0" h="21606" w="22757">
                  <a:moveTo>
                    <a:pt x="5013" y="0"/>
                  </a:moveTo>
                  <a:cubicBezTo>
                    <a:pt x="50" y="4897"/>
                    <a:pt x="1" y="12878"/>
                    <a:pt x="4898" y="17842"/>
                  </a:cubicBezTo>
                  <a:cubicBezTo>
                    <a:pt x="7371" y="20348"/>
                    <a:pt x="10635" y="21606"/>
                    <a:pt x="13900" y="21606"/>
                  </a:cubicBezTo>
                  <a:cubicBezTo>
                    <a:pt x="17099" y="21606"/>
                    <a:pt x="20299" y="20398"/>
                    <a:pt x="22756" y="17974"/>
                  </a:cubicBezTo>
                  <a:lnTo>
                    <a:pt x="5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796540" y="5143754"/>
              <a:ext cx="506975" cy="390580"/>
            </a:xfrm>
            <a:custGeom>
              <a:rect b="b" l="l" r="r" t="t"/>
              <a:pathLst>
                <a:path extrusionOk="0" fill="none" h="9681" w="12566">
                  <a:moveTo>
                    <a:pt x="0" y="6119"/>
                  </a:moveTo>
                  <a:lnTo>
                    <a:pt x="3908" y="9680"/>
                  </a:lnTo>
                  <a:lnTo>
                    <a:pt x="12565" y="1"/>
                  </a:lnTo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lt1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3"/>
          <p:cNvGrpSpPr/>
          <p:nvPr/>
        </p:nvGrpSpPr>
        <p:grpSpPr>
          <a:xfrm>
            <a:off x="4413768" y="3072105"/>
            <a:ext cx="560190" cy="509295"/>
            <a:chOff x="1489837" y="4828579"/>
            <a:chExt cx="1120380" cy="1018590"/>
          </a:xfrm>
        </p:grpSpPr>
        <p:sp>
          <p:nvSpPr>
            <p:cNvPr id="87" name="Google Shape;87;p3"/>
            <p:cNvSpPr/>
            <p:nvPr/>
          </p:nvSpPr>
          <p:spPr>
            <a:xfrm>
              <a:off x="1692086" y="4828579"/>
              <a:ext cx="918131" cy="872057"/>
            </a:xfrm>
            <a:custGeom>
              <a:rect b="b" l="l" r="r" t="t"/>
              <a:pathLst>
                <a:path extrusionOk="0" h="21615" w="22757">
                  <a:moveTo>
                    <a:pt x="8873" y="1"/>
                  </a:moveTo>
                  <a:cubicBezTo>
                    <a:pt x="5668" y="1"/>
                    <a:pt x="2461" y="1213"/>
                    <a:pt x="0" y="3641"/>
                  </a:cubicBezTo>
                  <a:lnTo>
                    <a:pt x="17743" y="21615"/>
                  </a:lnTo>
                  <a:cubicBezTo>
                    <a:pt x="22707" y="16717"/>
                    <a:pt x="22756" y="8720"/>
                    <a:pt x="17859" y="3756"/>
                  </a:cubicBezTo>
                  <a:cubicBezTo>
                    <a:pt x="15389" y="1254"/>
                    <a:pt x="12132" y="1"/>
                    <a:pt x="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489837" y="4975475"/>
              <a:ext cx="918131" cy="871694"/>
            </a:xfrm>
            <a:custGeom>
              <a:rect b="b" l="l" r="r" t="t"/>
              <a:pathLst>
                <a:path extrusionOk="0" h="21606" w="22757">
                  <a:moveTo>
                    <a:pt x="5013" y="0"/>
                  </a:moveTo>
                  <a:cubicBezTo>
                    <a:pt x="50" y="4897"/>
                    <a:pt x="1" y="12878"/>
                    <a:pt x="4898" y="17842"/>
                  </a:cubicBezTo>
                  <a:cubicBezTo>
                    <a:pt x="7371" y="20348"/>
                    <a:pt x="10635" y="21606"/>
                    <a:pt x="13900" y="21606"/>
                  </a:cubicBezTo>
                  <a:cubicBezTo>
                    <a:pt x="17099" y="21606"/>
                    <a:pt x="20299" y="20398"/>
                    <a:pt x="22756" y="17974"/>
                  </a:cubicBezTo>
                  <a:lnTo>
                    <a:pt x="5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796540" y="5143754"/>
              <a:ext cx="506975" cy="390580"/>
            </a:xfrm>
            <a:custGeom>
              <a:rect b="b" l="l" r="r" t="t"/>
              <a:pathLst>
                <a:path extrusionOk="0" fill="none" h="9681" w="12566">
                  <a:moveTo>
                    <a:pt x="0" y="6119"/>
                  </a:moveTo>
                  <a:lnTo>
                    <a:pt x="3908" y="9680"/>
                  </a:lnTo>
                  <a:lnTo>
                    <a:pt x="12565" y="1"/>
                  </a:lnTo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lt1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¿Qué es la Iteración?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517625" y="2220650"/>
            <a:ext cx="65217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iteración es un concepto fundamental en programación que permite ejecutar un bloque de código repetidamente hasta que se cumple una condición o se completa un número específico de repeticiones. En Java, hay varias formas de implementar la iteración, como bucles for, while y do-while.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¿Qué es la Recursividad?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17625" y="1839650"/>
            <a:ext cx="65217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recursividad es una forma de resolución de problemas en el que una función se llama a sí misma para resolver parte o la totalidad de un problema.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 una técnica de programación que permite crear instrucciones que se repitan un número n de veces, por eso se trata de una forma de programación que evitar el uso de estructuras de datos repetitivas.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6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función sumar()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143000"/>
            <a:ext cx="8382001" cy="185277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6"/>
          <p:cNvSpPr/>
          <p:nvPr/>
        </p:nvSpPr>
        <p:spPr>
          <a:xfrm>
            <a:off x="2968525" y="2174975"/>
            <a:ext cx="5599200" cy="41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1930575" y="1054200"/>
            <a:ext cx="2479500" cy="41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7"/>
          <p:cNvSpPr txBox="1"/>
          <p:nvPr/>
        </p:nvSpPr>
        <p:spPr>
          <a:xfrm>
            <a:off x="0" y="15240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HACK A BOSS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26" name="Google Shape;126;p7"/>
          <p:cNvGrpSpPr/>
          <p:nvPr/>
        </p:nvGrpSpPr>
        <p:grpSpPr>
          <a:xfrm>
            <a:off x="-380995" y="2568037"/>
            <a:ext cx="5524424" cy="1207384"/>
            <a:chOff x="-381000" y="2568021"/>
            <a:chExt cx="5334000" cy="1207384"/>
          </a:xfrm>
        </p:grpSpPr>
        <p:sp>
          <p:nvSpPr>
            <p:cNvPr id="127" name="Google Shape;127;p7"/>
            <p:cNvSpPr/>
            <p:nvPr/>
          </p:nvSpPr>
          <p:spPr>
            <a:xfrm>
              <a:off x="-381000" y="2568021"/>
              <a:ext cx="5334000" cy="673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7"/>
            <p:cNvSpPr txBox="1"/>
            <p:nvPr/>
          </p:nvSpPr>
          <p:spPr>
            <a:xfrm>
              <a:off x="457200" y="2644105"/>
              <a:ext cx="39624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Características de</a:t>
              </a:r>
              <a:b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</a:br>
              <a:r>
                <a:rPr b="0" i="0" lang="es" sz="3500" u="none" cap="none" strike="noStrike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la Recursividad</a:t>
              </a:r>
              <a:endParaRPr b="0" i="0" sz="3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8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Características 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1003450" y="1564800"/>
            <a:ext cx="32766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AutoNum type="arabicPeriod"/>
            </a:pPr>
            <a: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Llamadas Recursivas</a:t>
            </a:r>
            <a:endParaRPr b="0" i="0" sz="1700" u="none" cap="none" strike="noStrike">
              <a:solidFill>
                <a:srgbClr val="171D1E"/>
              </a:solidFill>
              <a:highlight>
                <a:schemeClr val="lt1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AutoNum type="arabicPeriod"/>
            </a:pPr>
            <a: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Caso Base</a:t>
            </a:r>
            <a:endParaRPr b="0" i="0" sz="1700" u="none" cap="none" strike="noStrike">
              <a:solidFill>
                <a:srgbClr val="171D1E"/>
              </a:solidFill>
              <a:highlight>
                <a:schemeClr val="lt1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AutoNum type="arabicPeriod"/>
            </a:pPr>
            <a: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División del Problema </a:t>
            </a:r>
            <a:br>
              <a:rPr b="0" i="0" lang="es" sz="9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endParaRPr b="0" i="0" sz="9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9"/>
          <p:cNvSpPr txBox="1"/>
          <p:nvPr/>
        </p:nvSpPr>
        <p:spPr>
          <a:xfrm>
            <a:off x="0" y="15240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HACK A BOSS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46" name="Google Shape;146;p9"/>
          <p:cNvGrpSpPr/>
          <p:nvPr/>
        </p:nvGrpSpPr>
        <p:grpSpPr>
          <a:xfrm>
            <a:off x="-380995" y="2568037"/>
            <a:ext cx="5524424" cy="1207384"/>
            <a:chOff x="-381000" y="2568021"/>
            <a:chExt cx="5334000" cy="1207384"/>
          </a:xfrm>
        </p:grpSpPr>
        <p:sp>
          <p:nvSpPr>
            <p:cNvPr id="147" name="Google Shape;147;p9"/>
            <p:cNvSpPr/>
            <p:nvPr/>
          </p:nvSpPr>
          <p:spPr>
            <a:xfrm>
              <a:off x="-381000" y="2568021"/>
              <a:ext cx="5334000" cy="673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9"/>
            <p:cNvSpPr txBox="1"/>
            <p:nvPr/>
          </p:nvSpPr>
          <p:spPr>
            <a:xfrm>
              <a:off x="457200" y="2644105"/>
              <a:ext cx="39624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Ejemplo de</a:t>
              </a:r>
              <a:b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</a:br>
              <a:r>
                <a:rPr b="0" i="0" lang="es" sz="3500" u="none" cap="none" strike="noStrike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Recursividad</a:t>
              </a:r>
              <a:endParaRPr b="0" i="0" sz="3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