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Montserrat SemiBold"/>
      <p:regular r:id="rId49"/>
      <p:bold r:id="rId50"/>
      <p:italic r:id="rId51"/>
      <p:boldItalic r:id="rId52"/>
    </p:embeddedFont>
    <p:embeddedFont>
      <p:font typeface="Montserrat"/>
      <p:regular r:id="rId53"/>
      <p:bold r:id="rId54"/>
      <p:italic r:id="rId55"/>
      <p:boldItalic r:id="rId56"/>
    </p:embeddedFont>
    <p:embeddedFont>
      <p:font typeface="Montserrat Medium"/>
      <p:regular r:id="rId57"/>
      <p:bold r:id="rId58"/>
      <p:italic r:id="rId59"/>
      <p:boldItalic r:id="rId60"/>
    </p:embeddedFont>
    <p:embeddedFont>
      <p:font typeface="Montserrat Light"/>
      <p:regular r:id="rId61"/>
      <p:bold r:id="rId62"/>
      <p:italic r:id="rId63"/>
      <p:boldItalic r:id="rId64"/>
    </p:embeddedFont>
    <p:embeddedFont>
      <p:font typeface="Montserrat ExtraLight"/>
      <p:regular r:id="rId65"/>
      <p:bold r:id="rId66"/>
      <p:italic r:id="rId67"/>
      <p:boldItalic r:id="rId68"/>
    </p:embeddedFont>
    <p:embeddedFont>
      <p:font typeface="Montserrat ExtraBold"/>
      <p:bold r:id="rId69"/>
      <p:boldItalic r:id="rId70"/>
    </p:embeddedFont>
    <p:embeddedFont>
      <p:font typeface="Archiv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4">
          <p15:clr>
            <a:srgbClr val="747775"/>
          </p15:clr>
        </p15:guide>
        <p15:guide id="2" pos="2778">
          <p15:clr>
            <a:srgbClr val="747775"/>
          </p15:clr>
        </p15:guide>
        <p15:guide id="3" pos="4286">
          <p15:clr>
            <a:srgbClr val="747775"/>
          </p15:clr>
        </p15:guide>
        <p15:guide id="4" pos="1474">
          <p15:clr>
            <a:srgbClr val="747775"/>
          </p15:clr>
        </p15:guide>
        <p15:guide id="5" orient="horz" pos="2446">
          <p15:clr>
            <a:srgbClr val="747775"/>
          </p15:clr>
        </p15:guide>
        <p15:guide id="6" orient="horz" pos="794">
          <p15:clr>
            <a:srgbClr val="747775"/>
          </p15:clr>
        </p15:guide>
      </p15:sldGuideLst>
    </p:ext>
    <p:ext uri="GoogleSlidesCustomDataVersion2">
      <go:slidesCustomData xmlns:go="http://customooxmlschemas.google.com/" r:id="rId75" roundtripDataSignature="AMtx7mgsbcTq3QuZXg4yFCnST0CHkNK4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64" orient="horz"/>
        <p:guide pos="2778"/>
        <p:guide pos="4286"/>
        <p:guide pos="1474"/>
        <p:guide pos="2446" orient="horz"/>
        <p:guide pos="79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MontserratSemiBo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Archivo-italic.fntdata"/><Relationship Id="rId72" Type="http://schemas.openxmlformats.org/officeDocument/2006/relationships/font" Target="fonts/Archivo-bold.fntdata"/><Relationship Id="rId31" Type="http://schemas.openxmlformats.org/officeDocument/2006/relationships/slide" Target="slides/slide26.xml"/><Relationship Id="rId75" Type="http://customschemas.google.com/relationships/presentationmetadata" Target="metadata"/><Relationship Id="rId30" Type="http://schemas.openxmlformats.org/officeDocument/2006/relationships/slide" Target="slides/slide25.xml"/><Relationship Id="rId74" Type="http://schemas.openxmlformats.org/officeDocument/2006/relationships/font" Target="fonts/Archivo-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Archivo-regular.fntdata"/><Relationship Id="rId70" Type="http://schemas.openxmlformats.org/officeDocument/2006/relationships/font" Target="fonts/MontserratExtraBold-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Light-bold.fntdata"/><Relationship Id="rId61" Type="http://schemas.openxmlformats.org/officeDocument/2006/relationships/font" Target="fonts/MontserratLight-regular.fntdata"/><Relationship Id="rId20" Type="http://schemas.openxmlformats.org/officeDocument/2006/relationships/slide" Target="slides/slide15.xml"/><Relationship Id="rId64" Type="http://schemas.openxmlformats.org/officeDocument/2006/relationships/font" Target="fonts/MontserratLight-boldItalic.fntdata"/><Relationship Id="rId63" Type="http://schemas.openxmlformats.org/officeDocument/2006/relationships/font" Target="fonts/MontserratLight-italic.fntdata"/><Relationship Id="rId22" Type="http://schemas.openxmlformats.org/officeDocument/2006/relationships/slide" Target="slides/slide17.xml"/><Relationship Id="rId66" Type="http://schemas.openxmlformats.org/officeDocument/2006/relationships/font" Target="fonts/MontserratExtraLight-bold.fntdata"/><Relationship Id="rId21" Type="http://schemas.openxmlformats.org/officeDocument/2006/relationships/slide" Target="slides/slide16.xml"/><Relationship Id="rId65" Type="http://schemas.openxmlformats.org/officeDocument/2006/relationships/font" Target="fonts/MontserratExtraLight-regular.fntdata"/><Relationship Id="rId24" Type="http://schemas.openxmlformats.org/officeDocument/2006/relationships/slide" Target="slides/slide19.xml"/><Relationship Id="rId68" Type="http://schemas.openxmlformats.org/officeDocument/2006/relationships/font" Target="fonts/MontserratExtraLight-boldItalic.fntdata"/><Relationship Id="rId23" Type="http://schemas.openxmlformats.org/officeDocument/2006/relationships/slide" Target="slides/slide18.xml"/><Relationship Id="rId67" Type="http://schemas.openxmlformats.org/officeDocument/2006/relationships/font" Target="fonts/MontserratExtraLight-italic.fntdata"/><Relationship Id="rId60" Type="http://schemas.openxmlformats.org/officeDocument/2006/relationships/font" Target="fonts/MontserratMedium-bold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ExtraBold-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SemiBold-italic.fntdata"/><Relationship Id="rId50" Type="http://schemas.openxmlformats.org/officeDocument/2006/relationships/font" Target="fonts/MontserratSemiBold-bold.fntdata"/><Relationship Id="rId53" Type="http://schemas.openxmlformats.org/officeDocument/2006/relationships/font" Target="fonts/Montserrat-regular.fntdata"/><Relationship Id="rId52" Type="http://schemas.openxmlformats.org/officeDocument/2006/relationships/font" Target="fonts/MontserratSemiBold-boldItalic.fntdata"/><Relationship Id="rId11" Type="http://schemas.openxmlformats.org/officeDocument/2006/relationships/slide" Target="slides/slide6.xml"/><Relationship Id="rId55" Type="http://schemas.openxmlformats.org/officeDocument/2006/relationships/font" Target="fonts/Montserrat-italic.fntdata"/><Relationship Id="rId10" Type="http://schemas.openxmlformats.org/officeDocument/2006/relationships/slide" Target="slides/slide5.xml"/><Relationship Id="rId54" Type="http://schemas.openxmlformats.org/officeDocument/2006/relationships/font" Target="fonts/Montserrat-bold.fntdata"/><Relationship Id="rId13" Type="http://schemas.openxmlformats.org/officeDocument/2006/relationships/slide" Target="slides/slide8.xml"/><Relationship Id="rId57" Type="http://schemas.openxmlformats.org/officeDocument/2006/relationships/font" Target="fonts/MontserratMedium-regular.fntdata"/><Relationship Id="rId12" Type="http://schemas.openxmlformats.org/officeDocument/2006/relationships/slide" Target="slides/slide7.xml"/><Relationship Id="rId56" Type="http://schemas.openxmlformats.org/officeDocument/2006/relationships/font" Target="fonts/Montserrat-boldItalic.fntdata"/><Relationship Id="rId15" Type="http://schemas.openxmlformats.org/officeDocument/2006/relationships/slide" Target="slides/slide10.xml"/><Relationship Id="rId59" Type="http://schemas.openxmlformats.org/officeDocument/2006/relationships/font" Target="fonts/MontserratMedium-italic.fntdata"/><Relationship Id="rId14" Type="http://schemas.openxmlformats.org/officeDocument/2006/relationships/slide" Target="slides/slide9.xml"/><Relationship Id="rId58" Type="http://schemas.openxmlformats.org/officeDocument/2006/relationships/font" Target="fonts/MontserratMedium-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Aquí tienes un URL y sus partes de una URL desglosadas: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Cuales usaremos principalmente en esta primera parte. </a:t>
            </a:r>
            <a:r>
              <a:rPr b="1" lang="es"/>
              <a:t>GET y POST</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Archivo"/>
              <a:ea typeface="Archivo"/>
              <a:cs typeface="Archivo"/>
              <a:sym typeface="Archiv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solidFill>
                <a:schemeClr val="dk1"/>
              </a:solidFill>
              <a:latin typeface="Archivo"/>
              <a:ea typeface="Archivo"/>
              <a:cs typeface="Archivo"/>
              <a:sym typeface="Archiv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solidFill>
                <a:schemeClr val="dk1"/>
              </a:solidFill>
              <a:latin typeface="Archivo"/>
              <a:ea typeface="Archivo"/>
              <a:cs typeface="Archivo"/>
              <a:sym typeface="Archiv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solidFill>
                <a:schemeClr val="dk1"/>
              </a:solidFill>
              <a:latin typeface="Archivo"/>
              <a:ea typeface="Archivo"/>
              <a:cs typeface="Archivo"/>
              <a:sym typeface="Archiv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solidFill>
                <a:schemeClr val="dk1"/>
              </a:solidFill>
              <a:latin typeface="Archivo"/>
              <a:ea typeface="Archivo"/>
              <a:cs typeface="Archivo"/>
              <a:sym typeface="Archiv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400">
                <a:solidFill>
                  <a:schemeClr val="dk1"/>
                </a:solidFill>
                <a:latin typeface="Archivo"/>
                <a:ea typeface="Archivo"/>
                <a:cs typeface="Archivo"/>
                <a:sym typeface="Archivo"/>
              </a:rPr>
              <a:t>Donde se guarda cada dependencia que instalas? en Windows es en la ubicación : C:\Users\&lt;tu_usuario&gt;\.m2\repository</a:t>
            </a:r>
            <a:endParaRPr sz="1400">
              <a:solidFill>
                <a:schemeClr val="dk1"/>
              </a:solidFill>
              <a:latin typeface="Archivo"/>
              <a:ea typeface="Archivo"/>
              <a:cs typeface="Archivo"/>
              <a:sym typeface="Archiv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solidFill>
                <a:schemeClr val="dk1"/>
              </a:solidFill>
              <a:latin typeface="Archivo"/>
              <a:ea typeface="Archivo"/>
              <a:cs typeface="Archivo"/>
              <a:sym typeface="Archiv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solidFill>
                <a:schemeClr val="dk1"/>
              </a:solidFill>
              <a:latin typeface="Archivo"/>
              <a:ea typeface="Archivo"/>
              <a:cs typeface="Archivo"/>
              <a:sym typeface="Archiv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solidFill>
                <a:schemeClr val="dk1"/>
              </a:solidFill>
              <a:latin typeface="Archivo"/>
              <a:ea typeface="Archivo"/>
              <a:cs typeface="Archivo"/>
              <a:sym typeface="Archiv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solidFill>
                <a:schemeClr val="dk1"/>
              </a:solidFill>
              <a:latin typeface="Archivo"/>
              <a:ea typeface="Archivo"/>
              <a:cs typeface="Archivo"/>
              <a:sym typeface="Archiv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Clr>
                <a:schemeClr val="dk1"/>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400">
                <a:solidFill>
                  <a:schemeClr val="dk1"/>
                </a:solidFill>
                <a:latin typeface="Archivo"/>
                <a:ea typeface="Archivo"/>
                <a:cs typeface="Archivo"/>
                <a:sym typeface="Archivo"/>
              </a:rPr>
              <a:t>Para acceder a estos recursos desde un JSP, se utilizan rutas relativas a la raíz del contexto de la aplicación web. Directamente ponemos “public/css/style.css”</a:t>
            </a:r>
            <a:br>
              <a:rPr lang="es" sz="1400">
                <a:solidFill>
                  <a:schemeClr val="dk1"/>
                </a:solidFill>
                <a:latin typeface="Archivo"/>
                <a:ea typeface="Archivo"/>
                <a:cs typeface="Archivo"/>
                <a:sym typeface="Archivo"/>
              </a:rPr>
            </a:br>
            <a:endParaRPr sz="1400">
              <a:solidFill>
                <a:schemeClr val="dk1"/>
              </a:solidFill>
              <a:latin typeface="Archivo"/>
              <a:ea typeface="Archivo"/>
              <a:cs typeface="Archivo"/>
              <a:sym typeface="Archiv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Enviarle el markdown para que te lean y te sigan creando una app con tomcat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br>
              <a:rPr lang="es"/>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5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5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5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5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5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5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drive.google.com/file/d/1krKkJouiVYANrRXTyyXi5jO-dcrPyYwi/view?usp=driv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youtube.com/playlist?list=PLQxX2eiEaqbw7lsosVOlAcZBqHPEPO5dc&amp;si=SU00mLQCOwxuSyQJ" TargetMode="External"/><Relationship Id="rId5" Type="http://schemas.openxmlformats.org/officeDocument/2006/relationships/image" Target="../media/image10.png"/><Relationship Id="rId6"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hyperlink" Target="https://drive.google.com/file/d/1krKkJouiVYANrRXTyyXi5jO-dcrPyYwi/view?usp=driv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drive.google.com/file/d/1krKkJouiVYANrRXTyyXi5jO-dcrPyYwi/view?usp=drive_link" TargetMode="External"/><Relationship Id="rId5" Type="http://schemas.openxmlformats.org/officeDocument/2006/relationships/image" Target="../media/image14.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2895600" y="884853"/>
            <a:ext cx="3382347" cy="33823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pic>
        <p:nvPicPr>
          <p:cNvPr id="154" name="Google Shape;154;p10"/>
          <p:cNvPicPr preferRelativeResize="0"/>
          <p:nvPr/>
        </p:nvPicPr>
        <p:blipFill rotWithShape="1">
          <a:blip r:embed="rId3">
            <a:alphaModFix/>
          </a:blip>
          <a:srcRect b="0" l="0" r="0" t="0"/>
          <a:stretch/>
        </p:blipFill>
        <p:spPr>
          <a:xfrm>
            <a:off x="6277947" y="1295400"/>
            <a:ext cx="2180253" cy="2057400"/>
          </a:xfrm>
          <a:prstGeom prst="rect">
            <a:avLst/>
          </a:prstGeom>
          <a:noFill/>
          <a:ln>
            <a:noFill/>
          </a:ln>
        </p:spPr>
      </p:pic>
      <p:grpSp>
        <p:nvGrpSpPr>
          <p:cNvPr id="155" name="Google Shape;155;p10"/>
          <p:cNvGrpSpPr/>
          <p:nvPr/>
        </p:nvGrpSpPr>
        <p:grpSpPr>
          <a:xfrm>
            <a:off x="-381000" y="1882221"/>
            <a:ext cx="5334000" cy="1207384"/>
            <a:chOff x="-381000" y="2568021"/>
            <a:chExt cx="5334000" cy="1207384"/>
          </a:xfrm>
        </p:grpSpPr>
        <p:sp>
          <p:nvSpPr>
            <p:cNvPr id="156" name="Google Shape;156;p10"/>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57" name="Google Shape;157;p10"/>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A lo que vinimos</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lt1"/>
                  </a:solidFill>
                  <a:latin typeface="Montserrat SemiBold"/>
                  <a:ea typeface="Montserrat SemiBold"/>
                  <a:cs typeface="Montserrat SemiBold"/>
                  <a:sym typeface="Montserrat SemiBold"/>
                </a:rPr>
                <a:t>Al código</a:t>
              </a:r>
              <a:endParaRPr b="0" i="0" sz="3500" u="none" cap="none" strike="noStrike">
                <a:solidFill>
                  <a:schemeClr val="lt1"/>
                </a:solidFill>
                <a:latin typeface="Montserrat SemiBold"/>
                <a:ea typeface="Montserrat SemiBold"/>
                <a:cs typeface="Montserrat SemiBold"/>
                <a:sym typeface="Montserrat SemiBold"/>
              </a:endParaRPr>
            </a:p>
          </p:txBody>
        </p:sp>
      </p:grpSp>
      <p:sp>
        <p:nvSpPr>
          <p:cNvPr id="158" name="Google Shape;158;p10"/>
          <p:cNvSpPr txBox="1"/>
          <p:nvPr/>
        </p:nvSpPr>
        <p:spPr>
          <a:xfrm>
            <a:off x="2726100" y="3788050"/>
            <a:ext cx="40779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0" i="0" lang="es" sz="2700" u="sng" cap="none" strike="noStrike">
                <a:solidFill>
                  <a:schemeClr val="lt1"/>
                </a:solidFill>
                <a:latin typeface="Montserrat ExtraLight"/>
                <a:ea typeface="Montserrat ExtraLight"/>
                <a:cs typeface="Montserrat ExtraLight"/>
                <a:sym typeface="Montserrat ExtraLight"/>
                <a:hlinkClick r:id="rId4">
                  <a:extLst>
                    <a:ext uri="{A12FA001-AC4F-418D-AE19-62706E023703}">
                      <ahyp:hlinkClr val="tx"/>
                    </a:ext>
                  </a:extLst>
                </a:hlinkClick>
              </a:rPr>
              <a:t>Link del Paso a paso</a:t>
            </a:r>
            <a:endParaRPr b="0" i="0" sz="2700" u="none" cap="none" strike="noStrike">
              <a:solidFill>
                <a:schemeClr val="lt1"/>
              </a:solidFill>
              <a:latin typeface="Montserrat ExtraLight"/>
              <a:ea typeface="Montserrat ExtraLight"/>
              <a:cs typeface="Montserrat ExtraLight"/>
              <a:sym typeface="Montserrat Extra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1"/>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5" name="Google Shape;165;p11"/>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66" name="Google Shape;166;p11"/>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67" name="Google Shape;167;p11"/>
          <p:cNvGrpSpPr/>
          <p:nvPr/>
        </p:nvGrpSpPr>
        <p:grpSpPr>
          <a:xfrm>
            <a:off x="-380995" y="2568037"/>
            <a:ext cx="5524424" cy="1207384"/>
            <a:chOff x="-381000" y="2568021"/>
            <a:chExt cx="5334000" cy="1207384"/>
          </a:xfrm>
        </p:grpSpPr>
        <p:sp>
          <p:nvSpPr>
            <p:cNvPr id="168" name="Google Shape;168;p11"/>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69" name="Google Shape;169;p11"/>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Introducción al </a:t>
              </a:r>
              <a:r>
                <a:rPr b="0" i="0" lang="es" sz="3500" u="none" cap="none" strike="noStrike">
                  <a:solidFill>
                    <a:schemeClr val="dk1"/>
                  </a:solidFill>
                  <a:latin typeface="Montserrat SemiBold"/>
                  <a:ea typeface="Montserrat SemiBold"/>
                  <a:cs typeface="Montserrat SemiBold"/>
                  <a:sym typeface="Montserrat SemiBold"/>
                </a:rPr>
                <a:t>mundo Web</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p12"/>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76" name="Google Shape;176;p12"/>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cliente - servidor</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177" name="Google Shape;177;p12"/>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txBox="1"/>
          <p:nvPr/>
        </p:nvSpPr>
        <p:spPr>
          <a:xfrm>
            <a:off x="890650" y="1803575"/>
            <a:ext cx="5811600" cy="20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300" u="none" cap="none" strike="noStrike">
                <a:solidFill>
                  <a:schemeClr val="dk1"/>
                </a:solidFill>
                <a:latin typeface="Montserrat"/>
                <a:ea typeface="Montserrat"/>
                <a:cs typeface="Montserrat"/>
                <a:sym typeface="Montserrat"/>
              </a:rPr>
              <a:t>Dentro del contexto de desarrollo web la arquitectura </a:t>
            </a:r>
            <a:r>
              <a:rPr b="1" i="0" lang="es" sz="2300" u="none" cap="none" strike="noStrike">
                <a:solidFill>
                  <a:schemeClr val="dk1"/>
                </a:solidFill>
                <a:latin typeface="Montserrat"/>
                <a:ea typeface="Montserrat"/>
                <a:cs typeface="Montserrat"/>
                <a:sym typeface="Montserrat"/>
              </a:rPr>
              <a:t>cliente - servidor</a:t>
            </a:r>
            <a:r>
              <a:rPr b="0" i="0" lang="es" sz="2300" u="none" cap="none" strike="noStrike">
                <a:solidFill>
                  <a:schemeClr val="dk1"/>
                </a:solidFill>
                <a:latin typeface="Montserrat"/>
                <a:ea typeface="Montserrat"/>
                <a:cs typeface="Montserrat"/>
                <a:sym typeface="Montserrat"/>
              </a:rPr>
              <a:t> hace referencia a un </a:t>
            </a:r>
            <a:r>
              <a:rPr b="1" i="0" lang="es" sz="2300" u="none" cap="none" strike="noStrike">
                <a:solidFill>
                  <a:schemeClr val="dk1"/>
                </a:solidFill>
                <a:latin typeface="Montserrat"/>
                <a:ea typeface="Montserrat"/>
                <a:cs typeface="Montserrat"/>
                <a:sym typeface="Montserrat"/>
              </a:rPr>
              <a:t>modelo </a:t>
            </a:r>
            <a:r>
              <a:rPr b="0" i="0" lang="es" sz="2300" u="none" cap="none" strike="noStrike">
                <a:solidFill>
                  <a:schemeClr val="dk1"/>
                </a:solidFill>
                <a:latin typeface="Montserrat"/>
                <a:ea typeface="Montserrat"/>
                <a:cs typeface="Montserrat"/>
                <a:sym typeface="Montserrat"/>
              </a:rPr>
              <a:t>de </a:t>
            </a:r>
            <a:r>
              <a:rPr b="1" i="0" lang="es" sz="2300" u="none" cap="none" strike="noStrike">
                <a:solidFill>
                  <a:schemeClr val="dk1"/>
                </a:solidFill>
                <a:latin typeface="Montserrat"/>
                <a:ea typeface="Montserrat"/>
                <a:cs typeface="Montserrat"/>
                <a:sym typeface="Montserrat"/>
              </a:rPr>
              <a:t>comunicación</a:t>
            </a:r>
            <a:r>
              <a:rPr b="0" i="0" lang="es" sz="2300" u="none" cap="none" strike="noStrike">
                <a:solidFill>
                  <a:schemeClr val="dk1"/>
                </a:solidFill>
                <a:latin typeface="Montserrat"/>
                <a:ea typeface="Montserrat"/>
                <a:cs typeface="Montserrat"/>
                <a:sym typeface="Montserrat"/>
              </a:rPr>
              <a:t> que vincula a varios dispositivos entre sí.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3"/>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5" name="Google Shape;185;p13"/>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86" name="Google Shape;186;p13"/>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Cliente</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187" name="Google Shape;187;p13"/>
          <p:cNvPicPr preferRelativeResize="0"/>
          <p:nvPr/>
        </p:nvPicPr>
        <p:blipFill rotWithShape="1">
          <a:blip r:embed="rId4">
            <a:alphaModFix/>
          </a:blip>
          <a:srcRect b="0" l="0" r="0" t="0"/>
          <a:stretch/>
        </p:blipFill>
        <p:spPr>
          <a:xfrm>
            <a:off x="4227200" y="3153600"/>
            <a:ext cx="2608151" cy="1703899"/>
          </a:xfrm>
          <a:prstGeom prst="rect">
            <a:avLst/>
          </a:prstGeom>
          <a:noFill/>
          <a:ln>
            <a:noFill/>
          </a:ln>
        </p:spPr>
      </p:pic>
      <p:sp>
        <p:nvSpPr>
          <p:cNvPr id="188" name="Google Shape;188;p13"/>
          <p:cNvSpPr txBox="1"/>
          <p:nvPr/>
        </p:nvSpPr>
        <p:spPr>
          <a:xfrm>
            <a:off x="509650" y="1193975"/>
            <a:ext cx="5811600" cy="20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s" sz="2300" u="none" cap="none" strike="noStrike">
                <a:solidFill>
                  <a:schemeClr val="dk1"/>
                </a:solidFill>
                <a:latin typeface="Montserrat"/>
                <a:ea typeface="Montserrat"/>
                <a:cs typeface="Montserrat"/>
                <a:sym typeface="Montserrat"/>
              </a:rPr>
              <a:t>El cliente está representado por los dispositivos que hacen las peticiones de información, servicios o recursos a un servidor.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5" name="Google Shape;195;p14"/>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96" name="Google Shape;196;p14"/>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Servidor</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197" name="Google Shape;197;p14"/>
          <p:cNvSpPr txBox="1"/>
          <p:nvPr/>
        </p:nvSpPr>
        <p:spPr>
          <a:xfrm>
            <a:off x="509650" y="1193975"/>
            <a:ext cx="6482100" cy="23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300" u="none" cap="none" strike="noStrike">
                <a:solidFill>
                  <a:schemeClr val="dk1"/>
                </a:solidFill>
                <a:latin typeface="Montserrat"/>
                <a:ea typeface="Montserrat"/>
                <a:cs typeface="Montserrat"/>
                <a:sym typeface="Montserrat"/>
              </a:rPr>
              <a:t>El servidor está representado por el equipo que responde al pedido del cliente.</a:t>
            </a:r>
            <a:endParaRPr b="0" i="0" sz="2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0" i="0" lang="es" sz="2300" u="none" cap="none" strike="noStrike">
                <a:solidFill>
                  <a:schemeClr val="dk1"/>
                </a:solidFill>
                <a:latin typeface="Montserrat"/>
                <a:ea typeface="Montserrat"/>
                <a:cs typeface="Montserrat"/>
                <a:sym typeface="Montserrat"/>
              </a:rPr>
              <a:t>En ocasiones, el mismo equipo o la misma computadora puede ser cliente y servidor al mismo tiempo.</a:t>
            </a:r>
            <a:endParaRPr b="0" i="0" sz="2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0" i="0" sz="2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Montserrat"/>
              <a:ea typeface="Montserrat"/>
              <a:cs typeface="Montserrat"/>
              <a:sym typeface="Montserrat"/>
            </a:endParaRPr>
          </a:p>
        </p:txBody>
      </p:sp>
      <p:pic>
        <p:nvPicPr>
          <p:cNvPr id="198" name="Google Shape;198;p14"/>
          <p:cNvPicPr preferRelativeResize="0"/>
          <p:nvPr/>
        </p:nvPicPr>
        <p:blipFill rotWithShape="1">
          <a:blip r:embed="rId4">
            <a:alphaModFix/>
          </a:blip>
          <a:srcRect b="0" l="0" r="0" t="0"/>
          <a:stretch/>
        </p:blipFill>
        <p:spPr>
          <a:xfrm>
            <a:off x="5111676" y="3595300"/>
            <a:ext cx="665050" cy="1078350"/>
          </a:xfrm>
          <a:prstGeom prst="rect">
            <a:avLst/>
          </a:prstGeom>
          <a:noFill/>
          <a:ln>
            <a:noFill/>
          </a:ln>
        </p:spPr>
      </p:pic>
      <p:pic>
        <p:nvPicPr>
          <p:cNvPr id="199" name="Google Shape;199;p14"/>
          <p:cNvPicPr preferRelativeResize="0"/>
          <p:nvPr/>
        </p:nvPicPr>
        <p:blipFill rotWithShape="1">
          <a:blip r:embed="rId4">
            <a:alphaModFix/>
          </a:blip>
          <a:srcRect b="0" l="0" r="0" t="0"/>
          <a:stretch/>
        </p:blipFill>
        <p:spPr>
          <a:xfrm>
            <a:off x="5949876" y="3595300"/>
            <a:ext cx="665050" cy="1078350"/>
          </a:xfrm>
          <a:prstGeom prst="rect">
            <a:avLst/>
          </a:prstGeom>
          <a:noFill/>
          <a:ln>
            <a:noFill/>
          </a:ln>
        </p:spPr>
      </p:pic>
      <p:pic>
        <p:nvPicPr>
          <p:cNvPr id="200" name="Google Shape;200;p14"/>
          <p:cNvPicPr preferRelativeResize="0"/>
          <p:nvPr/>
        </p:nvPicPr>
        <p:blipFill rotWithShape="1">
          <a:blip r:embed="rId4">
            <a:alphaModFix/>
          </a:blip>
          <a:srcRect b="0" l="0" r="0" t="0"/>
          <a:stretch/>
        </p:blipFill>
        <p:spPr>
          <a:xfrm>
            <a:off x="4273476" y="3595300"/>
            <a:ext cx="665050" cy="107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5"/>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7" name="Google Shape;207;p15"/>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08" name="Google Shape;208;p15"/>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09" name="Google Shape;209;p15"/>
          <p:cNvGrpSpPr/>
          <p:nvPr/>
        </p:nvGrpSpPr>
        <p:grpSpPr>
          <a:xfrm>
            <a:off x="-380995" y="2568037"/>
            <a:ext cx="5524424" cy="1207384"/>
            <a:chOff x="-381000" y="2568021"/>
            <a:chExt cx="5334000" cy="1207384"/>
          </a:xfrm>
        </p:grpSpPr>
        <p:sp>
          <p:nvSpPr>
            <p:cNvPr id="210" name="Google Shape;210;p15"/>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11" name="Google Shape;211;p15"/>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Request y</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Response</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6"/>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8" name="Google Shape;218;p16"/>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19" name="Google Shape;219;p16"/>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Request y Response</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220" name="Google Shape;220;p16"/>
          <p:cNvSpPr txBox="1"/>
          <p:nvPr/>
        </p:nvSpPr>
        <p:spPr>
          <a:xfrm>
            <a:off x="509650" y="1193975"/>
            <a:ext cx="6482100" cy="23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s" sz="2300" u="none" cap="none" strike="noStrike">
                <a:solidFill>
                  <a:schemeClr val="dk1"/>
                </a:solidFill>
                <a:latin typeface="Montserrat"/>
                <a:ea typeface="Montserrat"/>
                <a:cs typeface="Montserrat"/>
                <a:sym typeface="Montserrat"/>
              </a:rPr>
              <a:t>Nosotros cuando hablamos de request hace referencia a cada vez que el cliente hace una solicitud al servidor y hablamos de response cada vez que el servidor le devuelve una respuesta al cliente.</a:t>
            </a:r>
            <a:endParaRPr b="0" i="0" sz="2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Montserrat"/>
              <a:ea typeface="Montserrat"/>
              <a:cs typeface="Montserrat"/>
              <a:sym typeface="Montserrat"/>
            </a:endParaRPr>
          </a:p>
        </p:txBody>
      </p:sp>
      <p:pic>
        <p:nvPicPr>
          <p:cNvPr id="221" name="Google Shape;221;p16"/>
          <p:cNvPicPr preferRelativeResize="0"/>
          <p:nvPr/>
        </p:nvPicPr>
        <p:blipFill rotWithShape="1">
          <a:blip r:embed="rId4">
            <a:alphaModFix/>
          </a:blip>
          <a:srcRect b="0" l="0" r="0" t="0"/>
          <a:stretch/>
        </p:blipFill>
        <p:spPr>
          <a:xfrm>
            <a:off x="5873676" y="3595300"/>
            <a:ext cx="665050" cy="1078350"/>
          </a:xfrm>
          <a:prstGeom prst="rect">
            <a:avLst/>
          </a:prstGeom>
          <a:noFill/>
          <a:ln>
            <a:noFill/>
          </a:ln>
        </p:spPr>
      </p:pic>
      <p:pic>
        <p:nvPicPr>
          <p:cNvPr id="222" name="Google Shape;222;p16"/>
          <p:cNvPicPr preferRelativeResize="0"/>
          <p:nvPr/>
        </p:nvPicPr>
        <p:blipFill rotWithShape="1">
          <a:blip r:embed="rId5">
            <a:alphaModFix/>
          </a:blip>
          <a:srcRect b="10337" l="9053" r="65854" t="41239"/>
          <a:stretch/>
        </p:blipFill>
        <p:spPr>
          <a:xfrm>
            <a:off x="746853" y="3670475"/>
            <a:ext cx="977868" cy="1232800"/>
          </a:xfrm>
          <a:prstGeom prst="rect">
            <a:avLst/>
          </a:prstGeom>
          <a:noFill/>
          <a:ln>
            <a:noFill/>
          </a:ln>
        </p:spPr>
      </p:pic>
      <p:sp>
        <p:nvSpPr>
          <p:cNvPr id="223" name="Google Shape;223;p16"/>
          <p:cNvSpPr/>
          <p:nvPr/>
        </p:nvSpPr>
        <p:spPr>
          <a:xfrm>
            <a:off x="2026225" y="3454725"/>
            <a:ext cx="3487500" cy="400800"/>
          </a:xfrm>
          <a:prstGeom prst="rightArrow">
            <a:avLst>
              <a:gd fmla="val 50000" name="adj1"/>
              <a:gd fmla="val 50000" name="adj2"/>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6"/>
          <p:cNvSpPr/>
          <p:nvPr/>
        </p:nvSpPr>
        <p:spPr>
          <a:xfrm rot="10800000">
            <a:off x="2055450" y="4557650"/>
            <a:ext cx="3487500" cy="400800"/>
          </a:xfrm>
          <a:prstGeom prst="right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5" name="Google Shape;225;p16"/>
          <p:cNvPicPr preferRelativeResize="0"/>
          <p:nvPr/>
        </p:nvPicPr>
        <p:blipFill rotWithShape="1">
          <a:blip r:embed="rId6">
            <a:alphaModFix/>
          </a:blip>
          <a:srcRect b="0" l="0" r="0" t="0"/>
          <a:stretch/>
        </p:blipFill>
        <p:spPr>
          <a:xfrm>
            <a:off x="3527550" y="3816545"/>
            <a:ext cx="758700" cy="75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7"/>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p17"/>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33" name="Google Shape;233;p17"/>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34" name="Google Shape;234;p17"/>
          <p:cNvGrpSpPr/>
          <p:nvPr/>
        </p:nvGrpSpPr>
        <p:grpSpPr>
          <a:xfrm>
            <a:off x="-381019" y="2568037"/>
            <a:ext cx="6127166" cy="1207388"/>
            <a:chOff x="-381000" y="2568021"/>
            <a:chExt cx="5334000" cy="1207388"/>
          </a:xfrm>
        </p:grpSpPr>
        <p:sp>
          <p:nvSpPr>
            <p:cNvPr id="235" name="Google Shape;235;p17"/>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36" name="Google Shape;236;p17"/>
            <p:cNvSpPr txBox="1"/>
            <p:nvPr/>
          </p:nvSpPr>
          <p:spPr>
            <a:xfrm>
              <a:off x="457203" y="2644109"/>
              <a:ext cx="4307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¿Qué es el protocolo </a:t>
              </a:r>
              <a:r>
                <a:rPr b="0" i="0" lang="es" sz="3500" u="none" cap="none" strike="noStrike">
                  <a:solidFill>
                    <a:schemeClr val="dk1"/>
                  </a:solidFill>
                  <a:latin typeface="Montserrat SemiBold"/>
                  <a:ea typeface="Montserrat SemiBold"/>
                  <a:cs typeface="Montserrat SemiBold"/>
                  <a:sym typeface="Montserrat SemiBold"/>
                </a:rPr>
                <a:t>HTTPS?</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3" name="Google Shape;243;p18"/>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44" name="Google Shape;244;p18"/>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HTTPS</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245" name="Google Shape;245;p18"/>
          <p:cNvSpPr txBox="1"/>
          <p:nvPr/>
        </p:nvSpPr>
        <p:spPr>
          <a:xfrm>
            <a:off x="428725" y="1315425"/>
            <a:ext cx="6562200" cy="320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Montserrat Medium"/>
                <a:ea typeface="Montserrat Medium"/>
                <a:cs typeface="Montserrat Medium"/>
                <a:sym typeface="Montserrat Medium"/>
              </a:rPr>
              <a:t>HTTPS es una mejora sobre el protocolo  HTTP que agrega una capa de seguridad.</a:t>
            </a:r>
            <a:endParaRPr b="0" i="0" sz="1800" u="none" cap="none" strike="noStrike">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Montserrat Medium"/>
                <a:ea typeface="Montserrat Medium"/>
                <a:cs typeface="Montserrat Medium"/>
                <a:sym typeface="Montserrat Medium"/>
              </a:rPr>
              <a:t>Usando el protocolo HTTP más un certificado digital el servidor codifica la comunicación y el usuario tiene la garantía de que la información que envía está cifrada / encriptada.</a:t>
            </a:r>
            <a:endParaRPr b="0" i="0" sz="1800" u="none" cap="none" strike="noStrike">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chemeClr val="dk2"/>
                </a:solidFill>
                <a:latin typeface="Montserrat Medium"/>
                <a:ea typeface="Montserrat Medium"/>
                <a:cs typeface="Montserrat Medium"/>
                <a:sym typeface="Montserrat Medium"/>
              </a:rPr>
              <a:t>En el caso de que un tercero intercepte la información, no podrá descifrar el contenido.</a:t>
            </a:r>
            <a:endParaRPr b="0" i="0" sz="1800" u="none" cap="none" strike="noStrike">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9"/>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2" name="Google Shape;252;p19"/>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53" name="Google Shape;253;p19"/>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54" name="Google Shape;254;p19"/>
          <p:cNvGrpSpPr/>
          <p:nvPr/>
        </p:nvGrpSpPr>
        <p:grpSpPr>
          <a:xfrm>
            <a:off x="-381019" y="2568037"/>
            <a:ext cx="6127166" cy="1207388"/>
            <a:chOff x="-381000" y="2568021"/>
            <a:chExt cx="5334000" cy="1207388"/>
          </a:xfrm>
        </p:grpSpPr>
        <p:sp>
          <p:nvSpPr>
            <p:cNvPr id="255" name="Google Shape;255;p19"/>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56" name="Google Shape;256;p19"/>
            <p:cNvSpPr txBox="1"/>
            <p:nvPr/>
          </p:nvSpPr>
          <p:spPr>
            <a:xfrm>
              <a:off x="457203" y="2644109"/>
              <a:ext cx="4307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¿Qué es un</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URL?</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2"/>
          <p:cNvSpPr/>
          <p:nvPr/>
        </p:nvSpPr>
        <p:spPr>
          <a:xfrm>
            <a:off x="0" y="6220"/>
            <a:ext cx="3886200" cy="517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2"/>
          <p:cNvPicPr preferRelativeResize="0"/>
          <p:nvPr/>
        </p:nvPicPr>
        <p:blipFill rotWithShape="1">
          <a:blip r:embed="rId3">
            <a:alphaModFix/>
          </a:blip>
          <a:srcRect b="0" l="0" r="0" t="0"/>
          <a:stretch/>
        </p:blipFill>
        <p:spPr>
          <a:xfrm>
            <a:off x="8504853" y="76200"/>
            <a:ext cx="486747" cy="486747"/>
          </a:xfrm>
          <a:prstGeom prst="rect">
            <a:avLst/>
          </a:prstGeom>
          <a:noFill/>
          <a:ln>
            <a:noFill/>
          </a:ln>
        </p:spPr>
      </p:pic>
      <p:sp>
        <p:nvSpPr>
          <p:cNvPr id="61" name="Google Shape;61;p2"/>
          <p:cNvSpPr txBox="1"/>
          <p:nvPr/>
        </p:nvSpPr>
        <p:spPr>
          <a:xfrm>
            <a:off x="381000" y="1752600"/>
            <a:ext cx="3185400" cy="8082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s" sz="2500" u="none" cap="none" strike="noStrike">
                <a:solidFill>
                  <a:srgbClr val="171D1E"/>
                </a:solidFill>
                <a:highlight>
                  <a:schemeClr val="lt1"/>
                </a:highlight>
                <a:latin typeface="Montserrat SemiBold"/>
                <a:ea typeface="Montserrat SemiBold"/>
                <a:cs typeface="Montserrat SemiBold"/>
                <a:sym typeface="Montserrat SemiBold"/>
              </a:rPr>
              <a:t>¿Qué temas trataremos hoy ?</a:t>
            </a:r>
            <a:endParaRPr b="0" i="0" sz="2200" u="none" cap="none" strike="noStrike">
              <a:solidFill>
                <a:schemeClr val="lt1"/>
              </a:solidFill>
              <a:highlight>
                <a:schemeClr val="accent5"/>
              </a:highlight>
              <a:latin typeface="Montserrat SemiBold"/>
              <a:ea typeface="Montserrat SemiBold"/>
              <a:cs typeface="Montserrat SemiBold"/>
              <a:sym typeface="Montserrat SemiBold"/>
            </a:endParaRPr>
          </a:p>
        </p:txBody>
      </p:sp>
      <p:grpSp>
        <p:nvGrpSpPr>
          <p:cNvPr id="62" name="Google Shape;62;p2"/>
          <p:cNvGrpSpPr/>
          <p:nvPr/>
        </p:nvGrpSpPr>
        <p:grpSpPr>
          <a:xfrm>
            <a:off x="4419600" y="762000"/>
            <a:ext cx="560190" cy="509295"/>
            <a:chOff x="1489837" y="4828579"/>
            <a:chExt cx="1120380" cy="1018590"/>
          </a:xfrm>
        </p:grpSpPr>
        <p:sp>
          <p:nvSpPr>
            <p:cNvPr id="63" name="Google Shape;63;p2"/>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
          <p:cNvSpPr txBox="1"/>
          <p:nvPr/>
        </p:nvSpPr>
        <p:spPr>
          <a:xfrm>
            <a:off x="5410200" y="914400"/>
            <a:ext cx="3276600" cy="34863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1700"/>
              <a:buFont typeface="Arial"/>
              <a:buNone/>
            </a:pPr>
            <a:r>
              <a:rPr b="0" i="0" lang="es" sz="1700" u="none" cap="none" strike="noStrike">
                <a:solidFill>
                  <a:srgbClr val="171D1E"/>
                </a:solidFill>
                <a:highlight>
                  <a:schemeClr val="lt1"/>
                </a:highlight>
                <a:latin typeface="Montserrat SemiBold"/>
                <a:ea typeface="Montserrat SemiBold"/>
                <a:cs typeface="Montserrat SemiBold"/>
                <a:sym typeface="Montserrat SemiBold"/>
              </a:rPr>
              <a:t>Tomcat</a:t>
            </a:r>
            <a:br>
              <a:rPr b="0" i="0" lang="es" sz="1700" u="none" cap="none" strike="noStrike">
                <a:solidFill>
                  <a:schemeClr val="lt1"/>
                </a:solidFill>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Crear app web con Tomcat</a:t>
            </a: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Introducción al mundo Web </a:t>
            </a: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r>
              <a:rPr b="0" i="0" lang="es" sz="1700" u="none" cap="none" strike="noStrike">
                <a:solidFill>
                  <a:srgbClr val="171D1E"/>
                </a:solidFill>
                <a:highlight>
                  <a:schemeClr val="lt1"/>
                </a:highlight>
                <a:latin typeface="Montserrat SemiBold"/>
                <a:ea typeface="Montserrat SemiBold"/>
                <a:cs typeface="Montserrat SemiBold"/>
                <a:sym typeface="Montserrat SemiBold"/>
              </a:rPr>
              <a:t>Creación y gestión de proyectos con Maven </a:t>
            </a:r>
            <a:br>
              <a:rPr b="0" i="0" lang="es" sz="1700" u="none" cap="none" strike="noStrike">
                <a:solidFill>
                  <a:srgbClr val="171D1E"/>
                </a:solidFill>
                <a:highlight>
                  <a:schemeClr val="lt1"/>
                </a:highlight>
                <a:latin typeface="Montserrat SemiBold"/>
                <a:ea typeface="Montserrat SemiBold"/>
                <a:cs typeface="Montserrat SemiBold"/>
                <a:sym typeface="Montserrat SemiBold"/>
              </a:rPr>
            </a:br>
            <a:br>
              <a:rPr b="0" i="0" lang="es" sz="900" u="none" cap="none" strike="noStrike">
                <a:solidFill>
                  <a:srgbClr val="171D1E"/>
                </a:solidFill>
                <a:highlight>
                  <a:schemeClr val="lt1"/>
                </a:highlight>
                <a:latin typeface="Montserrat SemiBold"/>
                <a:ea typeface="Montserrat SemiBold"/>
                <a:cs typeface="Montserrat SemiBold"/>
                <a:sym typeface="Montserrat SemiBold"/>
              </a:rPr>
            </a:br>
            <a:endParaRPr b="0" i="0" sz="900" u="none" cap="none" strike="noStrike">
              <a:solidFill>
                <a:srgbClr val="FFFFFF"/>
              </a:solidFill>
              <a:latin typeface="Montserrat SemiBold"/>
              <a:ea typeface="Montserrat SemiBold"/>
              <a:cs typeface="Montserrat SemiBold"/>
              <a:sym typeface="Montserrat SemiBold"/>
            </a:endParaRPr>
          </a:p>
        </p:txBody>
      </p:sp>
      <p:grpSp>
        <p:nvGrpSpPr>
          <p:cNvPr id="67" name="Google Shape;67;p2"/>
          <p:cNvGrpSpPr/>
          <p:nvPr/>
        </p:nvGrpSpPr>
        <p:grpSpPr>
          <a:xfrm>
            <a:off x="4419600" y="1600200"/>
            <a:ext cx="560190" cy="509295"/>
            <a:chOff x="1489837" y="4828579"/>
            <a:chExt cx="1120380" cy="1018590"/>
          </a:xfrm>
        </p:grpSpPr>
        <p:sp>
          <p:nvSpPr>
            <p:cNvPr id="68" name="Google Shape;68;p2"/>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2"/>
          <p:cNvGrpSpPr/>
          <p:nvPr/>
        </p:nvGrpSpPr>
        <p:grpSpPr>
          <a:xfrm>
            <a:off x="4427799" y="2362200"/>
            <a:ext cx="560190" cy="509295"/>
            <a:chOff x="1489837" y="4828579"/>
            <a:chExt cx="1120380" cy="1018590"/>
          </a:xfrm>
        </p:grpSpPr>
        <p:sp>
          <p:nvSpPr>
            <p:cNvPr id="72" name="Google Shape;72;p2"/>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2"/>
          <p:cNvGrpSpPr/>
          <p:nvPr/>
        </p:nvGrpSpPr>
        <p:grpSpPr>
          <a:xfrm>
            <a:off x="4413768" y="3072105"/>
            <a:ext cx="560190" cy="509295"/>
            <a:chOff x="1489837" y="4828579"/>
            <a:chExt cx="1120380" cy="1018590"/>
          </a:xfrm>
        </p:grpSpPr>
        <p:sp>
          <p:nvSpPr>
            <p:cNvPr id="76" name="Google Shape;76;p2"/>
            <p:cNvSpPr/>
            <p:nvPr/>
          </p:nvSpPr>
          <p:spPr>
            <a:xfrm>
              <a:off x="1692086" y="4828579"/>
              <a:ext cx="918131" cy="872057"/>
            </a:xfrm>
            <a:custGeom>
              <a:rect b="b" l="l" r="r" t="t"/>
              <a:pathLst>
                <a:path extrusionOk="0" h="21615" w="22757">
                  <a:moveTo>
                    <a:pt x="8873" y="1"/>
                  </a:moveTo>
                  <a:cubicBezTo>
                    <a:pt x="5668" y="1"/>
                    <a:pt x="2461" y="1213"/>
                    <a:pt x="0" y="3641"/>
                  </a:cubicBezTo>
                  <a:lnTo>
                    <a:pt x="17743" y="21615"/>
                  </a:lnTo>
                  <a:cubicBezTo>
                    <a:pt x="22707" y="16717"/>
                    <a:pt x="22756" y="8720"/>
                    <a:pt x="17859" y="3756"/>
                  </a:cubicBezTo>
                  <a:cubicBezTo>
                    <a:pt x="15389" y="1254"/>
                    <a:pt x="12132" y="1"/>
                    <a:pt x="8873" y="1"/>
                  </a:cubicBez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1489837" y="4975475"/>
              <a:ext cx="918131" cy="871694"/>
            </a:xfrm>
            <a:custGeom>
              <a:rect b="b" l="l" r="r" t="t"/>
              <a:pathLst>
                <a:path extrusionOk="0" h="21606" w="22757">
                  <a:moveTo>
                    <a:pt x="5013" y="0"/>
                  </a:moveTo>
                  <a:cubicBezTo>
                    <a:pt x="50" y="4897"/>
                    <a:pt x="1" y="12878"/>
                    <a:pt x="4898" y="17842"/>
                  </a:cubicBezTo>
                  <a:cubicBezTo>
                    <a:pt x="7371" y="20348"/>
                    <a:pt x="10635" y="21606"/>
                    <a:pt x="13900" y="21606"/>
                  </a:cubicBezTo>
                  <a:cubicBezTo>
                    <a:pt x="17099" y="21606"/>
                    <a:pt x="20299" y="20398"/>
                    <a:pt x="22756" y="17974"/>
                  </a:cubicBezTo>
                  <a:lnTo>
                    <a:pt x="5013" y="0"/>
                  </a:lnTo>
                  <a:close/>
                </a:path>
              </a:pathLst>
            </a:cu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1796540" y="5143754"/>
              <a:ext cx="506975" cy="390580"/>
            </a:xfrm>
            <a:custGeom>
              <a:rect b="b" l="l" r="r" t="t"/>
              <a:pathLst>
                <a:path extrusionOk="0" fill="none" h="9681" w="12566">
                  <a:moveTo>
                    <a:pt x="0" y="6119"/>
                  </a:moveTo>
                  <a:lnTo>
                    <a:pt x="3908" y="9680"/>
                  </a:lnTo>
                  <a:lnTo>
                    <a:pt x="12565" y="1"/>
                  </a:lnTo>
                </a:path>
              </a:pathLst>
            </a:custGeom>
            <a:solidFill>
              <a:schemeClr val="accent5"/>
            </a:solidFill>
            <a:ln cap="flat" cmpd="sng" w="19050">
              <a:solidFill>
                <a:schemeClr val="lt1"/>
              </a:solidFill>
              <a:prstDash val="solid"/>
              <a:miter lim="16489"/>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2" name="Google Shape;262;p20"/>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63" name="Google Shape;263;p20"/>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http://test.com:80/recurso.html?queryString#id</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64" name="Google Shape;264;p20"/>
          <p:cNvPicPr preferRelativeResize="0"/>
          <p:nvPr/>
        </p:nvPicPr>
        <p:blipFill rotWithShape="1">
          <a:blip r:embed="rId4">
            <a:alphaModFix/>
          </a:blip>
          <a:srcRect b="0" l="0" r="0" t="0"/>
          <a:stretch/>
        </p:blipFill>
        <p:spPr>
          <a:xfrm>
            <a:off x="1028245" y="665500"/>
            <a:ext cx="6763511" cy="4314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1"/>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1"/>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1" name="Google Shape;271;p21"/>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72" name="Google Shape;272;p21"/>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73" name="Google Shape;273;p21"/>
          <p:cNvGrpSpPr/>
          <p:nvPr/>
        </p:nvGrpSpPr>
        <p:grpSpPr>
          <a:xfrm>
            <a:off x="-381019" y="2568037"/>
            <a:ext cx="6127166" cy="673200"/>
            <a:chOff x="-381000" y="2568021"/>
            <a:chExt cx="5334000" cy="673200"/>
          </a:xfrm>
        </p:grpSpPr>
        <p:sp>
          <p:nvSpPr>
            <p:cNvPr id="274" name="Google Shape;274;p21"/>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75" name="Google Shape;275;p21"/>
            <p:cNvSpPr txBox="1"/>
            <p:nvPr/>
          </p:nvSpPr>
          <p:spPr>
            <a:xfrm>
              <a:off x="457203" y="2644109"/>
              <a:ext cx="4307400" cy="538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Métodos HTTPS</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1" name="Google Shape;281;p22"/>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82" name="Google Shape;282;p22"/>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100" u="none" cap="none" strike="noStrike">
                <a:solidFill>
                  <a:schemeClr val="dk1"/>
                </a:solidFill>
                <a:latin typeface="Montserrat ExtraBold"/>
                <a:ea typeface="Montserrat ExtraBold"/>
                <a:cs typeface="Montserrat ExtraBold"/>
                <a:sym typeface="Montserrat ExtraBold"/>
              </a:rPr>
              <a:t>¿Cuáles Son Los Métodos Http?</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ts val="1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283" name="Google Shape;283;p22"/>
          <p:cNvPicPr preferRelativeResize="0"/>
          <p:nvPr/>
        </p:nvPicPr>
        <p:blipFill rotWithShape="1">
          <a:blip r:embed="rId4">
            <a:alphaModFix/>
          </a:blip>
          <a:srcRect b="0" l="0" r="0" t="0"/>
          <a:stretch/>
        </p:blipFill>
        <p:spPr>
          <a:xfrm>
            <a:off x="250650" y="958439"/>
            <a:ext cx="8185500" cy="36690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3"/>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0" name="Google Shape;290;p23"/>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291" name="Google Shape;291;p23"/>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292" name="Google Shape;292;p23"/>
          <p:cNvGrpSpPr/>
          <p:nvPr/>
        </p:nvGrpSpPr>
        <p:grpSpPr>
          <a:xfrm>
            <a:off x="-381019" y="2568037"/>
            <a:ext cx="6127166" cy="1207388"/>
            <a:chOff x="-381000" y="2568021"/>
            <a:chExt cx="5334000" cy="1207388"/>
          </a:xfrm>
        </p:grpSpPr>
        <p:sp>
          <p:nvSpPr>
            <p:cNvPr id="293" name="Google Shape;293;p23"/>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94" name="Google Shape;294;p23"/>
            <p:cNvSpPr txBox="1"/>
            <p:nvPr/>
          </p:nvSpPr>
          <p:spPr>
            <a:xfrm>
              <a:off x="457203" y="2644109"/>
              <a:ext cx="4307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Métodos HTTPS</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1ra Parte</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0" name="Google Shape;300;p24"/>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01" name="Google Shape;301;p24"/>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Método GET</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302" name="Google Shape;302;p24"/>
          <p:cNvPicPr preferRelativeResize="0"/>
          <p:nvPr/>
        </p:nvPicPr>
        <p:blipFill rotWithShape="1">
          <a:blip r:embed="rId4">
            <a:alphaModFix/>
          </a:blip>
          <a:srcRect b="0" l="0" r="0" t="0"/>
          <a:stretch/>
        </p:blipFill>
        <p:spPr>
          <a:xfrm>
            <a:off x="152400" y="914400"/>
            <a:ext cx="8382001" cy="303684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5"/>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8" name="Google Shape;308;p25"/>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09" name="Google Shape;309;p25"/>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Método POST</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310" name="Google Shape;310;p25"/>
          <p:cNvPicPr preferRelativeResize="0"/>
          <p:nvPr/>
        </p:nvPicPr>
        <p:blipFill rotWithShape="1">
          <a:blip r:embed="rId4">
            <a:alphaModFix/>
          </a:blip>
          <a:srcRect b="0" l="0" r="0" t="0"/>
          <a:stretch/>
        </p:blipFill>
        <p:spPr>
          <a:xfrm>
            <a:off x="152400" y="914400"/>
            <a:ext cx="8382000" cy="24282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6"/>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6"/>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7" name="Google Shape;317;p26"/>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18" name="Google Shape;318;p26"/>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319" name="Google Shape;319;p26"/>
          <p:cNvGrpSpPr/>
          <p:nvPr/>
        </p:nvGrpSpPr>
        <p:grpSpPr>
          <a:xfrm>
            <a:off x="-381019" y="2568037"/>
            <a:ext cx="6127166" cy="1207388"/>
            <a:chOff x="-381000" y="2568021"/>
            <a:chExt cx="5334000" cy="1207388"/>
          </a:xfrm>
        </p:grpSpPr>
        <p:sp>
          <p:nvSpPr>
            <p:cNvPr id="320" name="Google Shape;320;p26"/>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21" name="Google Shape;321;p26"/>
            <p:cNvSpPr txBox="1"/>
            <p:nvPr/>
          </p:nvSpPr>
          <p:spPr>
            <a:xfrm>
              <a:off x="457203" y="2644109"/>
              <a:ext cx="4307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Parámetro de Ruta vs</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QueryString</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7"/>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7" name="Google Shape;327;p27"/>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28" name="Google Shape;328;p27"/>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100" u="none" cap="none" strike="noStrike">
                <a:solidFill>
                  <a:schemeClr val="dk1"/>
                </a:solidFill>
                <a:latin typeface="Montserrat ExtraBold"/>
                <a:ea typeface="Montserrat ExtraBold"/>
                <a:cs typeface="Montserrat ExtraBold"/>
                <a:sym typeface="Montserrat ExtraBold"/>
              </a:rPr>
              <a:t>Parámetro de Ruta vs QueryString</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329" name="Google Shape;329;p27"/>
          <p:cNvPicPr preferRelativeResize="0"/>
          <p:nvPr/>
        </p:nvPicPr>
        <p:blipFill rotWithShape="1">
          <a:blip r:embed="rId4">
            <a:alphaModFix/>
          </a:blip>
          <a:srcRect b="0" l="0" r="0" t="0"/>
          <a:stretch/>
        </p:blipFill>
        <p:spPr>
          <a:xfrm>
            <a:off x="152400" y="914400"/>
            <a:ext cx="8382000" cy="373478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8"/>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6" name="Google Shape;336;p28"/>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37" name="Google Shape;337;p28"/>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338" name="Google Shape;338;p28"/>
          <p:cNvGrpSpPr/>
          <p:nvPr/>
        </p:nvGrpSpPr>
        <p:grpSpPr>
          <a:xfrm>
            <a:off x="-381019" y="2568037"/>
            <a:ext cx="6127166" cy="1207388"/>
            <a:chOff x="-381000" y="2568021"/>
            <a:chExt cx="5334000" cy="1207388"/>
          </a:xfrm>
        </p:grpSpPr>
        <p:sp>
          <p:nvSpPr>
            <p:cNvPr id="339" name="Google Shape;339;p28"/>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40" name="Google Shape;340;p28"/>
            <p:cNvSpPr txBox="1"/>
            <p:nvPr/>
          </p:nvSpPr>
          <p:spPr>
            <a:xfrm>
              <a:off x="457203" y="2644109"/>
              <a:ext cx="4307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Creación y gestión de </a:t>
              </a:r>
              <a:r>
                <a:rPr b="0" i="0" lang="es" sz="3500" u="none" cap="none" strike="noStrike">
                  <a:solidFill>
                    <a:schemeClr val="dk1"/>
                  </a:solidFill>
                  <a:latin typeface="Montserrat SemiBold"/>
                  <a:ea typeface="Montserrat SemiBold"/>
                  <a:cs typeface="Montserrat SemiBold"/>
                  <a:sym typeface="Montserrat SemiBold"/>
                </a:rPr>
                <a:t>Proyectos con Maven</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6" name="Google Shape;346;p29"/>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47" name="Google Shape;347;p29"/>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¿Qué es Maven?</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348" name="Google Shape;348;p29"/>
          <p:cNvSpPr txBox="1"/>
          <p:nvPr/>
        </p:nvSpPr>
        <p:spPr>
          <a:xfrm>
            <a:off x="782700" y="937175"/>
            <a:ext cx="7402800" cy="337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2"/>
                </a:solidFill>
                <a:latin typeface="Montserrat"/>
                <a:ea typeface="Montserrat"/>
                <a:cs typeface="Montserrat"/>
                <a:sym typeface="Montserrat"/>
              </a:rPr>
              <a:t>Es una herramienta de gestión y construcción de proyectos de software desarrollada por Apache Software Foundation. Se utiliza para automatizar el proceso de construcción, manejo de dependencias, compilación, pruebas y despliegue de aplicaciones Java.</a:t>
            </a:r>
            <a:br>
              <a:rPr b="0" i="0" lang="es" sz="1800" u="none" cap="none" strike="noStrike">
                <a:solidFill>
                  <a:schemeClr val="dk2"/>
                </a:solidFill>
                <a:latin typeface="Montserrat"/>
                <a:ea typeface="Montserrat"/>
                <a:cs typeface="Montserrat"/>
                <a:sym typeface="Montserrat"/>
              </a:rPr>
            </a:br>
            <a:endParaRPr b="0" i="0" sz="18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1" i="0" lang="es" sz="1800" u="none" cap="none" strike="noStrike">
                <a:solidFill>
                  <a:schemeClr val="dk2"/>
                </a:solidFill>
                <a:latin typeface="Montserrat"/>
                <a:ea typeface="Montserrat"/>
                <a:cs typeface="Montserrat"/>
                <a:sym typeface="Montserrat"/>
              </a:rPr>
              <a:t>Características principales de Maven:</a:t>
            </a:r>
            <a:endParaRPr b="1" i="0" sz="1800" u="none" cap="none" strike="noStrike">
              <a:solidFill>
                <a:schemeClr val="dk2"/>
              </a:solidFill>
              <a:latin typeface="Montserrat"/>
              <a:ea typeface="Montserrat"/>
              <a:cs typeface="Montserrat"/>
              <a:sym typeface="Montserrat"/>
            </a:endParaRPr>
          </a:p>
          <a:p>
            <a:pPr indent="-342900" lvl="0" marL="457200" marR="0" rtl="0" algn="l">
              <a:lnSpc>
                <a:spcPct val="100000"/>
              </a:lnSpc>
              <a:spcBef>
                <a:spcPts val="0"/>
              </a:spcBef>
              <a:spcAft>
                <a:spcPts val="0"/>
              </a:spcAft>
              <a:buClr>
                <a:schemeClr val="dk2"/>
              </a:buClr>
              <a:buSzPts val="1800"/>
              <a:buFont typeface="Montserrat"/>
              <a:buAutoNum type="arabicPeriod"/>
            </a:pPr>
            <a:r>
              <a:rPr b="0" i="0" lang="es" sz="1800" u="none" cap="none" strike="noStrike">
                <a:solidFill>
                  <a:schemeClr val="dk2"/>
                </a:solidFill>
                <a:latin typeface="Montserrat"/>
                <a:ea typeface="Montserrat"/>
                <a:cs typeface="Montserrat"/>
                <a:sym typeface="Montserrat"/>
              </a:rPr>
              <a:t>Manejo de dependencias</a:t>
            </a:r>
            <a:endParaRPr b="0" i="0" sz="1800" u="none" cap="none" strike="noStrike">
              <a:solidFill>
                <a:schemeClr val="dk2"/>
              </a:solidFill>
              <a:latin typeface="Montserrat"/>
              <a:ea typeface="Montserrat"/>
              <a:cs typeface="Montserrat"/>
              <a:sym typeface="Montserrat"/>
            </a:endParaRPr>
          </a:p>
          <a:p>
            <a:pPr indent="-342900" lvl="0" marL="457200" marR="0" rtl="0" algn="l">
              <a:lnSpc>
                <a:spcPct val="100000"/>
              </a:lnSpc>
              <a:spcBef>
                <a:spcPts val="0"/>
              </a:spcBef>
              <a:spcAft>
                <a:spcPts val="0"/>
              </a:spcAft>
              <a:buClr>
                <a:schemeClr val="dk2"/>
              </a:buClr>
              <a:buSzPts val="1800"/>
              <a:buFont typeface="Montserrat"/>
              <a:buAutoNum type="arabicPeriod"/>
            </a:pPr>
            <a:r>
              <a:rPr b="0" i="0" lang="es" sz="1800" u="none" cap="none" strike="noStrike">
                <a:solidFill>
                  <a:schemeClr val="dk2"/>
                </a:solidFill>
                <a:latin typeface="Montserrat"/>
                <a:ea typeface="Montserrat"/>
                <a:cs typeface="Montserrat"/>
                <a:sym typeface="Montserrat"/>
              </a:rPr>
              <a:t>Estructura de directorios estandarizada</a:t>
            </a:r>
            <a:endParaRPr b="0" i="0" sz="1800" u="none" cap="none" strike="noStrike">
              <a:solidFill>
                <a:schemeClr val="dk2"/>
              </a:solidFill>
              <a:latin typeface="Montserrat"/>
              <a:ea typeface="Montserrat"/>
              <a:cs typeface="Montserrat"/>
              <a:sym typeface="Montserrat"/>
            </a:endParaRPr>
          </a:p>
          <a:p>
            <a:pPr indent="-342900" lvl="0" marL="457200" marR="0" rtl="0" algn="l">
              <a:lnSpc>
                <a:spcPct val="100000"/>
              </a:lnSpc>
              <a:spcBef>
                <a:spcPts val="0"/>
              </a:spcBef>
              <a:spcAft>
                <a:spcPts val="0"/>
              </a:spcAft>
              <a:buClr>
                <a:schemeClr val="dk2"/>
              </a:buClr>
              <a:buSzPts val="1800"/>
              <a:buFont typeface="Montserrat"/>
              <a:buAutoNum type="arabicPeriod"/>
            </a:pPr>
            <a:r>
              <a:rPr b="0" i="0" lang="es" sz="1800" u="none" cap="none" strike="noStrike">
                <a:solidFill>
                  <a:schemeClr val="dk2"/>
                </a:solidFill>
                <a:latin typeface="Montserrat"/>
                <a:ea typeface="Montserrat"/>
                <a:cs typeface="Montserrat"/>
                <a:sym typeface="Montserrat"/>
              </a:rPr>
              <a:t>Ciclo de vida del proyecto</a:t>
            </a:r>
            <a:endParaRPr b="0" i="0" sz="1800" u="none" cap="none" strike="noStrike">
              <a:solidFill>
                <a:schemeClr val="dk2"/>
              </a:solidFill>
              <a:latin typeface="Montserrat"/>
              <a:ea typeface="Montserrat"/>
              <a:cs typeface="Montserrat"/>
              <a:sym typeface="Montserrat"/>
            </a:endParaRPr>
          </a:p>
          <a:p>
            <a:pPr indent="-342900" lvl="0" marL="457200" marR="0" rtl="0" algn="l">
              <a:lnSpc>
                <a:spcPct val="100000"/>
              </a:lnSpc>
              <a:spcBef>
                <a:spcPts val="0"/>
              </a:spcBef>
              <a:spcAft>
                <a:spcPts val="0"/>
              </a:spcAft>
              <a:buClr>
                <a:schemeClr val="dk2"/>
              </a:buClr>
              <a:buSzPts val="1800"/>
              <a:buFont typeface="Montserrat"/>
              <a:buAutoNum type="arabicPeriod"/>
            </a:pPr>
            <a:r>
              <a:rPr b="0" i="0" lang="es" sz="1800" u="none" cap="none" strike="noStrike">
                <a:solidFill>
                  <a:schemeClr val="dk2"/>
                </a:solidFill>
                <a:latin typeface="Montserrat"/>
                <a:ea typeface="Montserrat"/>
                <a:cs typeface="Montserrat"/>
                <a:sym typeface="Montserrat"/>
              </a:rPr>
              <a:t>Plugins</a:t>
            </a:r>
            <a:endParaRPr b="0" i="0" sz="18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5" name="Google Shape;85;p3"/>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86" name="Google Shape;86;p3"/>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87" name="Google Shape;87;p3"/>
          <p:cNvGrpSpPr/>
          <p:nvPr/>
        </p:nvGrpSpPr>
        <p:grpSpPr>
          <a:xfrm>
            <a:off x="-380984" y="2568037"/>
            <a:ext cx="6038621" cy="1207384"/>
            <a:chOff x="-381000" y="2568021"/>
            <a:chExt cx="5334000" cy="1207384"/>
          </a:xfrm>
        </p:grpSpPr>
        <p:sp>
          <p:nvSpPr>
            <p:cNvPr id="88" name="Google Shape;88;p3"/>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89" name="Google Shape;89;p3"/>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Conocimientos </a:t>
              </a:r>
              <a:r>
                <a:rPr b="0" i="0" lang="es" sz="3500" u="none" cap="none" strike="noStrike">
                  <a:solidFill>
                    <a:schemeClr val="dk1"/>
                  </a:solidFill>
                  <a:latin typeface="Montserrat SemiBold"/>
                  <a:ea typeface="Montserrat SemiBold"/>
                  <a:cs typeface="Montserrat SemiBold"/>
                  <a:sym typeface="Montserrat SemiBold"/>
                </a:rPr>
                <a:t>previos necesario</a:t>
              </a:r>
              <a:r>
                <a:rPr b="0" i="0" lang="es" sz="3500" u="none" cap="none" strike="noStrike">
                  <a:solidFill>
                    <a:srgbClr val="FFFFFF"/>
                  </a:solidFill>
                  <a:latin typeface="Montserrat SemiBold"/>
                  <a:ea typeface="Montserrat SemiBold"/>
                  <a:cs typeface="Montserrat SemiBold"/>
                  <a:sym typeface="Montserrat SemiBold"/>
                </a:rPr>
                <a:t>s</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0"/>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5" name="Google Shape;355;p30"/>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56" name="Google Shape;356;p30"/>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357" name="Google Shape;357;p30"/>
          <p:cNvGrpSpPr/>
          <p:nvPr/>
        </p:nvGrpSpPr>
        <p:grpSpPr>
          <a:xfrm>
            <a:off x="-381019" y="2568037"/>
            <a:ext cx="6127166" cy="1207388"/>
            <a:chOff x="-381000" y="2568021"/>
            <a:chExt cx="5334000" cy="1207388"/>
          </a:xfrm>
        </p:grpSpPr>
        <p:sp>
          <p:nvSpPr>
            <p:cNvPr id="358" name="Google Shape;358;p30"/>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59" name="Google Shape;359;p30"/>
            <p:cNvSpPr txBox="1"/>
            <p:nvPr/>
          </p:nvSpPr>
          <p:spPr>
            <a:xfrm>
              <a:off x="457203" y="2644109"/>
              <a:ext cx="4307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Funcionamiento </a:t>
              </a:r>
              <a:endParaRPr b="0" i="0" sz="3500" u="none" cap="none" strike="noStrike">
                <a:solidFill>
                  <a:srgbClr val="FFFFFF"/>
                </a:solidFill>
                <a:latin typeface="Montserrat SemiBold"/>
                <a:ea typeface="Montserrat SemiBold"/>
                <a:cs typeface="Montserrat SemiBold"/>
                <a:sym typeface="Montserrat SemiBold"/>
              </a:endParaRPr>
            </a:p>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chemeClr val="dk1"/>
                  </a:solidFill>
                  <a:latin typeface="Montserrat SemiBold"/>
                  <a:ea typeface="Montserrat SemiBold"/>
                  <a:cs typeface="Montserrat SemiBold"/>
                  <a:sym typeface="Montserrat SemiBold"/>
                </a:rPr>
                <a:t>de Maven</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1"/>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5" name="Google Shape;365;p31"/>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66" name="Google Shape;366;p31"/>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Funcionamiento de Maven</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367" name="Google Shape;367;p31"/>
          <p:cNvSpPr txBox="1"/>
          <p:nvPr/>
        </p:nvSpPr>
        <p:spPr>
          <a:xfrm>
            <a:off x="782700" y="937175"/>
            <a:ext cx="7402800" cy="133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s" sz="1800" u="none" cap="none" strike="noStrike">
                <a:solidFill>
                  <a:schemeClr val="dk2"/>
                </a:solidFill>
                <a:latin typeface="Montserrat"/>
                <a:ea typeface="Montserrat"/>
                <a:cs typeface="Montserrat"/>
                <a:sym typeface="Montserrat"/>
              </a:rPr>
              <a:t>1.	Archivo POM:</a:t>
            </a:r>
            <a:r>
              <a:rPr b="0" i="0" lang="es" sz="1800" u="none" cap="none" strike="noStrike">
                <a:solidFill>
                  <a:schemeClr val="dk2"/>
                </a:solidFill>
                <a:latin typeface="Montserrat"/>
                <a:ea typeface="Montserrat"/>
                <a:cs typeface="Montserrat"/>
                <a:sym typeface="Montserrat"/>
              </a:rPr>
              <a:t> Es el núcleo de Maven. Es un archivo XML que describe el proyecto y sus configuraciones, incluyendo dependencias, plugins, versiones, entre otros aspectos.</a:t>
            </a:r>
            <a:endParaRPr b="0" i="0" sz="1800" u="none" cap="none" strike="noStrike">
              <a:solidFill>
                <a:schemeClr val="dk2"/>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ontserrat"/>
              <a:ea typeface="Montserrat"/>
              <a:cs typeface="Montserrat"/>
              <a:sym typeface="Montserrat"/>
            </a:endParaRPr>
          </a:p>
        </p:txBody>
      </p:sp>
      <p:pic>
        <p:nvPicPr>
          <p:cNvPr id="368" name="Google Shape;368;p31"/>
          <p:cNvPicPr preferRelativeResize="0"/>
          <p:nvPr/>
        </p:nvPicPr>
        <p:blipFill rotWithShape="1">
          <a:blip r:embed="rId4">
            <a:alphaModFix/>
          </a:blip>
          <a:srcRect b="0" l="0" r="0" t="0"/>
          <a:stretch/>
        </p:blipFill>
        <p:spPr>
          <a:xfrm>
            <a:off x="2379175" y="2273675"/>
            <a:ext cx="3427159" cy="2565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4" name="Google Shape;374;p32"/>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75" name="Google Shape;375;p32"/>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Funcionamiento de Maven</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376" name="Google Shape;376;p32"/>
          <p:cNvSpPr txBox="1"/>
          <p:nvPr/>
        </p:nvSpPr>
        <p:spPr>
          <a:xfrm>
            <a:off x="782700" y="937175"/>
            <a:ext cx="7402800" cy="107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s" sz="1800" u="none" cap="none" strike="noStrike">
                <a:solidFill>
                  <a:schemeClr val="dk2"/>
                </a:solidFill>
                <a:latin typeface="Montserrat"/>
                <a:ea typeface="Montserrat"/>
                <a:cs typeface="Montserrat"/>
                <a:sym typeface="Montserrat"/>
              </a:rPr>
              <a:t>2. 	Repositorios: </a:t>
            </a:r>
            <a:r>
              <a:rPr b="0" i="0" lang="es" sz="1800" u="none" cap="none" strike="noStrike">
                <a:solidFill>
                  <a:schemeClr val="dk2"/>
                </a:solidFill>
                <a:latin typeface="Montserrat"/>
                <a:ea typeface="Montserrat"/>
                <a:cs typeface="Montserrat"/>
                <a:sym typeface="Montserrat"/>
              </a:rPr>
              <a:t>Maven utiliza repositorios para almacenar bibliotecas, dependencias y plugins. Los repositorios pueden ser locales o remotos (como Maven Central).</a:t>
            </a:r>
            <a:endParaRPr b="0" i="0" sz="1800" u="none" cap="none" strike="noStrike">
              <a:solidFill>
                <a:schemeClr val="dk2"/>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ontserrat"/>
              <a:ea typeface="Montserrat"/>
              <a:cs typeface="Montserrat"/>
              <a:sym typeface="Montserrat"/>
            </a:endParaRPr>
          </a:p>
        </p:txBody>
      </p:sp>
      <p:pic>
        <p:nvPicPr>
          <p:cNvPr id="377" name="Google Shape;377;p32"/>
          <p:cNvPicPr preferRelativeResize="0"/>
          <p:nvPr/>
        </p:nvPicPr>
        <p:blipFill rotWithShape="1">
          <a:blip r:embed="rId4">
            <a:alphaModFix/>
          </a:blip>
          <a:srcRect b="0" l="0" r="0" t="0"/>
          <a:stretch/>
        </p:blipFill>
        <p:spPr>
          <a:xfrm>
            <a:off x="1950063" y="2012675"/>
            <a:ext cx="4919883" cy="2826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3" name="Google Shape;383;p33"/>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84" name="Google Shape;384;p33"/>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Funcionamiento de Maven</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385" name="Google Shape;385;p33"/>
          <p:cNvSpPr txBox="1"/>
          <p:nvPr/>
        </p:nvSpPr>
        <p:spPr>
          <a:xfrm>
            <a:off x="782700" y="937175"/>
            <a:ext cx="7402800" cy="115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s" sz="1800" u="none" cap="none" strike="noStrike">
                <a:solidFill>
                  <a:schemeClr val="dk2"/>
                </a:solidFill>
                <a:latin typeface="Montserrat"/>
                <a:ea typeface="Montserrat"/>
                <a:cs typeface="Montserrat"/>
                <a:sym typeface="Montserrat"/>
              </a:rPr>
              <a:t>3. 	Comandos y Ciclo de vida: </a:t>
            </a:r>
            <a:r>
              <a:rPr b="0" i="0" lang="es" sz="1800" u="none" cap="none" strike="noStrike">
                <a:solidFill>
                  <a:schemeClr val="dk2"/>
                </a:solidFill>
                <a:latin typeface="Montserrat"/>
                <a:ea typeface="Montserrat"/>
                <a:cs typeface="Montserrat"/>
                <a:sym typeface="Montserrat"/>
              </a:rPr>
              <a:t>Se ejecutan comandos Maven, como mvn compile, mvn test, que activan fases específicas del ciclo de vida del proyecto definido en el POM.</a:t>
            </a:r>
            <a:endParaRPr b="0" i="0" sz="1800" u="none" cap="none" strike="noStrike">
              <a:solidFill>
                <a:schemeClr val="dk2"/>
              </a:solidFill>
              <a:latin typeface="Montserrat"/>
              <a:ea typeface="Montserrat"/>
              <a:cs typeface="Montserrat"/>
              <a:sym typeface="Montserrat"/>
            </a:endParaRPr>
          </a:p>
        </p:txBody>
      </p:sp>
      <p:pic>
        <p:nvPicPr>
          <p:cNvPr id="386" name="Google Shape;386;p33"/>
          <p:cNvPicPr preferRelativeResize="0"/>
          <p:nvPr/>
        </p:nvPicPr>
        <p:blipFill rotWithShape="1">
          <a:blip r:embed="rId4">
            <a:alphaModFix/>
          </a:blip>
          <a:srcRect b="0" l="0" r="0" t="0"/>
          <a:stretch/>
        </p:blipFill>
        <p:spPr>
          <a:xfrm>
            <a:off x="2126925" y="2087375"/>
            <a:ext cx="3931652" cy="2751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4"/>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4"/>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3" name="Google Shape;393;p34"/>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394" name="Google Shape;394;p34"/>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395" name="Google Shape;395;p34"/>
          <p:cNvGrpSpPr/>
          <p:nvPr/>
        </p:nvGrpSpPr>
        <p:grpSpPr>
          <a:xfrm>
            <a:off x="-381016" y="2568007"/>
            <a:ext cx="7294778" cy="1207388"/>
            <a:chOff x="-381000" y="2568021"/>
            <a:chExt cx="5334000" cy="1207388"/>
          </a:xfrm>
        </p:grpSpPr>
        <p:sp>
          <p:nvSpPr>
            <p:cNvPr id="396" name="Google Shape;396;p34"/>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97" name="Google Shape;397;p34"/>
            <p:cNvSpPr txBox="1"/>
            <p:nvPr/>
          </p:nvSpPr>
          <p:spPr>
            <a:xfrm>
              <a:off x="457203" y="2644109"/>
              <a:ext cx="4307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Maven vs Gradle</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Diferencias y similitudes</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5"/>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3" name="Google Shape;403;p35"/>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404" name="Google Shape;404;p35"/>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Maven vs Gradle</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pic>
        <p:nvPicPr>
          <p:cNvPr id="405" name="Google Shape;405;p35"/>
          <p:cNvPicPr preferRelativeResize="0"/>
          <p:nvPr/>
        </p:nvPicPr>
        <p:blipFill rotWithShape="1">
          <a:blip r:embed="rId4">
            <a:alphaModFix/>
          </a:blip>
          <a:srcRect b="0" l="0" r="0" t="0"/>
          <a:stretch/>
        </p:blipFill>
        <p:spPr>
          <a:xfrm>
            <a:off x="152400" y="914400"/>
            <a:ext cx="8381999" cy="322660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6"/>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2" name="Google Shape;412;p36"/>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413" name="Google Shape;413;p36"/>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414" name="Google Shape;414;p36"/>
          <p:cNvGrpSpPr/>
          <p:nvPr/>
        </p:nvGrpSpPr>
        <p:grpSpPr>
          <a:xfrm>
            <a:off x="-381013" y="2567982"/>
            <a:ext cx="7848448" cy="1207388"/>
            <a:chOff x="-381000" y="2568021"/>
            <a:chExt cx="5334000" cy="1207388"/>
          </a:xfrm>
        </p:grpSpPr>
        <p:sp>
          <p:nvSpPr>
            <p:cNvPr id="415" name="Google Shape;415;p36"/>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16" name="Google Shape;416;p36"/>
            <p:cNvSpPr txBox="1"/>
            <p:nvPr/>
          </p:nvSpPr>
          <p:spPr>
            <a:xfrm>
              <a:off x="457203" y="2644109"/>
              <a:ext cx="4307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Java y Jakarta EE</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Características y Transición </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7"/>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2" name="Google Shape;422;p37"/>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423" name="Google Shape;423;p37"/>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Java y Jakarta EE</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424" name="Google Shape;424;p37"/>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7"/>
          <p:cNvSpPr txBox="1"/>
          <p:nvPr/>
        </p:nvSpPr>
        <p:spPr>
          <a:xfrm>
            <a:off x="755650" y="1177925"/>
            <a:ext cx="6207000" cy="348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Montserrat"/>
                <a:ea typeface="Montserrat"/>
                <a:cs typeface="Montserrat"/>
                <a:sym typeface="Montserrat"/>
              </a:rPr>
              <a:t>Java EE (Java Platform, Enterprise Edition) es una plataforma de programación desarrollada por Oracle para construir aplicaciones empresariales en Java. Proporciona un conjunto de especificaciones, APIs y herramientas para simplificar el desarrollo de aplicaciones empresariales escalables, seguras y robustas.</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1" i="0" lang="es" sz="1400" u="none" cap="none" strike="noStrike">
                <a:solidFill>
                  <a:schemeClr val="dk1"/>
                </a:solidFill>
                <a:latin typeface="Montserrat"/>
                <a:ea typeface="Montserrat"/>
                <a:cs typeface="Montserrat"/>
                <a:sym typeface="Montserrat"/>
              </a:rPr>
              <a:t>Características de Java EE</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AutoNum type="arabicPeriod"/>
            </a:pPr>
            <a:r>
              <a:rPr b="0" i="0" lang="es" sz="1400" u="none" cap="none" strike="noStrike">
                <a:solidFill>
                  <a:schemeClr val="dk1"/>
                </a:solidFill>
                <a:latin typeface="Montserrat"/>
                <a:ea typeface="Montserrat"/>
                <a:cs typeface="Montserrat"/>
                <a:sym typeface="Montserrat"/>
              </a:rPr>
              <a:t>Componentes Basados en Contenedores: </a:t>
            </a:r>
            <a:endParaRPr b="0"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AutoNum type="arabicPeriod"/>
            </a:pPr>
            <a:r>
              <a:rPr b="0" i="0" lang="es" sz="1400" u="none" cap="none" strike="noStrike">
                <a:solidFill>
                  <a:schemeClr val="dk1"/>
                </a:solidFill>
                <a:latin typeface="Montserrat"/>
                <a:ea typeface="Montserrat"/>
                <a:cs typeface="Montserrat"/>
                <a:sym typeface="Montserrat"/>
              </a:rPr>
              <a:t>Amplia Gama de APIs: </a:t>
            </a:r>
            <a:endParaRPr b="0"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AutoNum type="arabicPeriod"/>
            </a:pPr>
            <a:r>
              <a:rPr b="0" i="0" lang="es" sz="1400" u="none" cap="none" strike="noStrike">
                <a:solidFill>
                  <a:schemeClr val="dk1"/>
                </a:solidFill>
                <a:latin typeface="Montserrat"/>
                <a:ea typeface="Montserrat"/>
                <a:cs typeface="Montserrat"/>
                <a:sym typeface="Montserrat"/>
              </a:rPr>
              <a:t>Seguridad Integrada:.</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1" name="Google Shape;431;p38"/>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432" name="Google Shape;432;p38"/>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Transición de Java EE a Jakarta EE</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433" name="Google Shape;433;p38"/>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8"/>
          <p:cNvSpPr txBox="1"/>
          <p:nvPr/>
        </p:nvSpPr>
        <p:spPr>
          <a:xfrm>
            <a:off x="755650" y="1177925"/>
            <a:ext cx="6207000" cy="350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Montserrat"/>
                <a:ea typeface="Montserrat"/>
                <a:cs typeface="Montserrat"/>
                <a:sym typeface="Montserrat"/>
              </a:rPr>
              <a:t>Java EE era previamente desarrollado y mantenido por Oracle bajo el nombre de J2EE. Posteriormente,  Java EE y se hizo popular para el desarrollo de aplicaciones empresariales.</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Montserrat"/>
                <a:ea typeface="Montserrat"/>
                <a:cs typeface="Montserrat"/>
                <a:sym typeface="Montserrat"/>
              </a:rPr>
              <a:t>Debido a la necesidad de llevar Java EE a una comunidad de desarrollo más abierta y colaborativa, Oracle transfirió las especificaciones de Java EE a la Eclipse Foundation en 2017.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Montserrat"/>
                <a:ea typeface="Montserrat"/>
                <a:cs typeface="Montserrat"/>
                <a:sym typeface="Montserrat"/>
              </a:rPr>
              <a:t>Esto condujo al renombramiento de la plataforma a Jakarta EE.</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Montserrat"/>
                <a:ea typeface="Montserrat"/>
                <a:cs typeface="Montserrat"/>
                <a:sym typeface="Montserrat"/>
              </a:rPr>
              <a:t>Jakarta EE es una continuación de Java EE con un proceso de desarrollo más comunitario y abierto.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Montserrat"/>
                <a:ea typeface="Montserrat"/>
                <a:cs typeface="Montserrat"/>
                <a:sym typeface="Montserrat"/>
              </a:rPr>
              <a:t>Las especificaciones y APIs que solían ser parte de Java EE ahora se están desarrollando y manteniendo bajo el proyecto Jakarta EE..</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9"/>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0" name="Google Shape;440;p39"/>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441" name="Google Shape;441;p39"/>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Ventajas y beneficios de Jakarta EE</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442" name="Google Shape;442;p39"/>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9"/>
          <p:cNvSpPr txBox="1"/>
          <p:nvPr/>
        </p:nvSpPr>
        <p:spPr>
          <a:xfrm>
            <a:off x="755650" y="1177925"/>
            <a:ext cx="6207000" cy="348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AutoNum type="arabicPeriod"/>
            </a:pPr>
            <a:r>
              <a:rPr b="0" i="0" lang="es" sz="1400" u="none" cap="none" strike="noStrike">
                <a:solidFill>
                  <a:schemeClr val="dk1"/>
                </a:solidFill>
                <a:latin typeface="Montserrat"/>
                <a:ea typeface="Montserrat"/>
                <a:cs typeface="Montserrat"/>
                <a:sym typeface="Montserrat"/>
              </a:rPr>
              <a:t>Estándar industrial</a:t>
            </a:r>
            <a:endParaRPr b="0"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AutoNum type="arabicPeriod"/>
            </a:pPr>
            <a:r>
              <a:rPr b="0" i="0" lang="es" sz="1400" u="none" cap="none" strike="noStrike">
                <a:solidFill>
                  <a:schemeClr val="dk1"/>
                </a:solidFill>
                <a:latin typeface="Montserrat"/>
                <a:ea typeface="Montserrat"/>
                <a:cs typeface="Montserrat"/>
                <a:sym typeface="Montserrat"/>
              </a:rPr>
              <a:t>Amplio conjunto de APIs</a:t>
            </a:r>
            <a:endParaRPr b="0"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AutoNum type="arabicPeriod"/>
            </a:pPr>
            <a:r>
              <a:rPr b="0" i="0" lang="es" sz="1400" u="none" cap="none" strike="noStrike">
                <a:solidFill>
                  <a:schemeClr val="dk1"/>
                </a:solidFill>
                <a:latin typeface="Montserrat"/>
                <a:ea typeface="Montserrat"/>
                <a:cs typeface="Montserrat"/>
                <a:sym typeface="Montserrat"/>
              </a:rPr>
              <a:t>Escalabilidad y alta disponibilidad</a:t>
            </a:r>
            <a:endParaRPr b="0"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AutoNum type="arabicPeriod"/>
            </a:pPr>
            <a:r>
              <a:rPr b="0" i="0" lang="es" sz="1400" u="none" cap="none" strike="noStrike">
                <a:solidFill>
                  <a:schemeClr val="dk1"/>
                </a:solidFill>
                <a:latin typeface="Montserrat"/>
                <a:ea typeface="Montserrat"/>
                <a:cs typeface="Montserrat"/>
                <a:sym typeface="Montserrat"/>
              </a:rPr>
              <a:t>Gran comunidad y muy buen soporte</a:t>
            </a:r>
            <a:endParaRPr b="0"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AutoNum type="arabicPeriod"/>
            </a:pPr>
            <a:r>
              <a:rPr b="0" i="0" lang="es" sz="1400" u="none" cap="none" strike="noStrike">
                <a:solidFill>
                  <a:schemeClr val="dk1"/>
                </a:solidFill>
                <a:latin typeface="Montserrat"/>
                <a:ea typeface="Montserrat"/>
                <a:cs typeface="Montserrat"/>
                <a:sym typeface="Montserrat"/>
              </a:rPr>
              <a:t>Madurez y estabilidad</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pic>
        <p:nvPicPr>
          <p:cNvPr id="444" name="Google Shape;444;p39"/>
          <p:cNvPicPr preferRelativeResize="0"/>
          <p:nvPr/>
        </p:nvPicPr>
        <p:blipFill rotWithShape="1">
          <a:blip r:embed="rId4">
            <a:alphaModFix/>
          </a:blip>
          <a:srcRect b="0" l="0" r="0" t="0"/>
          <a:stretch/>
        </p:blipFill>
        <p:spPr>
          <a:xfrm>
            <a:off x="3416641" y="2983800"/>
            <a:ext cx="3981219" cy="208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p4"/>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97" name="Google Shape;97;p4"/>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500" u="none" cap="none" strike="noStrike">
                <a:solidFill>
                  <a:schemeClr val="dk1"/>
                </a:solidFill>
                <a:latin typeface="Montserrat ExtraBold"/>
                <a:ea typeface="Montserrat ExtraBold"/>
                <a:cs typeface="Montserrat ExtraBold"/>
                <a:sym typeface="Montserrat ExtraBold"/>
              </a:rPr>
              <a:t>HTML y CSS</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98" name="Google Shape;98;p4"/>
          <p:cNvSpPr txBox="1"/>
          <p:nvPr/>
        </p:nvSpPr>
        <p:spPr>
          <a:xfrm>
            <a:off x="620475" y="4206200"/>
            <a:ext cx="6521700" cy="60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s" sz="1500" u="sng" cap="none" strike="noStrike">
                <a:solidFill>
                  <a:schemeClr val="hlink"/>
                </a:solidFill>
                <a:latin typeface="Arial"/>
                <a:ea typeface="Arial"/>
                <a:cs typeface="Arial"/>
                <a:sym typeface="Arial"/>
                <a:hlinkClick r:id="rId4"/>
              </a:rPr>
              <a:t>Ver listado de videos</a:t>
            </a:r>
            <a:endParaRPr b="0" i="0" sz="1500" u="sng" cap="none" strike="noStrike">
              <a:solidFill>
                <a:srgbClr val="0000FF"/>
              </a:solidFill>
              <a:latin typeface="Arial"/>
              <a:ea typeface="Arial"/>
              <a:cs typeface="Arial"/>
              <a:sym typeface="Arial"/>
            </a:endParaRPr>
          </a:p>
          <a:p>
            <a:pPr indent="0" lvl="0" marL="0" marR="0" rtl="0" algn="ctr">
              <a:lnSpc>
                <a:spcPct val="115000"/>
              </a:lnSpc>
              <a:spcBef>
                <a:spcPts val="1000"/>
              </a:spcBef>
              <a:spcAft>
                <a:spcPts val="100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99" name="Google Shape;99;p4"/>
          <p:cNvPicPr preferRelativeResize="0"/>
          <p:nvPr/>
        </p:nvPicPr>
        <p:blipFill rotWithShape="1">
          <a:blip r:embed="rId5">
            <a:alphaModFix/>
          </a:blip>
          <a:srcRect b="0" l="0" r="0" t="0"/>
          <a:stretch/>
        </p:blipFill>
        <p:spPr>
          <a:xfrm>
            <a:off x="812788" y="1183925"/>
            <a:ext cx="2143125" cy="2143125"/>
          </a:xfrm>
          <a:prstGeom prst="rect">
            <a:avLst/>
          </a:prstGeom>
          <a:noFill/>
          <a:ln>
            <a:noFill/>
          </a:ln>
        </p:spPr>
      </p:pic>
      <p:pic>
        <p:nvPicPr>
          <p:cNvPr id="100" name="Google Shape;100;p4"/>
          <p:cNvPicPr preferRelativeResize="0"/>
          <p:nvPr/>
        </p:nvPicPr>
        <p:blipFill rotWithShape="1">
          <a:blip r:embed="rId6">
            <a:alphaModFix/>
          </a:blip>
          <a:srcRect b="0" l="0" r="0" t="0"/>
          <a:stretch/>
        </p:blipFill>
        <p:spPr>
          <a:xfrm>
            <a:off x="4690939" y="1081213"/>
            <a:ext cx="2348550" cy="2348550"/>
          </a:xfrm>
          <a:prstGeom prst="rect">
            <a:avLst/>
          </a:prstGeom>
          <a:noFill/>
          <a:ln>
            <a:noFill/>
          </a:ln>
        </p:spPr>
      </p:pic>
      <p:pic>
        <p:nvPicPr>
          <p:cNvPr id="101" name="Google Shape;101;p4"/>
          <p:cNvPicPr preferRelativeResize="0"/>
          <p:nvPr/>
        </p:nvPicPr>
        <p:blipFill rotWithShape="1">
          <a:blip r:embed="rId6">
            <a:alphaModFix/>
          </a:blip>
          <a:srcRect b="0" l="0" r="0" t="0"/>
          <a:stretch/>
        </p:blipFill>
        <p:spPr>
          <a:xfrm>
            <a:off x="4690939" y="1081200"/>
            <a:ext cx="2348550" cy="2348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0"/>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0"/>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1" name="Google Shape;451;p40"/>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452" name="Google Shape;452;p40"/>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453" name="Google Shape;453;p40"/>
          <p:cNvGrpSpPr/>
          <p:nvPr/>
        </p:nvGrpSpPr>
        <p:grpSpPr>
          <a:xfrm>
            <a:off x="-381013" y="2567982"/>
            <a:ext cx="7848448" cy="1207388"/>
            <a:chOff x="-381000" y="2568021"/>
            <a:chExt cx="5334000" cy="1207388"/>
          </a:xfrm>
        </p:grpSpPr>
        <p:sp>
          <p:nvSpPr>
            <p:cNvPr id="454" name="Google Shape;454;p40"/>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55" name="Google Shape;455;p40"/>
            <p:cNvSpPr txBox="1"/>
            <p:nvPr/>
          </p:nvSpPr>
          <p:spPr>
            <a:xfrm>
              <a:off x="457203" y="2644109"/>
              <a:ext cx="4307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Recursos estáticos</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JS,CSS, Img, etc…</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1"/>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1" name="Google Shape;461;p41"/>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462" name="Google Shape;462;p41"/>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Montserrat ExtraBold"/>
                <a:ea typeface="Montserrat ExtraBold"/>
                <a:cs typeface="Montserrat ExtraBold"/>
                <a:sym typeface="Montserrat ExtraBold"/>
              </a:rPr>
              <a:t>Recursos estáticos</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463" name="Google Shape;463;p41"/>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1"/>
          <p:cNvSpPr txBox="1"/>
          <p:nvPr/>
        </p:nvSpPr>
        <p:spPr>
          <a:xfrm>
            <a:off x="755650" y="1177925"/>
            <a:ext cx="6207000" cy="1245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Montserrat"/>
                <a:ea typeface="Montserrat"/>
                <a:cs typeface="Montserrat"/>
                <a:sym typeface="Montserrat"/>
              </a:rPr>
              <a:t>Los recursos estáticos como imágenes, archivos CSS, JavaScript, etc., generalmente se guardan dentro del directorio webapp (o WebContent en algunos IDEs antiguos). Dentro de webapp, existe una convención común de utilizar una carpeta llamada static (o resources, public, etc.) para organizar estos recursos.</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pic>
        <p:nvPicPr>
          <p:cNvPr id="465" name="Google Shape;465;p41"/>
          <p:cNvPicPr preferRelativeResize="0"/>
          <p:nvPr/>
        </p:nvPicPr>
        <p:blipFill rotWithShape="1">
          <a:blip r:embed="rId4">
            <a:alphaModFix/>
          </a:blip>
          <a:srcRect b="0" l="0" r="0" t="0"/>
          <a:stretch/>
        </p:blipFill>
        <p:spPr>
          <a:xfrm>
            <a:off x="1837900" y="2481150"/>
            <a:ext cx="4052501" cy="244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2"/>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2"/>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2" name="Google Shape;472;p42"/>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473" name="Google Shape;473;p42"/>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474" name="Google Shape;474;p42"/>
          <p:cNvGrpSpPr/>
          <p:nvPr/>
        </p:nvGrpSpPr>
        <p:grpSpPr>
          <a:xfrm>
            <a:off x="-380993" y="2568012"/>
            <a:ext cx="7460523" cy="1207388"/>
            <a:chOff x="-381000" y="2568021"/>
            <a:chExt cx="5538621" cy="1207388"/>
          </a:xfrm>
        </p:grpSpPr>
        <p:sp>
          <p:nvSpPr>
            <p:cNvPr id="475" name="Google Shape;475;p42"/>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76" name="Google Shape;476;p42"/>
            <p:cNvSpPr txBox="1"/>
            <p:nvPr/>
          </p:nvSpPr>
          <p:spPr>
            <a:xfrm>
              <a:off x="154221" y="2644109"/>
              <a:ext cx="5003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Crear app con</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dk1"/>
                  </a:solidFill>
                  <a:latin typeface="Montserrat SemiBold"/>
                  <a:ea typeface="Montserrat SemiBold"/>
                  <a:cs typeface="Montserrat SemiBold"/>
                  <a:sym typeface="Montserrat SemiBold"/>
                </a:rPr>
                <a:t>Tomcat + Maven + Jakarta EE</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80" name="Shape 480"/>
        <p:cNvGrpSpPr/>
        <p:nvPr/>
      </p:nvGrpSpPr>
      <p:grpSpPr>
        <a:xfrm>
          <a:off x="0" y="0"/>
          <a:ext cx="0" cy="0"/>
          <a:chOff x="0" y="0"/>
          <a:chExt cx="0" cy="0"/>
        </a:xfrm>
      </p:grpSpPr>
      <p:pic>
        <p:nvPicPr>
          <p:cNvPr id="481" name="Google Shape;481;p43"/>
          <p:cNvPicPr preferRelativeResize="0"/>
          <p:nvPr/>
        </p:nvPicPr>
        <p:blipFill rotWithShape="1">
          <a:blip r:embed="rId3">
            <a:alphaModFix/>
          </a:blip>
          <a:srcRect b="0" l="0" r="0" t="0"/>
          <a:stretch/>
        </p:blipFill>
        <p:spPr>
          <a:xfrm>
            <a:off x="6277947" y="1295400"/>
            <a:ext cx="2180253" cy="2057400"/>
          </a:xfrm>
          <a:prstGeom prst="rect">
            <a:avLst/>
          </a:prstGeom>
          <a:noFill/>
          <a:ln>
            <a:noFill/>
          </a:ln>
        </p:spPr>
      </p:pic>
      <p:grpSp>
        <p:nvGrpSpPr>
          <p:cNvPr id="482" name="Google Shape;482;p43"/>
          <p:cNvGrpSpPr/>
          <p:nvPr/>
        </p:nvGrpSpPr>
        <p:grpSpPr>
          <a:xfrm>
            <a:off x="-381000" y="1882221"/>
            <a:ext cx="5334000" cy="1207384"/>
            <a:chOff x="-381000" y="2568021"/>
            <a:chExt cx="5334000" cy="1207384"/>
          </a:xfrm>
        </p:grpSpPr>
        <p:sp>
          <p:nvSpPr>
            <p:cNvPr id="483" name="Google Shape;483;p43"/>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84" name="Google Shape;484;p43"/>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rgbClr val="FFFFFF"/>
                  </a:solidFill>
                  <a:latin typeface="Montserrat SemiBold"/>
                  <a:ea typeface="Montserrat SemiBold"/>
                  <a:cs typeface="Montserrat SemiBold"/>
                  <a:sym typeface="Montserrat SemiBold"/>
                </a:rPr>
                <a:t>A lo que vinimos</a:t>
              </a:r>
              <a:br>
                <a:rPr b="0" i="0" lang="es" sz="3500" u="none" cap="none" strike="noStrike">
                  <a:solidFill>
                    <a:srgbClr val="FFFFFF"/>
                  </a:solidFill>
                  <a:latin typeface="Montserrat SemiBold"/>
                  <a:ea typeface="Montserrat SemiBold"/>
                  <a:cs typeface="Montserrat SemiBold"/>
                  <a:sym typeface="Montserrat SemiBold"/>
                </a:rPr>
              </a:br>
              <a:r>
                <a:rPr b="0" i="0" lang="es" sz="3500" u="none" cap="none" strike="noStrike">
                  <a:solidFill>
                    <a:schemeClr val="lt1"/>
                  </a:solidFill>
                  <a:latin typeface="Montserrat SemiBold"/>
                  <a:ea typeface="Montserrat SemiBold"/>
                  <a:cs typeface="Montserrat SemiBold"/>
                  <a:sym typeface="Montserrat SemiBold"/>
                </a:rPr>
                <a:t>Al código</a:t>
              </a:r>
              <a:endParaRPr b="0" i="0" sz="3500" u="none" cap="none" strike="noStrike">
                <a:solidFill>
                  <a:schemeClr val="lt1"/>
                </a:solidFill>
                <a:latin typeface="Montserrat SemiBold"/>
                <a:ea typeface="Montserrat SemiBold"/>
                <a:cs typeface="Montserrat SemiBold"/>
                <a:sym typeface="Montserrat SemiBold"/>
              </a:endParaRPr>
            </a:p>
          </p:txBody>
        </p:sp>
      </p:grpSp>
      <p:sp>
        <p:nvSpPr>
          <p:cNvPr id="485" name="Google Shape;485;p43"/>
          <p:cNvSpPr txBox="1"/>
          <p:nvPr/>
        </p:nvSpPr>
        <p:spPr>
          <a:xfrm>
            <a:off x="2726100" y="3788050"/>
            <a:ext cx="40779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0" i="0" lang="es" sz="2700" u="sng" cap="none" strike="noStrike">
                <a:solidFill>
                  <a:schemeClr val="lt1"/>
                </a:solidFill>
                <a:latin typeface="Montserrat ExtraLight"/>
                <a:ea typeface="Montserrat ExtraLight"/>
                <a:cs typeface="Montserrat ExtraLight"/>
                <a:sym typeface="Montserrat ExtraLight"/>
                <a:hlinkClick r:id="rId4">
                  <a:extLst>
                    <a:ext uri="{A12FA001-AC4F-418D-AE19-62706E023703}">
                      <ahyp:hlinkClr val="tx"/>
                    </a:ext>
                  </a:extLst>
                </a:hlinkClick>
              </a:rPr>
              <a:t>Link del Paso a paso</a:t>
            </a:r>
            <a:endParaRPr b="0" i="0" sz="2700" u="none" cap="none" strike="noStrike">
              <a:solidFill>
                <a:schemeClr val="lt1"/>
              </a:solidFill>
              <a:latin typeface="Montserrat ExtraLight"/>
              <a:ea typeface="Montserrat ExtraLight"/>
              <a:cs typeface="Montserrat ExtraLight"/>
              <a:sym typeface="Montserrat Extra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5"/>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09" name="Google Shape;109;p5"/>
          <p:cNvSpPr txBox="1"/>
          <p:nvPr/>
        </p:nvSpPr>
        <p:spPr>
          <a:xfrm>
            <a:off x="0" y="152400"/>
            <a:ext cx="26670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HACK A BOSS</a:t>
            </a:r>
            <a:endParaRPr b="0" i="0" sz="2500" u="none" cap="none" strike="noStrike">
              <a:solidFill>
                <a:schemeClr val="dk1"/>
              </a:solidFill>
              <a:latin typeface="Montserrat ExtraBold"/>
              <a:ea typeface="Montserrat ExtraBold"/>
              <a:cs typeface="Montserrat ExtraBold"/>
              <a:sym typeface="Montserrat ExtraBold"/>
            </a:endParaRPr>
          </a:p>
        </p:txBody>
      </p:sp>
      <p:grpSp>
        <p:nvGrpSpPr>
          <p:cNvPr id="110" name="Google Shape;110;p5"/>
          <p:cNvGrpSpPr/>
          <p:nvPr/>
        </p:nvGrpSpPr>
        <p:grpSpPr>
          <a:xfrm>
            <a:off x="-380995" y="2568037"/>
            <a:ext cx="5524424" cy="1207384"/>
            <a:chOff x="-381000" y="2568021"/>
            <a:chExt cx="5334000" cy="1207384"/>
          </a:xfrm>
        </p:grpSpPr>
        <p:sp>
          <p:nvSpPr>
            <p:cNvPr id="111" name="Google Shape;111;p5"/>
            <p:cNvSpPr/>
            <p:nvPr/>
          </p:nvSpPr>
          <p:spPr>
            <a:xfrm>
              <a:off x="-381000" y="2568021"/>
              <a:ext cx="5334000" cy="673200"/>
            </a:xfrm>
            <a:prstGeom prst="roundRect">
              <a:avLst>
                <a:gd fmla="val 50000" name="adj"/>
              </a:avLst>
            </a:prstGeom>
            <a:solidFill>
              <a:schemeClr val="accent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12" name="Google Shape;112;p5"/>
            <p:cNvSpPr txBox="1"/>
            <p:nvPr/>
          </p:nvSpPr>
          <p:spPr>
            <a:xfrm>
              <a:off x="457200" y="2644105"/>
              <a:ext cx="3962400" cy="1131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chemeClr val="lt1"/>
                  </a:solidFill>
                  <a:latin typeface="Montserrat SemiBold"/>
                  <a:ea typeface="Montserrat SemiBold"/>
                  <a:cs typeface="Montserrat SemiBold"/>
                  <a:sym typeface="Montserrat SemiBold"/>
                </a:rPr>
                <a:t>¿</a:t>
              </a:r>
              <a:r>
                <a:rPr b="0" i="0" lang="es" sz="3500" u="none" cap="none" strike="noStrike">
                  <a:solidFill>
                    <a:srgbClr val="FFFFFF"/>
                  </a:solidFill>
                  <a:latin typeface="Montserrat SemiBold"/>
                  <a:ea typeface="Montserrat SemiBold"/>
                  <a:cs typeface="Montserrat SemiBold"/>
                  <a:sym typeface="Montserrat SemiBold"/>
                </a:rPr>
                <a:t>Que es el</a:t>
              </a:r>
              <a:endParaRPr b="0" i="0" sz="3500" u="none" cap="none" strike="noStrike">
                <a:solidFill>
                  <a:srgbClr val="FFFFFF"/>
                </a:solidFill>
                <a:latin typeface="Montserrat SemiBold"/>
                <a:ea typeface="Montserrat SemiBold"/>
                <a:cs typeface="Montserrat SemiBold"/>
                <a:sym typeface="Montserrat SemiBold"/>
              </a:endParaRPr>
            </a:p>
            <a:p>
              <a:pPr indent="0" lvl="0" marL="0" marR="0" rtl="0" algn="l">
                <a:lnSpc>
                  <a:spcPct val="110000"/>
                </a:lnSpc>
                <a:spcBef>
                  <a:spcPts val="0"/>
                </a:spcBef>
                <a:spcAft>
                  <a:spcPts val="0"/>
                </a:spcAft>
                <a:buClr>
                  <a:srgbClr val="000000"/>
                </a:buClr>
                <a:buSzPts val="3500"/>
                <a:buFont typeface="Arial"/>
                <a:buNone/>
              </a:pPr>
              <a:r>
                <a:rPr b="0" i="0" lang="es" sz="3500" u="none" cap="none" strike="noStrike">
                  <a:solidFill>
                    <a:schemeClr val="dk1"/>
                  </a:solidFill>
                  <a:latin typeface="Montserrat SemiBold"/>
                  <a:ea typeface="Montserrat SemiBold"/>
                  <a:cs typeface="Montserrat SemiBold"/>
                  <a:sym typeface="Montserrat SemiBold"/>
                </a:rPr>
                <a:t>Tomcat?</a:t>
              </a:r>
              <a:endParaRPr b="0" i="0" sz="3500" u="none" cap="none" strike="noStrike">
                <a:solidFill>
                  <a:schemeClr val="dk1"/>
                </a:solidFill>
                <a:latin typeface="Montserrat SemiBold"/>
                <a:ea typeface="Montserrat SemiBold"/>
                <a:cs typeface="Montserrat SemiBold"/>
                <a:sym typeface="Montserrat SemiBold"/>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9" name="Google Shape;119;p6"/>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20" name="Google Shape;120;p6"/>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2500" u="none" cap="none" strike="noStrike">
                <a:solidFill>
                  <a:schemeClr val="dk1"/>
                </a:solidFill>
                <a:latin typeface="Montserrat ExtraBold"/>
                <a:ea typeface="Montserrat ExtraBold"/>
                <a:cs typeface="Montserrat ExtraBold"/>
                <a:sym typeface="Montserrat ExtraBold"/>
              </a:rPr>
              <a:t>¿Qué es Tomcat?</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121" name="Google Shape;121;p6"/>
          <p:cNvSpPr txBox="1"/>
          <p:nvPr/>
        </p:nvSpPr>
        <p:spPr>
          <a:xfrm>
            <a:off x="517625" y="1214725"/>
            <a:ext cx="6521700" cy="1528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s" sz="1600" u="none" cap="none" strike="noStrike">
                <a:solidFill>
                  <a:schemeClr val="dk2"/>
                </a:solidFill>
                <a:latin typeface="Arial"/>
                <a:ea typeface="Arial"/>
                <a:cs typeface="Arial"/>
                <a:sym typeface="Arial"/>
              </a:rPr>
              <a:t>Apache Tomcat es un servidor web y contenedor de Servlets desarrollado por la Fundación Apache en 1999 como una implementación de referencia para las tecnologías Java Servlets y JavaServer Pages (JSP).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15000"/>
              </a:lnSpc>
              <a:spcBef>
                <a:spcPts val="1000"/>
              </a:spcBef>
              <a:spcAft>
                <a:spcPts val="100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22" name="Google Shape;122;p6"/>
          <p:cNvPicPr preferRelativeResize="0"/>
          <p:nvPr/>
        </p:nvPicPr>
        <p:blipFill rotWithShape="1">
          <a:blip r:embed="rId4">
            <a:alphaModFix/>
          </a:blip>
          <a:srcRect b="0" l="0" r="0" t="0"/>
          <a:stretch/>
        </p:blipFill>
        <p:spPr>
          <a:xfrm>
            <a:off x="4667600" y="3195960"/>
            <a:ext cx="2143125" cy="15284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p:nvPr/>
        </p:nvSpPr>
        <p:spPr>
          <a:xfrm>
            <a:off x="-7620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9" name="Google Shape;129;p7"/>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30" name="Google Shape;130;p7"/>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Características principales:</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131" name="Google Shape;131;p7"/>
          <p:cNvSpPr txBox="1"/>
          <p:nvPr/>
        </p:nvSpPr>
        <p:spPr>
          <a:xfrm>
            <a:off x="495300" y="1334550"/>
            <a:ext cx="6932400" cy="2832300"/>
          </a:xfrm>
          <a:prstGeom prst="rect">
            <a:avLst/>
          </a:prstGeom>
          <a:noFill/>
          <a:ln>
            <a:noFill/>
          </a:ln>
        </p:spPr>
        <p:txBody>
          <a:bodyPr anchorCtr="0" anchor="t" bIns="0" lIns="0" spcFirstLastPara="1" rIns="0" wrap="square" tIns="0">
            <a:spAutoFit/>
          </a:bodyPr>
          <a:lstStyle/>
          <a:p>
            <a:pPr indent="-330200" lvl="0" marL="457200" marR="0" rtl="0" algn="l">
              <a:lnSpc>
                <a:spcPct val="150000"/>
              </a:lnSpc>
              <a:spcBef>
                <a:spcPts val="0"/>
              </a:spcBef>
              <a:spcAft>
                <a:spcPts val="0"/>
              </a:spcAft>
              <a:buClr>
                <a:srgbClr val="171D1E"/>
              </a:buClr>
              <a:buSzPts val="1600"/>
              <a:buFont typeface="Montserrat"/>
              <a:buAutoNum type="arabicPeriod"/>
            </a:pPr>
            <a:r>
              <a:rPr b="0" i="0" lang="es" sz="1600" u="none" cap="none" strike="noStrike">
                <a:solidFill>
                  <a:srgbClr val="171D1E"/>
                </a:solidFill>
                <a:highlight>
                  <a:schemeClr val="lt1"/>
                </a:highlight>
                <a:latin typeface="Montserrat"/>
                <a:ea typeface="Montserrat"/>
                <a:cs typeface="Montserrat"/>
                <a:sym typeface="Montserrat"/>
              </a:rPr>
              <a:t>Ligero y de código abierto: Ideal para aplicaciones web simples; permite personalización gracias a su naturaleza open-source.</a:t>
            </a:r>
            <a:endParaRPr b="0" i="0" sz="1600" u="none" cap="none" strike="noStrike">
              <a:solidFill>
                <a:srgbClr val="171D1E"/>
              </a:solidFill>
              <a:highlight>
                <a:schemeClr val="lt1"/>
              </a:highlight>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171D1E"/>
              </a:solidFill>
              <a:highlight>
                <a:schemeClr val="lt1"/>
              </a:highlight>
              <a:latin typeface="Montserrat"/>
              <a:ea typeface="Montserrat"/>
              <a:cs typeface="Montserrat"/>
              <a:sym typeface="Montserrat"/>
            </a:endParaRPr>
          </a:p>
          <a:p>
            <a:pPr indent="-330200" lvl="0" marL="457200" marR="0" rtl="0" algn="l">
              <a:lnSpc>
                <a:spcPct val="150000"/>
              </a:lnSpc>
              <a:spcBef>
                <a:spcPts val="0"/>
              </a:spcBef>
              <a:spcAft>
                <a:spcPts val="0"/>
              </a:spcAft>
              <a:buClr>
                <a:srgbClr val="171D1E"/>
              </a:buClr>
              <a:buSzPts val="1600"/>
              <a:buFont typeface="Montserrat"/>
              <a:buAutoNum type="arabicPeriod"/>
            </a:pPr>
            <a:r>
              <a:rPr b="0" i="0" lang="es" sz="1600" u="none" cap="none" strike="noStrike">
                <a:solidFill>
                  <a:srgbClr val="171D1E"/>
                </a:solidFill>
                <a:highlight>
                  <a:schemeClr val="lt1"/>
                </a:highlight>
                <a:latin typeface="Montserrat"/>
                <a:ea typeface="Montserrat"/>
                <a:cs typeface="Montserrat"/>
                <a:sym typeface="Montserrat"/>
              </a:rPr>
              <a:t>Compatible con Java EE (Jakarta EE): Garantiza portabilidad y cumplimiento con estándares.</a:t>
            </a:r>
            <a:endParaRPr b="0" i="0" sz="1600" u="none" cap="none" strike="noStrike">
              <a:solidFill>
                <a:srgbClr val="171D1E"/>
              </a:solidFill>
              <a:highlight>
                <a:schemeClr val="lt1"/>
              </a:highlight>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171D1E"/>
              </a:solidFill>
              <a:highlight>
                <a:schemeClr val="lt1"/>
              </a:highlight>
              <a:latin typeface="Montserrat"/>
              <a:ea typeface="Montserrat"/>
              <a:cs typeface="Montserrat"/>
              <a:sym typeface="Montserrat"/>
            </a:endParaRPr>
          </a:p>
          <a:p>
            <a:pPr indent="-330200" lvl="0" marL="457200" marR="0" rtl="0" algn="l">
              <a:lnSpc>
                <a:spcPct val="150000"/>
              </a:lnSpc>
              <a:spcBef>
                <a:spcPts val="0"/>
              </a:spcBef>
              <a:spcAft>
                <a:spcPts val="0"/>
              </a:spcAft>
              <a:buClr>
                <a:srgbClr val="171D1E"/>
              </a:buClr>
              <a:buSzPts val="1600"/>
              <a:buFont typeface="Montserrat"/>
              <a:buAutoNum type="arabicPeriod"/>
            </a:pPr>
            <a:r>
              <a:rPr b="0" i="0" lang="es" sz="1600" u="none" cap="none" strike="noStrike">
                <a:solidFill>
                  <a:srgbClr val="171D1E"/>
                </a:solidFill>
                <a:highlight>
                  <a:schemeClr val="lt1"/>
                </a:highlight>
                <a:latin typeface="Montserrat"/>
                <a:ea typeface="Montserrat"/>
                <a:cs typeface="Montserrat"/>
                <a:sym typeface="Montserrat"/>
              </a:rPr>
              <a:t>Soporte para Servlets, JSP y WebSocket: Ejecuta lógica de negocio, contenido dinámico y comunicación en tiempo real.</a:t>
            </a:r>
            <a:endParaRPr b="0" i="0" sz="8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p:nvPr/>
        </p:nvSpPr>
        <p:spPr>
          <a:xfrm>
            <a:off x="-990600" y="838200"/>
            <a:ext cx="8458200" cy="5334000"/>
          </a:xfrm>
          <a:prstGeom prst="flowChartAlternate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8"/>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p8"/>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39" name="Google Shape;139;p8"/>
          <p:cNvSpPr txBox="1"/>
          <p:nvPr/>
        </p:nvSpPr>
        <p:spPr>
          <a:xfrm>
            <a:off x="0" y="152400"/>
            <a:ext cx="81855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dk1"/>
                </a:solidFill>
                <a:latin typeface="Montserrat ExtraBold"/>
                <a:ea typeface="Montserrat ExtraBold"/>
                <a:cs typeface="Montserrat ExtraBold"/>
                <a:sym typeface="Montserrat ExtraBold"/>
              </a:rPr>
              <a:t>¿Por qué usarlo?</a:t>
            </a:r>
            <a:endParaRPr b="0" i="0" sz="2500" u="none" cap="none" strike="noStrike">
              <a:solidFill>
                <a:schemeClr val="dk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lt1"/>
              </a:solidFill>
              <a:highlight>
                <a:schemeClr val="accent5"/>
              </a:highlight>
              <a:latin typeface="Montserrat Light"/>
              <a:ea typeface="Montserrat Light"/>
              <a:cs typeface="Montserrat Light"/>
              <a:sym typeface="Montserrat Light"/>
            </a:endParaRPr>
          </a:p>
        </p:txBody>
      </p:sp>
      <p:sp>
        <p:nvSpPr>
          <p:cNvPr id="140" name="Google Shape;140;p8"/>
          <p:cNvSpPr txBox="1"/>
          <p:nvPr/>
        </p:nvSpPr>
        <p:spPr>
          <a:xfrm>
            <a:off x="577275" y="1260000"/>
            <a:ext cx="6529200" cy="2101200"/>
          </a:xfrm>
          <a:prstGeom prst="rect">
            <a:avLst/>
          </a:prstGeom>
          <a:noFill/>
          <a:ln>
            <a:noFill/>
          </a:ln>
        </p:spPr>
        <p:txBody>
          <a:bodyPr anchorCtr="0" anchor="t" bIns="0" lIns="0" spcFirstLastPara="1" rIns="0" wrap="square" tIns="0">
            <a:spAutoFit/>
          </a:bodyPr>
          <a:lstStyle/>
          <a:p>
            <a:pPr indent="-317500" lvl="0" marL="457200" marR="0" rtl="0" algn="l">
              <a:lnSpc>
                <a:spcPct val="150000"/>
              </a:lnSpc>
              <a:spcBef>
                <a:spcPts val="0"/>
              </a:spcBef>
              <a:spcAft>
                <a:spcPts val="0"/>
              </a:spcAft>
              <a:buClr>
                <a:srgbClr val="000000"/>
              </a:buClr>
              <a:buSzPts val="1400"/>
              <a:buFont typeface="Montserrat"/>
              <a:buAutoNum type="arabicPeriod"/>
            </a:pPr>
            <a:r>
              <a:rPr b="0" i="0" lang="es" sz="1700" u="none" cap="none" strike="noStrike">
                <a:solidFill>
                  <a:srgbClr val="171D1E"/>
                </a:solidFill>
                <a:highlight>
                  <a:schemeClr val="lt1"/>
                </a:highlight>
                <a:latin typeface="Montserrat"/>
                <a:ea typeface="Montserrat"/>
                <a:cs typeface="Montserrat"/>
                <a:sym typeface="Montserrat"/>
              </a:rPr>
              <a:t>Ideal para aplicaciones Java web simples a medianas.</a:t>
            </a:r>
            <a:endParaRPr b="0" i="0" sz="1700" u="none" cap="none" strike="noStrike">
              <a:solidFill>
                <a:srgbClr val="171D1E"/>
              </a:solidFill>
              <a:highlight>
                <a:schemeClr val="lt1"/>
              </a:highlight>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700"/>
              <a:buFont typeface="Arial"/>
              <a:buNone/>
            </a:pPr>
            <a:r>
              <a:t/>
            </a:r>
            <a:endParaRPr b="0" i="0" sz="1700" u="none" cap="none" strike="noStrike">
              <a:solidFill>
                <a:srgbClr val="171D1E"/>
              </a:solidFill>
              <a:highlight>
                <a:schemeClr val="lt1"/>
              </a:highlight>
              <a:latin typeface="Montserrat"/>
              <a:ea typeface="Montserrat"/>
              <a:cs typeface="Montserrat"/>
              <a:sym typeface="Montserrat"/>
            </a:endParaRPr>
          </a:p>
          <a:p>
            <a:pPr indent="-317500" lvl="0" marL="457200" marR="0" rtl="0" algn="l">
              <a:lnSpc>
                <a:spcPct val="150000"/>
              </a:lnSpc>
              <a:spcBef>
                <a:spcPts val="0"/>
              </a:spcBef>
              <a:spcAft>
                <a:spcPts val="0"/>
              </a:spcAft>
              <a:buClr>
                <a:srgbClr val="000000"/>
              </a:buClr>
              <a:buSzPts val="1400"/>
              <a:buFont typeface="Montserrat"/>
              <a:buAutoNum type="arabicPeriod"/>
            </a:pPr>
            <a:r>
              <a:rPr b="0" i="0" lang="es" sz="1700" u="none" cap="none" strike="noStrike">
                <a:solidFill>
                  <a:srgbClr val="171D1E"/>
                </a:solidFill>
                <a:highlight>
                  <a:schemeClr val="lt1"/>
                </a:highlight>
                <a:latin typeface="Montserrat"/>
                <a:ea typeface="Montserrat"/>
                <a:cs typeface="Montserrat"/>
                <a:sym typeface="Montserrat"/>
              </a:rPr>
              <a:t>Configuración sencilla</a:t>
            </a:r>
            <a:endParaRPr b="0" i="0" sz="1700" u="none" cap="none" strike="noStrike">
              <a:solidFill>
                <a:srgbClr val="171D1E"/>
              </a:solidFill>
              <a:highlight>
                <a:schemeClr val="lt1"/>
              </a:highlight>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700"/>
              <a:buFont typeface="Arial"/>
              <a:buNone/>
            </a:pPr>
            <a:r>
              <a:t/>
            </a:r>
            <a:endParaRPr b="0" i="0" sz="1700" u="none" cap="none" strike="noStrike">
              <a:solidFill>
                <a:srgbClr val="171D1E"/>
              </a:solidFill>
              <a:highlight>
                <a:schemeClr val="lt1"/>
              </a:highlight>
              <a:latin typeface="Montserrat"/>
              <a:ea typeface="Montserrat"/>
              <a:cs typeface="Montserrat"/>
              <a:sym typeface="Montserrat"/>
            </a:endParaRPr>
          </a:p>
          <a:p>
            <a:pPr indent="-317500" lvl="0" marL="457200" marR="0" rtl="0" algn="l">
              <a:lnSpc>
                <a:spcPct val="150000"/>
              </a:lnSpc>
              <a:spcBef>
                <a:spcPts val="0"/>
              </a:spcBef>
              <a:spcAft>
                <a:spcPts val="0"/>
              </a:spcAft>
              <a:buClr>
                <a:srgbClr val="000000"/>
              </a:buClr>
              <a:buSzPts val="1400"/>
              <a:buFont typeface="Montserrat SemiBold"/>
              <a:buAutoNum type="arabicPeriod"/>
            </a:pPr>
            <a:r>
              <a:rPr b="0" i="0" lang="es" sz="1700" u="none" cap="none" strike="noStrike">
                <a:solidFill>
                  <a:srgbClr val="171D1E"/>
                </a:solidFill>
                <a:highlight>
                  <a:schemeClr val="lt1"/>
                </a:highlight>
                <a:latin typeface="Montserrat"/>
                <a:ea typeface="Montserrat"/>
                <a:cs typeface="Montserrat"/>
                <a:sym typeface="Montserrat"/>
              </a:rPr>
              <a:t>Gran comunidad de soporte.</a:t>
            </a:r>
            <a:br>
              <a:rPr b="0" i="0" lang="es" sz="900" u="none" cap="none" strike="noStrike">
                <a:solidFill>
                  <a:srgbClr val="171D1E"/>
                </a:solidFill>
                <a:highlight>
                  <a:schemeClr val="lt1"/>
                </a:highlight>
                <a:latin typeface="Montserrat SemiBold"/>
                <a:ea typeface="Montserrat SemiBold"/>
                <a:cs typeface="Montserrat SemiBold"/>
                <a:sym typeface="Montserrat SemiBold"/>
              </a:rPr>
            </a:br>
            <a:endParaRPr b="0" i="0" sz="900" u="none" cap="none" strike="noStrike">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p:nvPr/>
        </p:nvSpPr>
        <p:spPr>
          <a:xfrm>
            <a:off x="8686800" y="838200"/>
            <a:ext cx="457200" cy="4314242"/>
          </a:xfrm>
          <a:prstGeom prst="flowChart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6" name="Google Shape;146;p9"/>
          <p:cNvPicPr preferRelativeResize="0"/>
          <p:nvPr/>
        </p:nvPicPr>
        <p:blipFill rotWithShape="1">
          <a:blip r:embed="rId3">
            <a:alphaModFix/>
          </a:blip>
          <a:srcRect b="0" l="0" r="0" t="0"/>
          <a:stretch/>
        </p:blipFill>
        <p:spPr>
          <a:xfrm>
            <a:off x="7315200" y="99527"/>
            <a:ext cx="1600200" cy="609600"/>
          </a:xfrm>
          <a:prstGeom prst="rect">
            <a:avLst/>
          </a:prstGeom>
          <a:noFill/>
          <a:ln>
            <a:noFill/>
          </a:ln>
        </p:spPr>
      </p:pic>
      <p:sp>
        <p:nvSpPr>
          <p:cNvPr id="147" name="Google Shape;147;p9"/>
          <p:cNvSpPr txBox="1"/>
          <p:nvPr/>
        </p:nvSpPr>
        <p:spPr>
          <a:xfrm>
            <a:off x="1868850" y="104175"/>
            <a:ext cx="40779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0" i="0" lang="es" sz="2700" u="sng" cap="none" strike="noStrike">
                <a:solidFill>
                  <a:schemeClr val="dk1"/>
                </a:solidFill>
                <a:latin typeface="Montserrat ExtraLight"/>
                <a:ea typeface="Montserrat ExtraLight"/>
                <a:cs typeface="Montserrat ExtraLight"/>
                <a:sym typeface="Montserrat ExtraLight"/>
                <a:hlinkClick r:id="rId4">
                  <a:extLst>
                    <a:ext uri="{A12FA001-AC4F-418D-AE19-62706E023703}">
                      <ahyp:hlinkClr val="tx"/>
                    </a:ext>
                  </a:extLst>
                </a:hlinkClick>
              </a:rPr>
              <a:t>Link del Paso a paso</a:t>
            </a:r>
            <a:endParaRPr b="0" i="0" sz="2700" u="none" cap="none" strike="noStrike">
              <a:solidFill>
                <a:schemeClr val="dk1"/>
              </a:solidFill>
              <a:latin typeface="Montserrat ExtraLight"/>
              <a:ea typeface="Montserrat ExtraLight"/>
              <a:cs typeface="Montserrat ExtraLight"/>
              <a:sym typeface="Montserrat ExtraLight"/>
            </a:endParaRPr>
          </a:p>
        </p:txBody>
      </p:sp>
      <p:pic>
        <p:nvPicPr>
          <p:cNvPr id="148" name="Google Shape;148;p9"/>
          <p:cNvPicPr preferRelativeResize="0"/>
          <p:nvPr/>
        </p:nvPicPr>
        <p:blipFill rotWithShape="1">
          <a:blip r:embed="rId5">
            <a:alphaModFix/>
          </a:blip>
          <a:srcRect b="0" l="0" r="0" t="0"/>
          <a:stretch/>
        </p:blipFill>
        <p:spPr>
          <a:xfrm>
            <a:off x="147200" y="965063"/>
            <a:ext cx="7867650" cy="3743325"/>
          </a:xfrm>
          <a:prstGeom prst="rect">
            <a:avLst/>
          </a:prstGeom>
          <a:noFill/>
          <a:ln>
            <a:noFill/>
          </a:ln>
        </p:spPr>
      </p:pic>
      <p:pic>
        <p:nvPicPr>
          <p:cNvPr id="149" name="Google Shape;149;p9"/>
          <p:cNvPicPr preferRelativeResize="0"/>
          <p:nvPr/>
        </p:nvPicPr>
        <p:blipFill rotWithShape="1">
          <a:blip r:embed="rId6">
            <a:alphaModFix/>
          </a:blip>
          <a:srcRect b="0" l="0" r="0" t="0"/>
          <a:stretch/>
        </p:blipFill>
        <p:spPr>
          <a:xfrm>
            <a:off x="7348275" y="3883500"/>
            <a:ext cx="1795725" cy="128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