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Montserrat SemiBold"/>
      <p:regular r:id="rId31"/>
      <p:bold r:id="rId32"/>
      <p:italic r:id="rId33"/>
      <p:boldItalic r:id="rId34"/>
    </p:embeddedFont>
    <p:embeddedFont>
      <p:font typeface="Montserrat"/>
      <p:regular r:id="rId35"/>
      <p:bold r:id="rId36"/>
      <p:italic r:id="rId37"/>
      <p:boldItalic r:id="rId38"/>
    </p:embeddedFont>
    <p:embeddedFont>
      <p:font typeface="Montserrat Medium"/>
      <p:regular r:id="rId39"/>
      <p:bold r:id="rId40"/>
      <p:italic r:id="rId41"/>
      <p:boldItalic r:id="rId42"/>
    </p:embeddedFont>
    <p:embeddedFont>
      <p:font typeface="Montserrat Light"/>
      <p:regular r:id="rId43"/>
      <p:bold r:id="rId44"/>
      <p:italic r:id="rId45"/>
      <p:boldItalic r:id="rId46"/>
    </p:embeddedFont>
    <p:embeddedFont>
      <p:font typeface="Montserrat ExtraBold"/>
      <p:bold r:id="rId47"/>
      <p:boldItalic r:id="rId48"/>
    </p:embeddedFont>
    <p:embeddedFont>
      <p:font typeface="Roboto Mon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64">
          <p15:clr>
            <a:srgbClr val="747775"/>
          </p15:clr>
        </p15:guide>
        <p15:guide id="2" pos="2778">
          <p15:clr>
            <a:srgbClr val="747775"/>
          </p15:clr>
        </p15:guide>
        <p15:guide id="3" pos="4286">
          <p15:clr>
            <a:srgbClr val="747775"/>
          </p15:clr>
        </p15:guide>
        <p15:guide id="4" pos="1474">
          <p15:clr>
            <a:srgbClr val="747775"/>
          </p15:clr>
        </p15:guide>
        <p15:guide id="5" orient="horz" pos="2446">
          <p15:clr>
            <a:srgbClr val="747775"/>
          </p15:clr>
        </p15:guide>
        <p15:guide id="6" orient="horz" pos="794">
          <p15:clr>
            <a:srgbClr val="747775"/>
          </p15:clr>
        </p15:guide>
      </p15:sldGuideLst>
    </p:ext>
    <p:ext uri="GoogleSlidesCustomDataVersion2">
      <go:slidesCustomData xmlns:go="http://customooxmlschemas.google.com/" r:id="rId53" roundtripDataSignature="AMtx7mi4Q+RbgmAw/Kqk9Fwjnvwsj9X6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64" orient="horz"/>
        <p:guide pos="2778"/>
        <p:guide pos="4286"/>
        <p:guide pos="1474"/>
        <p:guide pos="2446" orient="horz"/>
        <p:guide pos="794"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Medium-bold.fntdata"/><Relationship Id="rId42" Type="http://schemas.openxmlformats.org/officeDocument/2006/relationships/font" Target="fonts/MontserratMedium-boldItalic.fntdata"/><Relationship Id="rId41" Type="http://schemas.openxmlformats.org/officeDocument/2006/relationships/font" Target="fonts/MontserratMedium-italic.fntdata"/><Relationship Id="rId44" Type="http://schemas.openxmlformats.org/officeDocument/2006/relationships/font" Target="fonts/MontserratLight-bold.fntdata"/><Relationship Id="rId43" Type="http://schemas.openxmlformats.org/officeDocument/2006/relationships/font" Target="fonts/MontserratLight-regular.fntdata"/><Relationship Id="rId46" Type="http://schemas.openxmlformats.org/officeDocument/2006/relationships/font" Target="fonts/MontserratLight-boldItalic.fntdata"/><Relationship Id="rId45" Type="http://schemas.openxmlformats.org/officeDocument/2006/relationships/font" Target="fonts/MontserratLigh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ExtraBold-boldItalic.fntdata"/><Relationship Id="rId47" Type="http://schemas.openxmlformats.org/officeDocument/2006/relationships/font" Target="fonts/MontserratExtraBold-bold.fntdata"/><Relationship Id="rId49" Type="http://schemas.openxmlformats.org/officeDocument/2006/relationships/font" Target="fonts/RobotoMon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SemiBold-regular.fntdata"/><Relationship Id="rId30" Type="http://schemas.openxmlformats.org/officeDocument/2006/relationships/slide" Target="slides/slide25.xml"/><Relationship Id="rId33" Type="http://schemas.openxmlformats.org/officeDocument/2006/relationships/font" Target="fonts/MontserratSemiBold-italic.fntdata"/><Relationship Id="rId32" Type="http://schemas.openxmlformats.org/officeDocument/2006/relationships/font" Target="fonts/MontserratSemiBold-bold.fntdata"/><Relationship Id="rId35" Type="http://schemas.openxmlformats.org/officeDocument/2006/relationships/font" Target="fonts/Montserrat-regular.fntdata"/><Relationship Id="rId34" Type="http://schemas.openxmlformats.org/officeDocument/2006/relationships/font" Target="fonts/MontserratSemiBold-boldItalic.fntdata"/><Relationship Id="rId37" Type="http://schemas.openxmlformats.org/officeDocument/2006/relationships/font" Target="fonts/Montserrat-italic.fntdata"/><Relationship Id="rId36" Type="http://schemas.openxmlformats.org/officeDocument/2006/relationships/font" Target="fonts/Montserrat-bold.fntdata"/><Relationship Id="rId39" Type="http://schemas.openxmlformats.org/officeDocument/2006/relationships/font" Target="fonts/MontserratMedium-regular.fntdata"/><Relationship Id="rId38" Type="http://schemas.openxmlformats.org/officeDocument/2006/relationships/font" Target="fonts/Montserrat-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Mono-italic.fntdata"/><Relationship Id="rId50" Type="http://schemas.openxmlformats.org/officeDocument/2006/relationships/font" Target="fonts/RobotoMono-bold.fntdata"/><Relationship Id="rId53" Type="http://customschemas.google.com/relationships/presentationmetadata" Target="metadata"/><Relationship Id="rId52" Type="http://schemas.openxmlformats.org/officeDocument/2006/relationships/font" Target="fonts/RobotoMon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JSP = HTML + SuperPoderes de JAVA, Se acabó.</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JSP = HTML + SuperPoderes de JAVA, Se acabó.</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JSP = HTML + SuperPoderes de JAVA, Se acabó.</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00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AutoNum type="arabicPeriod"/>
            </a:pPr>
            <a:r>
              <a:rPr b="1" lang="es">
                <a:solidFill>
                  <a:schemeClr val="dk1"/>
                </a:solidFill>
              </a:rPr>
              <a:t>Web Browser(Cliente):</a:t>
            </a:r>
            <a:r>
              <a:rPr lang="es">
                <a:solidFill>
                  <a:schemeClr val="dk1"/>
                </a:solidFill>
              </a:rPr>
              <a:t> Envía una petición HTTP (solicitud) al servidor.</a:t>
            </a:r>
            <a:br>
              <a:rPr lang="es">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s">
                <a:solidFill>
                  <a:schemeClr val="dk1"/>
                </a:solidFill>
              </a:rPr>
              <a:t>Web Server( Servidor):</a:t>
            </a:r>
            <a:r>
              <a:rPr lang="es">
                <a:solidFill>
                  <a:schemeClr val="dk1"/>
                </a:solidFill>
              </a:rPr>
              <a:t> Recibe la petición y la delega al Contenedor de Servlets si es necesario.</a:t>
            </a:r>
            <a:br>
              <a:rPr lang="es">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s">
                <a:solidFill>
                  <a:schemeClr val="dk1"/>
                </a:solidFill>
              </a:rPr>
              <a:t>Contenedor de Servlets:</a:t>
            </a:r>
            <a:br>
              <a:rPr b="1" lang="es">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s">
                <a:solidFill>
                  <a:schemeClr val="dk1"/>
                </a:solidFill>
              </a:rPr>
              <a:t>Gestiona el ciclo de vida de los Servlets (creación, inicialización, ejecución, destrucción).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s">
                <a:solidFill>
                  <a:schemeClr val="dk1"/>
                </a:solidFill>
              </a:rPr>
              <a:t>Maneja peticiones concurrentes (múltiples usuarios al mismo tiempo).</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s">
                <a:solidFill>
                  <a:schemeClr val="dk1"/>
                </a:solidFill>
              </a:rPr>
              <a:t>Llama al Servlet correspondiente para procesar la petición.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s">
                <a:solidFill>
                  <a:schemeClr val="dk1"/>
                </a:solidFill>
              </a:rPr>
              <a:t>Servlet:</a:t>
            </a:r>
            <a:br>
              <a:rPr b="1" lang="es">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s">
                <a:solidFill>
                  <a:schemeClr val="dk1"/>
                </a:solidFill>
              </a:rPr>
              <a:t>Es una clase Java que procesa la petición y genera una respuesta.</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s">
                <a:solidFill>
                  <a:schemeClr val="dk1"/>
                </a:solidFill>
              </a:rPr>
              <a:t>Recibe objetos </a:t>
            </a:r>
            <a:r>
              <a:rPr lang="es">
                <a:solidFill>
                  <a:srgbClr val="188038"/>
                </a:solidFill>
                <a:latin typeface="Roboto Mono"/>
                <a:ea typeface="Roboto Mono"/>
                <a:cs typeface="Roboto Mono"/>
                <a:sym typeface="Roboto Mono"/>
              </a:rPr>
              <a:t>HttpServletRequest</a:t>
            </a:r>
            <a:r>
              <a:rPr lang="es">
                <a:solidFill>
                  <a:schemeClr val="dk1"/>
                </a:solidFill>
              </a:rPr>
              <a:t> (datos de la petición) y </a:t>
            </a:r>
            <a:r>
              <a:rPr lang="es">
                <a:solidFill>
                  <a:srgbClr val="188038"/>
                </a:solidFill>
                <a:latin typeface="Roboto Mono"/>
                <a:ea typeface="Roboto Mono"/>
                <a:cs typeface="Roboto Mono"/>
                <a:sym typeface="Roboto Mono"/>
              </a:rPr>
              <a:t>HttpServletResponse</a:t>
            </a:r>
            <a:r>
              <a:rPr lang="es">
                <a:solidFill>
                  <a:schemeClr val="dk1"/>
                </a:solidFill>
              </a:rPr>
              <a:t> (para enviar la respuesta).</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s">
                <a:solidFill>
                  <a:schemeClr val="dk1"/>
                </a:solidFill>
              </a:rPr>
              <a:t>Interactúa con la base de datos si es necesario.</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s">
                <a:solidFill>
                  <a:schemeClr val="dk1"/>
                </a:solidFill>
              </a:rPr>
              <a:t>Base de Datos:</a:t>
            </a:r>
            <a:r>
              <a:rPr lang="es">
                <a:solidFill>
                  <a:schemeClr val="dk1"/>
                </a:solidFill>
              </a:rPr>
              <a:t> Almacena y proporciona datos al Servlet.</a:t>
            </a:r>
            <a:br>
              <a:rPr lang="es">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s">
                <a:solidFill>
                  <a:schemeClr val="dk1"/>
                </a:solidFill>
              </a:rPr>
              <a:t>Respuesta:</a:t>
            </a:r>
            <a:r>
              <a:rPr lang="es">
                <a:solidFill>
                  <a:schemeClr val="dk1"/>
                </a:solidFill>
              </a:rPr>
              <a:t> El Servlet envía la respuesta (generalmente JSP) de vuelta al navegador a través del Contenedor y el Servidor.</a:t>
            </a:r>
            <a:br>
              <a:rPr lang="es">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En esencia:</a:t>
            </a:r>
            <a:r>
              <a:rPr lang="es">
                <a:solidFill>
                  <a:schemeClr val="dk1"/>
                </a:solidFill>
              </a:rPr>
              <a:t> El navegador pide un listado de usuarios, el servidor lo pasa al contenedor, el contenedor ejecuta el servlet de Usuarios, el servlet procesa la solicitud (usando la base de datos) y devuelve un listado de usuarios como respuesta al navegador. El contenedor es clave porque gestiona los servlets y las peticiones concurrentes.</a:t>
            </a:r>
            <a:endParaRPr>
              <a:solidFill>
                <a:schemeClr val="dk1"/>
              </a:solidFill>
            </a:endParaRPr>
          </a:p>
          <a:p>
            <a:pPr indent="0" lvl="0" marL="0" rtl="0" algn="l">
              <a:lnSpc>
                <a:spcPct val="115000"/>
              </a:lnSpc>
              <a:spcBef>
                <a:spcPts val="1200"/>
              </a:spcBef>
              <a:spcAft>
                <a:spcPts val="100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¿Cuándo se ejecuta </a:t>
            </a:r>
            <a:r>
              <a:rPr b="1" lang="es">
                <a:solidFill>
                  <a:srgbClr val="188038"/>
                </a:solidFill>
                <a:latin typeface="Roboto Mono"/>
                <a:ea typeface="Roboto Mono"/>
                <a:cs typeface="Roboto Mono"/>
                <a:sym typeface="Roboto Mono"/>
              </a:rPr>
              <a:t>doGet()</a:t>
            </a:r>
            <a:r>
              <a:rPr b="1" lang="es">
                <a:solidFill>
                  <a:schemeClr val="dk1"/>
                </a:solidFill>
              </a:rPr>
              <a:t>?</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s">
                <a:solidFill>
                  <a:schemeClr val="dk1"/>
                </a:solidFill>
              </a:rPr>
              <a:t>Cuando un usuario escribe una URL en la barra de direcciones de su navegador y presiona Enter.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s">
                <a:solidFill>
                  <a:schemeClr val="dk1"/>
                </a:solidFill>
              </a:rPr>
              <a:t>Cuando un usuario hace clic en un enlace (</a:t>
            </a:r>
            <a:r>
              <a:rPr lang="es">
                <a:solidFill>
                  <a:srgbClr val="188038"/>
                </a:solidFill>
                <a:latin typeface="Roboto Mono"/>
                <a:ea typeface="Roboto Mono"/>
                <a:cs typeface="Roboto Mono"/>
                <a:sym typeface="Roboto Mono"/>
              </a:rPr>
              <a:t>&lt;a&gt;</a:t>
            </a:r>
            <a:r>
              <a:rPr lang="es">
                <a:solidFill>
                  <a:schemeClr val="dk1"/>
                </a:solidFill>
              </a:rPr>
              <a:t> tag) que apunta a un servlet.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s">
                <a:solidFill>
                  <a:schemeClr val="dk1"/>
                </a:solidFill>
              </a:rPr>
              <a:t>Cuando un formulario HTML tiene el atributo </a:t>
            </a:r>
            <a:r>
              <a:rPr lang="es">
                <a:solidFill>
                  <a:srgbClr val="188038"/>
                </a:solidFill>
                <a:latin typeface="Roboto Mono"/>
                <a:ea typeface="Roboto Mono"/>
                <a:cs typeface="Roboto Mono"/>
                <a:sym typeface="Roboto Mono"/>
              </a:rPr>
              <a:t>method="get"</a:t>
            </a:r>
            <a:r>
              <a:rPr lang="es">
                <a:solidFill>
                  <a:schemeClr val="dk1"/>
                </a:solidFill>
              </a:rPr>
              <a:t>.</a:t>
            </a:r>
            <a:endParaRPr>
              <a:solidFill>
                <a:schemeClr val="dk1"/>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2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3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3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b="0" l="0" r="0" t="0"/>
          <a:stretch/>
        </p:blipFill>
        <p:spPr>
          <a:xfrm>
            <a:off x="2895600" y="884853"/>
            <a:ext cx="3382347" cy="338234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2" name="Google Shape;152;p10"/>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153" name="Google Shape;153;p10"/>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Servlet Método doGet( )</a:t>
            </a:r>
            <a:endParaRPr b="0" i="0" sz="25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chemeClr val="dk1"/>
              </a:buClr>
              <a:buSzPts val="1100"/>
              <a:buFont typeface="Arial"/>
              <a:buNone/>
            </a:pPr>
            <a:r>
              <a:t/>
            </a:r>
            <a:endParaRPr b="0" i="0" sz="25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pic>
        <p:nvPicPr>
          <p:cNvPr id="154" name="Google Shape;154;p10"/>
          <p:cNvPicPr preferRelativeResize="0"/>
          <p:nvPr/>
        </p:nvPicPr>
        <p:blipFill rotWithShape="1">
          <a:blip r:embed="rId4">
            <a:alphaModFix/>
          </a:blip>
          <a:srcRect b="0" l="0" r="0" t="58195"/>
          <a:stretch/>
        </p:blipFill>
        <p:spPr>
          <a:xfrm>
            <a:off x="375425" y="1061350"/>
            <a:ext cx="7895099" cy="1513125"/>
          </a:xfrm>
          <a:prstGeom prst="rect">
            <a:avLst/>
          </a:prstGeom>
          <a:noFill/>
          <a:ln>
            <a:noFill/>
          </a:ln>
        </p:spPr>
      </p:pic>
      <p:sp>
        <p:nvSpPr>
          <p:cNvPr id="155" name="Google Shape;155;p10"/>
          <p:cNvSpPr txBox="1"/>
          <p:nvPr/>
        </p:nvSpPr>
        <p:spPr>
          <a:xfrm>
            <a:off x="762475" y="3011150"/>
            <a:ext cx="7422900" cy="78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1"/>
                </a:solidFill>
                <a:latin typeface="Montserrat"/>
                <a:ea typeface="Montserrat"/>
                <a:cs typeface="Montserrat"/>
                <a:sym typeface="Montserrat"/>
              </a:rPr>
              <a:t>El método </a:t>
            </a:r>
            <a:r>
              <a:rPr b="1" i="0" lang="es" sz="1300" u="none" cap="none" strike="noStrike">
                <a:solidFill>
                  <a:srgbClr val="B45F06"/>
                </a:solidFill>
                <a:latin typeface="Montserrat"/>
                <a:ea typeface="Montserrat"/>
                <a:cs typeface="Montserrat"/>
                <a:sym typeface="Montserrat"/>
              </a:rPr>
              <a:t>doPost( ) </a:t>
            </a:r>
            <a:r>
              <a:rPr b="0" i="0" lang="es" sz="1300" u="none" cap="none" strike="noStrike">
                <a:solidFill>
                  <a:schemeClr val="dk1"/>
                </a:solidFill>
                <a:latin typeface="Montserrat"/>
                <a:ea typeface="Montserrat"/>
                <a:cs typeface="Montserrat"/>
                <a:sym typeface="Montserrat"/>
              </a:rPr>
              <a:t>se encarga de procesar las peticiones HTTP de tipo POST. Las peticiones POST se utilizan principalmente para enviar datos al servidor, como datos de formularios, subida de archivos, etc.</a:t>
            </a:r>
            <a:endParaRPr b="0" i="0" sz="16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1"/>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1" name="Google Shape;161;p11"/>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162" name="Google Shape;162;p11"/>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Servlet Completo</a:t>
            </a:r>
            <a:endParaRPr b="0" i="0" sz="25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pic>
        <p:nvPicPr>
          <p:cNvPr id="163" name="Google Shape;163;p11"/>
          <p:cNvPicPr preferRelativeResize="0"/>
          <p:nvPr/>
        </p:nvPicPr>
        <p:blipFill rotWithShape="1">
          <a:blip r:embed="rId4">
            <a:alphaModFix/>
          </a:blip>
          <a:srcRect b="0" l="0" r="0" t="0"/>
          <a:stretch/>
        </p:blipFill>
        <p:spPr>
          <a:xfrm>
            <a:off x="395844" y="914400"/>
            <a:ext cx="7895112" cy="3619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2"/>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2"/>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0" name="Google Shape;170;p12"/>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171" name="Google Shape;171;p12"/>
          <p:cNvSpPr txBox="1"/>
          <p:nvPr/>
        </p:nvSpPr>
        <p:spPr>
          <a:xfrm>
            <a:off x="0" y="152400"/>
            <a:ext cx="26670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HACK A BOSS</a:t>
            </a:r>
            <a:endParaRPr b="0" i="0" sz="2500" u="none" cap="none" strike="noStrike">
              <a:solidFill>
                <a:schemeClr val="dk1"/>
              </a:solidFill>
              <a:latin typeface="Montserrat ExtraBold"/>
              <a:ea typeface="Montserrat ExtraBold"/>
              <a:cs typeface="Montserrat ExtraBold"/>
              <a:sym typeface="Montserrat ExtraBold"/>
            </a:endParaRPr>
          </a:p>
        </p:txBody>
      </p:sp>
      <p:grpSp>
        <p:nvGrpSpPr>
          <p:cNvPr id="172" name="Google Shape;172;p12"/>
          <p:cNvGrpSpPr/>
          <p:nvPr/>
        </p:nvGrpSpPr>
        <p:grpSpPr>
          <a:xfrm>
            <a:off x="-380995" y="2568037"/>
            <a:ext cx="5524424" cy="1207384"/>
            <a:chOff x="-381000" y="2568021"/>
            <a:chExt cx="5334000" cy="1207384"/>
          </a:xfrm>
        </p:grpSpPr>
        <p:sp>
          <p:nvSpPr>
            <p:cNvPr id="173" name="Google Shape;173;p12"/>
            <p:cNvSpPr/>
            <p:nvPr/>
          </p:nvSpPr>
          <p:spPr>
            <a:xfrm>
              <a:off x="-381000" y="2568021"/>
              <a:ext cx="5334000" cy="673200"/>
            </a:xfrm>
            <a:prstGeom prst="roundRect">
              <a:avLst>
                <a:gd fmla="val 50000" name="adj"/>
              </a:avLst>
            </a:pr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74" name="Google Shape;174;p12"/>
            <p:cNvSpPr txBox="1"/>
            <p:nvPr/>
          </p:nvSpPr>
          <p:spPr>
            <a:xfrm>
              <a:off x="457200" y="2644105"/>
              <a:ext cx="3962400" cy="1131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rgbClr val="FFFFFF"/>
                  </a:solidFill>
                  <a:latin typeface="Montserrat SemiBold"/>
                  <a:ea typeface="Montserrat SemiBold"/>
                  <a:cs typeface="Montserrat SemiBold"/>
                  <a:sym typeface="Montserrat SemiBold"/>
                </a:rPr>
                <a:t>JSP en</a:t>
              </a:r>
              <a:endParaRPr b="0" i="0" sz="3500" u="none" cap="none" strike="noStrike">
                <a:solidFill>
                  <a:srgbClr val="FFFFFF"/>
                </a:solidFill>
                <a:latin typeface="Montserrat SemiBold"/>
                <a:ea typeface="Montserrat SemiBold"/>
                <a:cs typeface="Montserrat SemiBold"/>
                <a:sym typeface="Montserrat SemiBold"/>
              </a:endParaRPr>
            </a:p>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chemeClr val="dk1"/>
                  </a:solidFill>
                  <a:latin typeface="Montserrat SemiBold"/>
                  <a:ea typeface="Montserrat SemiBold"/>
                  <a:cs typeface="Montserrat SemiBold"/>
                  <a:sym typeface="Montserrat SemiBold"/>
                </a:rPr>
                <a:t>Java</a:t>
              </a:r>
              <a:endParaRPr b="0" i="0" sz="3500" u="none" cap="none" strike="noStrike">
                <a:solidFill>
                  <a:schemeClr val="dk1"/>
                </a:solidFill>
                <a:latin typeface="Montserrat SemiBold"/>
                <a:ea typeface="Montserrat SemiBold"/>
                <a:cs typeface="Montserrat SemiBold"/>
                <a:sym typeface="Montserrat SemiBold"/>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3"/>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3"/>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1" name="Google Shape;181;p13"/>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182" name="Google Shape;182;p13"/>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JSP</a:t>
            </a:r>
            <a:endParaRPr b="0" i="0" sz="25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sp>
        <p:nvSpPr>
          <p:cNvPr id="183" name="Google Shape;183;p13"/>
          <p:cNvSpPr txBox="1"/>
          <p:nvPr/>
        </p:nvSpPr>
        <p:spPr>
          <a:xfrm>
            <a:off x="620775" y="1433550"/>
            <a:ext cx="6104100" cy="2986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JavaServer Pages, es una tecnología utilizada en el desarrollo web que permite la creación de páginas web dinámicas basadas en Java. Proporciona una forma de crear contenido web que combina HTML, XML o algún otro tipo de marcado, con código Java para generar contenido dinámico.</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Características de JSP:</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AutoNum type="arabicPeriod"/>
            </a:pPr>
            <a:r>
              <a:rPr b="0" i="0" lang="es" sz="1400" u="none" cap="none" strike="noStrike">
                <a:solidFill>
                  <a:srgbClr val="000000"/>
                </a:solidFill>
                <a:latin typeface="Montserrat"/>
                <a:ea typeface="Montserrat"/>
                <a:cs typeface="Montserrat"/>
                <a:sym typeface="Montserrat"/>
              </a:rPr>
              <a:t>Mezcla de Contenido Estático y Dinámico:</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AutoNum type="arabicPeriod"/>
            </a:pPr>
            <a:r>
              <a:rPr b="0" i="0" lang="es" sz="1400" u="none" cap="none" strike="noStrike">
                <a:solidFill>
                  <a:srgbClr val="000000"/>
                </a:solidFill>
                <a:latin typeface="Montserrat"/>
                <a:ea typeface="Montserrat"/>
                <a:cs typeface="Montserrat"/>
                <a:sym typeface="Montserrat"/>
              </a:rPr>
              <a:t>Facilidad de Uso:</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AutoNum type="arabicPeriod"/>
            </a:pPr>
            <a:r>
              <a:rPr b="0" i="0" lang="es" sz="1400" u="none" cap="none" strike="noStrike">
                <a:solidFill>
                  <a:srgbClr val="000000"/>
                </a:solidFill>
                <a:latin typeface="Montserrat"/>
                <a:ea typeface="Montserrat"/>
                <a:cs typeface="Montserrat"/>
                <a:sym typeface="Montserrat"/>
              </a:rPr>
              <a:t>Reutilización de Componentes:</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AutoNum type="arabicPeriod"/>
            </a:pPr>
            <a:r>
              <a:rPr b="0" i="0" lang="es" sz="1400" u="none" cap="none" strike="noStrike">
                <a:solidFill>
                  <a:srgbClr val="000000"/>
                </a:solidFill>
                <a:latin typeface="Montserrat"/>
                <a:ea typeface="Montserrat"/>
                <a:cs typeface="Montserrat"/>
                <a:sym typeface="Montserrat"/>
              </a:rPr>
              <a:t>Interacción con JavaBeans:</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AutoNum type="arabicPeriod"/>
            </a:pPr>
            <a:r>
              <a:rPr b="0" i="0" lang="es" sz="1400" u="none" cap="none" strike="noStrike">
                <a:solidFill>
                  <a:srgbClr val="000000"/>
                </a:solidFill>
                <a:latin typeface="Montserrat"/>
                <a:ea typeface="Montserrat"/>
                <a:cs typeface="Montserrat"/>
                <a:sym typeface="Montserrat"/>
              </a:rPr>
              <a:t>Dinamismo y Flexibilidad:</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4"/>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9" name="Google Shape;189;p14"/>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190" name="Google Shape;190;p14"/>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Etiquetas JSP</a:t>
            </a:r>
            <a:endParaRPr b="0" i="0" sz="25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pic>
        <p:nvPicPr>
          <p:cNvPr id="191" name="Google Shape;191;p14"/>
          <p:cNvPicPr preferRelativeResize="0"/>
          <p:nvPr/>
        </p:nvPicPr>
        <p:blipFill rotWithShape="1">
          <a:blip r:embed="rId4">
            <a:alphaModFix/>
          </a:blip>
          <a:srcRect b="10299" l="5530" r="6550" t="10347"/>
          <a:stretch/>
        </p:blipFill>
        <p:spPr>
          <a:xfrm>
            <a:off x="935175" y="1260000"/>
            <a:ext cx="6470851" cy="3234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5"/>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7" name="Google Shape;197;p15"/>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198" name="Google Shape;198;p15"/>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Etiquetas JSP</a:t>
            </a:r>
            <a:endParaRPr b="0" i="0" sz="25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pic>
        <p:nvPicPr>
          <p:cNvPr id="199" name="Google Shape;199;p15"/>
          <p:cNvPicPr preferRelativeResize="0"/>
          <p:nvPr/>
        </p:nvPicPr>
        <p:blipFill rotWithShape="1">
          <a:blip r:embed="rId4">
            <a:alphaModFix/>
          </a:blip>
          <a:srcRect b="0" l="0" r="0" t="0"/>
          <a:stretch/>
        </p:blipFill>
        <p:spPr>
          <a:xfrm>
            <a:off x="152400" y="914400"/>
            <a:ext cx="8382000" cy="3667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6"/>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6"/>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6" name="Google Shape;206;p16"/>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207" name="Google Shape;207;p16"/>
          <p:cNvSpPr txBox="1"/>
          <p:nvPr/>
        </p:nvSpPr>
        <p:spPr>
          <a:xfrm>
            <a:off x="0" y="152400"/>
            <a:ext cx="26670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HACK A BOSS</a:t>
            </a:r>
            <a:endParaRPr b="0" i="0" sz="2500" u="none" cap="none" strike="noStrike">
              <a:solidFill>
                <a:schemeClr val="dk1"/>
              </a:solidFill>
              <a:latin typeface="Montserrat ExtraBold"/>
              <a:ea typeface="Montserrat ExtraBold"/>
              <a:cs typeface="Montserrat ExtraBold"/>
              <a:sym typeface="Montserrat ExtraBold"/>
            </a:endParaRPr>
          </a:p>
        </p:txBody>
      </p:sp>
      <p:grpSp>
        <p:nvGrpSpPr>
          <p:cNvPr id="208" name="Google Shape;208;p16"/>
          <p:cNvGrpSpPr/>
          <p:nvPr/>
        </p:nvGrpSpPr>
        <p:grpSpPr>
          <a:xfrm>
            <a:off x="-381011" y="2567998"/>
            <a:ext cx="6843522" cy="1207374"/>
            <a:chOff x="-381000" y="2568021"/>
            <a:chExt cx="5334000" cy="1207374"/>
          </a:xfrm>
        </p:grpSpPr>
        <p:sp>
          <p:nvSpPr>
            <p:cNvPr id="209" name="Google Shape;209;p16"/>
            <p:cNvSpPr/>
            <p:nvPr/>
          </p:nvSpPr>
          <p:spPr>
            <a:xfrm>
              <a:off x="-381000" y="2568021"/>
              <a:ext cx="5334000" cy="673200"/>
            </a:xfrm>
            <a:prstGeom prst="roundRect">
              <a:avLst>
                <a:gd fmla="val 50000" name="adj"/>
              </a:avLst>
            </a:pr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10" name="Google Shape;210;p16"/>
            <p:cNvSpPr txBox="1"/>
            <p:nvPr/>
          </p:nvSpPr>
          <p:spPr>
            <a:xfrm>
              <a:off x="457194" y="2644095"/>
              <a:ext cx="4397100" cy="1131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rgbClr val="FFFFFF"/>
                  </a:solidFill>
                  <a:latin typeface="Montserrat SemiBold"/>
                  <a:ea typeface="Montserrat SemiBold"/>
                  <a:cs typeface="Montserrat SemiBold"/>
                  <a:sym typeface="Montserrat SemiBold"/>
                </a:rPr>
                <a:t>JSP Archivos</a:t>
              </a:r>
              <a:endParaRPr b="0" i="0" sz="3500" u="none" cap="none" strike="noStrike">
                <a:solidFill>
                  <a:srgbClr val="FFFFFF"/>
                </a:solidFill>
                <a:latin typeface="Montserrat SemiBold"/>
                <a:ea typeface="Montserrat SemiBold"/>
                <a:cs typeface="Montserrat SemiBold"/>
                <a:sym typeface="Montserrat SemiBold"/>
              </a:endParaRPr>
            </a:p>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chemeClr val="dk1"/>
                  </a:solidFill>
                  <a:latin typeface="Montserrat SemiBold"/>
                  <a:ea typeface="Montserrat SemiBold"/>
                  <a:cs typeface="Montserrat SemiBold"/>
                  <a:sym typeface="Montserrat SemiBold"/>
                </a:rPr>
                <a:t>Parciales</a:t>
              </a:r>
              <a:endParaRPr b="0" i="0" sz="3500" u="none" cap="none" strike="noStrike">
                <a:solidFill>
                  <a:schemeClr val="dk1"/>
                </a:solidFill>
                <a:latin typeface="Montserrat SemiBold"/>
                <a:ea typeface="Montserrat SemiBold"/>
                <a:cs typeface="Montserrat SemiBold"/>
                <a:sym typeface="Montserrat SemiBold"/>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7"/>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6" name="Google Shape;216;p17"/>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217" name="Google Shape;217;p17"/>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Archivos Parciales</a:t>
            </a:r>
            <a:endParaRPr b="0" i="0" sz="25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sp>
        <p:nvSpPr>
          <p:cNvPr id="218" name="Google Shape;218;p17"/>
          <p:cNvSpPr txBox="1"/>
          <p:nvPr/>
        </p:nvSpPr>
        <p:spPr>
          <a:xfrm>
            <a:off x="3221750" y="3154600"/>
            <a:ext cx="53979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pic>
        <p:nvPicPr>
          <p:cNvPr id="219" name="Google Shape;219;p17"/>
          <p:cNvPicPr preferRelativeResize="0"/>
          <p:nvPr/>
        </p:nvPicPr>
        <p:blipFill rotWithShape="1">
          <a:blip r:embed="rId4">
            <a:alphaModFix/>
          </a:blip>
          <a:srcRect b="0" l="0" r="0" t="0"/>
          <a:stretch/>
        </p:blipFill>
        <p:spPr>
          <a:xfrm>
            <a:off x="484800" y="1996250"/>
            <a:ext cx="2369550" cy="2070250"/>
          </a:xfrm>
          <a:prstGeom prst="rect">
            <a:avLst/>
          </a:prstGeom>
          <a:noFill/>
          <a:ln>
            <a:noFill/>
          </a:ln>
        </p:spPr>
      </p:pic>
      <p:sp>
        <p:nvSpPr>
          <p:cNvPr id="220" name="Google Shape;220;p17"/>
          <p:cNvSpPr txBox="1"/>
          <p:nvPr/>
        </p:nvSpPr>
        <p:spPr>
          <a:xfrm>
            <a:off x="3221750" y="2424375"/>
            <a:ext cx="4644300" cy="1693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 idea principal de los partials es evitar la repetición de código y facilitar el mantenimiento.</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br>
              <a:rPr b="0" i="0" lang="es" sz="1400" u="none" cap="none" strike="noStrike">
                <a:solidFill>
                  <a:srgbClr val="000000"/>
                </a:solidFill>
                <a:latin typeface="Montserrat"/>
                <a:ea typeface="Montserrat"/>
                <a:cs typeface="Montserrat"/>
                <a:sym typeface="Montserrat"/>
              </a:rPr>
            </a:br>
            <a:r>
              <a:rPr b="0" i="0" lang="es" sz="1400" u="none" cap="none" strike="noStrike">
                <a:solidFill>
                  <a:srgbClr val="000000"/>
                </a:solidFill>
                <a:latin typeface="Montserrat"/>
                <a:ea typeface="Montserrat"/>
                <a:cs typeface="Montserrat"/>
                <a:sym typeface="Montserrat"/>
              </a:rPr>
              <a:t>Si la colocas fuera de WEB-INF, estará más accesible para ser referenciada directamente.</a:t>
            </a:r>
            <a:endParaRPr b="0" i="0" sz="1400" u="none" cap="none" strike="noStrike">
              <a:solidFill>
                <a:srgbClr val="000000"/>
              </a:solidFill>
              <a:latin typeface="Montserrat"/>
              <a:ea typeface="Montserrat"/>
              <a:cs typeface="Montserrat"/>
              <a:sym typeface="Montserrat"/>
            </a:endParaRPr>
          </a:p>
        </p:txBody>
      </p:sp>
      <p:sp>
        <p:nvSpPr>
          <p:cNvPr id="221" name="Google Shape;221;p17"/>
          <p:cNvSpPr txBox="1"/>
          <p:nvPr/>
        </p:nvSpPr>
        <p:spPr>
          <a:xfrm>
            <a:off x="457275" y="861525"/>
            <a:ext cx="7561200" cy="831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el contexto del desarrollo web con Java (usando tecnologías como JSP, Servlets o frameworks como Spring MVC), un "partial" se refiere a una porción reutilizable de código de la interfaz de usuario, que se incluye en múltiples páginas web.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8"/>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8"/>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8" name="Google Shape;228;p18"/>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229" name="Google Shape;229;p18"/>
          <p:cNvSpPr txBox="1"/>
          <p:nvPr/>
        </p:nvSpPr>
        <p:spPr>
          <a:xfrm>
            <a:off x="0" y="152400"/>
            <a:ext cx="26670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HACK A BOSS</a:t>
            </a:r>
            <a:endParaRPr b="0" i="0" sz="2500" u="none" cap="none" strike="noStrike">
              <a:solidFill>
                <a:schemeClr val="dk1"/>
              </a:solidFill>
              <a:latin typeface="Montserrat ExtraBold"/>
              <a:ea typeface="Montserrat ExtraBold"/>
              <a:cs typeface="Montserrat ExtraBold"/>
              <a:sym typeface="Montserrat ExtraBold"/>
            </a:endParaRPr>
          </a:p>
        </p:txBody>
      </p:sp>
      <p:grpSp>
        <p:nvGrpSpPr>
          <p:cNvPr id="230" name="Google Shape;230;p18"/>
          <p:cNvGrpSpPr/>
          <p:nvPr/>
        </p:nvGrpSpPr>
        <p:grpSpPr>
          <a:xfrm>
            <a:off x="-381011" y="2567998"/>
            <a:ext cx="6843522" cy="1207374"/>
            <a:chOff x="-381000" y="2568021"/>
            <a:chExt cx="5334000" cy="1207374"/>
          </a:xfrm>
        </p:grpSpPr>
        <p:sp>
          <p:nvSpPr>
            <p:cNvPr id="231" name="Google Shape;231;p18"/>
            <p:cNvSpPr/>
            <p:nvPr/>
          </p:nvSpPr>
          <p:spPr>
            <a:xfrm>
              <a:off x="-381000" y="2568021"/>
              <a:ext cx="5334000" cy="673200"/>
            </a:xfrm>
            <a:prstGeom prst="roundRect">
              <a:avLst>
                <a:gd fmla="val 50000" name="adj"/>
              </a:avLst>
            </a:pr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32" name="Google Shape;232;p18"/>
            <p:cNvSpPr txBox="1"/>
            <p:nvPr/>
          </p:nvSpPr>
          <p:spPr>
            <a:xfrm>
              <a:off x="457194" y="2644095"/>
              <a:ext cx="4397100" cy="1131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rgbClr val="FFFFFF"/>
                  </a:solidFill>
                  <a:latin typeface="Montserrat SemiBold"/>
                  <a:ea typeface="Montserrat SemiBold"/>
                  <a:cs typeface="Montserrat SemiBold"/>
                  <a:sym typeface="Montserrat SemiBold"/>
                </a:rPr>
                <a:t>JSP enviar atributos</a:t>
              </a:r>
              <a:endParaRPr b="0" i="0" sz="3500" u="none" cap="none" strike="noStrike">
                <a:solidFill>
                  <a:srgbClr val="FFFFFF"/>
                </a:solidFill>
                <a:latin typeface="Montserrat SemiBold"/>
                <a:ea typeface="Montserrat SemiBold"/>
                <a:cs typeface="Montserrat SemiBold"/>
                <a:sym typeface="Montserrat SemiBold"/>
              </a:endParaRPr>
            </a:p>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chemeClr val="dk1"/>
                  </a:solidFill>
                  <a:latin typeface="Montserrat SemiBold"/>
                  <a:ea typeface="Montserrat SemiBold"/>
                  <a:cs typeface="Montserrat SemiBold"/>
                  <a:sym typeface="Montserrat SemiBold"/>
                </a:rPr>
                <a:t>desde Java</a:t>
              </a:r>
              <a:endParaRPr b="0" i="0" sz="3500" u="none" cap="none" strike="noStrike">
                <a:solidFill>
                  <a:schemeClr val="dk1"/>
                </a:solidFill>
                <a:latin typeface="Montserrat SemiBold"/>
                <a:ea typeface="Montserrat SemiBold"/>
                <a:cs typeface="Montserrat SemiBold"/>
                <a:sym typeface="Montserrat SemiBold"/>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9"/>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8" name="Google Shape;238;p19"/>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239" name="Google Shape;239;p19"/>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Desde el Servlet de Películas</a:t>
            </a:r>
            <a:endParaRPr b="0" i="0" sz="25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pic>
        <p:nvPicPr>
          <p:cNvPr id="240" name="Google Shape;240;p19"/>
          <p:cNvPicPr preferRelativeResize="0"/>
          <p:nvPr/>
        </p:nvPicPr>
        <p:blipFill rotWithShape="1">
          <a:blip r:embed="rId4">
            <a:alphaModFix/>
          </a:blip>
          <a:srcRect b="0" l="0" r="0" t="0"/>
          <a:stretch/>
        </p:blipFill>
        <p:spPr>
          <a:xfrm>
            <a:off x="381000" y="914400"/>
            <a:ext cx="7962900" cy="4048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2"/>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1" name="Google Shape;61;p2"/>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62" name="Google Shape;62;p2"/>
          <p:cNvSpPr txBox="1"/>
          <p:nvPr/>
        </p:nvSpPr>
        <p:spPr>
          <a:xfrm>
            <a:off x="0" y="152400"/>
            <a:ext cx="26670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HACK A BOSS</a:t>
            </a:r>
            <a:endParaRPr b="0" i="0" sz="2500" u="none" cap="none" strike="noStrike">
              <a:solidFill>
                <a:schemeClr val="dk1"/>
              </a:solidFill>
              <a:latin typeface="Montserrat ExtraBold"/>
              <a:ea typeface="Montserrat ExtraBold"/>
              <a:cs typeface="Montserrat ExtraBold"/>
              <a:sym typeface="Montserrat ExtraBold"/>
            </a:endParaRPr>
          </a:p>
        </p:txBody>
      </p:sp>
      <p:grpSp>
        <p:nvGrpSpPr>
          <p:cNvPr id="63" name="Google Shape;63;p2"/>
          <p:cNvGrpSpPr/>
          <p:nvPr/>
        </p:nvGrpSpPr>
        <p:grpSpPr>
          <a:xfrm>
            <a:off x="-381000" y="2568021"/>
            <a:ext cx="5334000" cy="1207384"/>
            <a:chOff x="-381000" y="2568021"/>
            <a:chExt cx="5334000" cy="1207384"/>
          </a:xfrm>
        </p:grpSpPr>
        <p:sp>
          <p:nvSpPr>
            <p:cNvPr id="64" name="Google Shape;64;p2"/>
            <p:cNvSpPr/>
            <p:nvPr/>
          </p:nvSpPr>
          <p:spPr>
            <a:xfrm>
              <a:off x="-381000" y="2568021"/>
              <a:ext cx="5334000" cy="673200"/>
            </a:xfrm>
            <a:prstGeom prst="roundRect">
              <a:avLst>
                <a:gd fmla="val 50000" name="adj"/>
              </a:avLst>
            </a:pr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65" name="Google Shape;65;p2"/>
            <p:cNvSpPr txBox="1"/>
            <p:nvPr/>
          </p:nvSpPr>
          <p:spPr>
            <a:xfrm>
              <a:off x="457200" y="2644105"/>
              <a:ext cx="3962400" cy="1131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rgbClr val="FFFFFF"/>
                  </a:solidFill>
                  <a:latin typeface="Montserrat SemiBold"/>
                  <a:ea typeface="Montserrat SemiBold"/>
                  <a:cs typeface="Montserrat SemiBold"/>
                  <a:sym typeface="Montserrat SemiBold"/>
                </a:rPr>
                <a:t>Servlets</a:t>
              </a:r>
              <a:br>
                <a:rPr b="0" i="0" lang="es" sz="3500" u="none" cap="none" strike="noStrike">
                  <a:solidFill>
                    <a:srgbClr val="FFFFFF"/>
                  </a:solidFill>
                  <a:latin typeface="Montserrat SemiBold"/>
                  <a:ea typeface="Montserrat SemiBold"/>
                  <a:cs typeface="Montserrat SemiBold"/>
                  <a:sym typeface="Montserrat SemiBold"/>
                </a:rPr>
              </a:br>
              <a:r>
                <a:rPr b="0" i="0" lang="es" sz="3500" u="none" cap="none" strike="noStrike">
                  <a:solidFill>
                    <a:schemeClr val="dk1"/>
                  </a:solidFill>
                  <a:latin typeface="Montserrat SemiBold"/>
                  <a:ea typeface="Montserrat SemiBold"/>
                  <a:cs typeface="Montserrat SemiBold"/>
                  <a:sym typeface="Montserrat SemiBold"/>
                </a:rPr>
                <a:t>en Java</a:t>
              </a:r>
              <a:endParaRPr b="0" i="0" sz="3500" u="none" cap="none" strike="noStrike">
                <a:solidFill>
                  <a:schemeClr val="dk1"/>
                </a:solidFill>
                <a:latin typeface="Montserrat SemiBold"/>
                <a:ea typeface="Montserrat SemiBold"/>
                <a:cs typeface="Montserrat SemiBold"/>
                <a:sym typeface="Montserrat SemiBold"/>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0"/>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6" name="Google Shape;246;p20"/>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247" name="Google Shape;247;p20"/>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Desde el JSP de Películas</a:t>
            </a:r>
            <a:endParaRPr b="0" i="0" sz="25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pic>
        <p:nvPicPr>
          <p:cNvPr id="248" name="Google Shape;248;p20"/>
          <p:cNvPicPr preferRelativeResize="0"/>
          <p:nvPr/>
        </p:nvPicPr>
        <p:blipFill rotWithShape="1">
          <a:blip r:embed="rId4">
            <a:alphaModFix/>
          </a:blip>
          <a:srcRect b="0" l="0" r="0" t="0"/>
          <a:stretch/>
        </p:blipFill>
        <p:spPr>
          <a:xfrm>
            <a:off x="914400" y="990600"/>
            <a:ext cx="7315200" cy="2486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1"/>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1"/>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5" name="Google Shape;255;p21"/>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256" name="Google Shape;256;p21"/>
          <p:cNvSpPr txBox="1"/>
          <p:nvPr/>
        </p:nvSpPr>
        <p:spPr>
          <a:xfrm>
            <a:off x="0" y="152400"/>
            <a:ext cx="26670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HACK A BOSS</a:t>
            </a:r>
            <a:endParaRPr b="0" i="0" sz="2500" u="none" cap="none" strike="noStrike">
              <a:solidFill>
                <a:schemeClr val="dk1"/>
              </a:solidFill>
              <a:latin typeface="Montserrat ExtraBold"/>
              <a:ea typeface="Montserrat ExtraBold"/>
              <a:cs typeface="Montserrat ExtraBold"/>
              <a:sym typeface="Montserrat ExtraBold"/>
            </a:endParaRPr>
          </a:p>
        </p:txBody>
      </p:sp>
      <p:grpSp>
        <p:nvGrpSpPr>
          <p:cNvPr id="257" name="Google Shape;257;p21"/>
          <p:cNvGrpSpPr/>
          <p:nvPr/>
        </p:nvGrpSpPr>
        <p:grpSpPr>
          <a:xfrm>
            <a:off x="-381011" y="2567998"/>
            <a:ext cx="6843522" cy="1207374"/>
            <a:chOff x="-381000" y="2568021"/>
            <a:chExt cx="5334000" cy="1207374"/>
          </a:xfrm>
        </p:grpSpPr>
        <p:sp>
          <p:nvSpPr>
            <p:cNvPr id="258" name="Google Shape;258;p21"/>
            <p:cNvSpPr/>
            <p:nvPr/>
          </p:nvSpPr>
          <p:spPr>
            <a:xfrm>
              <a:off x="-381000" y="2568021"/>
              <a:ext cx="5334000" cy="673200"/>
            </a:xfrm>
            <a:prstGeom prst="roundRect">
              <a:avLst>
                <a:gd fmla="val 50000" name="adj"/>
              </a:avLst>
            </a:pr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59" name="Google Shape;259;p21"/>
            <p:cNvSpPr txBox="1"/>
            <p:nvPr/>
          </p:nvSpPr>
          <p:spPr>
            <a:xfrm>
              <a:off x="457194" y="2644095"/>
              <a:ext cx="4397100" cy="1131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rgbClr val="FFFFFF"/>
                  </a:solidFill>
                  <a:latin typeface="Montserrat SemiBold"/>
                  <a:ea typeface="Montserrat SemiBold"/>
                  <a:cs typeface="Montserrat SemiBold"/>
                  <a:sym typeface="Montserrat SemiBold"/>
                </a:rPr>
                <a:t>JSP recibir atributos</a:t>
              </a:r>
              <a:endParaRPr b="0" i="0" sz="3500" u="none" cap="none" strike="noStrike">
                <a:solidFill>
                  <a:srgbClr val="FFFFFF"/>
                </a:solidFill>
                <a:latin typeface="Montserrat SemiBold"/>
                <a:ea typeface="Montserrat SemiBold"/>
                <a:cs typeface="Montserrat SemiBold"/>
                <a:sym typeface="Montserrat SemiBold"/>
              </a:endParaRPr>
            </a:p>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chemeClr val="dk1"/>
                  </a:solidFill>
                  <a:latin typeface="Montserrat SemiBold"/>
                  <a:ea typeface="Montserrat SemiBold"/>
                  <a:cs typeface="Montserrat SemiBold"/>
                  <a:sym typeface="Montserrat SemiBold"/>
                </a:rPr>
                <a:t>desde Java</a:t>
              </a:r>
              <a:endParaRPr b="0" i="0" sz="3500" u="none" cap="none" strike="noStrike">
                <a:solidFill>
                  <a:schemeClr val="dk1"/>
                </a:solidFill>
                <a:latin typeface="Montserrat SemiBold"/>
                <a:ea typeface="Montserrat SemiBold"/>
                <a:cs typeface="Montserrat SemiBold"/>
                <a:sym typeface="Montserrat SemiBold"/>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2"/>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5" name="Google Shape;265;p22"/>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266" name="Google Shape;266;p22"/>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Desde el Formulario de Películas JSP</a:t>
            </a:r>
            <a:endParaRPr b="0" i="0" sz="25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pic>
        <p:nvPicPr>
          <p:cNvPr id="267" name="Google Shape;267;p22"/>
          <p:cNvPicPr preferRelativeResize="0"/>
          <p:nvPr/>
        </p:nvPicPr>
        <p:blipFill rotWithShape="1">
          <a:blip r:embed="rId4">
            <a:alphaModFix/>
          </a:blip>
          <a:srcRect b="0" l="0" r="0" t="0"/>
          <a:stretch/>
        </p:blipFill>
        <p:spPr>
          <a:xfrm>
            <a:off x="914400" y="838200"/>
            <a:ext cx="5806493" cy="4076700"/>
          </a:xfrm>
          <a:prstGeom prst="rect">
            <a:avLst/>
          </a:prstGeom>
          <a:noFill/>
          <a:ln>
            <a:noFill/>
          </a:ln>
        </p:spPr>
      </p:pic>
      <p:sp>
        <p:nvSpPr>
          <p:cNvPr id="268" name="Google Shape;268;p22"/>
          <p:cNvSpPr/>
          <p:nvPr/>
        </p:nvSpPr>
        <p:spPr>
          <a:xfrm>
            <a:off x="1469559" y="923200"/>
            <a:ext cx="3725700" cy="28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9" name="Google Shape;269;p22"/>
          <p:cNvCxnSpPr/>
          <p:nvPr/>
        </p:nvCxnSpPr>
        <p:spPr>
          <a:xfrm rot="10800000">
            <a:off x="5378900" y="1158600"/>
            <a:ext cx="1455600" cy="101400"/>
          </a:xfrm>
          <a:prstGeom prst="straightConnector1">
            <a:avLst/>
          </a:prstGeom>
          <a:noFill/>
          <a:ln cap="flat" cmpd="sng" w="9525">
            <a:solidFill>
              <a:srgbClr val="990000"/>
            </a:solidFill>
            <a:prstDash val="solid"/>
            <a:round/>
            <a:headEnd len="sm" w="sm" type="none"/>
            <a:tailEnd len="med" w="med" type="triangle"/>
          </a:ln>
        </p:spPr>
      </p:cxnSp>
      <p:sp>
        <p:nvSpPr>
          <p:cNvPr id="270" name="Google Shape;270;p22"/>
          <p:cNvSpPr/>
          <p:nvPr/>
        </p:nvSpPr>
        <p:spPr>
          <a:xfrm>
            <a:off x="6792050" y="850950"/>
            <a:ext cx="1752300" cy="1205700"/>
          </a:xfrm>
          <a:prstGeom prst="cloud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2"/>
          <p:cNvSpPr txBox="1"/>
          <p:nvPr/>
        </p:nvSpPr>
        <p:spPr>
          <a:xfrm>
            <a:off x="6999300" y="970300"/>
            <a:ext cx="1406400" cy="93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 sz="2400" u="none" cap="none" strike="noStrike">
                <a:solidFill>
                  <a:srgbClr val="990000"/>
                </a:solidFill>
                <a:latin typeface="Arial"/>
                <a:ea typeface="Arial"/>
                <a:cs typeface="Arial"/>
                <a:sym typeface="Arial"/>
              </a:rPr>
              <a:t>Ruta y método</a:t>
            </a:r>
            <a:endParaRPr b="1" i="0" sz="2400" u="none" cap="none" strike="noStrike">
              <a:solidFill>
                <a:srgbClr val="99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3"/>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7" name="Google Shape;277;p23"/>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278" name="Google Shape;278;p23"/>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Desde el Formulario de Películas JSP</a:t>
            </a:r>
            <a:endParaRPr b="0" i="0" sz="25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pic>
        <p:nvPicPr>
          <p:cNvPr id="279" name="Google Shape;279;p23"/>
          <p:cNvPicPr preferRelativeResize="0"/>
          <p:nvPr/>
        </p:nvPicPr>
        <p:blipFill rotWithShape="1">
          <a:blip r:embed="rId4">
            <a:alphaModFix/>
          </a:blip>
          <a:srcRect b="0" l="0" r="0" t="0"/>
          <a:stretch/>
        </p:blipFill>
        <p:spPr>
          <a:xfrm>
            <a:off x="914400" y="838200"/>
            <a:ext cx="5806493" cy="4076700"/>
          </a:xfrm>
          <a:prstGeom prst="rect">
            <a:avLst/>
          </a:prstGeom>
          <a:noFill/>
          <a:ln>
            <a:noFill/>
          </a:ln>
        </p:spPr>
      </p:pic>
      <p:sp>
        <p:nvSpPr>
          <p:cNvPr id="280" name="Google Shape;280;p23"/>
          <p:cNvSpPr/>
          <p:nvPr/>
        </p:nvSpPr>
        <p:spPr>
          <a:xfrm>
            <a:off x="4069575" y="1752175"/>
            <a:ext cx="1262400" cy="28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3"/>
          <p:cNvSpPr/>
          <p:nvPr/>
        </p:nvSpPr>
        <p:spPr>
          <a:xfrm>
            <a:off x="4250225" y="3138650"/>
            <a:ext cx="1392600" cy="28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2" name="Google Shape;282;p23"/>
          <p:cNvCxnSpPr/>
          <p:nvPr/>
        </p:nvCxnSpPr>
        <p:spPr>
          <a:xfrm flipH="1">
            <a:off x="5388650" y="1544925"/>
            <a:ext cx="1403400" cy="1507200"/>
          </a:xfrm>
          <a:prstGeom prst="straightConnector1">
            <a:avLst/>
          </a:prstGeom>
          <a:noFill/>
          <a:ln cap="flat" cmpd="sng" w="9525">
            <a:solidFill>
              <a:srgbClr val="990000"/>
            </a:solidFill>
            <a:prstDash val="solid"/>
            <a:round/>
            <a:headEnd len="sm" w="sm" type="none"/>
            <a:tailEnd len="med" w="med" type="triangle"/>
          </a:ln>
        </p:spPr>
      </p:cxnSp>
      <p:cxnSp>
        <p:nvCxnSpPr>
          <p:cNvPr id="283" name="Google Shape;283;p23"/>
          <p:cNvCxnSpPr/>
          <p:nvPr/>
        </p:nvCxnSpPr>
        <p:spPr>
          <a:xfrm flipH="1">
            <a:off x="5332025" y="1281175"/>
            <a:ext cx="1488300" cy="350400"/>
          </a:xfrm>
          <a:prstGeom prst="straightConnector1">
            <a:avLst/>
          </a:prstGeom>
          <a:noFill/>
          <a:ln cap="flat" cmpd="sng" w="9525">
            <a:solidFill>
              <a:srgbClr val="990000"/>
            </a:solidFill>
            <a:prstDash val="solid"/>
            <a:round/>
            <a:headEnd len="sm" w="sm" type="none"/>
            <a:tailEnd len="med" w="med" type="triangle"/>
          </a:ln>
        </p:spPr>
      </p:cxnSp>
      <p:sp>
        <p:nvSpPr>
          <p:cNvPr id="284" name="Google Shape;284;p23"/>
          <p:cNvSpPr/>
          <p:nvPr/>
        </p:nvSpPr>
        <p:spPr>
          <a:xfrm>
            <a:off x="6792050" y="850950"/>
            <a:ext cx="1752300" cy="1205700"/>
          </a:xfrm>
          <a:prstGeom prst="cloud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3"/>
          <p:cNvSpPr txBox="1"/>
          <p:nvPr/>
        </p:nvSpPr>
        <p:spPr>
          <a:xfrm>
            <a:off x="6999300" y="970300"/>
            <a:ext cx="1186200" cy="87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 sz="2400" u="none" cap="none" strike="noStrike">
                <a:solidFill>
                  <a:srgbClr val="990000"/>
                </a:solidFill>
                <a:latin typeface="Arial"/>
                <a:ea typeface="Arial"/>
                <a:cs typeface="Arial"/>
                <a:sym typeface="Arial"/>
              </a:rPr>
              <a:t>  Key o Clave</a:t>
            </a:r>
            <a:endParaRPr b="1" i="0" sz="2400" u="none" cap="none" strike="noStrike">
              <a:solidFill>
                <a:srgbClr val="99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4"/>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1" name="Google Shape;291;p24"/>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292" name="Google Shape;292;p24"/>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Desde el JSP de Películas</a:t>
            </a:r>
            <a:endParaRPr b="0" i="0" sz="25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pic>
        <p:nvPicPr>
          <p:cNvPr id="293" name="Google Shape;293;p24"/>
          <p:cNvPicPr preferRelativeResize="0"/>
          <p:nvPr/>
        </p:nvPicPr>
        <p:blipFill rotWithShape="1">
          <a:blip r:embed="rId4">
            <a:alphaModFix/>
          </a:blip>
          <a:srcRect b="0" l="0" r="0" t="0"/>
          <a:stretch/>
        </p:blipFill>
        <p:spPr>
          <a:xfrm>
            <a:off x="152400" y="914400"/>
            <a:ext cx="8382001" cy="3210733"/>
          </a:xfrm>
          <a:prstGeom prst="rect">
            <a:avLst/>
          </a:prstGeom>
          <a:noFill/>
          <a:ln>
            <a:noFill/>
          </a:ln>
        </p:spPr>
      </p:pic>
      <p:cxnSp>
        <p:nvCxnSpPr>
          <p:cNvPr id="294" name="Google Shape;294;p24"/>
          <p:cNvCxnSpPr/>
          <p:nvPr/>
        </p:nvCxnSpPr>
        <p:spPr>
          <a:xfrm flipH="1">
            <a:off x="5228400" y="2166675"/>
            <a:ext cx="1676700" cy="18900"/>
          </a:xfrm>
          <a:prstGeom prst="straightConnector1">
            <a:avLst/>
          </a:prstGeom>
          <a:noFill/>
          <a:ln cap="flat" cmpd="sng" w="9525">
            <a:solidFill>
              <a:srgbClr val="990000"/>
            </a:solidFill>
            <a:prstDash val="solid"/>
            <a:round/>
            <a:headEnd len="sm" w="sm" type="none"/>
            <a:tailEnd len="med" w="med" type="triangle"/>
          </a:ln>
        </p:spPr>
      </p:cxnSp>
      <p:cxnSp>
        <p:nvCxnSpPr>
          <p:cNvPr id="295" name="Google Shape;295;p24"/>
          <p:cNvCxnSpPr/>
          <p:nvPr/>
        </p:nvCxnSpPr>
        <p:spPr>
          <a:xfrm rot="10800000">
            <a:off x="4904225" y="1940600"/>
            <a:ext cx="2104500" cy="0"/>
          </a:xfrm>
          <a:prstGeom prst="straightConnector1">
            <a:avLst/>
          </a:prstGeom>
          <a:noFill/>
          <a:ln cap="flat" cmpd="sng" w="9525">
            <a:solidFill>
              <a:srgbClr val="990000"/>
            </a:solidFill>
            <a:prstDash val="solid"/>
            <a:round/>
            <a:headEnd len="sm" w="sm" type="none"/>
            <a:tailEnd len="med" w="med" type="triangle"/>
          </a:ln>
        </p:spPr>
      </p:cxnSp>
      <p:sp>
        <p:nvSpPr>
          <p:cNvPr id="296" name="Google Shape;296;p24"/>
          <p:cNvSpPr/>
          <p:nvPr/>
        </p:nvSpPr>
        <p:spPr>
          <a:xfrm>
            <a:off x="6688425" y="1538619"/>
            <a:ext cx="1752300" cy="1205700"/>
          </a:xfrm>
          <a:prstGeom prst="cloud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4"/>
          <p:cNvSpPr txBox="1"/>
          <p:nvPr/>
        </p:nvSpPr>
        <p:spPr>
          <a:xfrm>
            <a:off x="6895675" y="1657969"/>
            <a:ext cx="1186200" cy="87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 sz="2400" u="none" cap="none" strike="noStrike">
                <a:solidFill>
                  <a:srgbClr val="990000"/>
                </a:solidFill>
                <a:latin typeface="Arial"/>
                <a:ea typeface="Arial"/>
                <a:cs typeface="Arial"/>
                <a:sym typeface="Arial"/>
              </a:rPr>
              <a:t>  Key o Clave</a:t>
            </a:r>
            <a:endParaRPr b="1" i="0" sz="2400" u="none" cap="none" strike="noStrike">
              <a:solidFill>
                <a:srgbClr val="99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1" name="Shape 301"/>
        <p:cNvGrpSpPr/>
        <p:nvPr/>
      </p:nvGrpSpPr>
      <p:grpSpPr>
        <a:xfrm>
          <a:off x="0" y="0"/>
          <a:ext cx="0" cy="0"/>
          <a:chOff x="0" y="0"/>
          <a:chExt cx="0" cy="0"/>
        </a:xfrm>
      </p:grpSpPr>
      <p:pic>
        <p:nvPicPr>
          <p:cNvPr id="302" name="Google Shape;302;p25"/>
          <p:cNvPicPr preferRelativeResize="0"/>
          <p:nvPr/>
        </p:nvPicPr>
        <p:blipFill rotWithShape="1">
          <a:blip r:embed="rId3">
            <a:alphaModFix/>
          </a:blip>
          <a:srcRect b="0" l="0" r="0" t="0"/>
          <a:stretch/>
        </p:blipFill>
        <p:spPr>
          <a:xfrm>
            <a:off x="6277947" y="1295400"/>
            <a:ext cx="2180253" cy="2057400"/>
          </a:xfrm>
          <a:prstGeom prst="rect">
            <a:avLst/>
          </a:prstGeom>
          <a:noFill/>
          <a:ln>
            <a:noFill/>
          </a:ln>
        </p:spPr>
      </p:pic>
      <p:grpSp>
        <p:nvGrpSpPr>
          <p:cNvPr id="303" name="Google Shape;303;p25"/>
          <p:cNvGrpSpPr/>
          <p:nvPr/>
        </p:nvGrpSpPr>
        <p:grpSpPr>
          <a:xfrm>
            <a:off x="-381000" y="1882221"/>
            <a:ext cx="5334000" cy="1207384"/>
            <a:chOff x="-381000" y="2568021"/>
            <a:chExt cx="5334000" cy="1207384"/>
          </a:xfrm>
        </p:grpSpPr>
        <p:sp>
          <p:nvSpPr>
            <p:cNvPr id="304" name="Google Shape;304;p25"/>
            <p:cNvSpPr/>
            <p:nvPr/>
          </p:nvSpPr>
          <p:spPr>
            <a:xfrm>
              <a:off x="-381000" y="2568021"/>
              <a:ext cx="5334000" cy="673200"/>
            </a:xfrm>
            <a:prstGeom prst="roundRect">
              <a:avLst>
                <a:gd fmla="val 50000" name="adj"/>
              </a:avLst>
            </a:pr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05" name="Google Shape;305;p25"/>
            <p:cNvSpPr txBox="1"/>
            <p:nvPr/>
          </p:nvSpPr>
          <p:spPr>
            <a:xfrm>
              <a:off x="457200" y="2644105"/>
              <a:ext cx="3962400" cy="1131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rgbClr val="FFFFFF"/>
                  </a:solidFill>
                  <a:latin typeface="Montserrat SemiBold"/>
                  <a:ea typeface="Montserrat SemiBold"/>
                  <a:cs typeface="Montserrat SemiBold"/>
                  <a:sym typeface="Montserrat SemiBold"/>
                </a:rPr>
                <a:t>A lo que vinimos</a:t>
              </a:r>
              <a:br>
                <a:rPr b="0" i="0" lang="es" sz="3500" u="none" cap="none" strike="noStrike">
                  <a:solidFill>
                    <a:srgbClr val="FFFFFF"/>
                  </a:solidFill>
                  <a:latin typeface="Montserrat SemiBold"/>
                  <a:ea typeface="Montserrat SemiBold"/>
                  <a:cs typeface="Montserrat SemiBold"/>
                  <a:sym typeface="Montserrat SemiBold"/>
                </a:rPr>
              </a:br>
              <a:r>
                <a:rPr b="0" i="0" lang="es" sz="3500" u="none" cap="none" strike="noStrike">
                  <a:solidFill>
                    <a:schemeClr val="lt1"/>
                  </a:solidFill>
                  <a:latin typeface="Montserrat SemiBold"/>
                  <a:ea typeface="Montserrat SemiBold"/>
                  <a:cs typeface="Montserrat SemiBold"/>
                  <a:sym typeface="Montserrat SemiBold"/>
                </a:rPr>
                <a:t>Al código</a:t>
              </a:r>
              <a:endParaRPr b="0" i="0" sz="3500" u="none" cap="none" strike="noStrike">
                <a:solidFill>
                  <a:schemeClr val="lt1"/>
                </a:solidFill>
                <a:latin typeface="Montserrat SemiBold"/>
                <a:ea typeface="Montserrat SemiBold"/>
                <a:cs typeface="Montserrat SemiBold"/>
                <a:sym typeface="Montserrat SemiBold"/>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9" name="Shape 69"/>
        <p:cNvGrpSpPr/>
        <p:nvPr/>
      </p:nvGrpSpPr>
      <p:grpSpPr>
        <a:xfrm>
          <a:off x="0" y="0"/>
          <a:ext cx="0" cy="0"/>
          <a:chOff x="0" y="0"/>
          <a:chExt cx="0" cy="0"/>
        </a:xfrm>
      </p:grpSpPr>
      <p:sp>
        <p:nvSpPr>
          <p:cNvPr id="70" name="Google Shape;70;p3"/>
          <p:cNvSpPr/>
          <p:nvPr/>
        </p:nvSpPr>
        <p:spPr>
          <a:xfrm>
            <a:off x="0" y="6220"/>
            <a:ext cx="3886200" cy="5175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1" name="Google Shape;71;p3"/>
          <p:cNvPicPr preferRelativeResize="0"/>
          <p:nvPr/>
        </p:nvPicPr>
        <p:blipFill rotWithShape="1">
          <a:blip r:embed="rId3">
            <a:alphaModFix/>
          </a:blip>
          <a:srcRect b="0" l="0" r="0" t="0"/>
          <a:stretch/>
        </p:blipFill>
        <p:spPr>
          <a:xfrm>
            <a:off x="8504853" y="76200"/>
            <a:ext cx="486747" cy="486747"/>
          </a:xfrm>
          <a:prstGeom prst="rect">
            <a:avLst/>
          </a:prstGeom>
          <a:noFill/>
          <a:ln>
            <a:noFill/>
          </a:ln>
        </p:spPr>
      </p:pic>
      <p:sp>
        <p:nvSpPr>
          <p:cNvPr id="72" name="Google Shape;72;p3"/>
          <p:cNvSpPr txBox="1"/>
          <p:nvPr/>
        </p:nvSpPr>
        <p:spPr>
          <a:xfrm>
            <a:off x="381000" y="1752600"/>
            <a:ext cx="3185400" cy="8082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2500"/>
              <a:buFont typeface="Arial"/>
              <a:buNone/>
            </a:pPr>
            <a:r>
              <a:rPr b="0" i="0" lang="es" sz="2500" u="none" cap="none" strike="noStrike">
                <a:solidFill>
                  <a:srgbClr val="171D1E"/>
                </a:solidFill>
                <a:highlight>
                  <a:schemeClr val="lt1"/>
                </a:highlight>
                <a:latin typeface="Montserrat SemiBold"/>
                <a:ea typeface="Montserrat SemiBold"/>
                <a:cs typeface="Montserrat SemiBold"/>
                <a:sym typeface="Montserrat SemiBold"/>
              </a:rPr>
              <a:t>¿Qué temas trataremos hoy ?</a:t>
            </a:r>
            <a:endParaRPr b="0" i="0" sz="2200" u="none" cap="none" strike="noStrike">
              <a:solidFill>
                <a:schemeClr val="lt1"/>
              </a:solidFill>
              <a:highlight>
                <a:schemeClr val="accent5"/>
              </a:highlight>
              <a:latin typeface="Montserrat SemiBold"/>
              <a:ea typeface="Montserrat SemiBold"/>
              <a:cs typeface="Montserrat SemiBold"/>
              <a:sym typeface="Montserrat SemiBold"/>
            </a:endParaRPr>
          </a:p>
        </p:txBody>
      </p:sp>
      <p:grpSp>
        <p:nvGrpSpPr>
          <p:cNvPr id="73" name="Google Shape;73;p3"/>
          <p:cNvGrpSpPr/>
          <p:nvPr/>
        </p:nvGrpSpPr>
        <p:grpSpPr>
          <a:xfrm>
            <a:off x="4419600" y="762000"/>
            <a:ext cx="560190" cy="509295"/>
            <a:chOff x="1489837" y="4828579"/>
            <a:chExt cx="1120380" cy="1018590"/>
          </a:xfrm>
        </p:grpSpPr>
        <p:sp>
          <p:nvSpPr>
            <p:cNvPr id="74" name="Google Shape;74;p3"/>
            <p:cNvSpPr/>
            <p:nvPr/>
          </p:nvSpPr>
          <p:spPr>
            <a:xfrm>
              <a:off x="1692086" y="4828579"/>
              <a:ext cx="918131" cy="872057"/>
            </a:xfrm>
            <a:custGeom>
              <a:rect b="b" l="l" r="r" t="t"/>
              <a:pathLst>
                <a:path extrusionOk="0" h="21615" w="22757">
                  <a:moveTo>
                    <a:pt x="8873" y="1"/>
                  </a:moveTo>
                  <a:cubicBezTo>
                    <a:pt x="5668" y="1"/>
                    <a:pt x="2461" y="1213"/>
                    <a:pt x="0" y="3641"/>
                  </a:cubicBezTo>
                  <a:lnTo>
                    <a:pt x="17743" y="21615"/>
                  </a:lnTo>
                  <a:cubicBezTo>
                    <a:pt x="22707" y="16717"/>
                    <a:pt x="22756" y="8720"/>
                    <a:pt x="17859" y="3756"/>
                  </a:cubicBezTo>
                  <a:cubicBezTo>
                    <a:pt x="15389" y="1254"/>
                    <a:pt x="12132" y="1"/>
                    <a:pt x="8873" y="1"/>
                  </a:cubicBezTo>
                  <a:close/>
                </a:path>
              </a:pathLst>
            </a:cu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
            <p:cNvSpPr/>
            <p:nvPr/>
          </p:nvSpPr>
          <p:spPr>
            <a:xfrm>
              <a:off x="1489837" y="4975475"/>
              <a:ext cx="918131" cy="871694"/>
            </a:xfrm>
            <a:custGeom>
              <a:rect b="b" l="l" r="r" t="t"/>
              <a:pathLst>
                <a:path extrusionOk="0" h="21606" w="22757">
                  <a:moveTo>
                    <a:pt x="5013" y="0"/>
                  </a:moveTo>
                  <a:cubicBezTo>
                    <a:pt x="50" y="4897"/>
                    <a:pt x="1" y="12878"/>
                    <a:pt x="4898" y="17842"/>
                  </a:cubicBezTo>
                  <a:cubicBezTo>
                    <a:pt x="7371" y="20348"/>
                    <a:pt x="10635" y="21606"/>
                    <a:pt x="13900" y="21606"/>
                  </a:cubicBezTo>
                  <a:cubicBezTo>
                    <a:pt x="17099" y="21606"/>
                    <a:pt x="20299" y="20398"/>
                    <a:pt x="22756" y="17974"/>
                  </a:cubicBezTo>
                  <a:lnTo>
                    <a:pt x="5013" y="0"/>
                  </a:lnTo>
                  <a:close/>
                </a:path>
              </a:pathLst>
            </a:cu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
            <p:cNvSpPr/>
            <p:nvPr/>
          </p:nvSpPr>
          <p:spPr>
            <a:xfrm>
              <a:off x="1796540" y="5143754"/>
              <a:ext cx="506975" cy="390580"/>
            </a:xfrm>
            <a:custGeom>
              <a:rect b="b" l="l" r="r" t="t"/>
              <a:pathLst>
                <a:path extrusionOk="0" fill="none" h="9681" w="12566">
                  <a:moveTo>
                    <a:pt x="0" y="6119"/>
                  </a:moveTo>
                  <a:lnTo>
                    <a:pt x="3908" y="9680"/>
                  </a:lnTo>
                  <a:lnTo>
                    <a:pt x="12565" y="1"/>
                  </a:lnTo>
                </a:path>
              </a:pathLst>
            </a:custGeom>
            <a:solidFill>
              <a:schemeClr val="accent5"/>
            </a:solidFill>
            <a:ln cap="flat" cmpd="sng" w="19050">
              <a:solidFill>
                <a:schemeClr val="lt1"/>
              </a:solidFill>
              <a:prstDash val="solid"/>
              <a:miter lim="16489"/>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3"/>
          <p:cNvSpPr txBox="1"/>
          <p:nvPr/>
        </p:nvSpPr>
        <p:spPr>
          <a:xfrm>
            <a:off x="5410200" y="914400"/>
            <a:ext cx="3276600" cy="30939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rgbClr val="000000"/>
              </a:buClr>
              <a:buSzPts val="1700"/>
              <a:buFont typeface="Arial"/>
              <a:buNone/>
            </a:pPr>
            <a:r>
              <a:rPr b="0" i="0" lang="es" sz="1700" u="none" cap="none" strike="noStrike">
                <a:solidFill>
                  <a:srgbClr val="171D1E"/>
                </a:solidFill>
                <a:highlight>
                  <a:schemeClr val="lt1"/>
                </a:highlight>
                <a:latin typeface="Montserrat SemiBold"/>
                <a:ea typeface="Montserrat SemiBold"/>
                <a:cs typeface="Montserrat SemiBold"/>
                <a:sym typeface="Montserrat SemiBold"/>
              </a:rPr>
              <a:t> Servlets</a:t>
            </a:r>
            <a:br>
              <a:rPr b="0" i="0" lang="es" sz="1700" u="none" cap="none" strike="noStrike">
                <a:solidFill>
                  <a:schemeClr val="lt1"/>
                </a:solidFill>
                <a:latin typeface="Montserrat SemiBold"/>
                <a:ea typeface="Montserrat SemiBold"/>
                <a:cs typeface="Montserrat SemiBold"/>
                <a:sym typeface="Montserrat SemiBold"/>
              </a:rPr>
            </a:br>
            <a:br>
              <a:rPr b="0" i="0" lang="es" sz="1700" u="none" cap="none" strike="noStrike">
                <a:solidFill>
                  <a:srgbClr val="171D1E"/>
                </a:solidFill>
                <a:highlight>
                  <a:schemeClr val="lt1"/>
                </a:highlight>
                <a:latin typeface="Montserrat SemiBold"/>
                <a:ea typeface="Montserrat SemiBold"/>
                <a:cs typeface="Montserrat SemiBold"/>
                <a:sym typeface="Montserrat SemiBold"/>
              </a:rPr>
            </a:br>
            <a:r>
              <a:rPr b="0" i="0" lang="es" sz="1700" u="none" cap="none" strike="noStrike">
                <a:solidFill>
                  <a:srgbClr val="171D1E"/>
                </a:solidFill>
                <a:highlight>
                  <a:schemeClr val="lt1"/>
                </a:highlight>
                <a:latin typeface="Montserrat SemiBold"/>
                <a:ea typeface="Montserrat SemiBold"/>
                <a:cs typeface="Montserrat SemiBold"/>
                <a:sym typeface="Montserrat SemiBold"/>
              </a:rPr>
              <a:t>doGet( )</a:t>
            </a:r>
            <a:br>
              <a:rPr b="0" i="0" lang="es" sz="1700" u="none" cap="none" strike="noStrike">
                <a:solidFill>
                  <a:srgbClr val="171D1E"/>
                </a:solidFill>
                <a:highlight>
                  <a:schemeClr val="lt1"/>
                </a:highlight>
                <a:latin typeface="Montserrat SemiBold"/>
                <a:ea typeface="Montserrat SemiBold"/>
                <a:cs typeface="Montserrat SemiBold"/>
                <a:sym typeface="Montserrat SemiBold"/>
              </a:rPr>
            </a:br>
            <a:br>
              <a:rPr b="0" i="0" lang="es" sz="1700" u="none" cap="none" strike="noStrike">
                <a:solidFill>
                  <a:srgbClr val="171D1E"/>
                </a:solidFill>
                <a:highlight>
                  <a:schemeClr val="lt1"/>
                </a:highlight>
                <a:latin typeface="Montserrat SemiBold"/>
                <a:ea typeface="Montserrat SemiBold"/>
                <a:cs typeface="Montserrat SemiBold"/>
                <a:sym typeface="Montserrat SemiBold"/>
              </a:rPr>
            </a:br>
            <a:r>
              <a:rPr b="0" i="0" lang="es" sz="1700" u="none" cap="none" strike="noStrike">
                <a:solidFill>
                  <a:srgbClr val="171D1E"/>
                </a:solidFill>
                <a:highlight>
                  <a:schemeClr val="lt1"/>
                </a:highlight>
                <a:latin typeface="Montserrat SemiBold"/>
                <a:ea typeface="Montserrat SemiBold"/>
                <a:cs typeface="Montserrat SemiBold"/>
                <a:sym typeface="Montserrat SemiBold"/>
              </a:rPr>
              <a:t>doPost( )  </a:t>
            </a:r>
            <a:br>
              <a:rPr b="0" i="0" lang="es" sz="1700" u="none" cap="none" strike="noStrike">
                <a:solidFill>
                  <a:srgbClr val="171D1E"/>
                </a:solidFill>
                <a:highlight>
                  <a:schemeClr val="lt1"/>
                </a:highlight>
                <a:latin typeface="Montserrat SemiBold"/>
                <a:ea typeface="Montserrat SemiBold"/>
                <a:cs typeface="Montserrat SemiBold"/>
                <a:sym typeface="Montserrat SemiBold"/>
              </a:rPr>
            </a:br>
            <a:br>
              <a:rPr b="0" i="0" lang="es" sz="1700" u="none" cap="none" strike="noStrike">
                <a:solidFill>
                  <a:srgbClr val="171D1E"/>
                </a:solidFill>
                <a:highlight>
                  <a:schemeClr val="lt1"/>
                </a:highlight>
                <a:latin typeface="Montserrat SemiBold"/>
                <a:ea typeface="Montserrat SemiBold"/>
                <a:cs typeface="Montserrat SemiBold"/>
                <a:sym typeface="Montserrat SemiBold"/>
              </a:rPr>
            </a:br>
            <a:r>
              <a:rPr b="0" i="0" lang="es" sz="1700" u="none" cap="none" strike="noStrike">
                <a:solidFill>
                  <a:srgbClr val="171D1E"/>
                </a:solidFill>
                <a:highlight>
                  <a:schemeClr val="lt1"/>
                </a:highlight>
                <a:latin typeface="Montserrat SemiBold"/>
                <a:ea typeface="Montserrat SemiBold"/>
                <a:cs typeface="Montserrat SemiBold"/>
                <a:sym typeface="Montserrat SemiBold"/>
              </a:rPr>
              <a:t>JSP Tags </a:t>
            </a:r>
            <a:br>
              <a:rPr b="0" i="0" lang="es" sz="1700" u="none" cap="none" strike="noStrike">
                <a:solidFill>
                  <a:srgbClr val="171D1E"/>
                </a:solidFill>
                <a:highlight>
                  <a:schemeClr val="lt1"/>
                </a:highlight>
                <a:latin typeface="Montserrat SemiBold"/>
                <a:ea typeface="Montserrat SemiBold"/>
                <a:cs typeface="Montserrat SemiBold"/>
                <a:sym typeface="Montserrat SemiBold"/>
              </a:rPr>
            </a:br>
            <a:br>
              <a:rPr b="0" i="0" lang="es" sz="900" u="none" cap="none" strike="noStrike">
                <a:solidFill>
                  <a:srgbClr val="171D1E"/>
                </a:solidFill>
                <a:highlight>
                  <a:schemeClr val="lt1"/>
                </a:highlight>
                <a:latin typeface="Montserrat SemiBold"/>
                <a:ea typeface="Montserrat SemiBold"/>
                <a:cs typeface="Montserrat SemiBold"/>
                <a:sym typeface="Montserrat SemiBold"/>
              </a:rPr>
            </a:br>
            <a:endParaRPr b="0" i="0" sz="900" u="none" cap="none" strike="noStrike">
              <a:solidFill>
                <a:srgbClr val="FFFFFF"/>
              </a:solidFill>
              <a:latin typeface="Montserrat SemiBold"/>
              <a:ea typeface="Montserrat SemiBold"/>
              <a:cs typeface="Montserrat SemiBold"/>
              <a:sym typeface="Montserrat SemiBold"/>
            </a:endParaRPr>
          </a:p>
        </p:txBody>
      </p:sp>
      <p:grpSp>
        <p:nvGrpSpPr>
          <p:cNvPr id="78" name="Google Shape;78;p3"/>
          <p:cNvGrpSpPr/>
          <p:nvPr/>
        </p:nvGrpSpPr>
        <p:grpSpPr>
          <a:xfrm>
            <a:off x="4419600" y="1600200"/>
            <a:ext cx="560190" cy="509295"/>
            <a:chOff x="1489837" y="4828579"/>
            <a:chExt cx="1120380" cy="1018590"/>
          </a:xfrm>
        </p:grpSpPr>
        <p:sp>
          <p:nvSpPr>
            <p:cNvPr id="79" name="Google Shape;79;p3"/>
            <p:cNvSpPr/>
            <p:nvPr/>
          </p:nvSpPr>
          <p:spPr>
            <a:xfrm>
              <a:off x="1692086" y="4828579"/>
              <a:ext cx="918131" cy="872057"/>
            </a:xfrm>
            <a:custGeom>
              <a:rect b="b" l="l" r="r" t="t"/>
              <a:pathLst>
                <a:path extrusionOk="0" h="21615" w="22757">
                  <a:moveTo>
                    <a:pt x="8873" y="1"/>
                  </a:moveTo>
                  <a:cubicBezTo>
                    <a:pt x="5668" y="1"/>
                    <a:pt x="2461" y="1213"/>
                    <a:pt x="0" y="3641"/>
                  </a:cubicBezTo>
                  <a:lnTo>
                    <a:pt x="17743" y="21615"/>
                  </a:lnTo>
                  <a:cubicBezTo>
                    <a:pt x="22707" y="16717"/>
                    <a:pt x="22756" y="8720"/>
                    <a:pt x="17859" y="3756"/>
                  </a:cubicBezTo>
                  <a:cubicBezTo>
                    <a:pt x="15389" y="1254"/>
                    <a:pt x="12132" y="1"/>
                    <a:pt x="8873" y="1"/>
                  </a:cubicBezTo>
                  <a:close/>
                </a:path>
              </a:pathLst>
            </a:cu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
            <p:cNvSpPr/>
            <p:nvPr/>
          </p:nvSpPr>
          <p:spPr>
            <a:xfrm>
              <a:off x="1489837" y="4975475"/>
              <a:ext cx="918131" cy="871694"/>
            </a:xfrm>
            <a:custGeom>
              <a:rect b="b" l="l" r="r" t="t"/>
              <a:pathLst>
                <a:path extrusionOk="0" h="21606" w="22757">
                  <a:moveTo>
                    <a:pt x="5013" y="0"/>
                  </a:moveTo>
                  <a:cubicBezTo>
                    <a:pt x="50" y="4897"/>
                    <a:pt x="1" y="12878"/>
                    <a:pt x="4898" y="17842"/>
                  </a:cubicBezTo>
                  <a:cubicBezTo>
                    <a:pt x="7371" y="20348"/>
                    <a:pt x="10635" y="21606"/>
                    <a:pt x="13900" y="21606"/>
                  </a:cubicBezTo>
                  <a:cubicBezTo>
                    <a:pt x="17099" y="21606"/>
                    <a:pt x="20299" y="20398"/>
                    <a:pt x="22756" y="17974"/>
                  </a:cubicBezTo>
                  <a:lnTo>
                    <a:pt x="5013" y="0"/>
                  </a:lnTo>
                  <a:close/>
                </a:path>
              </a:pathLst>
            </a:cu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
            <p:cNvSpPr/>
            <p:nvPr/>
          </p:nvSpPr>
          <p:spPr>
            <a:xfrm>
              <a:off x="1796540" y="5143754"/>
              <a:ext cx="506975" cy="390580"/>
            </a:xfrm>
            <a:custGeom>
              <a:rect b="b" l="l" r="r" t="t"/>
              <a:pathLst>
                <a:path extrusionOk="0" fill="none" h="9681" w="12566">
                  <a:moveTo>
                    <a:pt x="0" y="6119"/>
                  </a:moveTo>
                  <a:lnTo>
                    <a:pt x="3908" y="9680"/>
                  </a:lnTo>
                  <a:lnTo>
                    <a:pt x="12565" y="1"/>
                  </a:lnTo>
                </a:path>
              </a:pathLst>
            </a:custGeom>
            <a:solidFill>
              <a:schemeClr val="accent5"/>
            </a:solidFill>
            <a:ln cap="flat" cmpd="sng" w="19050">
              <a:solidFill>
                <a:schemeClr val="lt1"/>
              </a:solidFill>
              <a:prstDash val="solid"/>
              <a:miter lim="16489"/>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 name="Google Shape;82;p3"/>
          <p:cNvGrpSpPr/>
          <p:nvPr/>
        </p:nvGrpSpPr>
        <p:grpSpPr>
          <a:xfrm>
            <a:off x="4427799" y="2362200"/>
            <a:ext cx="560190" cy="509295"/>
            <a:chOff x="1489837" y="4828579"/>
            <a:chExt cx="1120380" cy="1018590"/>
          </a:xfrm>
        </p:grpSpPr>
        <p:sp>
          <p:nvSpPr>
            <p:cNvPr id="83" name="Google Shape;83;p3"/>
            <p:cNvSpPr/>
            <p:nvPr/>
          </p:nvSpPr>
          <p:spPr>
            <a:xfrm>
              <a:off x="1692086" y="4828579"/>
              <a:ext cx="918131" cy="872057"/>
            </a:xfrm>
            <a:custGeom>
              <a:rect b="b" l="l" r="r" t="t"/>
              <a:pathLst>
                <a:path extrusionOk="0" h="21615" w="22757">
                  <a:moveTo>
                    <a:pt x="8873" y="1"/>
                  </a:moveTo>
                  <a:cubicBezTo>
                    <a:pt x="5668" y="1"/>
                    <a:pt x="2461" y="1213"/>
                    <a:pt x="0" y="3641"/>
                  </a:cubicBezTo>
                  <a:lnTo>
                    <a:pt x="17743" y="21615"/>
                  </a:lnTo>
                  <a:cubicBezTo>
                    <a:pt x="22707" y="16717"/>
                    <a:pt x="22756" y="8720"/>
                    <a:pt x="17859" y="3756"/>
                  </a:cubicBezTo>
                  <a:cubicBezTo>
                    <a:pt x="15389" y="1254"/>
                    <a:pt x="12132" y="1"/>
                    <a:pt x="8873" y="1"/>
                  </a:cubicBezTo>
                  <a:close/>
                </a:path>
              </a:pathLst>
            </a:cu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
            <p:cNvSpPr/>
            <p:nvPr/>
          </p:nvSpPr>
          <p:spPr>
            <a:xfrm>
              <a:off x="1489837" y="4975475"/>
              <a:ext cx="918131" cy="871694"/>
            </a:xfrm>
            <a:custGeom>
              <a:rect b="b" l="l" r="r" t="t"/>
              <a:pathLst>
                <a:path extrusionOk="0" h="21606" w="22757">
                  <a:moveTo>
                    <a:pt x="5013" y="0"/>
                  </a:moveTo>
                  <a:cubicBezTo>
                    <a:pt x="50" y="4897"/>
                    <a:pt x="1" y="12878"/>
                    <a:pt x="4898" y="17842"/>
                  </a:cubicBezTo>
                  <a:cubicBezTo>
                    <a:pt x="7371" y="20348"/>
                    <a:pt x="10635" y="21606"/>
                    <a:pt x="13900" y="21606"/>
                  </a:cubicBezTo>
                  <a:cubicBezTo>
                    <a:pt x="17099" y="21606"/>
                    <a:pt x="20299" y="20398"/>
                    <a:pt x="22756" y="17974"/>
                  </a:cubicBezTo>
                  <a:lnTo>
                    <a:pt x="5013" y="0"/>
                  </a:lnTo>
                  <a:close/>
                </a:path>
              </a:pathLst>
            </a:cu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
            <p:cNvSpPr/>
            <p:nvPr/>
          </p:nvSpPr>
          <p:spPr>
            <a:xfrm>
              <a:off x="1796540" y="5143754"/>
              <a:ext cx="506975" cy="390580"/>
            </a:xfrm>
            <a:custGeom>
              <a:rect b="b" l="l" r="r" t="t"/>
              <a:pathLst>
                <a:path extrusionOk="0" fill="none" h="9681" w="12566">
                  <a:moveTo>
                    <a:pt x="0" y="6119"/>
                  </a:moveTo>
                  <a:lnTo>
                    <a:pt x="3908" y="9680"/>
                  </a:lnTo>
                  <a:lnTo>
                    <a:pt x="12565" y="1"/>
                  </a:lnTo>
                </a:path>
              </a:pathLst>
            </a:custGeom>
            <a:solidFill>
              <a:schemeClr val="accent5"/>
            </a:solidFill>
            <a:ln cap="flat" cmpd="sng" w="19050">
              <a:solidFill>
                <a:schemeClr val="lt1"/>
              </a:solidFill>
              <a:prstDash val="solid"/>
              <a:miter lim="16489"/>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 name="Google Shape;86;p3"/>
          <p:cNvGrpSpPr/>
          <p:nvPr/>
        </p:nvGrpSpPr>
        <p:grpSpPr>
          <a:xfrm>
            <a:off x="4413768" y="3072105"/>
            <a:ext cx="560190" cy="509295"/>
            <a:chOff x="1489837" y="4828579"/>
            <a:chExt cx="1120380" cy="1018590"/>
          </a:xfrm>
        </p:grpSpPr>
        <p:sp>
          <p:nvSpPr>
            <p:cNvPr id="87" name="Google Shape;87;p3"/>
            <p:cNvSpPr/>
            <p:nvPr/>
          </p:nvSpPr>
          <p:spPr>
            <a:xfrm>
              <a:off x="1692086" y="4828579"/>
              <a:ext cx="918131" cy="872057"/>
            </a:xfrm>
            <a:custGeom>
              <a:rect b="b" l="l" r="r" t="t"/>
              <a:pathLst>
                <a:path extrusionOk="0" h="21615" w="22757">
                  <a:moveTo>
                    <a:pt x="8873" y="1"/>
                  </a:moveTo>
                  <a:cubicBezTo>
                    <a:pt x="5668" y="1"/>
                    <a:pt x="2461" y="1213"/>
                    <a:pt x="0" y="3641"/>
                  </a:cubicBezTo>
                  <a:lnTo>
                    <a:pt x="17743" y="21615"/>
                  </a:lnTo>
                  <a:cubicBezTo>
                    <a:pt x="22707" y="16717"/>
                    <a:pt x="22756" y="8720"/>
                    <a:pt x="17859" y="3756"/>
                  </a:cubicBezTo>
                  <a:cubicBezTo>
                    <a:pt x="15389" y="1254"/>
                    <a:pt x="12132" y="1"/>
                    <a:pt x="8873" y="1"/>
                  </a:cubicBezTo>
                  <a:close/>
                </a:path>
              </a:pathLst>
            </a:cu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
            <p:cNvSpPr/>
            <p:nvPr/>
          </p:nvSpPr>
          <p:spPr>
            <a:xfrm>
              <a:off x="1489837" y="4975475"/>
              <a:ext cx="918131" cy="871694"/>
            </a:xfrm>
            <a:custGeom>
              <a:rect b="b" l="l" r="r" t="t"/>
              <a:pathLst>
                <a:path extrusionOk="0" h="21606" w="22757">
                  <a:moveTo>
                    <a:pt x="5013" y="0"/>
                  </a:moveTo>
                  <a:cubicBezTo>
                    <a:pt x="50" y="4897"/>
                    <a:pt x="1" y="12878"/>
                    <a:pt x="4898" y="17842"/>
                  </a:cubicBezTo>
                  <a:cubicBezTo>
                    <a:pt x="7371" y="20348"/>
                    <a:pt x="10635" y="21606"/>
                    <a:pt x="13900" y="21606"/>
                  </a:cubicBezTo>
                  <a:cubicBezTo>
                    <a:pt x="17099" y="21606"/>
                    <a:pt x="20299" y="20398"/>
                    <a:pt x="22756" y="17974"/>
                  </a:cubicBezTo>
                  <a:lnTo>
                    <a:pt x="5013" y="0"/>
                  </a:lnTo>
                  <a:close/>
                </a:path>
              </a:pathLst>
            </a:cu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
            <p:cNvSpPr/>
            <p:nvPr/>
          </p:nvSpPr>
          <p:spPr>
            <a:xfrm>
              <a:off x="1796540" y="5143754"/>
              <a:ext cx="506975" cy="390580"/>
            </a:xfrm>
            <a:custGeom>
              <a:rect b="b" l="l" r="r" t="t"/>
              <a:pathLst>
                <a:path extrusionOk="0" fill="none" h="9681" w="12566">
                  <a:moveTo>
                    <a:pt x="0" y="6119"/>
                  </a:moveTo>
                  <a:lnTo>
                    <a:pt x="3908" y="9680"/>
                  </a:lnTo>
                  <a:lnTo>
                    <a:pt x="12565" y="1"/>
                  </a:lnTo>
                </a:path>
              </a:pathLst>
            </a:custGeom>
            <a:solidFill>
              <a:schemeClr val="accent5"/>
            </a:solidFill>
            <a:ln cap="flat" cmpd="sng" w="19050">
              <a:solidFill>
                <a:schemeClr val="lt1"/>
              </a:solidFill>
              <a:prstDash val="solid"/>
              <a:miter lim="16489"/>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4"/>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4"/>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6" name="Google Shape;96;p4"/>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97" name="Google Shape;97;p4"/>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2500" u="none" cap="none" strike="noStrike">
                <a:solidFill>
                  <a:schemeClr val="dk1"/>
                </a:solidFill>
                <a:latin typeface="Montserrat ExtraBold"/>
                <a:ea typeface="Montserrat ExtraBold"/>
                <a:cs typeface="Montserrat ExtraBold"/>
                <a:sym typeface="Montserrat ExtraBold"/>
              </a:rPr>
              <a:t>¿Qué es un Servlet?</a:t>
            </a:r>
            <a:endParaRPr b="0" i="0" sz="25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sp>
        <p:nvSpPr>
          <p:cNvPr id="98" name="Google Shape;98;p4"/>
          <p:cNvSpPr txBox="1"/>
          <p:nvPr/>
        </p:nvSpPr>
        <p:spPr>
          <a:xfrm>
            <a:off x="637625" y="1294200"/>
            <a:ext cx="60222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000000"/>
                </a:solidFill>
                <a:latin typeface="Montserrat"/>
                <a:ea typeface="Montserrat"/>
                <a:cs typeface="Montserrat"/>
                <a:sym typeface="Montserrat"/>
              </a:rPr>
              <a:t>Los Servlets son clases Java que se utilizan para ampliar las capacidades de los servidores web y generar respuestas dinámicas a las solicitudes HTTP. Actúan como componentes fundamentales en el desarrollo de aplicaciones web basadas en Java y se ejecutan en el servidor, procesando las solicitudes de los clientes y generando respuestas dinámicas.</a:t>
            </a:r>
            <a:endParaRPr b="0" i="0" sz="16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5"/>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4" name="Google Shape;104;p5"/>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105" name="Google Shape;105;p5"/>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2500" u="none" cap="none" strike="noStrike">
                <a:solidFill>
                  <a:schemeClr val="dk1"/>
                </a:solidFill>
                <a:latin typeface="Montserrat ExtraBold"/>
                <a:ea typeface="Montserrat ExtraBold"/>
                <a:cs typeface="Montserrat ExtraBold"/>
                <a:sym typeface="Montserrat ExtraBold"/>
              </a:rPr>
              <a:t>Arquitectura del Servlet de Java </a:t>
            </a:r>
            <a:endParaRPr b="0" i="0" sz="25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pic>
        <p:nvPicPr>
          <p:cNvPr id="106" name="Google Shape;106;p5"/>
          <p:cNvPicPr preferRelativeResize="0"/>
          <p:nvPr/>
        </p:nvPicPr>
        <p:blipFill rotWithShape="1">
          <a:blip r:embed="rId4">
            <a:alphaModFix/>
          </a:blip>
          <a:srcRect b="19836" l="8674" r="10484" t="22862"/>
          <a:stretch/>
        </p:blipFill>
        <p:spPr>
          <a:xfrm>
            <a:off x="131475" y="1317750"/>
            <a:ext cx="8415048" cy="3355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6"/>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2" name="Google Shape;112;p6"/>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113" name="Google Shape;113;p6"/>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Funcionamiento de los Servlets</a:t>
            </a:r>
            <a:endParaRPr b="0" i="0" sz="25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sp>
        <p:nvSpPr>
          <p:cNvPr id="114" name="Google Shape;114;p6"/>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6"/>
          <p:cNvSpPr txBox="1"/>
          <p:nvPr/>
        </p:nvSpPr>
        <p:spPr>
          <a:xfrm>
            <a:off x="609600" y="1371600"/>
            <a:ext cx="65667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Medium"/>
                <a:ea typeface="Montserrat Medium"/>
                <a:cs typeface="Montserrat Medium"/>
                <a:sym typeface="Montserrat Medium"/>
              </a:rPr>
              <a:t>Los servlets funcionan de la siguiente manera:</a:t>
            </a:r>
            <a:endParaRPr b="0" i="0" sz="1400" u="none" cap="none" strike="noStrike">
              <a:solidFill>
                <a:srgbClr val="000000"/>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a:p>
            <a:pPr indent="-317500" lvl="0" marL="457200" marR="0" rtl="0" algn="l">
              <a:lnSpc>
                <a:spcPct val="100000"/>
              </a:lnSpc>
              <a:spcBef>
                <a:spcPts val="0"/>
              </a:spcBef>
              <a:spcAft>
                <a:spcPts val="0"/>
              </a:spcAft>
              <a:buClr>
                <a:srgbClr val="000000"/>
              </a:buClr>
              <a:buSzPts val="1400"/>
              <a:buFont typeface="Montserrat Medium"/>
              <a:buAutoNum type="arabicPeriod"/>
            </a:pPr>
            <a:r>
              <a:rPr b="0" i="0" lang="es" sz="1400" u="none" cap="none" strike="noStrike">
                <a:solidFill>
                  <a:srgbClr val="000000"/>
                </a:solidFill>
                <a:latin typeface="Montserrat Medium"/>
                <a:ea typeface="Montserrat Medium"/>
                <a:cs typeface="Montserrat Medium"/>
                <a:sym typeface="Montserrat Medium"/>
              </a:rPr>
              <a:t>Manejo de Solicitudes: </a:t>
            </a:r>
            <a:endParaRPr b="0" i="0" sz="1400" u="none" cap="none" strike="noStrike">
              <a:solidFill>
                <a:srgbClr val="000000"/>
              </a:solidFill>
              <a:latin typeface="Montserrat Medium"/>
              <a:ea typeface="Montserrat Medium"/>
              <a:cs typeface="Montserrat Medium"/>
              <a:sym typeface="Montserrat Medium"/>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a:p>
            <a:pPr indent="-317500" lvl="0" marL="457200" marR="0" rtl="0" algn="l">
              <a:lnSpc>
                <a:spcPct val="100000"/>
              </a:lnSpc>
              <a:spcBef>
                <a:spcPts val="0"/>
              </a:spcBef>
              <a:spcAft>
                <a:spcPts val="0"/>
              </a:spcAft>
              <a:buClr>
                <a:srgbClr val="000000"/>
              </a:buClr>
              <a:buSzPts val="1400"/>
              <a:buFont typeface="Montserrat Medium"/>
              <a:buAutoNum type="arabicPeriod"/>
            </a:pPr>
            <a:r>
              <a:rPr b="0" i="0" lang="es" sz="1400" u="none" cap="none" strike="noStrike">
                <a:solidFill>
                  <a:srgbClr val="000000"/>
                </a:solidFill>
                <a:latin typeface="Montserrat Medium"/>
                <a:ea typeface="Montserrat Medium"/>
                <a:cs typeface="Montserrat Medium"/>
                <a:sym typeface="Montserrat Medium"/>
              </a:rPr>
              <a:t>Generación de Respuestas Dinámicas: </a:t>
            </a:r>
            <a:endParaRPr b="0" i="0" sz="1400" u="none" cap="none" strike="noStrike">
              <a:solidFill>
                <a:srgbClr val="000000"/>
              </a:solidFill>
              <a:latin typeface="Montserrat Medium"/>
              <a:ea typeface="Montserrat Medium"/>
              <a:cs typeface="Montserrat Medium"/>
              <a:sym typeface="Montserrat Medium"/>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a:p>
            <a:pPr indent="-317500" lvl="0" marL="457200" marR="0" rtl="0" algn="l">
              <a:lnSpc>
                <a:spcPct val="100000"/>
              </a:lnSpc>
              <a:spcBef>
                <a:spcPts val="0"/>
              </a:spcBef>
              <a:spcAft>
                <a:spcPts val="0"/>
              </a:spcAft>
              <a:buClr>
                <a:srgbClr val="000000"/>
              </a:buClr>
              <a:buSzPts val="1400"/>
              <a:buFont typeface="Montserrat Medium"/>
              <a:buAutoNum type="arabicPeriod"/>
            </a:pPr>
            <a:r>
              <a:rPr b="0" i="0" lang="es" sz="1400" u="none" cap="none" strike="noStrike">
                <a:solidFill>
                  <a:srgbClr val="000000"/>
                </a:solidFill>
                <a:latin typeface="Montserrat Medium"/>
                <a:ea typeface="Montserrat Medium"/>
                <a:cs typeface="Montserrat Medium"/>
                <a:sym typeface="Montserrat Medium"/>
              </a:rPr>
              <a:t>Interacción con Ciclo de Vida del Servlet: </a:t>
            </a:r>
            <a:endParaRPr b="0" i="0" sz="1400" u="none" cap="none" strike="noStrike">
              <a:solidFill>
                <a:srgbClr val="000000"/>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7"/>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2" name="Google Shape;122;p7"/>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123" name="Google Shape;123;p7"/>
          <p:cNvSpPr txBox="1"/>
          <p:nvPr/>
        </p:nvSpPr>
        <p:spPr>
          <a:xfrm>
            <a:off x="0" y="152400"/>
            <a:ext cx="26670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HACK A BOSS</a:t>
            </a:r>
            <a:endParaRPr b="0" i="0" sz="2500" u="none" cap="none" strike="noStrike">
              <a:solidFill>
                <a:schemeClr val="dk1"/>
              </a:solidFill>
              <a:latin typeface="Montserrat ExtraBold"/>
              <a:ea typeface="Montserrat ExtraBold"/>
              <a:cs typeface="Montserrat ExtraBold"/>
              <a:sym typeface="Montserrat ExtraBold"/>
            </a:endParaRPr>
          </a:p>
        </p:txBody>
      </p:sp>
      <p:grpSp>
        <p:nvGrpSpPr>
          <p:cNvPr id="124" name="Google Shape;124;p7"/>
          <p:cNvGrpSpPr/>
          <p:nvPr/>
        </p:nvGrpSpPr>
        <p:grpSpPr>
          <a:xfrm>
            <a:off x="-380995" y="2568037"/>
            <a:ext cx="5524424" cy="1799884"/>
            <a:chOff x="-381000" y="2568021"/>
            <a:chExt cx="5334000" cy="1799884"/>
          </a:xfrm>
        </p:grpSpPr>
        <p:sp>
          <p:nvSpPr>
            <p:cNvPr id="125" name="Google Shape;125;p7"/>
            <p:cNvSpPr/>
            <p:nvPr/>
          </p:nvSpPr>
          <p:spPr>
            <a:xfrm>
              <a:off x="-381000" y="2568021"/>
              <a:ext cx="5334000" cy="673200"/>
            </a:xfrm>
            <a:prstGeom prst="roundRect">
              <a:avLst>
                <a:gd fmla="val 50000" name="adj"/>
              </a:avLst>
            </a:pr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26" name="Google Shape;126;p7"/>
            <p:cNvSpPr txBox="1"/>
            <p:nvPr/>
          </p:nvSpPr>
          <p:spPr>
            <a:xfrm>
              <a:off x="457200" y="2644105"/>
              <a:ext cx="3962400" cy="17238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rgbClr val="FFFFFF"/>
                  </a:solidFill>
                  <a:latin typeface="Montserrat SemiBold"/>
                  <a:ea typeface="Montserrat SemiBold"/>
                  <a:cs typeface="Montserrat SemiBold"/>
                  <a:sym typeface="Montserrat SemiBold"/>
                </a:rPr>
                <a:t>Construir un </a:t>
              </a:r>
              <a:r>
                <a:rPr b="0" i="0" lang="es" sz="3500" u="none" cap="none" strike="noStrike">
                  <a:solidFill>
                    <a:schemeClr val="dk1"/>
                  </a:solidFill>
                  <a:latin typeface="Montserrat SemiBold"/>
                  <a:ea typeface="Montserrat SemiBold"/>
                  <a:cs typeface="Montserrat SemiBold"/>
                  <a:sym typeface="Montserrat SemiBold"/>
                </a:rPr>
                <a:t>Servlet</a:t>
              </a:r>
              <a:br>
                <a:rPr b="0" i="0" lang="es" sz="3500" u="none" cap="none" strike="noStrike">
                  <a:solidFill>
                    <a:srgbClr val="FFFFFF"/>
                  </a:solidFill>
                  <a:latin typeface="Montserrat SemiBold"/>
                  <a:ea typeface="Montserrat SemiBold"/>
                  <a:cs typeface="Montserrat SemiBold"/>
                  <a:sym typeface="Montserrat SemiBold"/>
                </a:rPr>
              </a:br>
              <a:endParaRPr b="0" i="0" sz="3500" u="none" cap="none" strike="noStrike">
                <a:solidFill>
                  <a:schemeClr val="dk1"/>
                </a:solidFill>
                <a:latin typeface="Montserrat SemiBold"/>
                <a:ea typeface="Montserrat SemiBold"/>
                <a:cs typeface="Montserrat SemiBold"/>
                <a:sym typeface="Montserrat SemiBold"/>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2" name="Google Shape;132;p8"/>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133" name="Google Shape;133;p8"/>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8"/>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Clase Servlet</a:t>
            </a:r>
            <a:endParaRPr b="0" i="0" sz="25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pic>
        <p:nvPicPr>
          <p:cNvPr id="135" name="Google Shape;135;p8"/>
          <p:cNvPicPr preferRelativeResize="0"/>
          <p:nvPr/>
        </p:nvPicPr>
        <p:blipFill rotWithShape="1">
          <a:blip r:embed="rId4">
            <a:alphaModFix/>
          </a:blip>
          <a:srcRect b="0" l="0" r="2151" t="0"/>
          <a:stretch/>
        </p:blipFill>
        <p:spPr>
          <a:xfrm>
            <a:off x="725675" y="2356900"/>
            <a:ext cx="6589525" cy="933450"/>
          </a:xfrm>
          <a:prstGeom prst="rect">
            <a:avLst/>
          </a:prstGeom>
          <a:noFill/>
          <a:ln>
            <a:noFill/>
          </a:ln>
        </p:spPr>
      </p:pic>
      <p:sp>
        <p:nvSpPr>
          <p:cNvPr id="136" name="Google Shape;136;p8"/>
          <p:cNvSpPr txBox="1"/>
          <p:nvPr/>
        </p:nvSpPr>
        <p:spPr>
          <a:xfrm>
            <a:off x="907950" y="1251650"/>
            <a:ext cx="5425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rgbClr val="595959"/>
                </a:solidFill>
                <a:latin typeface="Arial"/>
                <a:ea typeface="Arial"/>
                <a:cs typeface="Arial"/>
                <a:sym typeface="Arial"/>
              </a:rPr>
              <a:t>http://localhost:8080/nombreDeTuAplicacion</a:t>
            </a:r>
            <a:r>
              <a:rPr b="1" i="0" lang="es" sz="1400" u="none" cap="none" strike="noStrike">
                <a:solidFill>
                  <a:srgbClr val="3C78D8"/>
                </a:solidFill>
                <a:latin typeface="Arial"/>
                <a:ea typeface="Arial"/>
                <a:cs typeface="Arial"/>
                <a:sym typeface="Arial"/>
              </a:rPr>
              <a:t>/</a:t>
            </a:r>
            <a:r>
              <a:rPr b="1" i="0" lang="es" sz="1400" u="none" cap="none" strike="noStrike">
                <a:solidFill>
                  <a:srgbClr val="3D85C6"/>
                </a:solidFill>
                <a:latin typeface="Montserrat"/>
                <a:ea typeface="Montserrat"/>
                <a:cs typeface="Montserrat"/>
                <a:sym typeface="Montserrat"/>
              </a:rPr>
              <a:t>peliculas</a:t>
            </a:r>
            <a:endParaRPr b="1" i="0" sz="1400" u="none" cap="none" strike="noStrike">
              <a:solidFill>
                <a:srgbClr val="3D85C6"/>
              </a:solidFill>
              <a:latin typeface="Montserrat"/>
              <a:ea typeface="Montserrat"/>
              <a:cs typeface="Montserrat"/>
              <a:sym typeface="Montserrat"/>
            </a:endParaRPr>
          </a:p>
        </p:txBody>
      </p:sp>
      <p:cxnSp>
        <p:nvCxnSpPr>
          <p:cNvPr id="137" name="Google Shape;137;p8"/>
          <p:cNvCxnSpPr/>
          <p:nvPr/>
        </p:nvCxnSpPr>
        <p:spPr>
          <a:xfrm flipH="1" rot="10800000">
            <a:off x="3902875" y="1651850"/>
            <a:ext cx="1212300" cy="852900"/>
          </a:xfrm>
          <a:prstGeom prst="straightConnector1">
            <a:avLst/>
          </a:prstGeom>
          <a:noFill/>
          <a:ln cap="flat" cmpd="sng" w="9525">
            <a:solidFill>
              <a:srgbClr val="0000FF"/>
            </a:solidFill>
            <a:prstDash val="solid"/>
            <a:round/>
            <a:headEnd len="sm" w="sm"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9"/>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3" name="Google Shape;143;p9"/>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144" name="Google Shape;144;p9"/>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Método doGet( )</a:t>
            </a:r>
            <a:endParaRPr b="0" i="0" sz="25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pic>
        <p:nvPicPr>
          <p:cNvPr id="145" name="Google Shape;145;p9"/>
          <p:cNvPicPr preferRelativeResize="0"/>
          <p:nvPr/>
        </p:nvPicPr>
        <p:blipFill rotWithShape="1">
          <a:blip r:embed="rId4">
            <a:alphaModFix/>
          </a:blip>
          <a:srcRect b="42786" l="0" r="0" t="17004"/>
          <a:stretch/>
        </p:blipFill>
        <p:spPr>
          <a:xfrm>
            <a:off x="395850" y="996600"/>
            <a:ext cx="7895099" cy="1455299"/>
          </a:xfrm>
          <a:prstGeom prst="rect">
            <a:avLst/>
          </a:prstGeom>
          <a:noFill/>
          <a:ln>
            <a:noFill/>
          </a:ln>
        </p:spPr>
      </p:pic>
      <p:sp>
        <p:nvSpPr>
          <p:cNvPr id="146" name="Google Shape;146;p9"/>
          <p:cNvSpPr txBox="1"/>
          <p:nvPr/>
        </p:nvSpPr>
        <p:spPr>
          <a:xfrm>
            <a:off x="762475" y="3011150"/>
            <a:ext cx="7422900" cy="78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1"/>
                </a:solidFill>
                <a:latin typeface="Montserrat"/>
                <a:ea typeface="Montserrat"/>
                <a:cs typeface="Montserrat"/>
                <a:sym typeface="Montserrat"/>
              </a:rPr>
              <a:t>El método</a:t>
            </a:r>
            <a:r>
              <a:rPr b="1" i="0" lang="es" sz="1300" u="none" cap="none" strike="noStrike">
                <a:solidFill>
                  <a:srgbClr val="FF9900"/>
                </a:solidFill>
                <a:latin typeface="Montserrat"/>
                <a:ea typeface="Montserrat"/>
                <a:cs typeface="Montserrat"/>
                <a:sym typeface="Montserrat"/>
              </a:rPr>
              <a:t> </a:t>
            </a:r>
            <a:r>
              <a:rPr b="1" i="0" lang="es" sz="1300" u="none" cap="none" strike="noStrike">
                <a:solidFill>
                  <a:srgbClr val="B45F06"/>
                </a:solidFill>
                <a:latin typeface="Montserrat"/>
                <a:ea typeface="Montserrat"/>
                <a:cs typeface="Montserrat"/>
                <a:sym typeface="Montserrat"/>
              </a:rPr>
              <a:t>doGet( )</a:t>
            </a:r>
            <a:r>
              <a:rPr b="0" i="0" lang="es" sz="1300" u="none" cap="none" strike="noStrike">
                <a:solidFill>
                  <a:srgbClr val="B45F06"/>
                </a:solidFill>
                <a:latin typeface="Montserrat"/>
                <a:ea typeface="Montserrat"/>
                <a:cs typeface="Montserrat"/>
                <a:sym typeface="Montserrat"/>
              </a:rPr>
              <a:t> </a:t>
            </a:r>
            <a:r>
              <a:rPr b="0" i="0" lang="es" sz="1300" u="none" cap="none" strike="noStrike">
                <a:solidFill>
                  <a:schemeClr val="dk1"/>
                </a:solidFill>
                <a:latin typeface="Montserrat"/>
                <a:ea typeface="Montserrat"/>
                <a:cs typeface="Montserrat"/>
                <a:sym typeface="Montserrat"/>
              </a:rPr>
              <a:t>se encarga de procesar las peticiones HTTP de tipo GET. Las peticiones GET se utilizan principalmente para solicitar recursos al servidor, como páginas web, imágenes, archivos, pedir info en la DB etc.</a:t>
            </a:r>
            <a:endParaRPr b="0" i="0" sz="1600" u="none" cap="none" strike="noStrike">
              <a:solidFill>
                <a:srgbClr val="000000"/>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