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SemiBold"/>
      <p:regular r:id="rId28"/>
      <p:bold r:id="rId29"/>
      <p:italic r:id="rId30"/>
      <p:boldItalic r:id="rId31"/>
    </p:embeddedFont>
    <p:embeddedFont>
      <p:font typeface="Montserrat Light"/>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4">
          <p15:clr>
            <a:srgbClr val="747775"/>
          </p15:clr>
        </p15:guide>
        <p15:guide id="2" pos="2778">
          <p15:clr>
            <a:srgbClr val="747775"/>
          </p15:clr>
        </p15:guide>
        <p15:guide id="3" pos="4286">
          <p15:clr>
            <a:srgbClr val="747775"/>
          </p15:clr>
        </p15:guide>
        <p15:guide id="4" pos="1474">
          <p15:clr>
            <a:srgbClr val="747775"/>
          </p15:clr>
        </p15:guide>
        <p15:guide id="5" orient="horz" pos="2446">
          <p15:clr>
            <a:srgbClr val="747775"/>
          </p15:clr>
        </p15:guide>
        <p15:guide id="6" orient="horz" pos="794">
          <p15:clr>
            <a:srgbClr val="747775"/>
          </p15:clr>
        </p15:guide>
      </p15:sldGuideLst>
    </p:ext>
    <p:ext uri="GoogleSlidesCustomDataVersion2">
      <go:slidesCustomData xmlns:go="http://customooxmlschemas.google.com/" r:id="rId38" roundtripDataSignature="AMtx7mj9XCHGQs3+bUqov8JI8Qi1p/go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4" orient="horz"/>
        <p:guide pos="2778"/>
        <p:guide pos="4286"/>
        <p:guide pos="1474"/>
        <p:guide pos="2446" orient="horz"/>
        <p:guide pos="79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6.xml"/><Relationship Id="rId33" Type="http://schemas.openxmlformats.org/officeDocument/2006/relationships/font" Target="fonts/MontserratLight-bold.fntdata"/><Relationship Id="rId10" Type="http://schemas.openxmlformats.org/officeDocument/2006/relationships/slide" Target="slides/slide5.xml"/><Relationship Id="rId32" Type="http://schemas.openxmlformats.org/officeDocument/2006/relationships/font" Target="fonts/MontserratLight-regular.fntdata"/><Relationship Id="rId13" Type="http://schemas.openxmlformats.org/officeDocument/2006/relationships/slide" Target="slides/slide8.xml"/><Relationship Id="rId35" Type="http://schemas.openxmlformats.org/officeDocument/2006/relationships/font" Target="fonts/MontserratLight-boldItalic.fntdata"/><Relationship Id="rId12" Type="http://schemas.openxmlformats.org/officeDocument/2006/relationships/slide" Target="slides/slide7.xml"/><Relationship Id="rId34" Type="http://schemas.openxmlformats.org/officeDocument/2006/relationships/font" Target="fonts/MontserratLight-italic.fntdata"/><Relationship Id="rId15" Type="http://schemas.openxmlformats.org/officeDocument/2006/relationships/slide" Target="slides/slide10.xml"/><Relationship Id="rId37" Type="http://schemas.openxmlformats.org/officeDocument/2006/relationships/font" Target="fonts/MontserratExtraBold-boldItalic.fntdata"/><Relationship Id="rId14" Type="http://schemas.openxmlformats.org/officeDocument/2006/relationships/slide" Target="slides/slide9.xml"/><Relationship Id="rId36" Type="http://schemas.openxmlformats.org/officeDocument/2006/relationships/font" Target="fonts/MontserratExtraBold-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895600" y="884853"/>
            <a:ext cx="3382347" cy="33823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0"/>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157" name="Google Shape;157;p10"/>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1 a N</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59" name="Google Shape;159;p10"/>
          <p:cNvPicPr preferRelativeResize="0"/>
          <p:nvPr/>
        </p:nvPicPr>
        <p:blipFill rotWithShape="1">
          <a:blip r:embed="rId4">
            <a:alphaModFix/>
          </a:blip>
          <a:srcRect b="0" l="0" r="0" t="0"/>
          <a:stretch/>
        </p:blipFill>
        <p:spPr>
          <a:xfrm>
            <a:off x="775900" y="1123950"/>
            <a:ext cx="4019550" cy="289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6" name="Google Shape;166;p1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67" name="Google Shape;167;p11"/>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68" name="Google Shape;168;p11"/>
          <p:cNvGrpSpPr/>
          <p:nvPr/>
        </p:nvGrpSpPr>
        <p:grpSpPr>
          <a:xfrm>
            <a:off x="-381000" y="2568021"/>
            <a:ext cx="5334000" cy="1207384"/>
            <a:chOff x="-381000" y="2568021"/>
            <a:chExt cx="5334000" cy="1207384"/>
          </a:xfrm>
        </p:grpSpPr>
        <p:sp>
          <p:nvSpPr>
            <p:cNvPr id="169" name="Google Shape;169;p11"/>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70" name="Google Shape;170;p11"/>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POO</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Relación N a N</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12"/>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177" name="Google Shape;177;p1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n a n</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79" name="Google Shape;179;p12"/>
          <p:cNvPicPr preferRelativeResize="0"/>
          <p:nvPr/>
        </p:nvPicPr>
        <p:blipFill rotWithShape="1">
          <a:blip r:embed="rId4">
            <a:alphaModFix/>
          </a:blip>
          <a:srcRect b="0" l="0" r="0" t="0"/>
          <a:stretch/>
        </p:blipFill>
        <p:spPr>
          <a:xfrm>
            <a:off x="1029275" y="1021950"/>
            <a:ext cx="4643850" cy="3853600"/>
          </a:xfrm>
          <a:prstGeom prst="rect">
            <a:avLst/>
          </a:prstGeom>
          <a:noFill/>
          <a:ln>
            <a:noFill/>
          </a:ln>
        </p:spPr>
      </p:pic>
      <p:sp>
        <p:nvSpPr>
          <p:cNvPr id="180" name="Google Shape;180;p1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1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88" name="Google Shape;188;p13"/>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89" name="Google Shape;189;p13"/>
          <p:cNvGrpSpPr/>
          <p:nvPr/>
        </p:nvGrpSpPr>
        <p:grpSpPr>
          <a:xfrm>
            <a:off x="-381000" y="2568021"/>
            <a:ext cx="5334000" cy="1207384"/>
            <a:chOff x="-381000" y="2568021"/>
            <a:chExt cx="5334000" cy="1207384"/>
          </a:xfrm>
        </p:grpSpPr>
        <p:sp>
          <p:nvSpPr>
            <p:cNvPr id="190" name="Google Shape;190;p13"/>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1" name="Google Shape;191;p13"/>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JPA</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Relación 1 a 1</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7" name="Google Shape;197;p14"/>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198" name="Google Shape;198;p1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1 a 1 	=&gt; 	@OneToOne</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99" name="Google Shape;199;p14"/>
          <p:cNvPicPr preferRelativeResize="0"/>
          <p:nvPr/>
        </p:nvPicPr>
        <p:blipFill rotWithShape="1">
          <a:blip r:embed="rId4">
            <a:alphaModFix/>
          </a:blip>
          <a:srcRect b="0" l="0" r="0" t="0"/>
          <a:stretch/>
        </p:blipFill>
        <p:spPr>
          <a:xfrm>
            <a:off x="573625" y="1259999"/>
            <a:ext cx="5422500" cy="3041378"/>
          </a:xfrm>
          <a:prstGeom prst="rect">
            <a:avLst/>
          </a:prstGeom>
          <a:noFill/>
          <a:ln>
            <a:noFill/>
          </a:ln>
        </p:spPr>
      </p:pic>
      <p:sp>
        <p:nvSpPr>
          <p:cNvPr id="200" name="Google Shape;200;p14"/>
          <p:cNvSpPr txBox="1"/>
          <p:nvPr/>
        </p:nvSpPr>
        <p:spPr>
          <a:xfrm>
            <a:off x="5035500" y="2973900"/>
            <a:ext cx="3402300" cy="19086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2"/>
                </a:solidFill>
                <a:highlight>
                  <a:schemeClr val="lt1"/>
                </a:highlight>
                <a:latin typeface="Montserrat Light"/>
                <a:ea typeface="Montserrat Light"/>
                <a:cs typeface="Montserrat Light"/>
                <a:sym typeface="Montserrat Light"/>
              </a:rPr>
              <a:t>mappedBy</a:t>
            </a:r>
            <a:r>
              <a:rPr b="0" i="0" lang="es" sz="1400" u="none" cap="none" strike="noStrike">
                <a:solidFill>
                  <a:schemeClr val="lt1"/>
                </a:solidFill>
                <a:latin typeface="Montserrat Light"/>
                <a:ea typeface="Montserrat Light"/>
                <a:cs typeface="Montserrat Light"/>
                <a:sym typeface="Montserrat Light"/>
              </a:rPr>
              <a:t> es una propiedad utilizada en JPA para establecer la relación bidireccional entre entidades. Cuando tienes una relación bidireccional entre dos entidades, una de ellas actúa como el propietario de la relación</a:t>
            </a:r>
            <a:r>
              <a:rPr b="0" i="0" lang="es" sz="1400" u="none" cap="none" strike="noStrike">
                <a:solidFill>
                  <a:schemeClr val="dk1"/>
                </a:solidFill>
                <a:highlight>
                  <a:schemeClr val="lt1"/>
                </a:highlight>
                <a:latin typeface="Montserrat Light"/>
                <a:ea typeface="Montserrat Light"/>
                <a:cs typeface="Montserrat Light"/>
                <a:sym typeface="Montserrat Light"/>
              </a:rPr>
              <a:t> (owner)</a:t>
            </a:r>
            <a:r>
              <a:rPr b="0" i="0" lang="es" sz="1400" u="none" cap="none" strike="noStrike">
                <a:solidFill>
                  <a:schemeClr val="lt1"/>
                </a:solidFill>
                <a:latin typeface="Montserrat Light"/>
                <a:ea typeface="Montserrat Light"/>
                <a:cs typeface="Montserrat Light"/>
                <a:sym typeface="Montserrat Light"/>
              </a:rPr>
              <a:t> y la otra como el inverso</a:t>
            </a:r>
            <a:r>
              <a:rPr b="0" i="0" lang="es" sz="1400" u="none" cap="none" strike="noStrike">
                <a:solidFill>
                  <a:schemeClr val="dk1"/>
                </a:solidFill>
                <a:highlight>
                  <a:schemeClr val="lt1"/>
                </a:highlight>
                <a:latin typeface="Montserrat Light"/>
                <a:ea typeface="Montserrat Light"/>
                <a:cs typeface="Montserrat Light"/>
                <a:sym typeface="Montserrat Light"/>
              </a:rPr>
              <a:t> (inverse).</a:t>
            </a:r>
            <a:endParaRPr b="0" i="0" sz="1400" u="none" cap="none" strike="noStrike">
              <a:solidFill>
                <a:schemeClr val="dk1"/>
              </a:solidFill>
              <a:highlight>
                <a:schemeClr val="lt1"/>
              </a:highlight>
              <a:latin typeface="Montserrat Light"/>
              <a:ea typeface="Montserrat Light"/>
              <a:cs typeface="Montserrat Light"/>
              <a:sym typeface="Montserrat Light"/>
            </a:endParaRPr>
          </a:p>
        </p:txBody>
      </p:sp>
      <p:cxnSp>
        <p:nvCxnSpPr>
          <p:cNvPr id="201" name="Google Shape;201;p14"/>
          <p:cNvCxnSpPr/>
          <p:nvPr/>
        </p:nvCxnSpPr>
        <p:spPr>
          <a:xfrm flipH="1">
            <a:off x="3842000" y="3168675"/>
            <a:ext cx="1220700" cy="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5"/>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208" name="Google Shape;208;p15"/>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1 a 1 	=&gt; 	@OneToOne</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09" name="Google Shape;209;p15"/>
          <p:cNvPicPr preferRelativeResize="0"/>
          <p:nvPr/>
        </p:nvPicPr>
        <p:blipFill rotWithShape="1">
          <a:blip r:embed="rId4">
            <a:alphaModFix/>
          </a:blip>
          <a:srcRect b="0" l="0" r="0" t="0"/>
          <a:stretch/>
        </p:blipFill>
        <p:spPr>
          <a:xfrm>
            <a:off x="354301" y="1048240"/>
            <a:ext cx="6688350" cy="3232525"/>
          </a:xfrm>
          <a:prstGeom prst="rect">
            <a:avLst/>
          </a:prstGeom>
          <a:noFill/>
          <a:ln>
            <a:noFill/>
          </a:ln>
        </p:spPr>
      </p:pic>
      <p:sp>
        <p:nvSpPr>
          <p:cNvPr id="210" name="Google Shape;210;p15"/>
          <p:cNvSpPr txBox="1"/>
          <p:nvPr/>
        </p:nvSpPr>
        <p:spPr>
          <a:xfrm>
            <a:off x="5035500" y="2973900"/>
            <a:ext cx="3402300" cy="1693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2"/>
                </a:solidFill>
                <a:highlight>
                  <a:schemeClr val="lt1"/>
                </a:highlight>
                <a:latin typeface="Montserrat Light"/>
                <a:ea typeface="Montserrat Light"/>
                <a:cs typeface="Montserrat Light"/>
                <a:sym typeface="Montserrat Light"/>
              </a:rPr>
              <a:t>@JoinColumn</a:t>
            </a:r>
            <a:r>
              <a:rPr b="0" i="0" lang="es" sz="1400" u="none" cap="none" strike="noStrike">
                <a:solidFill>
                  <a:schemeClr val="lt1"/>
                </a:solidFill>
                <a:latin typeface="Montserrat Light"/>
                <a:ea typeface="Montserrat Light"/>
                <a:cs typeface="Montserrat Light"/>
                <a:sym typeface="Montserrat Light"/>
              </a:rPr>
              <a:t> es una anotación de JPA que se utiliza para especificar la columna en la base de datos que está relacionada con la entidad objetivo en una relación de base de datos. Es decir la PK de la otra entidad.</a:t>
            </a:r>
            <a:endParaRPr b="0" i="0" sz="1400" u="none" cap="none" strike="noStrike">
              <a:solidFill>
                <a:schemeClr val="dk1"/>
              </a:solidFill>
              <a:highlight>
                <a:schemeClr val="lt1"/>
              </a:highlight>
              <a:latin typeface="Montserrat Light"/>
              <a:ea typeface="Montserrat Light"/>
              <a:cs typeface="Montserrat Light"/>
              <a:sym typeface="Montserrat Light"/>
            </a:endParaRPr>
          </a:p>
        </p:txBody>
      </p:sp>
      <p:cxnSp>
        <p:nvCxnSpPr>
          <p:cNvPr id="211" name="Google Shape;211;p15"/>
          <p:cNvCxnSpPr/>
          <p:nvPr/>
        </p:nvCxnSpPr>
        <p:spPr>
          <a:xfrm flipH="1">
            <a:off x="3842000" y="3168675"/>
            <a:ext cx="1220700" cy="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1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19" name="Google Shape;219;p16"/>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20" name="Google Shape;220;p16"/>
          <p:cNvGrpSpPr/>
          <p:nvPr/>
        </p:nvGrpSpPr>
        <p:grpSpPr>
          <a:xfrm>
            <a:off x="-381000" y="2568021"/>
            <a:ext cx="5334000" cy="1207384"/>
            <a:chOff x="-381000" y="2568021"/>
            <a:chExt cx="5334000" cy="1207384"/>
          </a:xfrm>
        </p:grpSpPr>
        <p:sp>
          <p:nvSpPr>
            <p:cNvPr id="221" name="Google Shape;221;p16"/>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22" name="Google Shape;222;p16"/>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JPA</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Relación 1 a N</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17"/>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229" name="Google Shape;229;p17"/>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7"/>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1 a N 	=&gt; 	@OneToMany</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31" name="Google Shape;231;p17"/>
          <p:cNvPicPr preferRelativeResize="0"/>
          <p:nvPr/>
        </p:nvPicPr>
        <p:blipFill rotWithShape="1">
          <a:blip r:embed="rId4">
            <a:alphaModFix/>
          </a:blip>
          <a:srcRect b="0" l="0" r="0" t="0"/>
          <a:stretch/>
        </p:blipFill>
        <p:spPr>
          <a:xfrm>
            <a:off x="1237963" y="1247775"/>
            <a:ext cx="4962525"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238" name="Google Shape;238;p1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1 a N 	=&gt; 	@ManyToOne</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40" name="Google Shape;240;p18"/>
          <p:cNvPicPr preferRelativeResize="0"/>
          <p:nvPr/>
        </p:nvPicPr>
        <p:blipFill rotWithShape="1">
          <a:blip r:embed="rId4">
            <a:alphaModFix/>
          </a:blip>
          <a:srcRect b="0" l="0" r="0" t="0"/>
          <a:stretch/>
        </p:blipFill>
        <p:spPr>
          <a:xfrm>
            <a:off x="1289438" y="1260000"/>
            <a:ext cx="4733925" cy="289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p1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48" name="Google Shape;248;p19"/>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49" name="Google Shape;249;p19"/>
          <p:cNvGrpSpPr/>
          <p:nvPr/>
        </p:nvGrpSpPr>
        <p:grpSpPr>
          <a:xfrm>
            <a:off x="-381000" y="2568021"/>
            <a:ext cx="5334000" cy="1207384"/>
            <a:chOff x="-381000" y="2568021"/>
            <a:chExt cx="5334000" cy="1207384"/>
          </a:xfrm>
        </p:grpSpPr>
        <p:sp>
          <p:nvSpPr>
            <p:cNvPr id="250" name="Google Shape;250;p19"/>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1" name="Google Shape;251;p19"/>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JPA</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Relación N a N</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62" name="Google Shape;62;p2"/>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63" name="Google Shape;63;p2"/>
          <p:cNvGrpSpPr/>
          <p:nvPr/>
        </p:nvGrpSpPr>
        <p:grpSpPr>
          <a:xfrm>
            <a:off x="-381000" y="2568021"/>
            <a:ext cx="5334000" cy="1207384"/>
            <a:chOff x="-381000" y="2568021"/>
            <a:chExt cx="5334000" cy="1207384"/>
          </a:xfrm>
        </p:grpSpPr>
        <p:sp>
          <p:nvSpPr>
            <p:cNvPr id="64" name="Google Shape;64;p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5" name="Google Shape;65;p2"/>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Relaciones en </a:t>
              </a:r>
              <a:r>
                <a:rPr b="0" i="0" lang="es" sz="3500" u="none" cap="none" strike="noStrike">
                  <a:solidFill>
                    <a:schemeClr val="dk1"/>
                  </a:solidFill>
                  <a:latin typeface="Montserrat SemiBold"/>
                  <a:ea typeface="Montserrat SemiBold"/>
                  <a:cs typeface="Montserrat SemiBold"/>
                  <a:sym typeface="Montserrat SemiBold"/>
                </a:rPr>
                <a:t>JPA y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7" name="Google Shape;257;p20"/>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258" name="Google Shape;258;p20"/>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0"/>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n a n  	=&gt; 	@ManyToMany</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60" name="Google Shape;260;p20"/>
          <p:cNvPicPr preferRelativeResize="0"/>
          <p:nvPr/>
        </p:nvPicPr>
        <p:blipFill rotWithShape="1">
          <a:blip r:embed="rId4">
            <a:alphaModFix/>
          </a:blip>
          <a:srcRect b="0" l="0" r="0" t="0"/>
          <a:stretch/>
        </p:blipFill>
        <p:spPr>
          <a:xfrm>
            <a:off x="1432150" y="1349638"/>
            <a:ext cx="4610100" cy="2695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p21"/>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267" name="Google Shape;267;p2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n a n  	=&gt; 	@ManyToMany</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69" name="Google Shape;269;p21"/>
          <p:cNvPicPr preferRelativeResize="0"/>
          <p:nvPr/>
        </p:nvPicPr>
        <p:blipFill rotWithShape="1">
          <a:blip r:embed="rId4">
            <a:alphaModFix/>
          </a:blip>
          <a:srcRect b="0" l="0" r="0" t="0"/>
          <a:stretch/>
        </p:blipFill>
        <p:spPr>
          <a:xfrm>
            <a:off x="1006613" y="1199850"/>
            <a:ext cx="5514975"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pic>
        <p:nvPicPr>
          <p:cNvPr id="274" name="Google Shape;274;p22"/>
          <p:cNvPicPr preferRelativeResize="0"/>
          <p:nvPr/>
        </p:nvPicPr>
        <p:blipFill rotWithShape="1">
          <a:blip r:embed="rId3">
            <a:alphaModFix/>
          </a:blip>
          <a:srcRect b="0" l="0" r="0" t="0"/>
          <a:stretch/>
        </p:blipFill>
        <p:spPr>
          <a:xfrm>
            <a:off x="6277947" y="1295400"/>
            <a:ext cx="2180253" cy="2057400"/>
          </a:xfrm>
          <a:prstGeom prst="rect">
            <a:avLst/>
          </a:prstGeom>
          <a:noFill/>
          <a:ln>
            <a:noFill/>
          </a:ln>
        </p:spPr>
      </p:pic>
      <p:grpSp>
        <p:nvGrpSpPr>
          <p:cNvPr id="275" name="Google Shape;275;p22"/>
          <p:cNvGrpSpPr/>
          <p:nvPr/>
        </p:nvGrpSpPr>
        <p:grpSpPr>
          <a:xfrm>
            <a:off x="-381000" y="1882221"/>
            <a:ext cx="5334000" cy="1207384"/>
            <a:chOff x="-381000" y="2568021"/>
            <a:chExt cx="5334000" cy="1207384"/>
          </a:xfrm>
        </p:grpSpPr>
        <p:sp>
          <p:nvSpPr>
            <p:cNvPr id="276" name="Google Shape;276;p2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7" name="Google Shape;277;p22"/>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A lo que vinimos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lt1"/>
                  </a:solidFill>
                  <a:latin typeface="Montserrat SemiBold"/>
                  <a:ea typeface="Montserrat SemiBold"/>
                  <a:cs typeface="Montserrat SemiBold"/>
                  <a:sym typeface="Montserrat SemiBold"/>
                </a:rPr>
                <a:t>Al código</a:t>
              </a:r>
              <a:endParaRPr b="0" i="0" sz="3500" u="none" cap="none" strike="noStrike">
                <a:solidFill>
                  <a:schemeClr val="lt1"/>
                </a:solidFill>
                <a:latin typeface="Montserrat SemiBold"/>
                <a:ea typeface="Montserrat SemiBold"/>
                <a:cs typeface="Montserrat SemiBold"/>
                <a:sym typeface="Montserrat Semi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3"/>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3"/>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72" name="Google Shape;72;p3"/>
          <p:cNvSpPr txBox="1"/>
          <p:nvPr/>
        </p:nvSpPr>
        <p:spPr>
          <a:xfrm>
            <a:off x="381000" y="1752600"/>
            <a:ext cx="3185400" cy="808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¿Qué temas trataremos hoy ?</a:t>
            </a:r>
            <a:endParaRPr b="0" i="0" sz="2200" u="none" cap="none" strike="noStrike">
              <a:solidFill>
                <a:schemeClr val="lt1"/>
              </a:solidFill>
              <a:highlight>
                <a:schemeClr val="accent5"/>
              </a:highlight>
              <a:latin typeface="Montserrat SemiBold"/>
              <a:ea typeface="Montserrat SemiBold"/>
              <a:cs typeface="Montserrat SemiBold"/>
              <a:sym typeface="Montserrat SemiBold"/>
            </a:endParaRPr>
          </a:p>
        </p:txBody>
      </p:sp>
      <p:grpSp>
        <p:nvGrpSpPr>
          <p:cNvPr id="73" name="Google Shape;73;p3"/>
          <p:cNvGrpSpPr/>
          <p:nvPr/>
        </p:nvGrpSpPr>
        <p:grpSpPr>
          <a:xfrm>
            <a:off x="4419600" y="762000"/>
            <a:ext cx="560190" cy="509295"/>
            <a:chOff x="1489837" y="4828579"/>
            <a:chExt cx="1120380" cy="1018590"/>
          </a:xfrm>
        </p:grpSpPr>
        <p:sp>
          <p:nvSpPr>
            <p:cNvPr id="74" name="Google Shape;74;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
          <p:cNvSpPr txBox="1"/>
          <p:nvPr/>
        </p:nvSpPr>
        <p:spPr>
          <a:xfrm>
            <a:off x="5410200" y="914400"/>
            <a:ext cx="3276600" cy="4063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 Relaciones entre clases Java</a:t>
            </a:r>
            <a:br>
              <a:rPr b="0" i="0" lang="es" sz="1700" u="none" cap="none" strike="noStrike">
                <a:solidFill>
                  <a:schemeClr val="lt1"/>
                </a:solidFill>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Relaciones en JPA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@OneToOne</a:t>
            </a:r>
            <a:endParaRPr b="0" i="0" sz="1700" u="none" cap="none" strike="noStrike">
              <a:solidFill>
                <a:srgbClr val="171D1E"/>
              </a:solidFill>
              <a:highlight>
                <a:schemeClr val="lt1"/>
              </a:highlight>
              <a:latin typeface="Montserrat SemiBold"/>
              <a:ea typeface="Montserrat SemiBold"/>
              <a:cs typeface="Montserrat SemiBold"/>
              <a:sym typeface="Montserrat SemiBold"/>
            </a:endParaRPr>
          </a:p>
          <a:p>
            <a:pPr indent="0" lvl="0" marL="0" marR="0" rtl="0" algn="l">
              <a:lnSpc>
                <a:spcPct val="150000"/>
              </a:lnSpc>
              <a:spcBef>
                <a:spcPts val="0"/>
              </a:spcBef>
              <a:spcAft>
                <a:spcPts val="0"/>
              </a:spcAft>
              <a:buClr>
                <a:schemeClr val="dk1"/>
              </a:buClr>
              <a:buSzPts val="11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@OneToMany</a:t>
            </a:r>
            <a:endParaRPr b="0" i="0" sz="1700" u="none" cap="none" strike="noStrike">
              <a:solidFill>
                <a:srgbClr val="171D1E"/>
              </a:solidFill>
              <a:highlight>
                <a:schemeClr val="lt1"/>
              </a:highlight>
              <a:latin typeface="Montserrat SemiBold"/>
              <a:ea typeface="Montserrat SemiBold"/>
              <a:cs typeface="Montserrat SemiBold"/>
              <a:sym typeface="Montserrat SemiBold"/>
            </a:endParaRPr>
          </a:p>
          <a:p>
            <a:pPr indent="0" lvl="0" marL="0" marR="0" rtl="0" algn="l">
              <a:lnSpc>
                <a:spcPct val="150000"/>
              </a:lnSpc>
              <a:spcBef>
                <a:spcPts val="0"/>
              </a:spcBef>
              <a:spcAft>
                <a:spcPts val="0"/>
              </a:spcAft>
              <a:buClr>
                <a:schemeClr val="dk1"/>
              </a:buClr>
              <a:buSzPts val="11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@ManyToMany</a:t>
            </a:r>
            <a:endParaRPr b="0" i="0" sz="1700" u="none" cap="none" strike="noStrike">
              <a:solidFill>
                <a:srgbClr val="171D1E"/>
              </a:solidFill>
              <a:highlight>
                <a:schemeClr val="lt1"/>
              </a:highlight>
              <a:latin typeface="Montserrat SemiBold"/>
              <a:ea typeface="Montserrat SemiBold"/>
              <a:cs typeface="Montserrat SemiBold"/>
              <a:sym typeface="Montserrat SemiBold"/>
            </a:endParaRPr>
          </a:p>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Ejercicio integrador Sistemas Web con JSP + JPA</a:t>
            </a:r>
            <a:endParaRPr b="0" i="0" sz="1700" u="none" cap="none" strike="noStrike">
              <a:solidFill>
                <a:srgbClr val="171D1E"/>
              </a:solidFill>
              <a:highlight>
                <a:schemeClr val="lt1"/>
              </a:highlight>
              <a:latin typeface="Montserrat SemiBold"/>
              <a:ea typeface="Montserrat SemiBold"/>
              <a:cs typeface="Montserrat SemiBold"/>
              <a:sym typeface="Montserrat SemiBold"/>
            </a:endParaRPr>
          </a:p>
          <a:p>
            <a:pPr indent="0" lvl="0" marL="0" marR="0" rtl="0" algn="l">
              <a:lnSpc>
                <a:spcPct val="150000"/>
              </a:lnSpc>
              <a:spcBef>
                <a:spcPts val="0"/>
              </a:spcBef>
              <a:spcAft>
                <a:spcPts val="0"/>
              </a:spcAft>
              <a:buClr>
                <a:srgbClr val="000000"/>
              </a:buClr>
              <a:buSzPts val="900"/>
              <a:buFont typeface="Arial"/>
              <a:buNone/>
            </a:pPr>
            <a:r>
              <a:t/>
            </a:r>
            <a:endParaRPr b="0" i="0" sz="900" u="none" cap="none" strike="noStrike">
              <a:solidFill>
                <a:srgbClr val="FFFFFF"/>
              </a:solidFill>
              <a:latin typeface="Montserrat SemiBold"/>
              <a:ea typeface="Montserrat SemiBold"/>
              <a:cs typeface="Montserrat SemiBold"/>
              <a:sym typeface="Montserrat SemiBold"/>
            </a:endParaRPr>
          </a:p>
        </p:txBody>
      </p:sp>
      <p:grpSp>
        <p:nvGrpSpPr>
          <p:cNvPr id="78" name="Google Shape;78;p3"/>
          <p:cNvGrpSpPr/>
          <p:nvPr/>
        </p:nvGrpSpPr>
        <p:grpSpPr>
          <a:xfrm>
            <a:off x="4419600" y="1600200"/>
            <a:ext cx="560190" cy="509295"/>
            <a:chOff x="1489837" y="4828579"/>
            <a:chExt cx="1120380" cy="1018590"/>
          </a:xfrm>
        </p:grpSpPr>
        <p:sp>
          <p:nvSpPr>
            <p:cNvPr id="79" name="Google Shape;79;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3"/>
          <p:cNvGrpSpPr/>
          <p:nvPr/>
        </p:nvGrpSpPr>
        <p:grpSpPr>
          <a:xfrm>
            <a:off x="4427799" y="2362200"/>
            <a:ext cx="560190" cy="509295"/>
            <a:chOff x="1489837" y="4828579"/>
            <a:chExt cx="1120380" cy="1018590"/>
          </a:xfrm>
        </p:grpSpPr>
        <p:sp>
          <p:nvSpPr>
            <p:cNvPr id="83" name="Google Shape;83;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4413768" y="3910305"/>
            <a:ext cx="560190" cy="509295"/>
            <a:chOff x="1489837" y="4828579"/>
            <a:chExt cx="1120380" cy="1018590"/>
          </a:xfrm>
        </p:grpSpPr>
        <p:sp>
          <p:nvSpPr>
            <p:cNvPr id="87" name="Google Shape;87;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97" name="Google Shape;97;p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Relaciones entre clases Java</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98" name="Google Shape;98;p4"/>
          <p:cNvSpPr txBox="1"/>
          <p:nvPr/>
        </p:nvSpPr>
        <p:spPr>
          <a:xfrm>
            <a:off x="526600" y="2087400"/>
            <a:ext cx="6521700" cy="16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600"/>
              <a:buFont typeface="Arial"/>
              <a:buNone/>
            </a:pPr>
            <a:r>
              <a:rPr b="0" i="0" lang="es" sz="1600" u="none" cap="none" strike="noStrike">
                <a:solidFill>
                  <a:schemeClr val="dk2"/>
                </a:solidFill>
                <a:latin typeface="Arial"/>
                <a:ea typeface="Arial"/>
                <a:cs typeface="Arial"/>
                <a:sym typeface="Arial"/>
              </a:rPr>
              <a:t>En la programación orientada a objetos, las clases se relacionan de varias formas para modelar y organizar el comportamiento y la estructura de un sistema. En Java, estas relaciones se establecen principalmente a través de la herencia, la composición y la asociación mediante diferentes técnicas (Objetos, Collections, etc.).</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06" name="Google Shape;106;p5"/>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07" name="Google Shape;107;p5"/>
          <p:cNvGrpSpPr/>
          <p:nvPr/>
        </p:nvGrpSpPr>
        <p:grpSpPr>
          <a:xfrm>
            <a:off x="-381000" y="2568021"/>
            <a:ext cx="5334000" cy="1207384"/>
            <a:chOff x="-381000" y="2568021"/>
            <a:chExt cx="5334000" cy="1207384"/>
          </a:xfrm>
        </p:grpSpPr>
        <p:sp>
          <p:nvSpPr>
            <p:cNvPr id="108" name="Google Shape;108;p5"/>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09" name="Google Shape;109;p5"/>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POO</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en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 name="Google Shape;116;p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17" name="Google Shape;117;p6"/>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¿Cuales son los tipos de excepciones?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18" name="Google Shape;118;p6"/>
          <p:cNvPicPr preferRelativeResize="0"/>
          <p:nvPr/>
        </p:nvPicPr>
        <p:blipFill rotWithShape="1">
          <a:blip r:embed="rId4">
            <a:alphaModFix/>
          </a:blip>
          <a:srcRect b="0" l="0" r="0" t="0"/>
          <a:stretch/>
        </p:blipFill>
        <p:spPr>
          <a:xfrm>
            <a:off x="579975" y="1429463"/>
            <a:ext cx="5524500" cy="2105025"/>
          </a:xfrm>
          <a:prstGeom prst="rect">
            <a:avLst/>
          </a:prstGeom>
          <a:noFill/>
          <a:ln>
            <a:noFill/>
          </a:ln>
        </p:spPr>
      </p:pic>
      <p:sp>
        <p:nvSpPr>
          <p:cNvPr id="119" name="Google Shape;119;p6"/>
          <p:cNvSpPr/>
          <p:nvPr/>
        </p:nvSpPr>
        <p:spPr>
          <a:xfrm>
            <a:off x="4597175" y="2595379"/>
            <a:ext cx="2042700" cy="602400"/>
          </a:xfrm>
          <a:prstGeom prst="leftArrow">
            <a:avLst>
              <a:gd fmla="val 50000" name="adj1"/>
              <a:gd fmla="val 50000" name="adj2"/>
            </a:avLst>
          </a:prstGeom>
          <a:solidFill>
            <a:srgbClr val="FF99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Heredamos Aquí</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27" name="Google Shape;127;p7"/>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28" name="Google Shape;128;p7"/>
          <p:cNvGrpSpPr/>
          <p:nvPr/>
        </p:nvGrpSpPr>
        <p:grpSpPr>
          <a:xfrm>
            <a:off x="-381000" y="2568021"/>
            <a:ext cx="5334000" cy="1207384"/>
            <a:chOff x="-381000" y="2568021"/>
            <a:chExt cx="5334000" cy="1207384"/>
          </a:xfrm>
        </p:grpSpPr>
        <p:sp>
          <p:nvSpPr>
            <p:cNvPr id="129" name="Google Shape;129;p7"/>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30" name="Google Shape;130;p7"/>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POO</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Relación 1 a 1</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8"/>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sp>
        <p:nvSpPr>
          <p:cNvPr id="137" name="Google Shape;137;p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Relación 1 a 1</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39" name="Google Shape;139;p8"/>
          <p:cNvPicPr preferRelativeResize="0"/>
          <p:nvPr/>
        </p:nvPicPr>
        <p:blipFill rotWithShape="1">
          <a:blip r:embed="rId4">
            <a:alphaModFix/>
          </a:blip>
          <a:srcRect b="0" l="0" r="0" t="0"/>
          <a:stretch/>
        </p:blipFill>
        <p:spPr>
          <a:xfrm>
            <a:off x="724463" y="1014400"/>
            <a:ext cx="4714875" cy="311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47" name="Google Shape;147;p9"/>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48" name="Google Shape;148;p9"/>
          <p:cNvGrpSpPr/>
          <p:nvPr/>
        </p:nvGrpSpPr>
        <p:grpSpPr>
          <a:xfrm>
            <a:off x="-381000" y="2568021"/>
            <a:ext cx="5334000" cy="1207384"/>
            <a:chOff x="-381000" y="2568021"/>
            <a:chExt cx="5334000" cy="1207384"/>
          </a:xfrm>
        </p:grpSpPr>
        <p:sp>
          <p:nvSpPr>
            <p:cNvPr id="149" name="Google Shape;149;p9"/>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50" name="Google Shape;150;p9"/>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Herencia POO</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Relación 1 a N</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