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5143500" cx="9144000"/>
  <p:notesSz cx="6858000" cy="9144000"/>
  <p:embeddedFontLst>
    <p:embeddedFont>
      <p:font typeface="Montserrat SemiBold"/>
      <p:regular r:id="rId33"/>
      <p:bold r:id="rId34"/>
      <p:italic r:id="rId35"/>
      <p:boldItalic r:id="rId36"/>
    </p:embeddedFont>
    <p:embeddedFont>
      <p:font typeface="Montserrat"/>
      <p:regular r:id="rId37"/>
      <p:bold r:id="rId38"/>
      <p:italic r:id="rId39"/>
      <p:boldItalic r:id="rId40"/>
    </p:embeddedFont>
    <p:embeddedFont>
      <p:font typeface="Montserrat Medium"/>
      <p:regular r:id="rId41"/>
      <p:bold r:id="rId42"/>
      <p:italic r:id="rId43"/>
      <p:boldItalic r:id="rId44"/>
    </p:embeddedFont>
    <p:embeddedFont>
      <p:font typeface="Montserrat Light"/>
      <p:regular r:id="rId45"/>
      <p:bold r:id="rId46"/>
      <p:italic r:id="rId47"/>
      <p:boldItalic r:id="rId48"/>
    </p:embeddedFont>
    <p:embeddedFont>
      <p:font typeface="Montserrat ExtraBold"/>
      <p:bold r:id="rId49"/>
      <p:boldItalic r:id="rId5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964">
          <p15:clr>
            <a:srgbClr val="747775"/>
          </p15:clr>
        </p15:guide>
        <p15:guide id="2" pos="2778">
          <p15:clr>
            <a:srgbClr val="747775"/>
          </p15:clr>
        </p15:guide>
        <p15:guide id="3" pos="4286">
          <p15:clr>
            <a:srgbClr val="747775"/>
          </p15:clr>
        </p15:guide>
        <p15:guide id="4" pos="1474">
          <p15:clr>
            <a:srgbClr val="747775"/>
          </p15:clr>
        </p15:guide>
        <p15:guide id="5" orient="horz" pos="2446">
          <p15:clr>
            <a:srgbClr val="747775"/>
          </p15:clr>
        </p15:guide>
        <p15:guide id="6" orient="horz" pos="794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964" orient="horz"/>
        <p:guide pos="2778"/>
        <p:guide pos="4286"/>
        <p:guide pos="1474"/>
        <p:guide pos="2446" orient="horz"/>
        <p:guide pos="794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ontserrat-boldItalic.fntdata"/><Relationship Id="rId42" Type="http://schemas.openxmlformats.org/officeDocument/2006/relationships/font" Target="fonts/MontserratMedium-bold.fntdata"/><Relationship Id="rId41" Type="http://schemas.openxmlformats.org/officeDocument/2006/relationships/font" Target="fonts/MontserratMedium-regular.fntdata"/><Relationship Id="rId44" Type="http://schemas.openxmlformats.org/officeDocument/2006/relationships/font" Target="fonts/MontserratMedium-boldItalic.fntdata"/><Relationship Id="rId43" Type="http://schemas.openxmlformats.org/officeDocument/2006/relationships/font" Target="fonts/MontserratMedium-italic.fntdata"/><Relationship Id="rId46" Type="http://schemas.openxmlformats.org/officeDocument/2006/relationships/font" Target="fonts/MontserratLight-bold.fntdata"/><Relationship Id="rId45" Type="http://schemas.openxmlformats.org/officeDocument/2006/relationships/font" Target="fonts/MontserratLight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MontserratLight-boldItalic.fntdata"/><Relationship Id="rId47" Type="http://schemas.openxmlformats.org/officeDocument/2006/relationships/font" Target="fonts/MontserratLight-italic.fntdata"/><Relationship Id="rId49" Type="http://schemas.openxmlformats.org/officeDocument/2006/relationships/font" Target="fonts/MontserratExtraBo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font" Target="fonts/MontserratSemiBold-regular.fntdata"/><Relationship Id="rId32" Type="http://schemas.openxmlformats.org/officeDocument/2006/relationships/slide" Target="slides/slide27.xml"/><Relationship Id="rId35" Type="http://schemas.openxmlformats.org/officeDocument/2006/relationships/font" Target="fonts/MontserratSemiBold-italic.fntdata"/><Relationship Id="rId34" Type="http://schemas.openxmlformats.org/officeDocument/2006/relationships/font" Target="fonts/MontserratSemiBold-bold.fntdata"/><Relationship Id="rId37" Type="http://schemas.openxmlformats.org/officeDocument/2006/relationships/font" Target="fonts/Montserrat-regular.fntdata"/><Relationship Id="rId36" Type="http://schemas.openxmlformats.org/officeDocument/2006/relationships/font" Target="fonts/MontserratSemiBold-boldItalic.fntdata"/><Relationship Id="rId39" Type="http://schemas.openxmlformats.org/officeDocument/2006/relationships/font" Target="fonts/Montserrat-italic.fntdata"/><Relationship Id="rId38" Type="http://schemas.openxmlformats.org/officeDocument/2006/relationships/font" Target="fonts/Montserrat-bold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0" Type="http://schemas.openxmlformats.org/officeDocument/2006/relationships/font" Target="fonts/MontserratExtraBold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d6c2973cb5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d6c2973cb5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d6c2973cb5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d6c2973cb5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d662bd0331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d662bd0331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d6c2973cb5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d6c2973cb5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d6c2973cb5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d6c2973cb5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d665eb25c4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2d665eb25c4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d6c2973cb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2d6c2973cb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2d6c2973cb5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2d6c2973cb5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d6c2973cb5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2d6c2973cb5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2d6c2973cb5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2d6c2973cb5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d660ad6d1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d660ad6d1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31c4a50d008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31c4a50d008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31c4a50d008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31c4a50d008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2d665eb25c4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2d665eb25c4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2d6c2973cb5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2d6c2973cb5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2d6c2973cb5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2d6c2973cb5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2d6c2973cb5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2d6c2973cb5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2d6a5c41980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2d6a5c41980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2d665eb25c4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2d665eb25c4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d660ad6d17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d660ad6d17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1c4a50d008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1c4a50d008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d660ad6d17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d660ad6d17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d660ad6d17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d660ad6d17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1c4a50d008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1c4a50d008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d662bd0331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d662bd0331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1c4a50d008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1c4a50d008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Relationship Id="rId4" Type="http://schemas.openxmlformats.org/officeDocument/2006/relationships/hyperlink" Target="https://drive.google.com/file/d/1KqthW0UuEobOmZC5kmxfjfsFKUYhJIAq/view?usp=sharing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Relationship Id="rId4" Type="http://schemas.openxmlformats.org/officeDocument/2006/relationships/hyperlink" Target="https://drive.google.com/file/d/1KqthW0UuEobOmZC5kmxfjfsFKUYhJIAq/view?usp=sharing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Relationship Id="rId4" Type="http://schemas.openxmlformats.org/officeDocument/2006/relationships/hyperlink" Target="https://drive.google.com/file/d/19h2UJ_CqX4qyzhgijpZ89B_uOYXBuRZI/view?usp=drive_link" TargetMode="External"/><Relationship Id="rId5" Type="http://schemas.openxmlformats.org/officeDocument/2006/relationships/image" Target="../media/image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.png"/><Relationship Id="rId4" Type="http://schemas.openxmlformats.org/officeDocument/2006/relationships/hyperlink" Target="https://drive.google.com/file/d/1hk5g_pgM3arYmFyH88tol5tgMcmTijeB/view?usp=drive_link" TargetMode="External"/><Relationship Id="rId5" Type="http://schemas.openxmlformats.org/officeDocument/2006/relationships/image" Target="../media/image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5600" y="884853"/>
            <a:ext cx="3382347" cy="33823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/>
          <p:nvPr/>
        </p:nvSpPr>
        <p:spPr>
          <a:xfrm>
            <a:off x="-961425" y="838200"/>
            <a:ext cx="8458200" cy="5334000"/>
          </a:xfrm>
          <a:prstGeom prst="flowChartAlternateProcess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2"/>
          <p:cNvSpPr/>
          <p:nvPr/>
        </p:nvSpPr>
        <p:spPr>
          <a:xfrm>
            <a:off x="8686800" y="838200"/>
            <a:ext cx="457200" cy="4314242"/>
          </a:xfrm>
          <a:prstGeom prst="flowChartProcess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4" name="Google Shape;13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15200" y="99527"/>
            <a:ext cx="1600200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2"/>
          <p:cNvSpPr txBox="1"/>
          <p:nvPr/>
        </p:nvSpPr>
        <p:spPr>
          <a:xfrm>
            <a:off x="0" y="152400"/>
            <a:ext cx="2667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HACK A BOSS</a:t>
            </a:r>
            <a:endParaRPr sz="2500">
              <a:solidFill>
                <a:schemeClr val="dk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grpSp>
        <p:nvGrpSpPr>
          <p:cNvPr id="136" name="Google Shape;136;p22"/>
          <p:cNvGrpSpPr/>
          <p:nvPr/>
        </p:nvGrpSpPr>
        <p:grpSpPr>
          <a:xfrm>
            <a:off x="-381000" y="2568021"/>
            <a:ext cx="5334000" cy="1207384"/>
            <a:chOff x="-381000" y="2568021"/>
            <a:chExt cx="5334000" cy="1207384"/>
          </a:xfrm>
        </p:grpSpPr>
        <p:sp>
          <p:nvSpPr>
            <p:cNvPr id="137" name="Google Shape;137;p22"/>
            <p:cNvSpPr/>
            <p:nvPr/>
          </p:nvSpPr>
          <p:spPr>
            <a:xfrm>
              <a:off x="-381000" y="2568021"/>
              <a:ext cx="5334000" cy="6732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/>
            </a:p>
          </p:txBody>
        </p:sp>
        <p:sp>
          <p:nvSpPr>
            <p:cNvPr id="138" name="Google Shape;138;p22"/>
            <p:cNvSpPr txBox="1"/>
            <p:nvPr/>
          </p:nvSpPr>
          <p:spPr>
            <a:xfrm>
              <a:off x="457200" y="2644105"/>
              <a:ext cx="3962400" cy="113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rtl="0" algn="l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3500">
                  <a:solidFill>
                    <a:srgbClr val="FFFFFF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Diferencia </a:t>
              </a:r>
              <a:br>
                <a:rPr lang="es" sz="3500">
                  <a:solidFill>
                    <a:srgbClr val="FFFFFF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rPr>
              </a:br>
              <a:r>
                <a:rPr lang="es" sz="3500">
                  <a:solidFill>
                    <a:schemeClr val="dk1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en el </a:t>
              </a:r>
              <a:r>
                <a:rPr lang="es" sz="3500">
                  <a:solidFill>
                    <a:schemeClr val="dk1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código</a:t>
              </a:r>
              <a:endParaRPr sz="35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3"/>
          <p:cNvSpPr/>
          <p:nvPr/>
        </p:nvSpPr>
        <p:spPr>
          <a:xfrm>
            <a:off x="-975650" y="838200"/>
            <a:ext cx="9510000" cy="5334000"/>
          </a:xfrm>
          <a:prstGeom prst="flowChartAlternateProcess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3"/>
          <p:cNvSpPr/>
          <p:nvPr/>
        </p:nvSpPr>
        <p:spPr>
          <a:xfrm>
            <a:off x="8686800" y="838200"/>
            <a:ext cx="457200" cy="4314242"/>
          </a:xfrm>
          <a:prstGeom prst="flowChartProcess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5" name="Google Shape;14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15200" y="99527"/>
            <a:ext cx="1600200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3"/>
          <p:cNvSpPr txBox="1"/>
          <p:nvPr/>
        </p:nvSpPr>
        <p:spPr>
          <a:xfrm>
            <a:off x="0" y="152400"/>
            <a:ext cx="51129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SQL Vs Métodos</a:t>
            </a:r>
            <a:endParaRPr sz="2500">
              <a:solidFill>
                <a:schemeClr val="dk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grpSp>
        <p:nvGrpSpPr>
          <p:cNvPr id="147" name="Google Shape;147;p23"/>
          <p:cNvGrpSpPr/>
          <p:nvPr/>
        </p:nvGrpSpPr>
        <p:grpSpPr>
          <a:xfrm>
            <a:off x="1145544" y="1237364"/>
            <a:ext cx="6449588" cy="872972"/>
            <a:chOff x="2284725" y="1064916"/>
            <a:chExt cx="4464001" cy="309006"/>
          </a:xfrm>
        </p:grpSpPr>
        <p:sp>
          <p:nvSpPr>
            <p:cNvPr id="148" name="Google Shape;148;p23"/>
            <p:cNvSpPr txBox="1"/>
            <p:nvPr/>
          </p:nvSpPr>
          <p:spPr>
            <a:xfrm>
              <a:off x="2675326" y="1064916"/>
              <a:ext cx="4073400" cy="309000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>
                  <a:solidFill>
                    <a:schemeClr val="accent6"/>
                  </a:solidFill>
                  <a:latin typeface="Consolas"/>
                  <a:ea typeface="Consolas"/>
                  <a:cs typeface="Consolas"/>
                  <a:sym typeface="Consolas"/>
                </a:rPr>
                <a:t>"SELECT * FROM Pelicula WHERE id = ?" </a:t>
              </a:r>
              <a:br>
                <a:rPr lang="es">
                  <a:solidFill>
                    <a:schemeClr val="accent6"/>
                  </a:solidFill>
                  <a:latin typeface="Consolas"/>
                  <a:ea typeface="Consolas"/>
                  <a:cs typeface="Consolas"/>
                  <a:sym typeface="Consolas"/>
                </a:rPr>
              </a:br>
              <a:r>
                <a:rPr lang="es">
                  <a:solidFill>
                    <a:schemeClr val="accent6"/>
                  </a:solidFill>
                  <a:latin typeface="Consolas"/>
                  <a:ea typeface="Consolas"/>
                  <a:cs typeface="Consolas"/>
                  <a:sym typeface="Consolas"/>
                </a:rPr>
                <a:t>statement.setInt(1, 123); </a:t>
              </a:r>
              <a:br>
                <a:rPr lang="es">
                  <a:solidFill>
                    <a:schemeClr val="accent6"/>
                  </a:solidFill>
                  <a:latin typeface="Consolas"/>
                  <a:ea typeface="Consolas"/>
                  <a:cs typeface="Consolas"/>
                  <a:sym typeface="Consolas"/>
                </a:rPr>
              </a:br>
              <a:r>
                <a:rPr lang="es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/* Reemplaza 123 con el ID */</a:t>
              </a:r>
              <a:endParaRPr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49" name="Google Shape;149;p23"/>
            <p:cNvSpPr/>
            <p:nvPr/>
          </p:nvSpPr>
          <p:spPr>
            <a:xfrm>
              <a:off x="2284725" y="1064922"/>
              <a:ext cx="390600" cy="309000"/>
            </a:xfrm>
            <a:prstGeom prst="rect">
              <a:avLst/>
            </a:pr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">
                  <a:solidFill>
                    <a:schemeClr val="lt1"/>
                  </a:solidFill>
                </a:rPr>
                <a:t>&gt;_</a:t>
              </a:r>
              <a:endParaRPr b="1">
                <a:solidFill>
                  <a:schemeClr val="lt1"/>
                </a:solidFill>
              </a:endParaRPr>
            </a:p>
          </p:txBody>
        </p:sp>
      </p:grpSp>
      <p:grpSp>
        <p:nvGrpSpPr>
          <p:cNvPr id="150" name="Google Shape;150;p23"/>
          <p:cNvGrpSpPr/>
          <p:nvPr/>
        </p:nvGrpSpPr>
        <p:grpSpPr>
          <a:xfrm>
            <a:off x="1145544" y="3591755"/>
            <a:ext cx="6449588" cy="821337"/>
            <a:chOff x="2284725" y="1064916"/>
            <a:chExt cx="4464001" cy="309006"/>
          </a:xfrm>
        </p:grpSpPr>
        <p:sp>
          <p:nvSpPr>
            <p:cNvPr id="151" name="Google Shape;151;p23"/>
            <p:cNvSpPr txBox="1"/>
            <p:nvPr/>
          </p:nvSpPr>
          <p:spPr>
            <a:xfrm>
              <a:off x="2675326" y="1064916"/>
              <a:ext cx="4073400" cy="309000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>
                  <a:solidFill>
                    <a:schemeClr val="accent4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s">
                  <a:solidFill>
                    <a:srgbClr val="00FF00"/>
                  </a:solidFill>
                  <a:latin typeface="Consolas"/>
                  <a:ea typeface="Consolas"/>
                  <a:cs typeface="Consolas"/>
                  <a:sym typeface="Consolas"/>
                </a:rPr>
                <a:t>em.find(Pelicula.class, 123)</a:t>
              </a:r>
              <a:br>
                <a:rPr lang="es">
                  <a:solidFill>
                    <a:srgbClr val="00FF00"/>
                  </a:solidFill>
                  <a:latin typeface="Consolas"/>
                  <a:ea typeface="Consolas"/>
                  <a:cs typeface="Consolas"/>
                  <a:sym typeface="Consolas"/>
                </a:rPr>
              </a:br>
              <a:r>
                <a:rPr lang="es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 /*	 Reemplaza 123 con el ID	*/</a:t>
              </a:r>
              <a:endParaRPr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52" name="Google Shape;152;p23"/>
            <p:cNvSpPr/>
            <p:nvPr/>
          </p:nvSpPr>
          <p:spPr>
            <a:xfrm>
              <a:off x="2284725" y="1064922"/>
              <a:ext cx="390600" cy="309000"/>
            </a:xfrm>
            <a:prstGeom prst="rect">
              <a:avLst/>
            </a:pr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">
                  <a:solidFill>
                    <a:schemeClr val="lt1"/>
                  </a:solidFill>
                </a:rPr>
                <a:t>&gt;_</a:t>
              </a:r>
              <a:endParaRPr b="1">
                <a:solidFill>
                  <a:schemeClr val="lt1"/>
                </a:solidFill>
              </a:endParaRPr>
            </a:p>
          </p:txBody>
        </p:sp>
      </p:grpSp>
      <p:sp>
        <p:nvSpPr>
          <p:cNvPr id="153" name="Google Shape;153;p23"/>
          <p:cNvSpPr txBox="1"/>
          <p:nvPr/>
        </p:nvSpPr>
        <p:spPr>
          <a:xfrm>
            <a:off x="3387550" y="2374525"/>
            <a:ext cx="16782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4800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Vs</a:t>
            </a:r>
            <a:endParaRPr sz="4800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4"/>
          <p:cNvSpPr/>
          <p:nvPr/>
        </p:nvSpPr>
        <p:spPr>
          <a:xfrm>
            <a:off x="0" y="6220"/>
            <a:ext cx="3886200" cy="5175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9" name="Google Shape;15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04853" y="76200"/>
            <a:ext cx="486747" cy="486747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4"/>
          <p:cNvSpPr txBox="1"/>
          <p:nvPr/>
        </p:nvSpPr>
        <p:spPr>
          <a:xfrm>
            <a:off x="381000" y="1295400"/>
            <a:ext cx="3185400" cy="22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>
                <a:solidFill>
                  <a:srgbClr val="171D1E"/>
                </a:solidFill>
                <a:highlight>
                  <a:schemeClr val="lt1"/>
                </a:highlight>
                <a:latin typeface="Montserrat SemiBold"/>
                <a:ea typeface="Montserrat SemiBold"/>
                <a:cs typeface="Montserrat SemiBold"/>
                <a:sym typeface="Montserrat SemiBold"/>
              </a:rPr>
              <a:t>¿Que pasos </a:t>
            </a:r>
            <a:r>
              <a:rPr b="1" lang="es" sz="3600">
                <a:solidFill>
                  <a:schemeClr val="lt1"/>
                </a:solidFill>
                <a:highlight>
                  <a:schemeClr val="dk1"/>
                </a:highlight>
                <a:latin typeface="Montserrat"/>
                <a:ea typeface="Montserrat"/>
                <a:cs typeface="Montserrat"/>
                <a:sym typeface="Montserrat"/>
              </a:rPr>
              <a:t>generales </a:t>
            </a:r>
            <a:r>
              <a:rPr lang="es" sz="2500">
                <a:solidFill>
                  <a:srgbClr val="171D1E"/>
                </a:solidFill>
                <a:highlight>
                  <a:schemeClr val="lt1"/>
                </a:highlight>
                <a:latin typeface="Montserrat SemiBold"/>
                <a:ea typeface="Montserrat SemiBold"/>
                <a:cs typeface="Montserrat SemiBold"/>
                <a:sym typeface="Montserrat SemiBold"/>
              </a:rPr>
              <a:t> debo seguir para usar JDBC 0 JPA?</a:t>
            </a:r>
            <a:br>
              <a:rPr lang="es" sz="2500">
                <a:solidFill>
                  <a:srgbClr val="171D1E"/>
                </a:solidFill>
                <a:highlight>
                  <a:schemeClr val="lt1"/>
                </a:highlight>
                <a:latin typeface="Montserrat SemiBold"/>
                <a:ea typeface="Montserrat SemiBold"/>
                <a:cs typeface="Montserrat SemiBold"/>
                <a:sym typeface="Montserrat SemiBold"/>
              </a:rPr>
            </a:br>
            <a:endParaRPr sz="2200">
              <a:solidFill>
                <a:schemeClr val="lt1"/>
              </a:solidFill>
              <a:highlight>
                <a:schemeClr val="accent5"/>
              </a:highlight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grpSp>
        <p:nvGrpSpPr>
          <p:cNvPr id="161" name="Google Shape;161;p24"/>
          <p:cNvGrpSpPr/>
          <p:nvPr/>
        </p:nvGrpSpPr>
        <p:grpSpPr>
          <a:xfrm>
            <a:off x="4724400" y="914400"/>
            <a:ext cx="560190" cy="509295"/>
            <a:chOff x="1489837" y="4828579"/>
            <a:chExt cx="1120381" cy="1018590"/>
          </a:xfrm>
        </p:grpSpPr>
        <p:sp>
          <p:nvSpPr>
            <p:cNvPr id="162" name="Google Shape;162;p24"/>
            <p:cNvSpPr/>
            <p:nvPr/>
          </p:nvSpPr>
          <p:spPr>
            <a:xfrm>
              <a:off x="1692086" y="4828579"/>
              <a:ext cx="918131" cy="872057"/>
            </a:xfrm>
            <a:custGeom>
              <a:rect b="b" l="l" r="r" t="t"/>
              <a:pathLst>
                <a:path extrusionOk="0" h="21615" w="22757">
                  <a:moveTo>
                    <a:pt x="8873" y="1"/>
                  </a:moveTo>
                  <a:cubicBezTo>
                    <a:pt x="5668" y="1"/>
                    <a:pt x="2461" y="1213"/>
                    <a:pt x="0" y="3641"/>
                  </a:cubicBezTo>
                  <a:lnTo>
                    <a:pt x="17743" y="21615"/>
                  </a:lnTo>
                  <a:cubicBezTo>
                    <a:pt x="22707" y="16717"/>
                    <a:pt x="22756" y="8720"/>
                    <a:pt x="17859" y="3756"/>
                  </a:cubicBezTo>
                  <a:cubicBezTo>
                    <a:pt x="15389" y="1254"/>
                    <a:pt x="12132" y="1"/>
                    <a:pt x="887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24"/>
            <p:cNvSpPr/>
            <p:nvPr/>
          </p:nvSpPr>
          <p:spPr>
            <a:xfrm>
              <a:off x="1489837" y="4975475"/>
              <a:ext cx="918131" cy="871694"/>
            </a:xfrm>
            <a:custGeom>
              <a:rect b="b" l="l" r="r" t="t"/>
              <a:pathLst>
                <a:path extrusionOk="0" h="21606" w="22757">
                  <a:moveTo>
                    <a:pt x="5013" y="0"/>
                  </a:moveTo>
                  <a:cubicBezTo>
                    <a:pt x="50" y="4897"/>
                    <a:pt x="1" y="12878"/>
                    <a:pt x="4898" y="17842"/>
                  </a:cubicBezTo>
                  <a:cubicBezTo>
                    <a:pt x="7371" y="20348"/>
                    <a:pt x="10635" y="21606"/>
                    <a:pt x="13900" y="21606"/>
                  </a:cubicBezTo>
                  <a:cubicBezTo>
                    <a:pt x="17099" y="21606"/>
                    <a:pt x="20299" y="20398"/>
                    <a:pt x="22756" y="17974"/>
                  </a:cubicBezTo>
                  <a:lnTo>
                    <a:pt x="501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24"/>
            <p:cNvSpPr/>
            <p:nvPr/>
          </p:nvSpPr>
          <p:spPr>
            <a:xfrm>
              <a:off x="1796540" y="5143754"/>
              <a:ext cx="506975" cy="390580"/>
            </a:xfrm>
            <a:custGeom>
              <a:rect b="b" l="l" r="r" t="t"/>
              <a:pathLst>
                <a:path extrusionOk="0" fill="none" h="9681" w="12566">
                  <a:moveTo>
                    <a:pt x="0" y="6119"/>
                  </a:moveTo>
                  <a:lnTo>
                    <a:pt x="3908" y="9680"/>
                  </a:lnTo>
                  <a:lnTo>
                    <a:pt x="12565" y="1"/>
                  </a:lnTo>
                </a:path>
              </a:pathLst>
            </a:custGeom>
            <a:solidFill>
              <a:schemeClr val="accent5"/>
            </a:solidFill>
            <a:ln cap="flat" cmpd="sng" w="19050">
              <a:solidFill>
                <a:schemeClr val="lt1"/>
              </a:solidFill>
              <a:prstDash val="solid"/>
              <a:miter lim="16489"/>
              <a:headEnd len="sm" w="sm" type="none"/>
              <a:tailEnd len="sm" w="sm" type="none"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5" name="Google Shape;165;p24"/>
          <p:cNvSpPr txBox="1"/>
          <p:nvPr/>
        </p:nvSpPr>
        <p:spPr>
          <a:xfrm>
            <a:off x="5715000" y="914400"/>
            <a:ext cx="2919600" cy="35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rgbClr val="171D1E"/>
                </a:solidFill>
                <a:highlight>
                  <a:schemeClr val="lt1"/>
                </a:highlight>
                <a:latin typeface="Montserrat SemiBold"/>
                <a:ea typeface="Montserrat SemiBold"/>
                <a:cs typeface="Montserrat SemiBold"/>
                <a:sym typeface="Montserrat SemiBold"/>
              </a:rPr>
              <a:t> Crear un Proyecto</a:t>
            </a:r>
            <a:br>
              <a:rPr lang="es" sz="1700">
                <a:solidFill>
                  <a:srgbClr val="171D1E"/>
                </a:solidFill>
                <a:highlight>
                  <a:schemeClr val="lt1"/>
                </a:highlight>
                <a:latin typeface="Montserrat SemiBold"/>
                <a:ea typeface="Montserrat SemiBold"/>
                <a:cs typeface="Montserrat SemiBold"/>
                <a:sym typeface="Montserrat SemiBold"/>
              </a:rPr>
            </a:br>
            <a:r>
              <a:rPr lang="es" sz="17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Maven u otro.</a:t>
            </a:r>
            <a:br>
              <a:rPr lang="es" sz="17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</a:br>
            <a:br>
              <a:rPr lang="es" sz="1700">
                <a:solidFill>
                  <a:srgbClr val="171D1E"/>
                </a:solidFill>
                <a:highlight>
                  <a:schemeClr val="lt1"/>
                </a:highlight>
                <a:latin typeface="Montserrat SemiBold"/>
                <a:ea typeface="Montserrat SemiBold"/>
                <a:cs typeface="Montserrat SemiBold"/>
                <a:sym typeface="Montserrat SemiBold"/>
              </a:rPr>
            </a:br>
            <a:r>
              <a:rPr lang="es" sz="1700">
                <a:solidFill>
                  <a:srgbClr val="171D1E"/>
                </a:solidFill>
                <a:highlight>
                  <a:schemeClr val="lt1"/>
                </a:highlight>
                <a:latin typeface="Montserrat SemiBold"/>
                <a:ea typeface="Montserrat SemiBold"/>
                <a:cs typeface="Montserrat SemiBold"/>
                <a:sym typeface="Montserrat SemiBold"/>
              </a:rPr>
              <a:t> Configurar POM</a:t>
            </a:r>
            <a:br>
              <a:rPr lang="es" sz="1700">
                <a:solidFill>
                  <a:srgbClr val="171D1E"/>
                </a:solidFill>
                <a:highlight>
                  <a:schemeClr val="lt1"/>
                </a:highlight>
                <a:latin typeface="Montserrat SemiBold"/>
                <a:ea typeface="Montserrat SemiBold"/>
                <a:cs typeface="Montserrat SemiBold"/>
                <a:sym typeface="Montserrat SemiBold"/>
              </a:rPr>
            </a:br>
            <a:r>
              <a:rPr lang="es" sz="17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Agregar conector MySql</a:t>
            </a:r>
            <a:br>
              <a:rPr lang="es" sz="1700">
                <a:solidFill>
                  <a:srgbClr val="171D1E"/>
                </a:solidFill>
                <a:highlight>
                  <a:schemeClr val="lt1"/>
                </a:highlight>
                <a:latin typeface="Montserrat SemiBold"/>
                <a:ea typeface="Montserrat SemiBold"/>
                <a:cs typeface="Montserrat SemiBold"/>
                <a:sym typeface="Montserrat SemiBold"/>
              </a:rPr>
            </a:br>
            <a:br>
              <a:rPr lang="es" sz="1700">
                <a:solidFill>
                  <a:srgbClr val="171D1E"/>
                </a:solidFill>
                <a:highlight>
                  <a:schemeClr val="lt1"/>
                </a:highlight>
                <a:latin typeface="Montserrat SemiBold"/>
                <a:ea typeface="Montserrat SemiBold"/>
                <a:cs typeface="Montserrat SemiBold"/>
                <a:sym typeface="Montserrat SemiBold"/>
              </a:rPr>
            </a:br>
            <a:r>
              <a:rPr lang="es" sz="1700">
                <a:solidFill>
                  <a:srgbClr val="171D1E"/>
                </a:solidFill>
                <a:highlight>
                  <a:schemeClr val="lt1"/>
                </a:highlight>
                <a:latin typeface="Montserrat SemiBold"/>
                <a:ea typeface="Montserrat SemiBold"/>
                <a:cs typeface="Montserrat SemiBold"/>
                <a:sym typeface="Montserrat SemiBold"/>
              </a:rPr>
              <a:t>Verificar Base de Datos </a:t>
            </a:r>
            <a:r>
              <a:rPr lang="es" sz="1700">
                <a:solidFill>
                  <a:srgbClr val="171D1E"/>
                </a:solidFill>
                <a:highlight>
                  <a:schemeClr val="lt1"/>
                </a:highlight>
                <a:latin typeface="Montserrat SemiBold"/>
                <a:ea typeface="Montserrat SemiBold"/>
                <a:cs typeface="Montserrat SemiBold"/>
                <a:sym typeface="Montserrat SemiBold"/>
              </a:rPr>
              <a:t> </a:t>
            </a:r>
            <a:br>
              <a:rPr lang="es" sz="1700">
                <a:solidFill>
                  <a:srgbClr val="171D1E"/>
                </a:solidFill>
                <a:highlight>
                  <a:schemeClr val="lt1"/>
                </a:highlight>
                <a:latin typeface="Montserrat SemiBold"/>
                <a:ea typeface="Montserrat SemiBold"/>
                <a:cs typeface="Montserrat SemiBold"/>
                <a:sym typeface="Montserrat SemiBold"/>
              </a:rPr>
            </a:br>
            <a:r>
              <a:rPr lang="es" sz="17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Tener Creada una.</a:t>
            </a:r>
            <a:br>
              <a:rPr lang="es" sz="1700">
                <a:solidFill>
                  <a:srgbClr val="171D1E"/>
                </a:solidFill>
                <a:highlight>
                  <a:schemeClr val="lt1"/>
                </a:highlight>
                <a:latin typeface="Montserrat SemiBold"/>
                <a:ea typeface="Montserrat SemiBold"/>
                <a:cs typeface="Montserrat SemiBold"/>
                <a:sym typeface="Montserrat SemiBold"/>
              </a:rPr>
            </a:br>
            <a:br>
              <a:rPr lang="es" sz="1700">
                <a:solidFill>
                  <a:srgbClr val="171D1E"/>
                </a:solidFill>
                <a:highlight>
                  <a:schemeClr val="lt1"/>
                </a:highlight>
                <a:latin typeface="Montserrat SemiBold"/>
                <a:ea typeface="Montserrat SemiBold"/>
                <a:cs typeface="Montserrat SemiBold"/>
                <a:sym typeface="Montserrat SemiBold"/>
              </a:rPr>
            </a:br>
            <a:r>
              <a:rPr lang="es" sz="1700">
                <a:solidFill>
                  <a:srgbClr val="171D1E"/>
                </a:solidFill>
                <a:highlight>
                  <a:schemeClr val="lt1"/>
                </a:highlight>
                <a:latin typeface="Montserrat SemiBold"/>
                <a:ea typeface="Montserrat SemiBold"/>
                <a:cs typeface="Montserrat SemiBold"/>
                <a:sym typeface="Montserrat SemiBold"/>
              </a:rPr>
              <a:t>Crear Main.class </a:t>
            </a:r>
            <a:br>
              <a:rPr lang="es" sz="1700">
                <a:solidFill>
                  <a:srgbClr val="171D1E"/>
                </a:solidFill>
                <a:highlight>
                  <a:schemeClr val="lt1"/>
                </a:highlight>
                <a:latin typeface="Montserrat SemiBold"/>
                <a:ea typeface="Montserrat SemiBold"/>
                <a:cs typeface="Montserrat SemiBold"/>
                <a:sym typeface="Montserrat SemiBold"/>
              </a:rPr>
            </a:br>
            <a:r>
              <a:rPr lang="es" sz="17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Ejecutar querys SQL o Métodos</a:t>
            </a:r>
            <a:br>
              <a:rPr lang="es" sz="900">
                <a:solidFill>
                  <a:srgbClr val="171D1E"/>
                </a:solidFill>
                <a:highlight>
                  <a:schemeClr val="lt1"/>
                </a:highlight>
                <a:latin typeface="Montserrat SemiBold"/>
                <a:ea typeface="Montserrat SemiBold"/>
                <a:cs typeface="Montserrat SemiBold"/>
                <a:sym typeface="Montserrat SemiBold"/>
              </a:rPr>
            </a:br>
            <a:endParaRPr sz="900">
              <a:solidFill>
                <a:srgbClr val="FFFFFF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grpSp>
        <p:nvGrpSpPr>
          <p:cNvPr id="166" name="Google Shape;166;p24"/>
          <p:cNvGrpSpPr/>
          <p:nvPr/>
        </p:nvGrpSpPr>
        <p:grpSpPr>
          <a:xfrm>
            <a:off x="4724400" y="1600200"/>
            <a:ext cx="560190" cy="509295"/>
            <a:chOff x="1489837" y="4828579"/>
            <a:chExt cx="1120381" cy="1018590"/>
          </a:xfrm>
        </p:grpSpPr>
        <p:sp>
          <p:nvSpPr>
            <p:cNvPr id="167" name="Google Shape;167;p24"/>
            <p:cNvSpPr/>
            <p:nvPr/>
          </p:nvSpPr>
          <p:spPr>
            <a:xfrm>
              <a:off x="1692086" y="4828579"/>
              <a:ext cx="918131" cy="872057"/>
            </a:xfrm>
            <a:custGeom>
              <a:rect b="b" l="l" r="r" t="t"/>
              <a:pathLst>
                <a:path extrusionOk="0" h="21615" w="22757">
                  <a:moveTo>
                    <a:pt x="8873" y="1"/>
                  </a:moveTo>
                  <a:cubicBezTo>
                    <a:pt x="5668" y="1"/>
                    <a:pt x="2461" y="1213"/>
                    <a:pt x="0" y="3641"/>
                  </a:cubicBezTo>
                  <a:lnTo>
                    <a:pt x="17743" y="21615"/>
                  </a:lnTo>
                  <a:cubicBezTo>
                    <a:pt x="22707" y="16717"/>
                    <a:pt x="22756" y="8720"/>
                    <a:pt x="17859" y="3756"/>
                  </a:cubicBezTo>
                  <a:cubicBezTo>
                    <a:pt x="15389" y="1254"/>
                    <a:pt x="12132" y="1"/>
                    <a:pt x="887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24"/>
            <p:cNvSpPr/>
            <p:nvPr/>
          </p:nvSpPr>
          <p:spPr>
            <a:xfrm>
              <a:off x="1489837" y="4975475"/>
              <a:ext cx="918131" cy="871694"/>
            </a:xfrm>
            <a:custGeom>
              <a:rect b="b" l="l" r="r" t="t"/>
              <a:pathLst>
                <a:path extrusionOk="0" h="21606" w="22757">
                  <a:moveTo>
                    <a:pt x="5013" y="0"/>
                  </a:moveTo>
                  <a:cubicBezTo>
                    <a:pt x="50" y="4897"/>
                    <a:pt x="1" y="12878"/>
                    <a:pt x="4898" y="17842"/>
                  </a:cubicBezTo>
                  <a:cubicBezTo>
                    <a:pt x="7371" y="20348"/>
                    <a:pt x="10635" y="21606"/>
                    <a:pt x="13900" y="21606"/>
                  </a:cubicBezTo>
                  <a:cubicBezTo>
                    <a:pt x="17099" y="21606"/>
                    <a:pt x="20299" y="20398"/>
                    <a:pt x="22756" y="17974"/>
                  </a:cubicBezTo>
                  <a:lnTo>
                    <a:pt x="501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24"/>
            <p:cNvSpPr/>
            <p:nvPr/>
          </p:nvSpPr>
          <p:spPr>
            <a:xfrm>
              <a:off x="1796540" y="5143754"/>
              <a:ext cx="506975" cy="390580"/>
            </a:xfrm>
            <a:custGeom>
              <a:rect b="b" l="l" r="r" t="t"/>
              <a:pathLst>
                <a:path extrusionOk="0" fill="none" h="9681" w="12566">
                  <a:moveTo>
                    <a:pt x="0" y="6119"/>
                  </a:moveTo>
                  <a:lnTo>
                    <a:pt x="3908" y="9680"/>
                  </a:lnTo>
                  <a:lnTo>
                    <a:pt x="12565" y="1"/>
                  </a:lnTo>
                </a:path>
              </a:pathLst>
            </a:custGeom>
            <a:solidFill>
              <a:schemeClr val="accent5"/>
            </a:solidFill>
            <a:ln cap="flat" cmpd="sng" w="19050">
              <a:solidFill>
                <a:schemeClr val="lt1"/>
              </a:solidFill>
              <a:prstDash val="solid"/>
              <a:miter lim="16489"/>
              <a:headEnd len="sm" w="sm" type="none"/>
              <a:tailEnd len="sm" w="sm" type="none"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0" name="Google Shape;170;p24"/>
          <p:cNvGrpSpPr/>
          <p:nvPr/>
        </p:nvGrpSpPr>
        <p:grpSpPr>
          <a:xfrm>
            <a:off x="4732599" y="2514600"/>
            <a:ext cx="560190" cy="509295"/>
            <a:chOff x="1489837" y="4828579"/>
            <a:chExt cx="1120381" cy="1018590"/>
          </a:xfrm>
        </p:grpSpPr>
        <p:sp>
          <p:nvSpPr>
            <p:cNvPr id="171" name="Google Shape;171;p24"/>
            <p:cNvSpPr/>
            <p:nvPr/>
          </p:nvSpPr>
          <p:spPr>
            <a:xfrm>
              <a:off x="1692086" y="4828579"/>
              <a:ext cx="918131" cy="872057"/>
            </a:xfrm>
            <a:custGeom>
              <a:rect b="b" l="l" r="r" t="t"/>
              <a:pathLst>
                <a:path extrusionOk="0" h="21615" w="22757">
                  <a:moveTo>
                    <a:pt x="8873" y="1"/>
                  </a:moveTo>
                  <a:cubicBezTo>
                    <a:pt x="5668" y="1"/>
                    <a:pt x="2461" y="1213"/>
                    <a:pt x="0" y="3641"/>
                  </a:cubicBezTo>
                  <a:lnTo>
                    <a:pt x="17743" y="21615"/>
                  </a:lnTo>
                  <a:cubicBezTo>
                    <a:pt x="22707" y="16717"/>
                    <a:pt x="22756" y="8720"/>
                    <a:pt x="17859" y="3756"/>
                  </a:cubicBezTo>
                  <a:cubicBezTo>
                    <a:pt x="15389" y="1254"/>
                    <a:pt x="12132" y="1"/>
                    <a:pt x="887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24"/>
            <p:cNvSpPr/>
            <p:nvPr/>
          </p:nvSpPr>
          <p:spPr>
            <a:xfrm>
              <a:off x="1489837" y="4975475"/>
              <a:ext cx="918131" cy="871694"/>
            </a:xfrm>
            <a:custGeom>
              <a:rect b="b" l="l" r="r" t="t"/>
              <a:pathLst>
                <a:path extrusionOk="0" h="21606" w="22757">
                  <a:moveTo>
                    <a:pt x="5013" y="0"/>
                  </a:moveTo>
                  <a:cubicBezTo>
                    <a:pt x="50" y="4897"/>
                    <a:pt x="1" y="12878"/>
                    <a:pt x="4898" y="17842"/>
                  </a:cubicBezTo>
                  <a:cubicBezTo>
                    <a:pt x="7371" y="20348"/>
                    <a:pt x="10635" y="21606"/>
                    <a:pt x="13900" y="21606"/>
                  </a:cubicBezTo>
                  <a:cubicBezTo>
                    <a:pt x="17099" y="21606"/>
                    <a:pt x="20299" y="20398"/>
                    <a:pt x="22756" y="17974"/>
                  </a:cubicBezTo>
                  <a:lnTo>
                    <a:pt x="501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24"/>
            <p:cNvSpPr/>
            <p:nvPr/>
          </p:nvSpPr>
          <p:spPr>
            <a:xfrm>
              <a:off x="1796540" y="5143754"/>
              <a:ext cx="506975" cy="390580"/>
            </a:xfrm>
            <a:custGeom>
              <a:rect b="b" l="l" r="r" t="t"/>
              <a:pathLst>
                <a:path extrusionOk="0" fill="none" h="9681" w="12566">
                  <a:moveTo>
                    <a:pt x="0" y="6119"/>
                  </a:moveTo>
                  <a:lnTo>
                    <a:pt x="3908" y="9680"/>
                  </a:lnTo>
                  <a:lnTo>
                    <a:pt x="12565" y="1"/>
                  </a:lnTo>
                </a:path>
              </a:pathLst>
            </a:custGeom>
            <a:solidFill>
              <a:schemeClr val="accent5"/>
            </a:solidFill>
            <a:ln cap="flat" cmpd="sng" w="19050">
              <a:solidFill>
                <a:schemeClr val="lt1"/>
              </a:solidFill>
              <a:prstDash val="solid"/>
              <a:miter lim="16489"/>
              <a:headEnd len="sm" w="sm" type="none"/>
              <a:tailEnd len="sm" w="sm" type="none"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4" name="Google Shape;174;p24"/>
          <p:cNvGrpSpPr/>
          <p:nvPr/>
        </p:nvGrpSpPr>
        <p:grpSpPr>
          <a:xfrm>
            <a:off x="4718568" y="3376905"/>
            <a:ext cx="560190" cy="509295"/>
            <a:chOff x="1489837" y="4828579"/>
            <a:chExt cx="1120381" cy="1018590"/>
          </a:xfrm>
        </p:grpSpPr>
        <p:sp>
          <p:nvSpPr>
            <p:cNvPr id="175" name="Google Shape;175;p24"/>
            <p:cNvSpPr/>
            <p:nvPr/>
          </p:nvSpPr>
          <p:spPr>
            <a:xfrm>
              <a:off x="1692086" y="4828579"/>
              <a:ext cx="918131" cy="872057"/>
            </a:xfrm>
            <a:custGeom>
              <a:rect b="b" l="l" r="r" t="t"/>
              <a:pathLst>
                <a:path extrusionOk="0" h="21615" w="22757">
                  <a:moveTo>
                    <a:pt x="8873" y="1"/>
                  </a:moveTo>
                  <a:cubicBezTo>
                    <a:pt x="5668" y="1"/>
                    <a:pt x="2461" y="1213"/>
                    <a:pt x="0" y="3641"/>
                  </a:cubicBezTo>
                  <a:lnTo>
                    <a:pt x="17743" y="21615"/>
                  </a:lnTo>
                  <a:cubicBezTo>
                    <a:pt x="22707" y="16717"/>
                    <a:pt x="22756" y="8720"/>
                    <a:pt x="17859" y="3756"/>
                  </a:cubicBezTo>
                  <a:cubicBezTo>
                    <a:pt x="15389" y="1254"/>
                    <a:pt x="12132" y="1"/>
                    <a:pt x="887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24"/>
            <p:cNvSpPr/>
            <p:nvPr/>
          </p:nvSpPr>
          <p:spPr>
            <a:xfrm>
              <a:off x="1489837" y="4975475"/>
              <a:ext cx="918131" cy="871694"/>
            </a:xfrm>
            <a:custGeom>
              <a:rect b="b" l="l" r="r" t="t"/>
              <a:pathLst>
                <a:path extrusionOk="0" h="21606" w="22757">
                  <a:moveTo>
                    <a:pt x="5013" y="0"/>
                  </a:moveTo>
                  <a:cubicBezTo>
                    <a:pt x="50" y="4897"/>
                    <a:pt x="1" y="12878"/>
                    <a:pt x="4898" y="17842"/>
                  </a:cubicBezTo>
                  <a:cubicBezTo>
                    <a:pt x="7371" y="20348"/>
                    <a:pt x="10635" y="21606"/>
                    <a:pt x="13900" y="21606"/>
                  </a:cubicBezTo>
                  <a:cubicBezTo>
                    <a:pt x="17099" y="21606"/>
                    <a:pt x="20299" y="20398"/>
                    <a:pt x="22756" y="17974"/>
                  </a:cubicBezTo>
                  <a:lnTo>
                    <a:pt x="501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24"/>
            <p:cNvSpPr/>
            <p:nvPr/>
          </p:nvSpPr>
          <p:spPr>
            <a:xfrm>
              <a:off x="1796540" y="5143754"/>
              <a:ext cx="506975" cy="390580"/>
            </a:xfrm>
            <a:custGeom>
              <a:rect b="b" l="l" r="r" t="t"/>
              <a:pathLst>
                <a:path extrusionOk="0" fill="none" h="9681" w="12566">
                  <a:moveTo>
                    <a:pt x="0" y="6119"/>
                  </a:moveTo>
                  <a:lnTo>
                    <a:pt x="3908" y="9680"/>
                  </a:lnTo>
                  <a:lnTo>
                    <a:pt x="12565" y="1"/>
                  </a:lnTo>
                </a:path>
              </a:pathLst>
            </a:custGeom>
            <a:solidFill>
              <a:schemeClr val="accent5"/>
            </a:solidFill>
            <a:ln cap="flat" cmpd="sng" w="19050">
              <a:solidFill>
                <a:schemeClr val="lt1"/>
              </a:solidFill>
              <a:prstDash val="solid"/>
              <a:miter lim="16489"/>
              <a:headEnd len="sm" w="sm" type="none"/>
              <a:tailEnd len="sm" w="sm" type="none"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5"/>
          <p:cNvSpPr/>
          <p:nvPr/>
        </p:nvSpPr>
        <p:spPr>
          <a:xfrm>
            <a:off x="-975650" y="838200"/>
            <a:ext cx="9510000" cy="5334000"/>
          </a:xfrm>
          <a:prstGeom prst="flowChartAlternateProcess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25"/>
          <p:cNvSpPr/>
          <p:nvPr/>
        </p:nvSpPr>
        <p:spPr>
          <a:xfrm>
            <a:off x="8686800" y="838200"/>
            <a:ext cx="457200" cy="4314242"/>
          </a:xfrm>
          <a:prstGeom prst="flowChartProcess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4" name="Google Shape;18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15200" y="99527"/>
            <a:ext cx="1600200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5"/>
          <p:cNvSpPr txBox="1"/>
          <p:nvPr/>
        </p:nvSpPr>
        <p:spPr>
          <a:xfrm>
            <a:off x="0" y="152400"/>
            <a:ext cx="51129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Crear un proyecto en Maven</a:t>
            </a:r>
            <a:endParaRPr sz="2500">
              <a:solidFill>
                <a:schemeClr val="dk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186" name="Google Shape;186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0650" y="1563437"/>
            <a:ext cx="3267349" cy="2499275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87" name="Google Shape;187;p25"/>
          <p:cNvSpPr/>
          <p:nvPr/>
        </p:nvSpPr>
        <p:spPr>
          <a:xfrm rot="10800000">
            <a:off x="2223600" y="3092325"/>
            <a:ext cx="1445100" cy="303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5"/>
          <p:cNvSpPr txBox="1"/>
          <p:nvPr/>
        </p:nvSpPr>
        <p:spPr>
          <a:xfrm>
            <a:off x="4319925" y="1458650"/>
            <a:ext cx="3876900" cy="33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chemeClr val="dk2"/>
                </a:solidFill>
              </a:rPr>
              <a:t>¿Qué es Maven?</a:t>
            </a:r>
            <a:endParaRPr sz="1600">
              <a:solidFill>
                <a:schemeClr val="dk2"/>
              </a:solidFill>
            </a:endParaRPr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2"/>
                </a:solidFill>
              </a:rPr>
              <a:t>Maven es una poderosa herramienta de gestión de proyectos Java que simplifica enormemente el proceso de desarrollo de software. Imagina que eres un constructor: Maven te proporciona todas las herramientas y materiales necesarios para construir tu proyecto desde los cimientos hasta el techo, de forma organizada y eficiente.</a:t>
            </a:r>
            <a:br>
              <a:rPr lang="es" sz="1600">
                <a:solidFill>
                  <a:schemeClr val="dk2"/>
                </a:solidFill>
              </a:rPr>
            </a:b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lt1"/>
                </a:solidFill>
                <a:highlight>
                  <a:schemeClr val="dk1"/>
                </a:highlight>
              </a:rPr>
              <a:t>El corazón de Maven es el archivo POM</a:t>
            </a:r>
            <a:endParaRPr sz="1600">
              <a:solidFill>
                <a:schemeClr val="lt1"/>
              </a:solidFill>
              <a:highlight>
                <a:schemeClr val="dk1"/>
              </a:highlight>
            </a:endParaRPr>
          </a:p>
          <a:p>
            <a:pPr indent="0" lvl="0" marL="45720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6"/>
          <p:cNvSpPr/>
          <p:nvPr/>
        </p:nvSpPr>
        <p:spPr>
          <a:xfrm>
            <a:off x="-975650" y="838200"/>
            <a:ext cx="9510000" cy="5334000"/>
          </a:xfrm>
          <a:prstGeom prst="flowChartAlternateProcess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26"/>
          <p:cNvSpPr/>
          <p:nvPr/>
        </p:nvSpPr>
        <p:spPr>
          <a:xfrm>
            <a:off x="8686800" y="838200"/>
            <a:ext cx="457200" cy="4314242"/>
          </a:xfrm>
          <a:prstGeom prst="flowChartProcess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5" name="Google Shape;19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15200" y="99527"/>
            <a:ext cx="1600200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26"/>
          <p:cNvSpPr txBox="1"/>
          <p:nvPr/>
        </p:nvSpPr>
        <p:spPr>
          <a:xfrm>
            <a:off x="0" y="152400"/>
            <a:ext cx="51129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Crear un proyecto en Maven</a:t>
            </a:r>
            <a:endParaRPr sz="2500">
              <a:solidFill>
                <a:schemeClr val="dk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197" name="Google Shape;197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5788" y="1555338"/>
            <a:ext cx="3228975" cy="192405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98" name="Google Shape;198;p26"/>
          <p:cNvSpPr/>
          <p:nvPr/>
        </p:nvSpPr>
        <p:spPr>
          <a:xfrm rot="10800000">
            <a:off x="2097825" y="2641700"/>
            <a:ext cx="1897200" cy="303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26"/>
          <p:cNvSpPr txBox="1"/>
          <p:nvPr/>
        </p:nvSpPr>
        <p:spPr>
          <a:xfrm>
            <a:off x="4319925" y="1458650"/>
            <a:ext cx="3791700" cy="322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chemeClr val="dk2"/>
                </a:solidFill>
              </a:rPr>
              <a:t>¿Qué es un POM?</a:t>
            </a:r>
            <a:endParaRPr sz="1600">
              <a:solidFill>
                <a:schemeClr val="dk2"/>
              </a:solidFill>
            </a:endParaRPr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chemeClr val="dk2"/>
                </a:solidFill>
              </a:rPr>
              <a:t>Son las siglas de Project Object Model (Modelo de Objeto de Proyecto). En el contexto de Java y Maven, es un archivo XML que contiene toda la información necesaria para construir y gestionar un proyecto. Es como una receta que le dice a Maven cómo construir tu aplicación, desde qué dependencias necesita hasta cómo empaquetar el resultado final.</a:t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7"/>
          <p:cNvSpPr/>
          <p:nvPr/>
        </p:nvSpPr>
        <p:spPr>
          <a:xfrm>
            <a:off x="-975650" y="838200"/>
            <a:ext cx="9510000" cy="5334000"/>
          </a:xfrm>
          <a:prstGeom prst="flowChartAlternateProcess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27"/>
          <p:cNvSpPr/>
          <p:nvPr/>
        </p:nvSpPr>
        <p:spPr>
          <a:xfrm>
            <a:off x="8686800" y="838200"/>
            <a:ext cx="457200" cy="4314242"/>
          </a:xfrm>
          <a:prstGeom prst="flowChartProcess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6" name="Google Shape;20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15200" y="99527"/>
            <a:ext cx="1600200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27"/>
          <p:cNvSpPr txBox="1"/>
          <p:nvPr/>
        </p:nvSpPr>
        <p:spPr>
          <a:xfrm>
            <a:off x="0" y="152400"/>
            <a:ext cx="51129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¿Como Configurar el POM?</a:t>
            </a:r>
            <a:endParaRPr sz="2500">
              <a:solidFill>
                <a:schemeClr val="dk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208" name="Google Shape;208;p27"/>
          <p:cNvSpPr txBox="1"/>
          <p:nvPr/>
        </p:nvSpPr>
        <p:spPr>
          <a:xfrm>
            <a:off x="1094950" y="3626850"/>
            <a:ext cx="6500100" cy="10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✨ </a:t>
            </a:r>
            <a:r>
              <a:rPr lang="es" sz="11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Una dependencia en el POM (Project Object Model) hace referencia a una biblioteca externa que tu proyecto necesita para funcionar correctamente.</a:t>
            </a:r>
            <a:br>
              <a:rPr lang="es" sz="11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</a:br>
            <a:br>
              <a:rPr lang="es" sz="11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</a:br>
            <a:r>
              <a:rPr lang="es" sz="11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✨ </a:t>
            </a:r>
            <a:r>
              <a:rPr lang="es" sz="11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En otras palabras, las dependencias son como ingredientes de una receta: tu proyecto necesita ciertas bibliotecas (ingredientes) para poder ser servido de la manera correcta.</a:t>
            </a:r>
            <a:endParaRPr sz="1100"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grpSp>
        <p:nvGrpSpPr>
          <p:cNvPr id="209" name="Google Shape;209;p27"/>
          <p:cNvGrpSpPr/>
          <p:nvPr/>
        </p:nvGrpSpPr>
        <p:grpSpPr>
          <a:xfrm>
            <a:off x="1145544" y="1084990"/>
            <a:ext cx="6449588" cy="2321064"/>
            <a:chOff x="2284725" y="1064916"/>
            <a:chExt cx="4464001" cy="309006"/>
          </a:xfrm>
        </p:grpSpPr>
        <p:sp>
          <p:nvSpPr>
            <p:cNvPr id="210" name="Google Shape;210;p27"/>
            <p:cNvSpPr txBox="1"/>
            <p:nvPr/>
          </p:nvSpPr>
          <p:spPr>
            <a:xfrm>
              <a:off x="2675326" y="1064916"/>
              <a:ext cx="4073400" cy="309000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>
                  <a:solidFill>
                    <a:srgbClr val="B6D7A8"/>
                  </a:solidFill>
                  <a:latin typeface="Consolas"/>
                  <a:ea typeface="Consolas"/>
                  <a:cs typeface="Consolas"/>
                  <a:sym typeface="Consolas"/>
                </a:rPr>
                <a:t>&lt;dependencies&gt;</a:t>
              </a:r>
              <a:endParaRPr>
                <a:solidFill>
                  <a:srgbClr val="B6D7A8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45720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>
                  <a:solidFill>
                    <a:schemeClr val="lt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&lt;!-- JPA (Hibernate) --&gt;</a:t>
              </a:r>
              <a:endParaRPr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45720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>
                  <a:solidFill>
                    <a:srgbClr val="B6D7A8"/>
                  </a:solidFill>
                  <a:latin typeface="Consolas"/>
                  <a:ea typeface="Consolas"/>
                  <a:cs typeface="Consolas"/>
                  <a:sym typeface="Consolas"/>
                </a:rPr>
                <a:t>&lt;dependency&gt;</a:t>
              </a:r>
              <a:endParaRPr>
                <a:solidFill>
                  <a:srgbClr val="B6D7A8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45720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>
                  <a:solidFill>
                    <a:srgbClr val="B6D7A8"/>
                  </a:solidFill>
                  <a:latin typeface="Consolas"/>
                  <a:ea typeface="Consolas"/>
                  <a:cs typeface="Consolas"/>
                  <a:sym typeface="Consolas"/>
                </a:rPr>
                <a:t>        &lt;groupId&gt;</a:t>
              </a:r>
              <a:r>
                <a:rPr lang="es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org.hibernate</a:t>
              </a:r>
              <a:r>
                <a:rPr lang="es">
                  <a:solidFill>
                    <a:srgbClr val="B6D7A8"/>
                  </a:solidFill>
                  <a:latin typeface="Consolas"/>
                  <a:ea typeface="Consolas"/>
                  <a:cs typeface="Consolas"/>
                  <a:sym typeface="Consolas"/>
                </a:rPr>
                <a:t>&lt;/groupId&gt;</a:t>
              </a:r>
              <a:endParaRPr>
                <a:solidFill>
                  <a:srgbClr val="B6D7A8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45720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>
                  <a:solidFill>
                    <a:srgbClr val="B6D7A8"/>
                  </a:solidFill>
                  <a:latin typeface="Consolas"/>
                  <a:ea typeface="Consolas"/>
                  <a:cs typeface="Consolas"/>
                  <a:sym typeface="Consolas"/>
                </a:rPr>
                <a:t>            &lt;artifactId&gt;</a:t>
              </a:r>
              <a:r>
                <a:rPr lang="es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hibernate-core</a:t>
              </a:r>
              <a:r>
                <a:rPr lang="es">
                  <a:solidFill>
                    <a:srgbClr val="B6D7A8"/>
                  </a:solidFill>
                  <a:latin typeface="Consolas"/>
                  <a:ea typeface="Consolas"/>
                  <a:cs typeface="Consolas"/>
                  <a:sym typeface="Consolas"/>
                </a:rPr>
                <a:t>&lt;/artifactId&gt;</a:t>
              </a:r>
              <a:endParaRPr>
                <a:solidFill>
                  <a:srgbClr val="B6D7A8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45720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>
                  <a:solidFill>
                    <a:srgbClr val="B6D7A8"/>
                  </a:solidFill>
                  <a:latin typeface="Consolas"/>
                  <a:ea typeface="Consolas"/>
                  <a:cs typeface="Consolas"/>
                  <a:sym typeface="Consolas"/>
                </a:rPr>
                <a:t>        &lt;version&gt;</a:t>
              </a:r>
              <a:r>
                <a:rPr lang="es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6.2.7.Final</a:t>
              </a:r>
              <a:r>
                <a:rPr lang="es">
                  <a:solidFill>
                    <a:srgbClr val="B6D7A8"/>
                  </a:solidFill>
                  <a:latin typeface="Consolas"/>
                  <a:ea typeface="Consolas"/>
                  <a:cs typeface="Consolas"/>
                  <a:sym typeface="Consolas"/>
                </a:rPr>
                <a:t>&lt;/version&gt;</a:t>
              </a:r>
              <a:endParaRPr>
                <a:solidFill>
                  <a:srgbClr val="B6D7A8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45720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>
                  <a:solidFill>
                    <a:srgbClr val="B6D7A8"/>
                  </a:solidFill>
                  <a:latin typeface="Consolas"/>
                  <a:ea typeface="Consolas"/>
                  <a:cs typeface="Consolas"/>
                  <a:sym typeface="Consolas"/>
                </a:rPr>
                <a:t> &lt;/dependency&gt;</a:t>
              </a:r>
              <a:endParaRPr>
                <a:solidFill>
                  <a:srgbClr val="B6D7A8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>
                  <a:solidFill>
                    <a:srgbClr val="B6D7A8"/>
                  </a:solidFill>
                  <a:latin typeface="Consolas"/>
                  <a:ea typeface="Consolas"/>
                  <a:cs typeface="Consolas"/>
                  <a:sym typeface="Consolas"/>
                </a:rPr>
                <a:t>&lt;/dependencies&gt;</a:t>
              </a:r>
              <a:endParaRPr>
                <a:solidFill>
                  <a:srgbClr val="B6D7A8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11" name="Google Shape;211;p27"/>
            <p:cNvSpPr/>
            <p:nvPr/>
          </p:nvSpPr>
          <p:spPr>
            <a:xfrm>
              <a:off x="2284725" y="1064922"/>
              <a:ext cx="390600" cy="309000"/>
            </a:xfrm>
            <a:prstGeom prst="rect">
              <a:avLst/>
            </a:pr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">
                  <a:solidFill>
                    <a:schemeClr val="lt1"/>
                  </a:solidFill>
                </a:rPr>
                <a:t>&gt;_</a:t>
              </a:r>
              <a:endParaRPr b="1">
                <a:solidFill>
                  <a:schemeClr val="lt1"/>
                </a:solidFill>
              </a:endParaRP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8"/>
          <p:cNvSpPr/>
          <p:nvPr/>
        </p:nvSpPr>
        <p:spPr>
          <a:xfrm>
            <a:off x="-975650" y="838200"/>
            <a:ext cx="9510000" cy="5334000"/>
          </a:xfrm>
          <a:prstGeom prst="flowChartAlternateProcess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28"/>
          <p:cNvSpPr/>
          <p:nvPr/>
        </p:nvSpPr>
        <p:spPr>
          <a:xfrm>
            <a:off x="8686800" y="838200"/>
            <a:ext cx="457200" cy="4314242"/>
          </a:xfrm>
          <a:prstGeom prst="flowChartProcess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8" name="Google Shape;21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15200" y="99527"/>
            <a:ext cx="1600200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28"/>
          <p:cNvSpPr txBox="1"/>
          <p:nvPr/>
        </p:nvSpPr>
        <p:spPr>
          <a:xfrm>
            <a:off x="0" y="152400"/>
            <a:ext cx="51129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¿Como Configurar el POM?</a:t>
            </a:r>
            <a:endParaRPr sz="2500">
              <a:solidFill>
                <a:schemeClr val="dk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grpSp>
        <p:nvGrpSpPr>
          <p:cNvPr id="220" name="Google Shape;220;p28"/>
          <p:cNvGrpSpPr/>
          <p:nvPr/>
        </p:nvGrpSpPr>
        <p:grpSpPr>
          <a:xfrm>
            <a:off x="1145544" y="1084990"/>
            <a:ext cx="6449588" cy="2321064"/>
            <a:chOff x="2284725" y="1064916"/>
            <a:chExt cx="4464001" cy="309006"/>
          </a:xfrm>
        </p:grpSpPr>
        <p:sp>
          <p:nvSpPr>
            <p:cNvPr id="221" name="Google Shape;221;p28"/>
            <p:cNvSpPr/>
            <p:nvPr/>
          </p:nvSpPr>
          <p:spPr>
            <a:xfrm>
              <a:off x="2284725" y="1064922"/>
              <a:ext cx="390600" cy="309000"/>
            </a:xfrm>
            <a:prstGeom prst="rect">
              <a:avLst/>
            </a:pr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">
                  <a:solidFill>
                    <a:schemeClr val="lt1"/>
                  </a:solidFill>
                </a:rPr>
                <a:t>&gt;_</a:t>
              </a:r>
              <a:endParaRPr b="1">
                <a:solidFill>
                  <a:schemeClr val="lt1"/>
                </a:solidFill>
              </a:endParaRPr>
            </a:p>
          </p:txBody>
        </p:sp>
        <p:sp>
          <p:nvSpPr>
            <p:cNvPr id="222" name="Google Shape;222;p28"/>
            <p:cNvSpPr txBox="1"/>
            <p:nvPr/>
          </p:nvSpPr>
          <p:spPr>
            <a:xfrm>
              <a:off x="2675326" y="1064916"/>
              <a:ext cx="4073400" cy="309000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>
                  <a:solidFill>
                    <a:srgbClr val="B6D7A8"/>
                  </a:solidFill>
                  <a:latin typeface="Consolas"/>
                  <a:ea typeface="Consolas"/>
                  <a:cs typeface="Consolas"/>
                  <a:sym typeface="Consolas"/>
                </a:rPr>
                <a:t> &lt;dependencies&gt;</a:t>
              </a:r>
              <a:endParaRPr>
                <a:solidFill>
                  <a:srgbClr val="B6D7A8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>
                  <a:solidFill>
                    <a:srgbClr val="B6D7A8"/>
                  </a:solidFill>
                  <a:latin typeface="Consolas"/>
                  <a:ea typeface="Consolas"/>
                  <a:cs typeface="Consolas"/>
                  <a:sym typeface="Consolas"/>
                </a:rPr>
                <a:t>      </a:t>
              </a:r>
              <a:r>
                <a:rPr lang="es">
                  <a:solidFill>
                    <a:schemeClr val="lt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&lt;!-- (JPA API) --&gt;</a:t>
              </a:r>
              <a:endParaRPr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">
                  <a:solidFill>
                    <a:srgbClr val="B6D7A8"/>
                  </a:solidFill>
                  <a:latin typeface="Consolas"/>
                  <a:ea typeface="Consolas"/>
                  <a:cs typeface="Consolas"/>
                  <a:sym typeface="Consolas"/>
                </a:rPr>
                <a:t>      &lt;dependency&gt;</a:t>
              </a:r>
              <a:endParaRPr>
                <a:solidFill>
                  <a:srgbClr val="B6D7A8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">
                  <a:solidFill>
                    <a:srgbClr val="B6D7A8"/>
                  </a:solidFill>
                  <a:latin typeface="Consolas"/>
                  <a:ea typeface="Consolas"/>
                  <a:cs typeface="Consolas"/>
                  <a:sym typeface="Consolas"/>
                </a:rPr>
                <a:t>          &lt;groupId&gt;</a:t>
              </a:r>
              <a:r>
                <a:rPr lang="es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jakarta.persistence</a:t>
              </a:r>
              <a:r>
                <a:rPr lang="es">
                  <a:solidFill>
                    <a:srgbClr val="B6D7A8"/>
                  </a:solidFill>
                  <a:latin typeface="Consolas"/>
                  <a:ea typeface="Consolas"/>
                  <a:cs typeface="Consolas"/>
                  <a:sym typeface="Consolas"/>
                </a:rPr>
                <a:t>&lt;/groupId&gt;</a:t>
              </a:r>
              <a:endParaRPr>
                <a:solidFill>
                  <a:srgbClr val="B6D7A8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">
                  <a:solidFill>
                    <a:srgbClr val="B6D7A8"/>
                  </a:solidFill>
                  <a:latin typeface="Consolas"/>
                  <a:ea typeface="Consolas"/>
                  <a:cs typeface="Consolas"/>
                  <a:sym typeface="Consolas"/>
                </a:rPr>
                <a:t>          &lt;artifactId&gt;</a:t>
              </a:r>
              <a:r>
                <a:rPr lang="es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jakarta.persistence-api</a:t>
              </a:r>
              <a:r>
                <a:rPr lang="es">
                  <a:solidFill>
                    <a:srgbClr val="B6D7A8"/>
                  </a:solidFill>
                  <a:latin typeface="Consolas"/>
                  <a:ea typeface="Consolas"/>
                  <a:cs typeface="Consolas"/>
                  <a:sym typeface="Consolas"/>
                </a:rPr>
                <a:t>&lt;/artifactId&gt;</a:t>
              </a:r>
              <a:endParaRPr>
                <a:solidFill>
                  <a:srgbClr val="B6D7A8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">
                  <a:solidFill>
                    <a:srgbClr val="B6D7A8"/>
                  </a:solidFill>
                  <a:latin typeface="Consolas"/>
                  <a:ea typeface="Consolas"/>
                  <a:cs typeface="Consolas"/>
                  <a:sym typeface="Consolas"/>
                </a:rPr>
                <a:t>          &lt;version&gt;</a:t>
              </a:r>
              <a:r>
                <a:rPr lang="es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3.1.0</a:t>
              </a:r>
              <a:r>
                <a:rPr lang="es">
                  <a:solidFill>
                    <a:srgbClr val="B6D7A8"/>
                  </a:solidFill>
                  <a:latin typeface="Consolas"/>
                  <a:ea typeface="Consolas"/>
                  <a:cs typeface="Consolas"/>
                  <a:sym typeface="Consolas"/>
                </a:rPr>
                <a:t>&lt;/version&gt;</a:t>
              </a:r>
              <a:endParaRPr>
                <a:solidFill>
                  <a:srgbClr val="B6D7A8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>
                  <a:solidFill>
                    <a:srgbClr val="B6D7A8"/>
                  </a:solidFill>
                  <a:latin typeface="Consolas"/>
                  <a:ea typeface="Consolas"/>
                  <a:cs typeface="Consolas"/>
                  <a:sym typeface="Consolas"/>
                </a:rPr>
                <a:t>      &lt;/dependency&gt;</a:t>
              </a:r>
              <a:endParaRPr>
                <a:solidFill>
                  <a:srgbClr val="B6D7A8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>
                  <a:solidFill>
                    <a:srgbClr val="B6D7A8"/>
                  </a:solidFill>
                  <a:latin typeface="Consolas"/>
                  <a:ea typeface="Consolas"/>
                  <a:cs typeface="Consolas"/>
                  <a:sym typeface="Consolas"/>
                </a:rPr>
                <a:t> &lt;/dependencies&gt;</a:t>
              </a:r>
              <a:endParaRPr sz="1800">
                <a:solidFill>
                  <a:schemeClr val="dk2"/>
                </a:solidFill>
              </a:endParaRPr>
            </a:p>
          </p:txBody>
        </p:sp>
      </p:grpSp>
      <p:sp>
        <p:nvSpPr>
          <p:cNvPr id="223" name="Google Shape;223;p28"/>
          <p:cNvSpPr txBox="1"/>
          <p:nvPr/>
        </p:nvSpPr>
        <p:spPr>
          <a:xfrm>
            <a:off x="1094950" y="3626850"/>
            <a:ext cx="6500100" cy="10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✨ </a:t>
            </a:r>
            <a:r>
              <a:rPr lang="es" sz="11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Una dependencia que me sirve para traerme </a:t>
            </a:r>
            <a:r>
              <a:rPr lang="es" sz="11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métodos</a:t>
            </a:r>
            <a:r>
              <a:rPr lang="es" sz="11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para interactuar con la DB.</a:t>
            </a:r>
            <a:br>
              <a:rPr lang="es" sz="11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</a:br>
            <a:br>
              <a:rPr lang="es" sz="11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</a:br>
            <a:r>
              <a:rPr lang="es" sz="1100" u="sng"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Descargar plantilla de las dependencias.</a:t>
            </a:r>
            <a:endParaRPr sz="1100"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9"/>
          <p:cNvSpPr/>
          <p:nvPr/>
        </p:nvSpPr>
        <p:spPr>
          <a:xfrm>
            <a:off x="-975650" y="838200"/>
            <a:ext cx="9510000" cy="5334000"/>
          </a:xfrm>
          <a:prstGeom prst="flowChartAlternateProcess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29"/>
          <p:cNvSpPr/>
          <p:nvPr/>
        </p:nvSpPr>
        <p:spPr>
          <a:xfrm>
            <a:off x="8686800" y="838200"/>
            <a:ext cx="457200" cy="4314242"/>
          </a:xfrm>
          <a:prstGeom prst="flowChartProcess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0" name="Google Shape;23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15200" y="99527"/>
            <a:ext cx="1600200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29"/>
          <p:cNvSpPr txBox="1"/>
          <p:nvPr/>
        </p:nvSpPr>
        <p:spPr>
          <a:xfrm>
            <a:off x="0" y="152400"/>
            <a:ext cx="51129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¿Como Configurar el POM?</a:t>
            </a:r>
            <a:endParaRPr sz="2500">
              <a:solidFill>
                <a:schemeClr val="dk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grpSp>
        <p:nvGrpSpPr>
          <p:cNvPr id="232" name="Google Shape;232;p29"/>
          <p:cNvGrpSpPr/>
          <p:nvPr/>
        </p:nvGrpSpPr>
        <p:grpSpPr>
          <a:xfrm>
            <a:off x="1145544" y="1084990"/>
            <a:ext cx="6449588" cy="2321064"/>
            <a:chOff x="2284725" y="1064916"/>
            <a:chExt cx="4464001" cy="309006"/>
          </a:xfrm>
        </p:grpSpPr>
        <p:sp>
          <p:nvSpPr>
            <p:cNvPr id="233" name="Google Shape;233;p29"/>
            <p:cNvSpPr/>
            <p:nvPr/>
          </p:nvSpPr>
          <p:spPr>
            <a:xfrm>
              <a:off x="2284725" y="1064922"/>
              <a:ext cx="390600" cy="309000"/>
            </a:xfrm>
            <a:prstGeom prst="rect">
              <a:avLst/>
            </a:pr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">
                  <a:solidFill>
                    <a:schemeClr val="lt1"/>
                  </a:solidFill>
                </a:rPr>
                <a:t>&gt;_</a:t>
              </a:r>
              <a:endParaRPr b="1">
                <a:solidFill>
                  <a:schemeClr val="lt1"/>
                </a:solidFill>
              </a:endParaRPr>
            </a:p>
          </p:txBody>
        </p:sp>
        <p:sp>
          <p:nvSpPr>
            <p:cNvPr id="234" name="Google Shape;234;p29"/>
            <p:cNvSpPr txBox="1"/>
            <p:nvPr/>
          </p:nvSpPr>
          <p:spPr>
            <a:xfrm>
              <a:off x="2675326" y="1064916"/>
              <a:ext cx="4073400" cy="309000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>
                  <a:solidFill>
                    <a:srgbClr val="B6D7A8"/>
                  </a:solidFill>
                  <a:latin typeface="Consolas"/>
                  <a:ea typeface="Consolas"/>
                  <a:cs typeface="Consolas"/>
                  <a:sym typeface="Consolas"/>
                </a:rPr>
                <a:t> &lt;dependencies&gt;</a:t>
              </a:r>
              <a:endParaRPr>
                <a:solidFill>
                  <a:srgbClr val="B6D7A8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>
                  <a:solidFill>
                    <a:srgbClr val="B6D7A8"/>
                  </a:solidFill>
                  <a:latin typeface="Consolas"/>
                  <a:ea typeface="Consolas"/>
                  <a:cs typeface="Consolas"/>
                  <a:sym typeface="Consolas"/>
                </a:rPr>
                <a:t>  	   </a:t>
              </a:r>
              <a:r>
                <a:rPr lang="es">
                  <a:solidFill>
                    <a:schemeClr val="lt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&lt;!-- (Conector mysql)--&gt;</a:t>
              </a:r>
              <a:endParaRPr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>
                  <a:solidFill>
                    <a:srgbClr val="B6D7A8"/>
                  </a:solidFill>
                  <a:latin typeface="Consolas"/>
                  <a:ea typeface="Consolas"/>
                  <a:cs typeface="Consolas"/>
                  <a:sym typeface="Consolas"/>
                </a:rPr>
                <a:t>        &lt;dependency&gt;</a:t>
              </a:r>
              <a:endParaRPr>
                <a:solidFill>
                  <a:srgbClr val="B6D7A8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>
                  <a:solidFill>
                    <a:srgbClr val="B6D7A8"/>
                  </a:solidFill>
                  <a:latin typeface="Consolas"/>
                  <a:ea typeface="Consolas"/>
                  <a:cs typeface="Consolas"/>
                  <a:sym typeface="Consolas"/>
                </a:rPr>
                <a:t>            &lt;groupId&gt;</a:t>
              </a:r>
              <a:r>
                <a:rPr lang="es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mysql</a:t>
              </a:r>
              <a:r>
                <a:rPr lang="es">
                  <a:solidFill>
                    <a:srgbClr val="B6D7A8"/>
                  </a:solidFill>
                  <a:latin typeface="Consolas"/>
                  <a:ea typeface="Consolas"/>
                  <a:cs typeface="Consolas"/>
                  <a:sym typeface="Consolas"/>
                </a:rPr>
                <a:t>&lt;/groupId&gt;</a:t>
              </a:r>
              <a:endParaRPr>
                <a:solidFill>
                  <a:srgbClr val="B6D7A8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>
                  <a:solidFill>
                    <a:srgbClr val="B6D7A8"/>
                  </a:solidFill>
                  <a:latin typeface="Consolas"/>
                  <a:ea typeface="Consolas"/>
                  <a:cs typeface="Consolas"/>
                  <a:sym typeface="Consolas"/>
                </a:rPr>
                <a:t>            &lt;artifactId&gt;</a:t>
              </a:r>
              <a:r>
                <a:rPr lang="es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mysql-connector-java</a:t>
              </a:r>
              <a:r>
                <a:rPr lang="es">
                  <a:solidFill>
                    <a:srgbClr val="B6D7A8"/>
                  </a:solidFill>
                  <a:latin typeface="Consolas"/>
                  <a:ea typeface="Consolas"/>
                  <a:cs typeface="Consolas"/>
                  <a:sym typeface="Consolas"/>
                </a:rPr>
                <a:t>&lt;/artifactId&gt;</a:t>
              </a:r>
              <a:endParaRPr>
                <a:solidFill>
                  <a:srgbClr val="B6D7A8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>
                  <a:solidFill>
                    <a:srgbClr val="B6D7A8"/>
                  </a:solidFill>
                  <a:latin typeface="Consolas"/>
                  <a:ea typeface="Consolas"/>
                  <a:cs typeface="Consolas"/>
                  <a:sym typeface="Consolas"/>
                </a:rPr>
                <a:t>            &lt;version&gt;</a:t>
              </a:r>
              <a:r>
                <a:rPr lang="es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8.0.21</a:t>
              </a:r>
              <a:r>
                <a:rPr lang="es">
                  <a:solidFill>
                    <a:srgbClr val="B6D7A8"/>
                  </a:solidFill>
                  <a:latin typeface="Consolas"/>
                  <a:ea typeface="Consolas"/>
                  <a:cs typeface="Consolas"/>
                  <a:sym typeface="Consolas"/>
                </a:rPr>
                <a:t>&lt;/version&gt;</a:t>
              </a:r>
              <a:endParaRPr>
                <a:solidFill>
                  <a:srgbClr val="B6D7A8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>
                  <a:solidFill>
                    <a:srgbClr val="B6D7A8"/>
                  </a:solidFill>
                  <a:latin typeface="Consolas"/>
                  <a:ea typeface="Consolas"/>
                  <a:cs typeface="Consolas"/>
                  <a:sym typeface="Consolas"/>
                </a:rPr>
                <a:t>        &lt;/dependency&gt;</a:t>
              </a:r>
              <a:endParaRPr>
                <a:solidFill>
                  <a:srgbClr val="B6D7A8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>
                  <a:solidFill>
                    <a:srgbClr val="B6D7A8"/>
                  </a:solidFill>
                  <a:latin typeface="Consolas"/>
                  <a:ea typeface="Consolas"/>
                  <a:cs typeface="Consolas"/>
                  <a:sym typeface="Consolas"/>
                </a:rPr>
                <a:t> &lt;/dependencies&gt;</a:t>
              </a:r>
              <a:endParaRPr sz="1800">
                <a:solidFill>
                  <a:schemeClr val="dk2"/>
                </a:solidFill>
              </a:endParaRPr>
            </a:p>
          </p:txBody>
        </p:sp>
      </p:grpSp>
      <p:sp>
        <p:nvSpPr>
          <p:cNvPr id="235" name="Google Shape;235;p29"/>
          <p:cNvSpPr txBox="1"/>
          <p:nvPr/>
        </p:nvSpPr>
        <p:spPr>
          <a:xfrm>
            <a:off x="1094950" y="3626850"/>
            <a:ext cx="6500100" cy="10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✨ </a:t>
            </a:r>
            <a:r>
              <a:rPr lang="es" sz="11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Una dependencia que me permite conectar mi App con mi DB. </a:t>
            </a:r>
            <a:r>
              <a:rPr lang="es" sz="11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Si tu proyecto es solo JDBC puedes agregar solo esta dependencia.</a:t>
            </a:r>
            <a:r>
              <a:rPr lang="es" sz="1100">
                <a:solidFill>
                  <a:schemeClr val="lt1"/>
                </a:solidFill>
                <a:highlight>
                  <a:schemeClr val="dk1"/>
                </a:highlight>
                <a:latin typeface="Montserrat Medium"/>
                <a:ea typeface="Montserrat Medium"/>
                <a:cs typeface="Montserrat Medium"/>
                <a:sym typeface="Montserrat Medium"/>
              </a:rPr>
              <a:t> OJO CON LA VERSIÓN</a:t>
            </a:r>
            <a:br>
              <a:rPr lang="es" sz="1100">
                <a:solidFill>
                  <a:schemeClr val="lt1"/>
                </a:solidFill>
                <a:highlight>
                  <a:schemeClr val="dk1"/>
                </a:highlight>
                <a:latin typeface="Montserrat Medium"/>
                <a:ea typeface="Montserrat Medium"/>
                <a:cs typeface="Montserrat Medium"/>
                <a:sym typeface="Montserrat Medium"/>
              </a:rPr>
            </a:br>
            <a:br>
              <a:rPr lang="es" sz="1100">
                <a:solidFill>
                  <a:schemeClr val="lt1"/>
                </a:solidFill>
                <a:highlight>
                  <a:schemeClr val="dk1"/>
                </a:highlight>
                <a:latin typeface="Montserrat Medium"/>
                <a:ea typeface="Montserrat Medium"/>
                <a:cs typeface="Montserrat Medium"/>
                <a:sym typeface="Montserrat Medium"/>
              </a:rPr>
            </a:br>
            <a:r>
              <a:rPr lang="es" sz="1100" u="sng">
                <a:solidFill>
                  <a:schemeClr val="hlink"/>
                </a:solidFill>
                <a:latin typeface="Montserrat Medium"/>
                <a:ea typeface="Montserrat Medium"/>
                <a:cs typeface="Montserrat Medium"/>
                <a:sym typeface="Montserrat Medium"/>
                <a:hlinkClick r:id="rId4"/>
              </a:rPr>
              <a:t>Descargar plantilla de las dependencias.</a:t>
            </a:r>
            <a:endParaRPr sz="1100" u="sng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0"/>
          <p:cNvSpPr/>
          <p:nvPr/>
        </p:nvSpPr>
        <p:spPr>
          <a:xfrm>
            <a:off x="-975650" y="838200"/>
            <a:ext cx="9510000" cy="5334000"/>
          </a:xfrm>
          <a:prstGeom prst="flowChartAlternateProcess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30"/>
          <p:cNvSpPr/>
          <p:nvPr/>
        </p:nvSpPr>
        <p:spPr>
          <a:xfrm>
            <a:off x="8686800" y="838200"/>
            <a:ext cx="457200" cy="4314242"/>
          </a:xfrm>
          <a:prstGeom prst="flowChartProcess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2" name="Google Shape;24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15200" y="99527"/>
            <a:ext cx="1600200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30"/>
          <p:cNvSpPr txBox="1"/>
          <p:nvPr/>
        </p:nvSpPr>
        <p:spPr>
          <a:xfrm>
            <a:off x="0" y="152400"/>
            <a:ext cx="51129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Verificar Base de Datos</a:t>
            </a:r>
            <a:endParaRPr sz="2500">
              <a:solidFill>
                <a:schemeClr val="dk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244" name="Google Shape;244;p30"/>
          <p:cNvSpPr txBox="1"/>
          <p:nvPr/>
        </p:nvSpPr>
        <p:spPr>
          <a:xfrm>
            <a:off x="1118275" y="4035900"/>
            <a:ext cx="65001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✨Que </a:t>
            </a:r>
            <a:r>
              <a:rPr lang="es" sz="11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esté</a:t>
            </a:r>
            <a:r>
              <a:rPr lang="es" sz="11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en ejecución el servidor donde está</a:t>
            </a:r>
            <a:r>
              <a:rPr lang="es" sz="11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mi DB. </a:t>
            </a:r>
            <a:r>
              <a:rPr lang="es" sz="11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Asegurarse</a:t>
            </a:r>
            <a:r>
              <a:rPr lang="es" sz="11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de crear una DB para hacer las consultas desde tu App.  </a:t>
            </a:r>
            <a:r>
              <a:rPr lang="es" sz="1100" u="sng">
                <a:solidFill>
                  <a:schemeClr val="hlink"/>
                </a:solidFill>
                <a:latin typeface="Montserrat Medium"/>
                <a:ea typeface="Montserrat Medium"/>
                <a:cs typeface="Montserrat Medium"/>
                <a:sym typeface="Montserrat Medium"/>
                <a:hlinkClick r:id="rId4"/>
              </a:rPr>
              <a:t>Descargar plantilla de Creación de DB.</a:t>
            </a:r>
            <a:endParaRPr sz="1100" u="sng">
              <a:solidFill>
                <a:srgbClr val="3C78D8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245" name="Google Shape;245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46075" y="1117665"/>
            <a:ext cx="5486400" cy="28244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1"/>
          <p:cNvSpPr/>
          <p:nvPr/>
        </p:nvSpPr>
        <p:spPr>
          <a:xfrm>
            <a:off x="-990600" y="838200"/>
            <a:ext cx="8458200" cy="5334000"/>
          </a:xfrm>
          <a:prstGeom prst="flowChartAlternateProcess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31"/>
          <p:cNvSpPr/>
          <p:nvPr/>
        </p:nvSpPr>
        <p:spPr>
          <a:xfrm>
            <a:off x="8686800" y="838200"/>
            <a:ext cx="457200" cy="4314242"/>
          </a:xfrm>
          <a:prstGeom prst="flowChartProcess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2" name="Google Shape;25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15200" y="99527"/>
            <a:ext cx="1600200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31"/>
          <p:cNvSpPr txBox="1"/>
          <p:nvPr/>
        </p:nvSpPr>
        <p:spPr>
          <a:xfrm>
            <a:off x="0" y="152400"/>
            <a:ext cx="2667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HACK A BOSS</a:t>
            </a:r>
            <a:endParaRPr sz="2500">
              <a:solidFill>
                <a:schemeClr val="dk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grpSp>
        <p:nvGrpSpPr>
          <p:cNvPr id="254" name="Google Shape;254;p31"/>
          <p:cNvGrpSpPr/>
          <p:nvPr/>
        </p:nvGrpSpPr>
        <p:grpSpPr>
          <a:xfrm>
            <a:off x="-381000" y="2568025"/>
            <a:ext cx="7185000" cy="1207375"/>
            <a:chOff x="-381000" y="2568025"/>
            <a:chExt cx="7185000" cy="1207375"/>
          </a:xfrm>
        </p:grpSpPr>
        <p:sp>
          <p:nvSpPr>
            <p:cNvPr id="255" name="Google Shape;255;p31"/>
            <p:cNvSpPr/>
            <p:nvPr/>
          </p:nvSpPr>
          <p:spPr>
            <a:xfrm>
              <a:off x="-381000" y="2568025"/>
              <a:ext cx="5695500" cy="6732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/>
            </a:p>
          </p:txBody>
        </p:sp>
        <p:sp>
          <p:nvSpPr>
            <p:cNvPr id="256" name="Google Shape;256;p31"/>
            <p:cNvSpPr txBox="1"/>
            <p:nvPr/>
          </p:nvSpPr>
          <p:spPr>
            <a:xfrm>
              <a:off x="457200" y="2644100"/>
              <a:ext cx="6346800" cy="113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rtl="0" algn="l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3500">
                  <a:solidFill>
                    <a:srgbClr val="FFFFFF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JDBC</a:t>
              </a:r>
              <a:br>
                <a:rPr lang="es" sz="3500">
                  <a:solidFill>
                    <a:srgbClr val="FFFFFF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rPr>
              </a:br>
              <a:r>
                <a:rPr lang="es" sz="3500">
                  <a:solidFill>
                    <a:schemeClr val="dk1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Java Database Connectivity</a:t>
              </a:r>
              <a:endParaRPr sz="35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/>
          <p:nvPr/>
        </p:nvSpPr>
        <p:spPr>
          <a:xfrm>
            <a:off x="-990600" y="838200"/>
            <a:ext cx="8458200" cy="5334000"/>
          </a:xfrm>
          <a:prstGeom prst="flowChartAlternateProcess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4"/>
          <p:cNvSpPr/>
          <p:nvPr/>
        </p:nvSpPr>
        <p:spPr>
          <a:xfrm>
            <a:off x="8686800" y="838200"/>
            <a:ext cx="457200" cy="4314242"/>
          </a:xfrm>
          <a:prstGeom prst="flowChartProcess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15200" y="99527"/>
            <a:ext cx="1600200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/>
        </p:nvSpPr>
        <p:spPr>
          <a:xfrm>
            <a:off x="0" y="152400"/>
            <a:ext cx="2667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HACK A BOSS</a:t>
            </a:r>
            <a:endParaRPr sz="2500">
              <a:solidFill>
                <a:schemeClr val="dk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grpSp>
        <p:nvGrpSpPr>
          <p:cNvPr id="63" name="Google Shape;63;p14"/>
          <p:cNvGrpSpPr/>
          <p:nvPr/>
        </p:nvGrpSpPr>
        <p:grpSpPr>
          <a:xfrm>
            <a:off x="-381000" y="2568021"/>
            <a:ext cx="5334000" cy="1207384"/>
            <a:chOff x="-381000" y="2568021"/>
            <a:chExt cx="5334000" cy="1207384"/>
          </a:xfrm>
        </p:grpSpPr>
        <p:sp>
          <p:nvSpPr>
            <p:cNvPr id="64" name="Google Shape;64;p14"/>
            <p:cNvSpPr/>
            <p:nvPr/>
          </p:nvSpPr>
          <p:spPr>
            <a:xfrm>
              <a:off x="-381000" y="2568021"/>
              <a:ext cx="5334000" cy="6732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/>
            </a:p>
          </p:txBody>
        </p:sp>
        <p:sp>
          <p:nvSpPr>
            <p:cNvPr id="65" name="Google Shape;65;p14"/>
            <p:cNvSpPr txBox="1"/>
            <p:nvPr/>
          </p:nvSpPr>
          <p:spPr>
            <a:xfrm>
              <a:off x="457200" y="2644105"/>
              <a:ext cx="3962400" cy="113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rtl="0" algn="l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3500">
                  <a:solidFill>
                    <a:srgbClr val="FFFFFF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Bootcamp Java</a:t>
              </a:r>
              <a:br>
                <a:rPr lang="es" sz="3500">
                  <a:solidFill>
                    <a:srgbClr val="FFFFFF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rPr>
              </a:br>
              <a:r>
                <a:rPr lang="es" sz="3500">
                  <a:solidFill>
                    <a:srgbClr val="171D1E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JDBC y JPA</a:t>
              </a:r>
              <a:endParaRPr sz="3500">
                <a:solidFill>
                  <a:srgbClr val="171D1E"/>
                </a:solidFill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2"/>
          <p:cNvSpPr/>
          <p:nvPr/>
        </p:nvSpPr>
        <p:spPr>
          <a:xfrm>
            <a:off x="-975650" y="838200"/>
            <a:ext cx="9510000" cy="5334000"/>
          </a:xfrm>
          <a:prstGeom prst="flowChartAlternateProcess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32"/>
          <p:cNvSpPr/>
          <p:nvPr/>
        </p:nvSpPr>
        <p:spPr>
          <a:xfrm>
            <a:off x="8686800" y="838200"/>
            <a:ext cx="457200" cy="4314242"/>
          </a:xfrm>
          <a:prstGeom prst="flowChartProcess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3" name="Google Shape;26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15200" y="99527"/>
            <a:ext cx="1600200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32"/>
          <p:cNvSpPr txBox="1"/>
          <p:nvPr/>
        </p:nvSpPr>
        <p:spPr>
          <a:xfrm>
            <a:off x="0" y="152400"/>
            <a:ext cx="47049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Conexión con JDBC</a:t>
            </a:r>
            <a:r>
              <a:rPr lang="es" sz="25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 </a:t>
            </a:r>
            <a:endParaRPr sz="2500">
              <a:solidFill>
                <a:schemeClr val="dk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grpSp>
        <p:nvGrpSpPr>
          <p:cNvPr id="265" name="Google Shape;265;p32"/>
          <p:cNvGrpSpPr/>
          <p:nvPr/>
        </p:nvGrpSpPr>
        <p:grpSpPr>
          <a:xfrm>
            <a:off x="1145544" y="1694590"/>
            <a:ext cx="6449588" cy="2321064"/>
            <a:chOff x="2284725" y="1105494"/>
            <a:chExt cx="4464001" cy="309006"/>
          </a:xfrm>
        </p:grpSpPr>
        <p:sp>
          <p:nvSpPr>
            <p:cNvPr id="266" name="Google Shape;266;p32"/>
            <p:cNvSpPr/>
            <p:nvPr/>
          </p:nvSpPr>
          <p:spPr>
            <a:xfrm>
              <a:off x="2284725" y="1105500"/>
              <a:ext cx="390600" cy="309000"/>
            </a:xfrm>
            <a:prstGeom prst="rect">
              <a:avLst/>
            </a:pr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">
                  <a:solidFill>
                    <a:schemeClr val="lt1"/>
                  </a:solidFill>
                </a:rPr>
                <a:t>&gt;_</a:t>
              </a:r>
              <a:endParaRPr b="1">
                <a:solidFill>
                  <a:schemeClr val="lt1"/>
                </a:solidFill>
              </a:endParaRPr>
            </a:p>
          </p:txBody>
        </p:sp>
        <p:sp>
          <p:nvSpPr>
            <p:cNvPr id="267" name="Google Shape;267;p32"/>
            <p:cNvSpPr txBox="1"/>
            <p:nvPr/>
          </p:nvSpPr>
          <p:spPr>
            <a:xfrm>
              <a:off x="2675326" y="1105494"/>
              <a:ext cx="4073400" cy="309000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>
                  <a:solidFill>
                    <a:schemeClr val="accent4"/>
                  </a:solidFill>
                  <a:latin typeface="Consolas"/>
                  <a:ea typeface="Consolas"/>
                  <a:cs typeface="Consolas"/>
                  <a:sym typeface="Consolas"/>
                </a:rPr>
                <a:t>String </a:t>
              </a:r>
              <a:r>
                <a:rPr lang="es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url = </a:t>
              </a:r>
              <a:r>
                <a:rPr lang="es">
                  <a:solidFill>
                    <a:srgbClr val="4A86E8"/>
                  </a:solidFill>
                  <a:latin typeface="Consolas"/>
                  <a:ea typeface="Consolas"/>
                  <a:cs typeface="Consolas"/>
                  <a:sym typeface="Consolas"/>
                </a:rPr>
                <a:t>"jdbc:mysql://localhost:3306/movies_db"</a:t>
              </a:r>
              <a:r>
                <a:rPr lang="es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; </a:t>
              </a:r>
              <a:br>
                <a:rPr lang="es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</a:br>
              <a:r>
                <a:rPr lang="es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			</a:t>
              </a:r>
              <a:r>
                <a:rPr lang="es">
                  <a:solidFill>
                    <a:srgbClr val="B6D7A8"/>
                  </a:solidFill>
                  <a:latin typeface="Consolas"/>
                  <a:ea typeface="Consolas"/>
                  <a:cs typeface="Consolas"/>
                  <a:sym typeface="Consolas"/>
                </a:rPr>
                <a:t>// URL de la base de datos/nombreDB</a:t>
              </a:r>
              <a:br>
                <a:rPr lang="es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</a:br>
              <a:endParaRPr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>
                  <a:solidFill>
                    <a:schemeClr val="accent4"/>
                  </a:solidFill>
                  <a:latin typeface="Consolas"/>
                  <a:ea typeface="Consolas"/>
                  <a:cs typeface="Consolas"/>
                  <a:sym typeface="Consolas"/>
                </a:rPr>
                <a:t>String </a:t>
              </a:r>
              <a:r>
                <a:rPr lang="es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user= </a:t>
              </a:r>
              <a:r>
                <a:rPr lang="es">
                  <a:solidFill>
                    <a:srgbClr val="4A86E8"/>
                  </a:solidFill>
                  <a:latin typeface="Consolas"/>
                  <a:ea typeface="Consolas"/>
                  <a:cs typeface="Consolas"/>
                  <a:sym typeface="Consolas"/>
                </a:rPr>
                <a:t>"root"</a:t>
              </a:r>
              <a:r>
                <a:rPr lang="es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; </a:t>
              </a:r>
              <a:br>
                <a:rPr lang="es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</a:br>
              <a:r>
                <a:rPr lang="es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			</a:t>
              </a:r>
              <a:r>
                <a:rPr lang="es">
                  <a:solidFill>
                    <a:srgbClr val="B6D7A8"/>
                  </a:solidFill>
                  <a:latin typeface="Consolas"/>
                  <a:ea typeface="Consolas"/>
                  <a:cs typeface="Consolas"/>
                  <a:sym typeface="Consolas"/>
                </a:rPr>
                <a:t>// Nombre de usuario de la DB</a:t>
              </a:r>
              <a:br>
                <a:rPr lang="es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</a:br>
              <a:endParaRPr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>
                  <a:solidFill>
                    <a:schemeClr val="accent4"/>
                  </a:solidFill>
                  <a:latin typeface="Consolas"/>
                  <a:ea typeface="Consolas"/>
                  <a:cs typeface="Consolas"/>
                  <a:sym typeface="Consolas"/>
                </a:rPr>
                <a:t>String </a:t>
              </a:r>
              <a:r>
                <a:rPr lang="es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pass= </a:t>
              </a:r>
              <a:r>
                <a:rPr lang="es">
                  <a:solidFill>
                    <a:srgbClr val="4A86E8"/>
                  </a:solidFill>
                  <a:latin typeface="Consolas"/>
                  <a:ea typeface="Consolas"/>
                  <a:cs typeface="Consolas"/>
                  <a:sym typeface="Consolas"/>
                </a:rPr>
                <a:t>""</a:t>
              </a:r>
              <a:r>
                <a:rPr lang="es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; </a:t>
              </a:r>
              <a:br>
                <a:rPr lang="es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</a:br>
              <a:r>
                <a:rPr lang="es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			</a:t>
              </a:r>
              <a:r>
                <a:rPr lang="es">
                  <a:solidFill>
                    <a:srgbClr val="B6D7A8"/>
                  </a:solidFill>
                  <a:latin typeface="Consolas"/>
                  <a:ea typeface="Consolas"/>
                  <a:cs typeface="Consolas"/>
                  <a:sym typeface="Consolas"/>
                </a:rPr>
                <a:t>// Contraseña de la base de datos</a:t>
              </a:r>
              <a:endParaRPr>
                <a:solidFill>
                  <a:srgbClr val="B6D7A8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</a:endParaRPr>
            </a:p>
          </p:txBody>
        </p:sp>
      </p:grpSp>
      <p:sp>
        <p:nvSpPr>
          <p:cNvPr id="268" name="Google Shape;268;p32"/>
          <p:cNvSpPr txBox="1"/>
          <p:nvPr/>
        </p:nvSpPr>
        <p:spPr>
          <a:xfrm>
            <a:off x="1042077" y="4059150"/>
            <a:ext cx="6613200" cy="7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✨ </a:t>
            </a:r>
            <a:r>
              <a:rPr lang="es" sz="11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Luego del nombre de la DB suele agregarse </a:t>
            </a:r>
            <a:r>
              <a:rPr lang="es" sz="1100">
                <a:solidFill>
                  <a:schemeClr val="accent1"/>
                </a:solidFill>
                <a:highlight>
                  <a:srgbClr val="666666"/>
                </a:highlight>
                <a:latin typeface="Montserrat Light"/>
                <a:ea typeface="Montserrat Light"/>
                <a:cs typeface="Montserrat Light"/>
                <a:sym typeface="Montserrat Light"/>
              </a:rPr>
              <a:t> </a:t>
            </a:r>
            <a:r>
              <a:rPr lang="es" sz="1100">
                <a:solidFill>
                  <a:schemeClr val="accent1"/>
                </a:solidFill>
                <a:highlight>
                  <a:srgbClr val="666666"/>
                </a:highlight>
                <a:latin typeface="Consolas"/>
                <a:ea typeface="Consolas"/>
                <a:cs typeface="Consolas"/>
                <a:sym typeface="Consolas"/>
              </a:rPr>
              <a:t>?serverTimezone=UTC</a:t>
            </a:r>
            <a:r>
              <a:rPr lang="es" sz="1100">
                <a:solidFill>
                  <a:schemeClr val="accent1"/>
                </a:solidFill>
                <a:highlight>
                  <a:srgbClr val="666666"/>
                </a:highlight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s" sz="11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es un parámetro que se utiliza para indicar al servidor de base de datos que utilice la zona horaria UTC (Tiempo Universal Coordinado) para todas las operaciones relacionadas con fechas y horas.</a:t>
            </a:r>
            <a:endParaRPr sz="1100"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3"/>
          <p:cNvSpPr/>
          <p:nvPr/>
        </p:nvSpPr>
        <p:spPr>
          <a:xfrm>
            <a:off x="-975650" y="838200"/>
            <a:ext cx="9510000" cy="5334000"/>
          </a:xfrm>
          <a:prstGeom prst="flowChartAlternateProcess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33"/>
          <p:cNvSpPr/>
          <p:nvPr/>
        </p:nvSpPr>
        <p:spPr>
          <a:xfrm>
            <a:off x="8686800" y="838200"/>
            <a:ext cx="457200" cy="4314242"/>
          </a:xfrm>
          <a:prstGeom prst="flowChartProcess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5" name="Google Shape;27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15200" y="99527"/>
            <a:ext cx="1600200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33"/>
          <p:cNvSpPr txBox="1"/>
          <p:nvPr/>
        </p:nvSpPr>
        <p:spPr>
          <a:xfrm>
            <a:off x="0" y="152400"/>
            <a:ext cx="53697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5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Conexión con JDBC </a:t>
            </a:r>
            <a:endParaRPr sz="2500">
              <a:solidFill>
                <a:schemeClr val="dk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500">
              <a:solidFill>
                <a:schemeClr val="dk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grpSp>
        <p:nvGrpSpPr>
          <p:cNvPr id="277" name="Google Shape;277;p33"/>
          <p:cNvGrpSpPr/>
          <p:nvPr/>
        </p:nvGrpSpPr>
        <p:grpSpPr>
          <a:xfrm>
            <a:off x="535022" y="1694690"/>
            <a:ext cx="7563693" cy="2539811"/>
            <a:chOff x="2284725" y="1105494"/>
            <a:chExt cx="4782607" cy="309006"/>
          </a:xfrm>
        </p:grpSpPr>
        <p:sp>
          <p:nvSpPr>
            <p:cNvPr id="278" name="Google Shape;278;p33"/>
            <p:cNvSpPr/>
            <p:nvPr/>
          </p:nvSpPr>
          <p:spPr>
            <a:xfrm>
              <a:off x="2284725" y="1105500"/>
              <a:ext cx="390600" cy="309000"/>
            </a:xfrm>
            <a:prstGeom prst="rect">
              <a:avLst/>
            </a:pr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">
                  <a:solidFill>
                    <a:schemeClr val="lt1"/>
                  </a:solidFill>
                </a:rPr>
                <a:t>&gt;_</a:t>
              </a:r>
              <a:endParaRPr b="1">
                <a:solidFill>
                  <a:schemeClr val="lt1"/>
                </a:solidFill>
              </a:endParaRPr>
            </a:p>
          </p:txBody>
        </p:sp>
        <p:sp>
          <p:nvSpPr>
            <p:cNvPr id="279" name="Google Shape;279;p33"/>
            <p:cNvSpPr txBox="1"/>
            <p:nvPr/>
          </p:nvSpPr>
          <p:spPr>
            <a:xfrm>
              <a:off x="2675332" y="1105494"/>
              <a:ext cx="4392000" cy="309000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>
                  <a:solidFill>
                    <a:schemeClr val="accent4"/>
                  </a:solidFill>
                  <a:latin typeface="Consolas"/>
                  <a:ea typeface="Consolas"/>
                  <a:cs typeface="Consolas"/>
                  <a:sym typeface="Consolas"/>
                </a:rPr>
                <a:t>Connection </a:t>
              </a:r>
              <a:r>
                <a:rPr lang="es">
                  <a:solidFill>
                    <a:srgbClr val="6FA8DC"/>
                  </a:solidFill>
                  <a:latin typeface="Consolas"/>
                  <a:ea typeface="Consolas"/>
                  <a:cs typeface="Consolas"/>
                  <a:sym typeface="Consolas"/>
                </a:rPr>
                <a:t>connection </a:t>
              </a:r>
              <a:r>
                <a:rPr lang="es">
                  <a:solidFill>
                    <a:schemeClr val="accent4"/>
                  </a:solidFill>
                  <a:latin typeface="Consolas"/>
                  <a:ea typeface="Consolas"/>
                  <a:cs typeface="Consolas"/>
                  <a:sym typeface="Consolas"/>
                </a:rPr>
                <a:t>= DriverManager.getConnection(url, user, pass);</a:t>
              </a:r>
              <a:br>
                <a:rPr lang="es">
                  <a:solidFill>
                    <a:schemeClr val="accent4"/>
                  </a:solidFill>
                  <a:latin typeface="Consolas"/>
                  <a:ea typeface="Consolas"/>
                  <a:cs typeface="Consolas"/>
                  <a:sym typeface="Consolas"/>
                </a:rPr>
              </a:br>
              <a:r>
                <a:rPr lang="es">
                  <a:solidFill>
                    <a:srgbClr val="D9D9D9"/>
                  </a:solidFill>
                  <a:latin typeface="Consolas"/>
                  <a:ea typeface="Consolas"/>
                  <a:cs typeface="Consolas"/>
                  <a:sym typeface="Consolas"/>
                </a:rPr>
                <a:t>// Configuramos la conexión a la DB</a:t>
              </a:r>
              <a:endParaRPr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">
                  <a:solidFill>
                    <a:schemeClr val="accent4"/>
                  </a:solidFill>
                  <a:latin typeface="Consolas"/>
                  <a:ea typeface="Consolas"/>
                  <a:cs typeface="Consolas"/>
                  <a:sym typeface="Consolas"/>
                </a:rPr>
                <a:t>Statement </a:t>
              </a:r>
              <a:r>
                <a:rPr lang="es">
                  <a:solidFill>
                    <a:srgbClr val="EA9999"/>
                  </a:solidFill>
                  <a:latin typeface="Consolas"/>
                  <a:ea typeface="Consolas"/>
                  <a:cs typeface="Consolas"/>
                  <a:sym typeface="Consolas"/>
                </a:rPr>
                <a:t>stmt </a:t>
              </a:r>
              <a:r>
                <a:rPr lang="es">
                  <a:solidFill>
                    <a:schemeClr val="accent4"/>
                  </a:solidFill>
                  <a:latin typeface="Consolas"/>
                  <a:ea typeface="Consolas"/>
                  <a:cs typeface="Consolas"/>
                  <a:sym typeface="Consolas"/>
                </a:rPr>
                <a:t>= </a:t>
              </a:r>
              <a:r>
                <a:rPr lang="es">
                  <a:solidFill>
                    <a:srgbClr val="6FA8DC"/>
                  </a:solidFill>
                  <a:latin typeface="Consolas"/>
                  <a:ea typeface="Consolas"/>
                  <a:cs typeface="Consolas"/>
                  <a:sym typeface="Consolas"/>
                </a:rPr>
                <a:t>connection</a:t>
              </a:r>
              <a:r>
                <a:rPr lang="es">
                  <a:solidFill>
                    <a:schemeClr val="accent4"/>
                  </a:solidFill>
                  <a:latin typeface="Consolas"/>
                  <a:ea typeface="Consolas"/>
                  <a:cs typeface="Consolas"/>
                  <a:sym typeface="Consolas"/>
                </a:rPr>
                <a:t>.createStatement(); </a:t>
              </a:r>
              <a:br>
                <a:rPr lang="es">
                  <a:solidFill>
                    <a:schemeClr val="accent4"/>
                  </a:solidFill>
                  <a:latin typeface="Consolas"/>
                  <a:ea typeface="Consolas"/>
                  <a:cs typeface="Consolas"/>
                  <a:sym typeface="Consolas"/>
                </a:rPr>
              </a:br>
              <a:r>
                <a:rPr lang="es">
                  <a:solidFill>
                    <a:srgbClr val="D9D9D9"/>
                  </a:solidFill>
                  <a:latin typeface="Consolas"/>
                  <a:ea typeface="Consolas"/>
                  <a:cs typeface="Consolas"/>
                  <a:sym typeface="Consolas"/>
                </a:rPr>
                <a:t>// Creamos un </a:t>
              </a:r>
              <a:r>
                <a:rPr lang="es">
                  <a:solidFill>
                    <a:srgbClr val="D9D9D9"/>
                  </a:solidFill>
                  <a:latin typeface="Consolas"/>
                  <a:ea typeface="Consolas"/>
                  <a:cs typeface="Consolas"/>
                  <a:sym typeface="Consolas"/>
                </a:rPr>
                <a:t>Declaración</a:t>
              </a:r>
              <a:r>
                <a:rPr lang="es">
                  <a:solidFill>
                    <a:srgbClr val="D9D9D9"/>
                  </a:solidFill>
                  <a:latin typeface="Consolas"/>
                  <a:ea typeface="Consolas"/>
                  <a:cs typeface="Consolas"/>
                  <a:sym typeface="Consolas"/>
                </a:rPr>
                <a:t> para hacerle consultas</a:t>
              </a:r>
              <a:endParaRPr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">
                  <a:solidFill>
                    <a:schemeClr val="accent4"/>
                  </a:solidFill>
                  <a:latin typeface="Consolas"/>
                  <a:ea typeface="Consolas"/>
                  <a:cs typeface="Consolas"/>
                  <a:sym typeface="Consolas"/>
                </a:rPr>
                <a:t>ResultSet </a:t>
              </a:r>
              <a:r>
                <a:rPr lang="es">
                  <a:solidFill>
                    <a:srgbClr val="B6D7A8"/>
                  </a:solidFill>
                  <a:latin typeface="Consolas"/>
                  <a:ea typeface="Consolas"/>
                  <a:cs typeface="Consolas"/>
                  <a:sym typeface="Consolas"/>
                </a:rPr>
                <a:t>rs </a:t>
              </a:r>
              <a:r>
                <a:rPr lang="es">
                  <a:solidFill>
                    <a:schemeClr val="accent4"/>
                  </a:solidFill>
                  <a:latin typeface="Consolas"/>
                  <a:ea typeface="Consolas"/>
                  <a:cs typeface="Consolas"/>
                  <a:sym typeface="Consolas"/>
                </a:rPr>
                <a:t>= </a:t>
              </a:r>
              <a:r>
                <a:rPr lang="es">
                  <a:solidFill>
                    <a:srgbClr val="EA9999"/>
                  </a:solidFill>
                  <a:latin typeface="Consolas"/>
                  <a:ea typeface="Consolas"/>
                  <a:cs typeface="Consolas"/>
                  <a:sym typeface="Consolas"/>
                </a:rPr>
                <a:t>stmt</a:t>
              </a:r>
              <a:r>
                <a:rPr lang="es">
                  <a:solidFill>
                    <a:schemeClr val="accent4"/>
                  </a:solidFill>
                  <a:latin typeface="Consolas"/>
                  <a:ea typeface="Consolas"/>
                  <a:cs typeface="Consolas"/>
                  <a:sym typeface="Consolas"/>
                </a:rPr>
                <a:t>.executeQuery(</a:t>
              </a:r>
              <a:r>
                <a:rPr lang="es">
                  <a:solidFill>
                    <a:schemeClr val="accent6"/>
                  </a:solidFill>
                  <a:latin typeface="Consolas"/>
                  <a:ea typeface="Consolas"/>
                  <a:cs typeface="Consolas"/>
                  <a:sym typeface="Consolas"/>
                </a:rPr>
                <a:t>"SELECT * FROM movies"</a:t>
              </a:r>
              <a:r>
                <a:rPr lang="es">
                  <a:solidFill>
                    <a:schemeClr val="accent4"/>
                  </a:solidFill>
                  <a:latin typeface="Consolas"/>
                  <a:ea typeface="Consolas"/>
                  <a:cs typeface="Consolas"/>
                  <a:sym typeface="Consolas"/>
                </a:rPr>
                <a:t>)) {</a:t>
              </a:r>
              <a:endParaRPr>
                <a:solidFill>
                  <a:schemeClr val="accent4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">
                  <a:solidFill>
                    <a:srgbClr val="D9D9D9"/>
                  </a:solidFill>
                  <a:latin typeface="Consolas"/>
                  <a:ea typeface="Consolas"/>
                  <a:cs typeface="Consolas"/>
                  <a:sym typeface="Consolas"/>
                </a:rPr>
                <a:t>// Ejecutamos una consulta a la DB</a:t>
              </a:r>
              <a:endParaRPr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">
                  <a:solidFill>
                    <a:srgbClr val="B6D7A8"/>
                  </a:solidFill>
                  <a:latin typeface="Consolas"/>
                  <a:ea typeface="Consolas"/>
                  <a:cs typeface="Consolas"/>
                  <a:sym typeface="Consolas"/>
                </a:rPr>
                <a:t>rs</a:t>
              </a:r>
              <a:r>
                <a:rPr lang="es">
                  <a:solidFill>
                    <a:schemeClr val="accent4"/>
                  </a:solidFill>
                  <a:latin typeface="Consolas"/>
                  <a:ea typeface="Consolas"/>
                  <a:cs typeface="Consolas"/>
                  <a:sym typeface="Consolas"/>
                </a:rPr>
                <a:t>.next();</a:t>
              </a:r>
              <a:br>
                <a:rPr lang="es">
                  <a:solidFill>
                    <a:schemeClr val="accent4"/>
                  </a:solidFill>
                  <a:latin typeface="Consolas"/>
                  <a:ea typeface="Consolas"/>
                  <a:cs typeface="Consolas"/>
                  <a:sym typeface="Consolas"/>
                </a:rPr>
              </a:br>
              <a:r>
                <a:rPr lang="es">
                  <a:solidFill>
                    <a:srgbClr val="D9D9D9"/>
                  </a:solidFill>
                  <a:latin typeface="Consolas"/>
                  <a:ea typeface="Consolas"/>
                  <a:cs typeface="Consolas"/>
                  <a:sym typeface="Consolas"/>
                </a:rPr>
                <a:t>// Resultado [obj,obj,obj,...] y vamos iterando el siguiente elemento</a:t>
              </a:r>
              <a:endParaRPr sz="1800">
                <a:solidFill>
                  <a:schemeClr val="dk2"/>
                </a:solidFill>
              </a:endParaRP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4"/>
          <p:cNvSpPr/>
          <p:nvPr/>
        </p:nvSpPr>
        <p:spPr>
          <a:xfrm>
            <a:off x="-990600" y="838200"/>
            <a:ext cx="8458200" cy="5334000"/>
          </a:xfrm>
          <a:prstGeom prst="flowChartAlternateProcess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34"/>
          <p:cNvSpPr/>
          <p:nvPr/>
        </p:nvSpPr>
        <p:spPr>
          <a:xfrm>
            <a:off x="8686800" y="838200"/>
            <a:ext cx="457200" cy="4314242"/>
          </a:xfrm>
          <a:prstGeom prst="flowChartProcess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86" name="Google Shape;28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15200" y="99527"/>
            <a:ext cx="1600200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34"/>
          <p:cNvSpPr txBox="1"/>
          <p:nvPr/>
        </p:nvSpPr>
        <p:spPr>
          <a:xfrm>
            <a:off x="0" y="152400"/>
            <a:ext cx="2667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HACK A BOSS</a:t>
            </a:r>
            <a:endParaRPr sz="2500">
              <a:solidFill>
                <a:schemeClr val="dk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grpSp>
        <p:nvGrpSpPr>
          <p:cNvPr id="288" name="Google Shape;288;p34"/>
          <p:cNvGrpSpPr/>
          <p:nvPr/>
        </p:nvGrpSpPr>
        <p:grpSpPr>
          <a:xfrm>
            <a:off x="-381000" y="2568025"/>
            <a:ext cx="5734200" cy="1207375"/>
            <a:chOff x="-381000" y="2568025"/>
            <a:chExt cx="5734200" cy="1207375"/>
          </a:xfrm>
        </p:grpSpPr>
        <p:sp>
          <p:nvSpPr>
            <p:cNvPr id="289" name="Google Shape;289;p34"/>
            <p:cNvSpPr/>
            <p:nvPr/>
          </p:nvSpPr>
          <p:spPr>
            <a:xfrm>
              <a:off x="-381000" y="2568025"/>
              <a:ext cx="5695500" cy="6732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/>
            </a:p>
          </p:txBody>
        </p:sp>
        <p:sp>
          <p:nvSpPr>
            <p:cNvPr id="290" name="Google Shape;290;p34"/>
            <p:cNvSpPr txBox="1"/>
            <p:nvPr/>
          </p:nvSpPr>
          <p:spPr>
            <a:xfrm>
              <a:off x="457200" y="2644100"/>
              <a:ext cx="4896000" cy="113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rtl="0" algn="l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3500">
                  <a:solidFill>
                    <a:srgbClr val="FFFFFF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JPA </a:t>
              </a:r>
              <a:br>
                <a:rPr lang="es" sz="3500">
                  <a:solidFill>
                    <a:srgbClr val="FFFFFF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rPr>
              </a:br>
              <a:r>
                <a:rPr lang="es" sz="3500">
                  <a:solidFill>
                    <a:schemeClr val="dk1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Java Persistence API</a:t>
              </a:r>
              <a:endParaRPr sz="35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5"/>
          <p:cNvSpPr/>
          <p:nvPr/>
        </p:nvSpPr>
        <p:spPr>
          <a:xfrm>
            <a:off x="-975650" y="838200"/>
            <a:ext cx="9510000" cy="5334000"/>
          </a:xfrm>
          <a:prstGeom prst="flowChartAlternateProcess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35"/>
          <p:cNvSpPr/>
          <p:nvPr/>
        </p:nvSpPr>
        <p:spPr>
          <a:xfrm>
            <a:off x="8686800" y="838200"/>
            <a:ext cx="457200" cy="4314242"/>
          </a:xfrm>
          <a:prstGeom prst="flowChartProcess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97" name="Google Shape;29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15200" y="99527"/>
            <a:ext cx="1600200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35"/>
          <p:cNvSpPr txBox="1"/>
          <p:nvPr/>
        </p:nvSpPr>
        <p:spPr>
          <a:xfrm>
            <a:off x="0" y="152400"/>
            <a:ext cx="47049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Estructura de Paquetes</a:t>
            </a:r>
            <a:endParaRPr sz="2500">
              <a:solidFill>
                <a:schemeClr val="dk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299" name="Google Shape;299;p35"/>
          <p:cNvSpPr txBox="1"/>
          <p:nvPr/>
        </p:nvSpPr>
        <p:spPr>
          <a:xfrm>
            <a:off x="948050" y="2915850"/>
            <a:ext cx="6945900" cy="15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✨ </a:t>
            </a:r>
            <a:r>
              <a:rPr lang="es" sz="11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Dentro de </a:t>
            </a:r>
            <a:r>
              <a:rPr lang="es" sz="1100">
                <a:solidFill>
                  <a:schemeClr val="lt1"/>
                </a:solidFill>
                <a:highlight>
                  <a:schemeClr val="dk1"/>
                </a:highlight>
                <a:latin typeface="Montserrat Medium"/>
                <a:ea typeface="Montserrat Medium"/>
                <a:cs typeface="Montserrat Medium"/>
                <a:sym typeface="Montserrat Medium"/>
              </a:rPr>
              <a:t> resources/ </a:t>
            </a:r>
            <a:r>
              <a:rPr lang="es" sz="11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debes crear una carpeta llamada </a:t>
            </a:r>
            <a:r>
              <a:rPr lang="es" sz="1100">
                <a:solidFill>
                  <a:schemeClr val="lt1"/>
                </a:solidFill>
                <a:highlight>
                  <a:schemeClr val="dk1"/>
                </a:highlight>
                <a:latin typeface="Montserrat Medium"/>
                <a:ea typeface="Montserrat Medium"/>
                <a:cs typeface="Montserrat Medium"/>
                <a:sym typeface="Montserrat Medium"/>
              </a:rPr>
              <a:t> META-INF </a:t>
            </a:r>
            <a:r>
              <a:rPr lang="es" sz="11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y agregar un archivo llamado </a:t>
            </a:r>
            <a:r>
              <a:rPr b="1" lang="es" sz="1100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rPr>
              <a:t>persistence.xml</a:t>
            </a:r>
            <a:br>
              <a:rPr lang="es" sz="11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</a:br>
            <a:br>
              <a:rPr lang="es" sz="11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</a:br>
            <a:r>
              <a:rPr lang="es" sz="11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El archivo </a:t>
            </a:r>
            <a:r>
              <a:rPr b="1" lang="es" sz="1100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rPr>
              <a:t>persistence.xml</a:t>
            </a:r>
            <a:r>
              <a:rPr lang="es" sz="11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es el corazón de la configuración en JPA. Actúa como un puente entre tu aplicación Java y la base de datos, proporcionando toda la información necesaria para establecer una conexión y gestionar las entidades que mapearás a tablas de la base de datos.</a:t>
            </a:r>
            <a:endParaRPr sz="1100"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300" name="Google Shape;300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20370" y="1221880"/>
            <a:ext cx="4321260" cy="1354425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6"/>
          <p:cNvSpPr/>
          <p:nvPr/>
        </p:nvSpPr>
        <p:spPr>
          <a:xfrm>
            <a:off x="-975650" y="838200"/>
            <a:ext cx="9510000" cy="5334000"/>
          </a:xfrm>
          <a:prstGeom prst="flowChartAlternateProcess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36"/>
          <p:cNvSpPr/>
          <p:nvPr/>
        </p:nvSpPr>
        <p:spPr>
          <a:xfrm>
            <a:off x="8686800" y="838200"/>
            <a:ext cx="457200" cy="4314242"/>
          </a:xfrm>
          <a:prstGeom prst="flowChartProcess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07" name="Google Shape;307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15200" y="99527"/>
            <a:ext cx="1600200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p36"/>
          <p:cNvSpPr txBox="1"/>
          <p:nvPr/>
        </p:nvSpPr>
        <p:spPr>
          <a:xfrm>
            <a:off x="0" y="152400"/>
            <a:ext cx="47049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Estructura de Paquetes</a:t>
            </a:r>
            <a:endParaRPr sz="2500">
              <a:solidFill>
                <a:schemeClr val="dk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309" name="Google Shape;309;p36"/>
          <p:cNvSpPr txBox="1"/>
          <p:nvPr/>
        </p:nvSpPr>
        <p:spPr>
          <a:xfrm>
            <a:off x="638050" y="4094600"/>
            <a:ext cx="6999600" cy="9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✨ </a:t>
            </a:r>
            <a:r>
              <a:rPr lang="es" sz="11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Ahoramismo puedes descargar el archivo </a:t>
            </a:r>
            <a:r>
              <a:rPr b="1" lang="es" sz="11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4"/>
              </a:rPr>
              <a:t>persistence.xml</a:t>
            </a:r>
            <a:r>
              <a:rPr lang="es" sz="11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. En este archivo debes configurar el nombre de tu DB, el puerto, el usuario, contraseña y tu conector de mysql.</a:t>
            </a:r>
            <a:br>
              <a:rPr lang="es" sz="11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</a:br>
            <a:br>
              <a:rPr lang="es" sz="11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</a:br>
            <a:endParaRPr sz="1100"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310" name="Google Shape;310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26026" y="1145175"/>
            <a:ext cx="6219999" cy="27465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7"/>
          <p:cNvSpPr/>
          <p:nvPr/>
        </p:nvSpPr>
        <p:spPr>
          <a:xfrm>
            <a:off x="-975650" y="838200"/>
            <a:ext cx="9510000" cy="5334000"/>
          </a:xfrm>
          <a:prstGeom prst="flowChartAlternateProcess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37"/>
          <p:cNvSpPr/>
          <p:nvPr/>
        </p:nvSpPr>
        <p:spPr>
          <a:xfrm>
            <a:off x="8686800" y="838200"/>
            <a:ext cx="457200" cy="4314242"/>
          </a:xfrm>
          <a:prstGeom prst="flowChartProcess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17" name="Google Shape;317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15200" y="99527"/>
            <a:ext cx="1600200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p37"/>
          <p:cNvSpPr txBox="1"/>
          <p:nvPr/>
        </p:nvSpPr>
        <p:spPr>
          <a:xfrm>
            <a:off x="0" y="152400"/>
            <a:ext cx="47049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Estructura de Paquetes</a:t>
            </a:r>
            <a:endParaRPr sz="2500">
              <a:solidFill>
                <a:schemeClr val="dk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319" name="Google Shape;319;p37"/>
          <p:cNvSpPr txBox="1"/>
          <p:nvPr/>
        </p:nvSpPr>
        <p:spPr>
          <a:xfrm>
            <a:off x="638050" y="3092775"/>
            <a:ext cx="6613200" cy="19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✨ </a:t>
            </a:r>
            <a:r>
              <a:rPr lang="es" sz="11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en JPA pueden poner los nombres que ustedes deseen pero se estila usar estos tanto en </a:t>
            </a:r>
            <a:r>
              <a:rPr lang="es" sz="11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inglés</a:t>
            </a:r>
            <a:r>
              <a:rPr lang="es" sz="11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como en español.</a:t>
            </a:r>
            <a:endParaRPr sz="1100"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lt1"/>
                </a:solidFill>
                <a:highlight>
                  <a:schemeClr val="dk1"/>
                </a:highlight>
                <a:latin typeface="Montserrat Medium"/>
                <a:ea typeface="Montserrat Medium"/>
                <a:cs typeface="Montserrat Medium"/>
                <a:sym typeface="Montserrat Medium"/>
              </a:rPr>
              <a:t> –</a:t>
            </a:r>
            <a:r>
              <a:rPr lang="es" sz="1300">
                <a:solidFill>
                  <a:schemeClr val="lt1"/>
                </a:solidFill>
                <a:highlight>
                  <a:schemeClr val="dk1"/>
                </a:highlight>
                <a:latin typeface="Montserrat Medium"/>
                <a:ea typeface="Montserrat Medium"/>
                <a:cs typeface="Montserrat Medium"/>
                <a:sym typeface="Montserrat Medium"/>
              </a:rPr>
              <a:t>→controladores: </a:t>
            </a:r>
            <a:r>
              <a:rPr lang="es" sz="13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Manejan las interacciones con el usuario.</a:t>
            </a:r>
            <a:br>
              <a:rPr lang="es" sz="13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</a:br>
            <a:r>
              <a:rPr lang="es" sz="1300">
                <a:solidFill>
                  <a:schemeClr val="lt1"/>
                </a:solidFill>
                <a:highlight>
                  <a:schemeClr val="dk1"/>
                </a:highlight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s" sz="1300">
                <a:solidFill>
                  <a:schemeClr val="lt1"/>
                </a:solidFill>
                <a:highlight>
                  <a:schemeClr val="dk1"/>
                </a:highlight>
                <a:latin typeface="Montserrat Medium"/>
                <a:ea typeface="Montserrat Medium"/>
                <a:cs typeface="Montserrat Medium"/>
                <a:sym typeface="Montserrat Medium"/>
              </a:rPr>
              <a:t>–→</a:t>
            </a:r>
            <a:r>
              <a:rPr lang="es" sz="1300">
                <a:solidFill>
                  <a:schemeClr val="lt1"/>
                </a:solidFill>
                <a:highlight>
                  <a:schemeClr val="dk1"/>
                </a:highlight>
                <a:latin typeface="Montserrat Medium"/>
                <a:ea typeface="Montserrat Medium"/>
                <a:cs typeface="Montserrat Medium"/>
                <a:sym typeface="Montserrat Medium"/>
              </a:rPr>
              <a:t>entidades:        </a:t>
            </a:r>
            <a:r>
              <a:rPr lang="es" sz="13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Representan los datos que se almacenan en la DB.</a:t>
            </a:r>
            <a:endParaRPr sz="1300"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lt1"/>
                </a:solidFill>
                <a:highlight>
                  <a:schemeClr val="dk1"/>
                </a:highlight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s" sz="1300">
                <a:solidFill>
                  <a:schemeClr val="lt1"/>
                </a:solidFill>
                <a:highlight>
                  <a:schemeClr val="dk1"/>
                </a:highlight>
                <a:latin typeface="Montserrat Medium"/>
                <a:ea typeface="Montserrat Medium"/>
                <a:cs typeface="Montserrat Medium"/>
                <a:sym typeface="Montserrat Medium"/>
              </a:rPr>
              <a:t>–→</a:t>
            </a:r>
            <a:r>
              <a:rPr lang="es" sz="1300">
                <a:solidFill>
                  <a:schemeClr val="lt1"/>
                </a:solidFill>
                <a:highlight>
                  <a:schemeClr val="dk1"/>
                </a:highlight>
                <a:latin typeface="Montserrat Medium"/>
                <a:ea typeface="Montserrat Medium"/>
                <a:cs typeface="Montserrat Medium"/>
                <a:sym typeface="Montserrat Medium"/>
              </a:rPr>
              <a:t>persistencia:    </a:t>
            </a:r>
            <a:r>
              <a:rPr lang="es" sz="13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Se encarga de la interacción con la base de datos.</a:t>
            </a:r>
            <a:br>
              <a:rPr lang="es" sz="13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</a:br>
            <a:r>
              <a:rPr lang="es" sz="13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  </a:t>
            </a:r>
            <a:r>
              <a:rPr lang="es" sz="1300">
                <a:solidFill>
                  <a:schemeClr val="lt1"/>
                </a:solidFill>
                <a:highlight>
                  <a:schemeClr val="dk1"/>
                </a:highlight>
                <a:latin typeface="Montserrat Medium"/>
                <a:ea typeface="Montserrat Medium"/>
                <a:cs typeface="Montserrat Medium"/>
                <a:sym typeface="Montserrat Medium"/>
              </a:rPr>
              <a:t> Main.class:         </a:t>
            </a:r>
            <a:r>
              <a:rPr lang="es" sz="13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Punto de entrada a la App.</a:t>
            </a:r>
            <a:br>
              <a:rPr lang="es" sz="11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</a:br>
            <a:br>
              <a:rPr lang="es" sz="11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</a:br>
            <a:endParaRPr sz="1100"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320" name="Google Shape;320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87500" y="983175"/>
            <a:ext cx="5169000" cy="195795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8"/>
          <p:cNvSpPr/>
          <p:nvPr/>
        </p:nvSpPr>
        <p:spPr>
          <a:xfrm>
            <a:off x="-975650" y="838200"/>
            <a:ext cx="9510000" cy="5334000"/>
          </a:xfrm>
          <a:prstGeom prst="flowChartAlternateProcess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38"/>
          <p:cNvSpPr/>
          <p:nvPr/>
        </p:nvSpPr>
        <p:spPr>
          <a:xfrm>
            <a:off x="8686800" y="838200"/>
            <a:ext cx="457200" cy="4314242"/>
          </a:xfrm>
          <a:prstGeom prst="flowChartProcess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27" name="Google Shape;327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15200" y="99527"/>
            <a:ext cx="1600200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328" name="Google Shape;328;p38"/>
          <p:cNvSpPr txBox="1"/>
          <p:nvPr/>
        </p:nvSpPr>
        <p:spPr>
          <a:xfrm>
            <a:off x="0" y="152400"/>
            <a:ext cx="47049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¿Que me ofrece JPA?</a:t>
            </a:r>
            <a:endParaRPr sz="2500">
              <a:solidFill>
                <a:schemeClr val="dk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grpSp>
        <p:nvGrpSpPr>
          <p:cNvPr id="329" name="Google Shape;329;p38"/>
          <p:cNvGrpSpPr/>
          <p:nvPr/>
        </p:nvGrpSpPr>
        <p:grpSpPr>
          <a:xfrm>
            <a:off x="1145544" y="1694590"/>
            <a:ext cx="6449588" cy="2321064"/>
            <a:chOff x="2284725" y="1105494"/>
            <a:chExt cx="4464001" cy="309006"/>
          </a:xfrm>
        </p:grpSpPr>
        <p:sp>
          <p:nvSpPr>
            <p:cNvPr id="330" name="Google Shape;330;p38"/>
            <p:cNvSpPr/>
            <p:nvPr/>
          </p:nvSpPr>
          <p:spPr>
            <a:xfrm>
              <a:off x="2284725" y="1105500"/>
              <a:ext cx="390600" cy="309000"/>
            </a:xfrm>
            <a:prstGeom prst="rect">
              <a:avLst/>
            </a:pr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">
                  <a:solidFill>
                    <a:schemeClr val="lt1"/>
                  </a:solidFill>
                </a:rPr>
                <a:t>&gt;_</a:t>
              </a:r>
              <a:endParaRPr b="1">
                <a:solidFill>
                  <a:schemeClr val="lt1"/>
                </a:solidFill>
              </a:endParaRPr>
            </a:p>
          </p:txBody>
        </p:sp>
        <p:sp>
          <p:nvSpPr>
            <p:cNvPr id="331" name="Google Shape;331;p38"/>
            <p:cNvSpPr txBox="1"/>
            <p:nvPr/>
          </p:nvSpPr>
          <p:spPr>
            <a:xfrm>
              <a:off x="2675326" y="1105494"/>
              <a:ext cx="4073400" cy="309000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tabla</a:t>
              </a:r>
              <a:r>
                <a:rPr lang="es">
                  <a:solidFill>
                    <a:schemeClr val="accent4"/>
                  </a:solidFill>
                  <a:latin typeface="Consolas"/>
                  <a:ea typeface="Consolas"/>
                  <a:cs typeface="Consolas"/>
                  <a:sym typeface="Consolas"/>
                </a:rPr>
                <a:t>.persist( ) 		</a:t>
              </a:r>
              <a:r>
                <a:rPr lang="es">
                  <a:solidFill>
                    <a:srgbClr val="B6D7A8"/>
                  </a:solidFill>
                  <a:latin typeface="Consolas"/>
                  <a:ea typeface="Consolas"/>
                  <a:cs typeface="Consolas"/>
                  <a:sym typeface="Consolas"/>
                </a:rPr>
                <a:t>// Guardar un Objeto</a:t>
              </a:r>
              <a:br>
                <a:rPr lang="es">
                  <a:solidFill>
                    <a:srgbClr val="B6D7A8"/>
                  </a:solidFill>
                  <a:latin typeface="Consolas"/>
                  <a:ea typeface="Consolas"/>
                  <a:cs typeface="Consolas"/>
                  <a:sym typeface="Consolas"/>
                </a:rPr>
              </a:br>
              <a:r>
                <a:rPr lang="es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tabla</a:t>
              </a:r>
              <a:r>
                <a:rPr lang="es">
                  <a:solidFill>
                    <a:schemeClr val="accent4"/>
                  </a:solidFill>
                  <a:latin typeface="Consolas"/>
                  <a:ea typeface="Consolas"/>
                  <a:cs typeface="Consolas"/>
                  <a:sym typeface="Consolas"/>
                </a:rPr>
                <a:t>.find( ) 			</a:t>
              </a:r>
              <a:r>
                <a:rPr lang="es">
                  <a:solidFill>
                    <a:srgbClr val="B6D7A8"/>
                  </a:solidFill>
                  <a:latin typeface="Consolas"/>
                  <a:ea typeface="Consolas"/>
                  <a:cs typeface="Consolas"/>
                  <a:sym typeface="Consolas"/>
                </a:rPr>
                <a:t>// Buscar  un Objeto</a:t>
              </a:r>
              <a:br>
                <a:rPr lang="es">
                  <a:solidFill>
                    <a:srgbClr val="B6D7A8"/>
                  </a:solidFill>
                  <a:latin typeface="Consolas"/>
                  <a:ea typeface="Consolas"/>
                  <a:cs typeface="Consolas"/>
                  <a:sym typeface="Consolas"/>
                </a:rPr>
              </a:br>
              <a:r>
                <a:rPr lang="es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tabla</a:t>
              </a:r>
              <a:r>
                <a:rPr lang="es">
                  <a:solidFill>
                    <a:schemeClr val="accent4"/>
                  </a:solidFill>
                  <a:latin typeface="Consolas"/>
                  <a:ea typeface="Consolas"/>
                  <a:cs typeface="Consolas"/>
                  <a:sym typeface="Consolas"/>
                </a:rPr>
                <a:t>.merge( ) 		</a:t>
              </a:r>
              <a:r>
                <a:rPr lang="es">
                  <a:solidFill>
                    <a:srgbClr val="B6D7A8"/>
                  </a:solidFill>
                  <a:latin typeface="Consolas"/>
                  <a:ea typeface="Consolas"/>
                  <a:cs typeface="Consolas"/>
                  <a:sym typeface="Consolas"/>
                </a:rPr>
                <a:t>// Actualizar un Objeto</a:t>
              </a:r>
              <a:br>
                <a:rPr lang="es">
                  <a:solidFill>
                    <a:srgbClr val="B6D7A8"/>
                  </a:solidFill>
                  <a:latin typeface="Consolas"/>
                  <a:ea typeface="Consolas"/>
                  <a:cs typeface="Consolas"/>
                  <a:sym typeface="Consolas"/>
                </a:rPr>
              </a:br>
              <a:r>
                <a:rPr lang="es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tabla</a:t>
              </a:r>
              <a:r>
                <a:rPr lang="es">
                  <a:solidFill>
                    <a:schemeClr val="accent4"/>
                  </a:solidFill>
                  <a:latin typeface="Consolas"/>
                  <a:ea typeface="Consolas"/>
                  <a:cs typeface="Consolas"/>
                  <a:sym typeface="Consolas"/>
                </a:rPr>
                <a:t>.remove( ) 		</a:t>
              </a:r>
              <a:r>
                <a:rPr lang="es">
                  <a:solidFill>
                    <a:srgbClr val="B6D7A8"/>
                  </a:solidFill>
                  <a:latin typeface="Consolas"/>
                  <a:ea typeface="Consolas"/>
                  <a:cs typeface="Consolas"/>
                  <a:sym typeface="Consolas"/>
                </a:rPr>
                <a:t>// Remover un Objeto</a:t>
              </a:r>
              <a:br>
                <a:rPr lang="es">
                  <a:solidFill>
                    <a:srgbClr val="B6D7A8"/>
                  </a:solidFill>
                  <a:latin typeface="Consolas"/>
                  <a:ea typeface="Consolas"/>
                  <a:cs typeface="Consolas"/>
                  <a:sym typeface="Consolas"/>
                </a:rPr>
              </a:br>
              <a:r>
                <a:rPr lang="es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tabla</a:t>
              </a:r>
              <a:r>
                <a:rPr lang="es">
                  <a:solidFill>
                    <a:schemeClr val="accent4"/>
                  </a:solidFill>
                  <a:latin typeface="Consolas"/>
                  <a:ea typeface="Consolas"/>
                  <a:cs typeface="Consolas"/>
                  <a:sym typeface="Consolas"/>
                </a:rPr>
                <a:t>.createQuery(</a:t>
              </a:r>
              <a:r>
                <a:rPr lang="es">
                  <a:solidFill>
                    <a:srgbClr val="A4C2F4"/>
                  </a:solidFill>
                  <a:latin typeface="Consolas"/>
                  <a:ea typeface="Consolas"/>
                  <a:cs typeface="Consolas"/>
                  <a:sym typeface="Consolas"/>
                </a:rPr>
                <a:t>"SELECT p FROM Autos p"</a:t>
              </a:r>
              <a:r>
                <a:rPr lang="es">
                  <a:solidFill>
                    <a:schemeClr val="accent4"/>
                  </a:solidFill>
                  <a:latin typeface="Consolas"/>
                  <a:ea typeface="Consolas"/>
                  <a:cs typeface="Consolas"/>
                  <a:sym typeface="Consolas"/>
                </a:rPr>
                <a:t>, </a:t>
              </a:r>
              <a:r>
                <a:rPr lang="es">
                  <a:solidFill>
                    <a:srgbClr val="E06666"/>
                  </a:solidFill>
                  <a:latin typeface="Consolas"/>
                  <a:ea typeface="Consolas"/>
                  <a:cs typeface="Consolas"/>
                  <a:sym typeface="Consolas"/>
                </a:rPr>
                <a:t>Movie</a:t>
              </a:r>
              <a:r>
                <a:rPr lang="es">
                  <a:solidFill>
                    <a:schemeClr val="accent4"/>
                  </a:solidFill>
                  <a:latin typeface="Consolas"/>
                  <a:ea typeface="Consolas"/>
                  <a:cs typeface="Consolas"/>
                  <a:sym typeface="Consolas"/>
                </a:rPr>
                <a:t>.</a:t>
              </a:r>
              <a:r>
                <a:rPr lang="es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class</a:t>
              </a:r>
              <a:r>
                <a:rPr lang="es">
                  <a:solidFill>
                    <a:schemeClr val="accent4"/>
                  </a:solidFill>
                  <a:latin typeface="Consolas"/>
                  <a:ea typeface="Consolas"/>
                  <a:cs typeface="Consolas"/>
                  <a:sym typeface="Consolas"/>
                </a:rPr>
                <a:t>) 						</a:t>
              </a:r>
              <a:r>
                <a:rPr lang="es">
                  <a:solidFill>
                    <a:srgbClr val="B6D7A8"/>
                  </a:solidFill>
                  <a:latin typeface="Consolas"/>
                  <a:ea typeface="Consolas"/>
                  <a:cs typeface="Consolas"/>
                  <a:sym typeface="Consolas"/>
                </a:rPr>
                <a:t>// Buscar todos los Objetos</a:t>
              </a:r>
              <a:endParaRPr sz="1800">
                <a:solidFill>
                  <a:schemeClr val="dk2"/>
                </a:solidFill>
              </a:endParaRPr>
            </a:p>
          </p:txBody>
        </p:sp>
      </p:grpSp>
      <p:sp>
        <p:nvSpPr>
          <p:cNvPr id="332" name="Google Shape;332;p38"/>
          <p:cNvSpPr txBox="1"/>
          <p:nvPr/>
        </p:nvSpPr>
        <p:spPr>
          <a:xfrm>
            <a:off x="1042077" y="4059150"/>
            <a:ext cx="6613200" cy="7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✨ </a:t>
            </a:r>
            <a:r>
              <a:rPr lang="es" sz="11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JPA no incluye un método predeterminado como findAll en EntityManager para mantener la API ligera y flexible. </a:t>
            </a:r>
            <a:r>
              <a:rPr lang="es" sz="11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También</a:t>
            </a:r>
            <a:r>
              <a:rPr lang="es" sz="11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NO todas las entidades necesitan operaciones de Buscar todos o findAll( ). Todos estos </a:t>
            </a:r>
            <a:r>
              <a:rPr lang="es" sz="11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métodos</a:t>
            </a:r>
            <a:r>
              <a:rPr lang="es" sz="11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van en la persistencia.</a:t>
            </a:r>
            <a:endParaRPr sz="1100"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" name="Google Shape;337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77947" y="1295400"/>
            <a:ext cx="2180253" cy="20574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8" name="Google Shape;338;p39"/>
          <p:cNvGrpSpPr/>
          <p:nvPr/>
        </p:nvGrpSpPr>
        <p:grpSpPr>
          <a:xfrm>
            <a:off x="-381000" y="1882221"/>
            <a:ext cx="5334000" cy="1207384"/>
            <a:chOff x="-381000" y="2568021"/>
            <a:chExt cx="5334000" cy="1207384"/>
          </a:xfrm>
        </p:grpSpPr>
        <p:sp>
          <p:nvSpPr>
            <p:cNvPr id="339" name="Google Shape;339;p39"/>
            <p:cNvSpPr/>
            <p:nvPr/>
          </p:nvSpPr>
          <p:spPr>
            <a:xfrm>
              <a:off x="-381000" y="2568021"/>
              <a:ext cx="5334000" cy="6732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/>
            </a:p>
          </p:txBody>
        </p:sp>
        <p:sp>
          <p:nvSpPr>
            <p:cNvPr id="340" name="Google Shape;340;p39"/>
            <p:cNvSpPr txBox="1"/>
            <p:nvPr/>
          </p:nvSpPr>
          <p:spPr>
            <a:xfrm>
              <a:off x="457200" y="2644105"/>
              <a:ext cx="3962400" cy="113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rtl="0" algn="l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3500">
                  <a:solidFill>
                    <a:srgbClr val="FFFFFF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A lo que vinimos</a:t>
              </a:r>
              <a:br>
                <a:rPr lang="es" sz="3500">
                  <a:solidFill>
                    <a:srgbClr val="FFFFFF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rPr>
              </a:br>
              <a:r>
                <a:rPr lang="es" sz="3500">
                  <a:solidFill>
                    <a:schemeClr val="lt1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Al </a:t>
              </a:r>
              <a:r>
                <a:rPr lang="es" sz="3500">
                  <a:solidFill>
                    <a:schemeClr val="lt1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código</a:t>
              </a:r>
              <a:endParaRPr sz="35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/>
          <p:nvPr/>
        </p:nvSpPr>
        <p:spPr>
          <a:xfrm>
            <a:off x="0" y="6220"/>
            <a:ext cx="3886200" cy="5175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04853" y="76200"/>
            <a:ext cx="486747" cy="486747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5"/>
          <p:cNvSpPr txBox="1"/>
          <p:nvPr/>
        </p:nvSpPr>
        <p:spPr>
          <a:xfrm>
            <a:off x="289800" y="2138650"/>
            <a:ext cx="3446400" cy="13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>
                <a:solidFill>
                  <a:srgbClr val="171D1E"/>
                </a:solidFill>
                <a:highlight>
                  <a:schemeClr val="lt1"/>
                </a:highlight>
                <a:latin typeface="Montserrat SemiBold"/>
                <a:ea typeface="Montserrat SemiBold"/>
                <a:cs typeface="Montserrat SemiBold"/>
                <a:sym typeface="Montserrat SemiBold"/>
              </a:rPr>
              <a:t>¿</a:t>
            </a:r>
            <a:r>
              <a:rPr lang="es" sz="2500">
                <a:solidFill>
                  <a:srgbClr val="171D1E"/>
                </a:solidFill>
                <a:highlight>
                  <a:schemeClr val="lt1"/>
                </a:highlight>
                <a:latin typeface="Montserrat SemiBold"/>
                <a:ea typeface="Montserrat SemiBold"/>
                <a:cs typeface="Montserrat SemiBold"/>
                <a:sym typeface="Montserrat SemiBold"/>
              </a:rPr>
              <a:t>Qué</a:t>
            </a:r>
            <a:r>
              <a:rPr lang="es" sz="2500">
                <a:solidFill>
                  <a:srgbClr val="171D1E"/>
                </a:solidFill>
                <a:highlight>
                  <a:schemeClr val="lt1"/>
                </a:highlight>
                <a:latin typeface="Montserrat SemiBold"/>
                <a:ea typeface="Montserrat SemiBold"/>
                <a:cs typeface="Montserrat SemiBold"/>
                <a:sym typeface="Montserrat SemiBold"/>
              </a:rPr>
              <a:t> es </a:t>
            </a:r>
            <a:r>
              <a:rPr lang="es" sz="3100">
                <a:solidFill>
                  <a:schemeClr val="lt1"/>
                </a:solidFill>
                <a:highlight>
                  <a:schemeClr val="dk1"/>
                </a:highlight>
                <a:latin typeface="Montserrat SemiBold"/>
                <a:ea typeface="Montserrat SemiBold"/>
                <a:cs typeface="Montserrat SemiBold"/>
                <a:sym typeface="Montserrat SemiBold"/>
              </a:rPr>
              <a:t> JDBC </a:t>
            </a:r>
            <a:r>
              <a:rPr lang="es" sz="2500">
                <a:solidFill>
                  <a:srgbClr val="171D1E"/>
                </a:solidFill>
                <a:highlight>
                  <a:schemeClr val="lt1"/>
                </a:highlight>
                <a:latin typeface="Montserrat SemiBold"/>
                <a:ea typeface="Montserrat SemiBold"/>
                <a:cs typeface="Montserrat SemiBold"/>
                <a:sym typeface="Montserrat SemiBold"/>
              </a:rPr>
              <a:t>? Java </a:t>
            </a:r>
            <a:r>
              <a:rPr lang="es" sz="2500">
                <a:solidFill>
                  <a:srgbClr val="171D1E"/>
                </a:solidFill>
                <a:highlight>
                  <a:schemeClr val="lt1"/>
                </a:highlight>
                <a:latin typeface="Montserrat SemiBold"/>
                <a:ea typeface="Montserrat SemiBold"/>
                <a:cs typeface="Montserrat SemiBold"/>
                <a:sym typeface="Montserrat SemiBold"/>
              </a:rPr>
              <a:t>Database</a:t>
            </a:r>
            <a:r>
              <a:rPr lang="es" sz="2500">
                <a:solidFill>
                  <a:srgbClr val="171D1E"/>
                </a:solidFill>
                <a:highlight>
                  <a:schemeClr val="lt1"/>
                </a:highlight>
                <a:latin typeface="Montserrat SemiBold"/>
                <a:ea typeface="Montserrat SemiBold"/>
                <a:cs typeface="Montserrat SemiBold"/>
                <a:sym typeface="Montserrat SemiBold"/>
              </a:rPr>
              <a:t> Connectivity</a:t>
            </a:r>
            <a:endParaRPr sz="2200">
              <a:solidFill>
                <a:srgbClr val="FFFFFF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73" name="Google Shape;73;p15"/>
          <p:cNvSpPr txBox="1"/>
          <p:nvPr/>
        </p:nvSpPr>
        <p:spPr>
          <a:xfrm>
            <a:off x="4489350" y="838200"/>
            <a:ext cx="4121400" cy="388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Es una Interfaz de de Java que permite interactuar con bases de datos relacionales. </a:t>
            </a:r>
            <a:br>
              <a:rPr lang="es" sz="1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br>
              <a:rPr lang="es" sz="1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s" sz="1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JDBC proporciona una forma estándar y orientada a objetos de acceder a bases de datos, lo que facilita la conexión, consulta, inserción, actualización y eliminación de datos en bases de datos desde una aplicación Java.</a:t>
            </a:r>
            <a:br>
              <a:rPr lang="es" sz="1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br>
              <a:rPr lang="es" sz="1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s" sz="1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⚠️ </a:t>
            </a:r>
            <a:r>
              <a:rPr lang="es" sz="1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Para proyecto sencillos o de nivel bajo.</a:t>
            </a:r>
            <a:br>
              <a:rPr lang="es" sz="900">
                <a:solidFill>
                  <a:srgbClr val="171D1E"/>
                </a:solidFill>
                <a:highlight>
                  <a:schemeClr val="lt1"/>
                </a:highlight>
                <a:latin typeface="Montserrat SemiBold"/>
                <a:ea typeface="Montserrat SemiBold"/>
                <a:cs typeface="Montserrat SemiBold"/>
                <a:sym typeface="Montserrat SemiBold"/>
              </a:rPr>
            </a:br>
            <a:endParaRPr sz="900">
              <a:solidFill>
                <a:srgbClr val="FFFFFF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/>
          <p:nvPr/>
        </p:nvSpPr>
        <p:spPr>
          <a:xfrm>
            <a:off x="0" y="6220"/>
            <a:ext cx="3886200" cy="5175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04853" y="76200"/>
            <a:ext cx="486747" cy="486747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6"/>
          <p:cNvSpPr txBox="1"/>
          <p:nvPr/>
        </p:nvSpPr>
        <p:spPr>
          <a:xfrm>
            <a:off x="289800" y="1681450"/>
            <a:ext cx="3446400" cy="13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>
                <a:solidFill>
                  <a:srgbClr val="171D1E"/>
                </a:solidFill>
                <a:highlight>
                  <a:schemeClr val="lt1"/>
                </a:highlight>
                <a:latin typeface="Montserrat SemiBold"/>
                <a:ea typeface="Montserrat SemiBold"/>
                <a:cs typeface="Montserrat SemiBold"/>
                <a:sym typeface="Montserrat SemiBold"/>
              </a:rPr>
              <a:t>¿Qué es </a:t>
            </a:r>
            <a:r>
              <a:rPr lang="es" sz="3100">
                <a:solidFill>
                  <a:schemeClr val="lt1"/>
                </a:solidFill>
                <a:highlight>
                  <a:schemeClr val="dk1"/>
                </a:highlight>
                <a:latin typeface="Montserrat SemiBold"/>
                <a:ea typeface="Montserrat SemiBold"/>
                <a:cs typeface="Montserrat SemiBold"/>
                <a:sym typeface="Montserrat SemiBold"/>
              </a:rPr>
              <a:t> JPA </a:t>
            </a:r>
            <a:r>
              <a:rPr lang="es" sz="2500">
                <a:solidFill>
                  <a:srgbClr val="171D1E"/>
                </a:solidFill>
                <a:highlight>
                  <a:schemeClr val="lt1"/>
                </a:highlight>
                <a:latin typeface="Montserrat SemiBold"/>
                <a:ea typeface="Montserrat SemiBold"/>
                <a:cs typeface="Montserrat SemiBold"/>
                <a:sym typeface="Montserrat SemiBold"/>
              </a:rPr>
              <a:t>? </a:t>
            </a:r>
            <a:br>
              <a:rPr lang="es" sz="2500">
                <a:solidFill>
                  <a:srgbClr val="171D1E"/>
                </a:solidFill>
                <a:highlight>
                  <a:schemeClr val="lt1"/>
                </a:highlight>
                <a:latin typeface="Montserrat SemiBold"/>
                <a:ea typeface="Montserrat SemiBold"/>
                <a:cs typeface="Montserrat SemiBold"/>
                <a:sym typeface="Montserrat SemiBold"/>
              </a:rPr>
            </a:br>
            <a:r>
              <a:rPr lang="es" sz="2500">
                <a:solidFill>
                  <a:srgbClr val="171D1E"/>
                </a:solidFill>
                <a:highlight>
                  <a:schemeClr val="lt1"/>
                </a:highlight>
                <a:latin typeface="Montserrat SemiBold"/>
                <a:ea typeface="Montserrat SemiBold"/>
                <a:cs typeface="Montserrat SemiBold"/>
                <a:sym typeface="Montserrat SemiBold"/>
              </a:rPr>
              <a:t>J</a:t>
            </a:r>
            <a:r>
              <a:rPr lang="es" sz="2500">
                <a:solidFill>
                  <a:srgbClr val="171D1E"/>
                </a:solidFill>
                <a:highlight>
                  <a:schemeClr val="lt1"/>
                </a:highlight>
                <a:latin typeface="Montserrat SemiBold"/>
                <a:ea typeface="Montserrat SemiBold"/>
                <a:cs typeface="Montserrat SemiBold"/>
                <a:sym typeface="Montserrat SemiBold"/>
              </a:rPr>
              <a:t>ava </a:t>
            </a:r>
            <a:br>
              <a:rPr lang="es" sz="2500">
                <a:solidFill>
                  <a:srgbClr val="171D1E"/>
                </a:solidFill>
                <a:highlight>
                  <a:schemeClr val="lt1"/>
                </a:highlight>
                <a:latin typeface="Montserrat SemiBold"/>
                <a:ea typeface="Montserrat SemiBold"/>
                <a:cs typeface="Montserrat SemiBold"/>
                <a:sym typeface="Montserrat SemiBold"/>
              </a:rPr>
            </a:br>
            <a:r>
              <a:rPr lang="es" sz="2500">
                <a:solidFill>
                  <a:srgbClr val="171D1E"/>
                </a:solidFill>
                <a:highlight>
                  <a:schemeClr val="lt1"/>
                </a:highlight>
                <a:latin typeface="Montserrat SemiBold"/>
                <a:ea typeface="Montserrat SemiBold"/>
                <a:cs typeface="Montserrat SemiBold"/>
                <a:sym typeface="Montserrat SemiBold"/>
              </a:rPr>
              <a:t>Persistence API</a:t>
            </a:r>
            <a:endParaRPr sz="2200">
              <a:solidFill>
                <a:srgbClr val="FFFFFF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81" name="Google Shape;81;p16"/>
          <p:cNvSpPr txBox="1"/>
          <p:nvPr/>
        </p:nvSpPr>
        <p:spPr>
          <a:xfrm>
            <a:off x="4489350" y="838200"/>
            <a:ext cx="4121400" cy="3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Es una especificación de Java que define un estándar para la persistencia de datos en aplicaciones Java. En términos más simples, JPA actúa como un puente entre tus Clases en Java y una base de datos relacional, permitiendo que guardes y recuperes datos de manera transparente.</a:t>
            </a:r>
            <a:br>
              <a:rPr lang="es" sz="1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br>
              <a:rPr lang="es" sz="1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s" sz="1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⚠️ </a:t>
            </a:r>
            <a:r>
              <a:rPr lang="es" sz="1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Para proyecto mucho </a:t>
            </a:r>
            <a:r>
              <a:rPr lang="es" sz="1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más</a:t>
            </a:r>
            <a:r>
              <a:rPr lang="es" sz="1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complejos</a:t>
            </a:r>
            <a:br>
              <a:rPr lang="es" sz="900">
                <a:solidFill>
                  <a:srgbClr val="171D1E"/>
                </a:solidFill>
                <a:highlight>
                  <a:schemeClr val="lt1"/>
                </a:highlight>
                <a:latin typeface="Montserrat SemiBold"/>
                <a:ea typeface="Montserrat SemiBold"/>
                <a:cs typeface="Montserrat SemiBold"/>
                <a:sym typeface="Montserrat SemiBold"/>
              </a:rPr>
            </a:br>
            <a:endParaRPr sz="900">
              <a:solidFill>
                <a:srgbClr val="FFFFFF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/>
          <p:nvPr/>
        </p:nvSpPr>
        <p:spPr>
          <a:xfrm>
            <a:off x="-990600" y="838200"/>
            <a:ext cx="8458200" cy="5334000"/>
          </a:xfrm>
          <a:prstGeom prst="flowChartAlternateProcess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7"/>
          <p:cNvSpPr/>
          <p:nvPr/>
        </p:nvSpPr>
        <p:spPr>
          <a:xfrm>
            <a:off x="8686800" y="838200"/>
            <a:ext cx="457200" cy="4314242"/>
          </a:xfrm>
          <a:prstGeom prst="flowChartProcess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15200" y="99527"/>
            <a:ext cx="1600200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7"/>
          <p:cNvSpPr txBox="1"/>
          <p:nvPr/>
        </p:nvSpPr>
        <p:spPr>
          <a:xfrm>
            <a:off x="0" y="152400"/>
            <a:ext cx="2667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HACK A BOSS</a:t>
            </a:r>
            <a:endParaRPr sz="2500">
              <a:solidFill>
                <a:schemeClr val="dk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grpSp>
        <p:nvGrpSpPr>
          <p:cNvPr id="90" name="Google Shape;90;p17"/>
          <p:cNvGrpSpPr/>
          <p:nvPr/>
        </p:nvGrpSpPr>
        <p:grpSpPr>
          <a:xfrm>
            <a:off x="-381000" y="2568021"/>
            <a:ext cx="5334000" cy="1207384"/>
            <a:chOff x="-381000" y="2568021"/>
            <a:chExt cx="5334000" cy="1207384"/>
          </a:xfrm>
        </p:grpSpPr>
        <p:sp>
          <p:nvSpPr>
            <p:cNvPr id="91" name="Google Shape;91;p17"/>
            <p:cNvSpPr/>
            <p:nvPr/>
          </p:nvSpPr>
          <p:spPr>
            <a:xfrm>
              <a:off x="-381000" y="2568021"/>
              <a:ext cx="5334000" cy="6732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/>
            </a:p>
          </p:txBody>
        </p:sp>
        <p:sp>
          <p:nvSpPr>
            <p:cNvPr id="92" name="Google Shape;92;p17"/>
            <p:cNvSpPr txBox="1"/>
            <p:nvPr/>
          </p:nvSpPr>
          <p:spPr>
            <a:xfrm>
              <a:off x="457200" y="2644105"/>
              <a:ext cx="3962400" cy="113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rtl="0" algn="l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3500">
                  <a:solidFill>
                    <a:srgbClr val="FFFFFF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JDBC vs JPA:</a:t>
              </a:r>
              <a:br>
                <a:rPr lang="es" sz="3500">
                  <a:solidFill>
                    <a:srgbClr val="FFFFFF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rPr>
              </a:br>
              <a:r>
                <a:rPr lang="es" sz="3500">
                  <a:solidFill>
                    <a:schemeClr val="dk1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Una Comparativa</a:t>
              </a:r>
              <a:endParaRPr sz="35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/>
          <p:nvPr/>
        </p:nvSpPr>
        <p:spPr>
          <a:xfrm>
            <a:off x="-990600" y="838200"/>
            <a:ext cx="8458200" cy="5334000"/>
          </a:xfrm>
          <a:prstGeom prst="flowChartAlternateProcess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8"/>
          <p:cNvSpPr/>
          <p:nvPr/>
        </p:nvSpPr>
        <p:spPr>
          <a:xfrm>
            <a:off x="8686800" y="838200"/>
            <a:ext cx="457200" cy="4314242"/>
          </a:xfrm>
          <a:prstGeom prst="flowChartProcess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9" name="Google Shape;9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15200" y="99527"/>
            <a:ext cx="1600200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8"/>
          <p:cNvSpPr txBox="1"/>
          <p:nvPr/>
        </p:nvSpPr>
        <p:spPr>
          <a:xfrm>
            <a:off x="0" y="152400"/>
            <a:ext cx="35151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JDBC :  </a:t>
            </a:r>
            <a:r>
              <a:rPr lang="es" sz="2500">
                <a:solidFill>
                  <a:schemeClr val="lt1"/>
                </a:solidFill>
                <a:highlight>
                  <a:schemeClr val="accent5"/>
                </a:highlight>
                <a:latin typeface="Montserrat Light"/>
                <a:ea typeface="Montserrat Light"/>
                <a:cs typeface="Montserrat Light"/>
                <a:sym typeface="Montserrat Light"/>
              </a:rPr>
              <a:t> Nivel Bajo   </a:t>
            </a:r>
            <a:endParaRPr sz="2500">
              <a:solidFill>
                <a:schemeClr val="lt1"/>
              </a:solidFill>
              <a:highlight>
                <a:schemeClr val="accent5"/>
              </a:highlight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101" name="Google Shape;101;p18"/>
          <p:cNvSpPr txBox="1"/>
          <p:nvPr/>
        </p:nvSpPr>
        <p:spPr>
          <a:xfrm>
            <a:off x="517625" y="1153850"/>
            <a:ext cx="6321300" cy="33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AutoNum type="arabicPeriod"/>
            </a:pPr>
            <a:r>
              <a:rPr b="1" lang="es" sz="1600">
                <a:solidFill>
                  <a:schemeClr val="dk2"/>
                </a:solidFill>
              </a:rPr>
              <a:t>Acceso directo a la DB:</a:t>
            </a:r>
            <a:r>
              <a:rPr lang="es" sz="1600">
                <a:solidFill>
                  <a:schemeClr val="dk2"/>
                </a:solidFill>
              </a:rPr>
              <a:t> </a:t>
            </a:r>
            <a:r>
              <a:rPr lang="es" sz="1600">
                <a:solidFill>
                  <a:schemeClr val="dk2"/>
                </a:solidFill>
              </a:rPr>
              <a:t>JDBC </a:t>
            </a:r>
            <a:r>
              <a:rPr lang="es" sz="1600">
                <a:solidFill>
                  <a:schemeClr val="dk2"/>
                </a:solidFill>
              </a:rPr>
              <a:t>proporciona una interfaz para conectarse directamente a una base de datos, ejecutar consultas SQL y procesar los resultados.</a:t>
            </a:r>
            <a:endParaRPr sz="1600">
              <a:solidFill>
                <a:schemeClr val="dk2"/>
              </a:solidFill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00"/>
              <a:buAutoNum type="arabicPeriod"/>
            </a:pPr>
            <a:r>
              <a:rPr b="1" lang="es" sz="1600">
                <a:solidFill>
                  <a:schemeClr val="dk2"/>
                </a:solidFill>
              </a:rPr>
              <a:t>Bajo nivel de abstracción:</a:t>
            </a:r>
            <a:r>
              <a:rPr lang="es" sz="1600">
                <a:solidFill>
                  <a:schemeClr val="dk2"/>
                </a:solidFill>
              </a:rPr>
              <a:t> Debes escribir código SQL manualmente, manejar la conexión a la base de datos, tratar con los tipos de datos, y gestionar las excepciones.</a:t>
            </a:r>
            <a:endParaRPr sz="1600">
              <a:solidFill>
                <a:schemeClr val="dk2"/>
              </a:solidFill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00"/>
              <a:buAutoNum type="arabicPeriod"/>
            </a:pPr>
            <a:r>
              <a:rPr b="1" lang="es" sz="1600">
                <a:solidFill>
                  <a:schemeClr val="dk2"/>
                </a:solidFill>
              </a:rPr>
              <a:t>Mayor flexibilidad: </a:t>
            </a:r>
            <a:r>
              <a:rPr lang="es" sz="1600">
                <a:solidFill>
                  <a:schemeClr val="dk2"/>
                </a:solidFill>
              </a:rPr>
              <a:t>Te da un control más granular sobre la interacción con la base de datos, pero también implica más trabajo y es más propenso a errores.</a:t>
            </a:r>
            <a:endParaRPr sz="1600">
              <a:solidFill>
                <a:schemeClr val="dk2"/>
              </a:solidFill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dk2"/>
              </a:buClr>
              <a:buSzPts val="1600"/>
              <a:buAutoNum type="arabicPeriod"/>
            </a:pPr>
            <a:r>
              <a:rPr b="1" lang="es" sz="1600">
                <a:solidFill>
                  <a:schemeClr val="dk2"/>
                </a:solidFill>
              </a:rPr>
              <a:t>En resumen:</a:t>
            </a:r>
            <a:r>
              <a:rPr lang="es" sz="1600">
                <a:solidFill>
                  <a:schemeClr val="dk2"/>
                </a:solidFill>
              </a:rPr>
              <a:t> JDBC es como conducir un coche manual, tienes el control total, pero requiere más esfuerzo.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/>
          <p:nvPr/>
        </p:nvSpPr>
        <p:spPr>
          <a:xfrm>
            <a:off x="-990600" y="838200"/>
            <a:ext cx="8458200" cy="5334000"/>
          </a:xfrm>
          <a:prstGeom prst="flowChartAlternateProcess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9"/>
          <p:cNvSpPr/>
          <p:nvPr/>
        </p:nvSpPr>
        <p:spPr>
          <a:xfrm>
            <a:off x="8686800" y="838200"/>
            <a:ext cx="457200" cy="4314242"/>
          </a:xfrm>
          <a:prstGeom prst="flowChartProcess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8" name="Google Shape;10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15200" y="99527"/>
            <a:ext cx="1600200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9"/>
          <p:cNvSpPr txBox="1"/>
          <p:nvPr/>
        </p:nvSpPr>
        <p:spPr>
          <a:xfrm>
            <a:off x="0" y="152400"/>
            <a:ext cx="35151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JPA</a:t>
            </a:r>
            <a:r>
              <a:rPr lang="es" sz="25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:  </a:t>
            </a:r>
            <a:r>
              <a:rPr lang="es" sz="2500">
                <a:solidFill>
                  <a:schemeClr val="lt1"/>
                </a:solidFill>
                <a:highlight>
                  <a:schemeClr val="accent5"/>
                </a:highlight>
                <a:latin typeface="Montserrat Light"/>
                <a:ea typeface="Montserrat Light"/>
                <a:cs typeface="Montserrat Light"/>
                <a:sym typeface="Montserrat Light"/>
              </a:rPr>
              <a:t> Nivel Alto</a:t>
            </a:r>
            <a:endParaRPr sz="2500">
              <a:solidFill>
                <a:schemeClr val="lt1"/>
              </a:solidFill>
              <a:highlight>
                <a:schemeClr val="accent5"/>
              </a:highlight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110" name="Google Shape;110;p19"/>
          <p:cNvSpPr txBox="1"/>
          <p:nvPr/>
        </p:nvSpPr>
        <p:spPr>
          <a:xfrm>
            <a:off x="517625" y="1534850"/>
            <a:ext cx="6321300" cy="29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AutoNum type="arabicPeriod"/>
            </a:pPr>
            <a:r>
              <a:rPr b="1" lang="es" sz="1600">
                <a:solidFill>
                  <a:schemeClr val="dk2"/>
                </a:solidFill>
              </a:rPr>
              <a:t>Abstracción de la DB:</a:t>
            </a:r>
            <a:r>
              <a:rPr lang="es" sz="1600">
                <a:solidFill>
                  <a:schemeClr val="dk2"/>
                </a:solidFill>
              </a:rPr>
              <a:t> JPA ofrece una capa de abstracción sobre JDBC, permitiendo que te enfoques en la lógica de tu aplicación y no en los detalles de la base de datos.</a:t>
            </a:r>
            <a:endParaRPr sz="1600">
              <a:solidFill>
                <a:schemeClr val="dk2"/>
              </a:solidFill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00"/>
              <a:buAutoNum type="arabicPeriod"/>
            </a:pPr>
            <a:r>
              <a:rPr b="1" lang="es" sz="1600">
                <a:solidFill>
                  <a:schemeClr val="dk2"/>
                </a:solidFill>
              </a:rPr>
              <a:t>Mapeo objeto-relacional (ORM):</a:t>
            </a:r>
            <a:r>
              <a:rPr lang="es" sz="1600">
                <a:solidFill>
                  <a:schemeClr val="dk2"/>
                </a:solidFill>
              </a:rPr>
              <a:t> Permite mapear clases de Java a tablas de una DB, simplificando el guardar datos.</a:t>
            </a:r>
            <a:endParaRPr sz="1600">
              <a:solidFill>
                <a:schemeClr val="dk2"/>
              </a:solidFill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00"/>
              <a:buAutoNum type="arabicPeriod"/>
            </a:pPr>
            <a:r>
              <a:rPr b="1" lang="es" sz="1600">
                <a:solidFill>
                  <a:schemeClr val="dk2"/>
                </a:solidFill>
              </a:rPr>
              <a:t>Mayor productividad:</a:t>
            </a:r>
            <a:r>
              <a:rPr lang="es" sz="1600">
                <a:solidFill>
                  <a:schemeClr val="dk2"/>
                </a:solidFill>
              </a:rPr>
              <a:t> Reduce la cantidad de código que debes escribir y facilita el mantenimiento de la aplicación.</a:t>
            </a:r>
            <a:endParaRPr sz="1600">
              <a:solidFill>
                <a:schemeClr val="dk2"/>
              </a:solidFill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dk2"/>
              </a:buClr>
              <a:buSzPts val="1600"/>
              <a:buAutoNum type="arabicPeriod"/>
            </a:pPr>
            <a:r>
              <a:rPr b="1" lang="es" sz="1600">
                <a:solidFill>
                  <a:schemeClr val="dk2"/>
                </a:solidFill>
              </a:rPr>
              <a:t>En resumen:</a:t>
            </a:r>
            <a:r>
              <a:rPr lang="es" sz="1600">
                <a:solidFill>
                  <a:schemeClr val="dk2"/>
                </a:solidFill>
              </a:rPr>
              <a:t> JPA es como conducir un coche automático, es más fácil y cómodo, pero tienes menos control.</a:t>
            </a:r>
            <a:endParaRPr sz="16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/>
          <p:nvPr/>
        </p:nvSpPr>
        <p:spPr>
          <a:xfrm>
            <a:off x="-961425" y="838200"/>
            <a:ext cx="8458200" cy="5334000"/>
          </a:xfrm>
          <a:prstGeom prst="flowChartAlternateProcess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20"/>
          <p:cNvSpPr/>
          <p:nvPr/>
        </p:nvSpPr>
        <p:spPr>
          <a:xfrm>
            <a:off x="8686800" y="838200"/>
            <a:ext cx="457200" cy="4314242"/>
          </a:xfrm>
          <a:prstGeom prst="flowChartProcess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7" name="Google Shape;11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15200" y="99527"/>
            <a:ext cx="1600200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0"/>
          <p:cNvSpPr txBox="1"/>
          <p:nvPr/>
        </p:nvSpPr>
        <p:spPr>
          <a:xfrm>
            <a:off x="0" y="152400"/>
            <a:ext cx="2667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HACK A BOSS</a:t>
            </a:r>
            <a:endParaRPr sz="2500">
              <a:solidFill>
                <a:schemeClr val="dk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grpSp>
        <p:nvGrpSpPr>
          <p:cNvPr id="119" name="Google Shape;119;p20"/>
          <p:cNvGrpSpPr/>
          <p:nvPr/>
        </p:nvGrpSpPr>
        <p:grpSpPr>
          <a:xfrm>
            <a:off x="-381000" y="2568021"/>
            <a:ext cx="5334000" cy="1207384"/>
            <a:chOff x="-381000" y="2568021"/>
            <a:chExt cx="5334000" cy="1207384"/>
          </a:xfrm>
        </p:grpSpPr>
        <p:sp>
          <p:nvSpPr>
            <p:cNvPr id="120" name="Google Shape;120;p20"/>
            <p:cNvSpPr/>
            <p:nvPr/>
          </p:nvSpPr>
          <p:spPr>
            <a:xfrm>
              <a:off x="-381000" y="2568021"/>
              <a:ext cx="5334000" cy="6732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/>
            </a:p>
          </p:txBody>
        </p:sp>
        <p:sp>
          <p:nvSpPr>
            <p:cNvPr id="121" name="Google Shape;121;p20"/>
            <p:cNvSpPr txBox="1"/>
            <p:nvPr/>
          </p:nvSpPr>
          <p:spPr>
            <a:xfrm>
              <a:off x="457200" y="2644105"/>
              <a:ext cx="3962400" cy="113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rtl="0" algn="l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3500">
                  <a:solidFill>
                    <a:srgbClr val="FFFFFF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Cuando usar</a:t>
              </a:r>
              <a:br>
                <a:rPr lang="es" sz="3500">
                  <a:solidFill>
                    <a:srgbClr val="FFFFFF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rPr>
              </a:br>
              <a:r>
                <a:rPr lang="es" sz="3500">
                  <a:solidFill>
                    <a:schemeClr val="dk1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cada uno</a:t>
              </a:r>
              <a:endParaRPr sz="35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81575" y="4475"/>
            <a:ext cx="1179325" cy="1179325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1"/>
          <p:cNvSpPr txBox="1"/>
          <p:nvPr/>
        </p:nvSpPr>
        <p:spPr>
          <a:xfrm>
            <a:off x="1269900" y="751075"/>
            <a:ext cx="5767500" cy="374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500">
                <a:solidFill>
                  <a:schemeClr val="lt1"/>
                </a:solidFill>
                <a:highlight>
                  <a:schemeClr val="accent5"/>
                </a:highlight>
                <a:latin typeface="Montserrat"/>
                <a:ea typeface="Montserrat"/>
                <a:cs typeface="Montserrat"/>
                <a:sym typeface="Montserrat"/>
              </a:rPr>
              <a:t>JDBC:</a:t>
            </a:r>
            <a:endParaRPr b="1" sz="1500">
              <a:solidFill>
                <a:schemeClr val="lt1"/>
              </a:solidFill>
              <a:highlight>
                <a:schemeClr val="accent5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Montserrat Light"/>
              <a:buChar char="●"/>
            </a:pPr>
            <a:r>
              <a:rPr lang="es" sz="15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Cuando necesitas un control muy preciso sobre la base de datos.</a:t>
            </a:r>
            <a:endParaRPr sz="1500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Montserrat Light"/>
              <a:buChar char="●"/>
            </a:pPr>
            <a:r>
              <a:rPr lang="es" sz="15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Cuando estás trabajando con bases de datos que no son compatibles con JPA.</a:t>
            </a:r>
            <a:endParaRPr sz="1500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Montserrat Light"/>
              <a:buChar char="●"/>
            </a:pPr>
            <a:r>
              <a:rPr lang="es" sz="15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Cuando necesitas optimizar el rendimiento al máximo.</a:t>
            </a:r>
            <a:br>
              <a:rPr lang="es" sz="15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</a:br>
            <a:endParaRPr sz="1500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500">
                <a:solidFill>
                  <a:schemeClr val="lt1"/>
                </a:solidFill>
                <a:highlight>
                  <a:schemeClr val="accent5"/>
                </a:highlight>
                <a:latin typeface="Montserrat"/>
                <a:ea typeface="Montserrat"/>
                <a:cs typeface="Montserrat"/>
                <a:sym typeface="Montserrat"/>
              </a:rPr>
              <a:t>JPA:</a:t>
            </a:r>
            <a:endParaRPr b="1" sz="1500">
              <a:solidFill>
                <a:schemeClr val="lt1"/>
              </a:solidFill>
              <a:highlight>
                <a:schemeClr val="accent5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Montserrat Light"/>
              <a:buChar char="●"/>
            </a:pPr>
            <a:r>
              <a:rPr lang="es" sz="15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Para la mayoría de las aplicaciones, JPA es la opción más adecuada.</a:t>
            </a:r>
            <a:endParaRPr sz="1500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Montserrat Light"/>
              <a:buChar char="●"/>
            </a:pPr>
            <a:r>
              <a:rPr lang="es" sz="15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Cuando necesitas una forma rápida y fácil de persistir objetos.</a:t>
            </a:r>
            <a:endParaRPr sz="1500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Montserrat Light"/>
              <a:buChar char="●"/>
            </a:pPr>
            <a:r>
              <a:rPr lang="es" sz="15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Cuándo</a:t>
            </a:r>
            <a:r>
              <a:rPr lang="es" sz="15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quieres beneficiarte de las características de ORM, como la herencia, las asociaciones y la carga lentas de datos.</a:t>
            </a:r>
            <a:endParaRPr sz="1500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