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Ruiz" initials="FR" lastIdx="1" clrIdx="0">
    <p:extLst>
      <p:ext uri="{19B8F6BF-5375-455C-9EA6-DF929625EA0E}">
        <p15:presenceInfo xmlns:p15="http://schemas.microsoft.com/office/powerpoint/2012/main" userId="e449b358291f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12/20/2018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12/20/2018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Un juego de lógica,</a:t>
            </a:r>
            <a:br>
              <a:rPr lang="es-ES" dirty="0" smtClean="0"/>
            </a:br>
            <a:r>
              <a:rPr lang="es-ES" dirty="0" smtClean="0"/>
              <a:t> El Buscaminas</a:t>
            </a:r>
            <a:endParaRPr lang="es-ES" dirty="0"/>
          </a:p>
        </p:txBody>
      </p:sp>
      <p:sp>
        <p:nvSpPr>
          <p:cNvPr id="3" name="Subtítulo 2"/>
          <p:cNvSpPr>
            <a:spLocks noGrp="1"/>
          </p:cNvSpPr>
          <p:nvPr>
            <p:ph type="subTitle" idx="1"/>
          </p:nvPr>
        </p:nvSpPr>
        <p:spPr>
          <a:xfrm>
            <a:off x="680322" y="4394039"/>
            <a:ext cx="8144134" cy="1661704"/>
          </a:xfrm>
        </p:spPr>
        <p:txBody>
          <a:bodyPr>
            <a:normAutofit/>
          </a:bodyPr>
          <a:lstStyle/>
          <a:p>
            <a:r>
              <a:rPr lang="es-ES" dirty="0" smtClean="0"/>
              <a:t>Robert Donner – 1989</a:t>
            </a:r>
          </a:p>
          <a:p>
            <a:endParaRPr lang="es-ES" dirty="0"/>
          </a:p>
          <a:p>
            <a:pPr algn="l"/>
            <a:r>
              <a:rPr lang="es-ES" dirty="0" smtClean="0"/>
              <a:t>Lucía del Carmen Fuentes</a:t>
            </a:r>
          </a:p>
          <a:p>
            <a:pPr algn="l"/>
            <a:r>
              <a:rPr lang="es-ES" dirty="0" smtClean="0"/>
              <a:t>Fernando Manuel Ruiz Pliego</a:t>
            </a:r>
            <a:endParaRPr lang="es-ES" dirty="0"/>
          </a:p>
        </p:txBody>
      </p:sp>
    </p:spTree>
    <p:extLst>
      <p:ext uri="{BB962C8B-B14F-4D97-AF65-F5344CB8AC3E}">
        <p14:creationId xmlns:p14="http://schemas.microsoft.com/office/powerpoint/2010/main" val="22320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normAutofit/>
          </a:bodyPr>
          <a:lstStyle/>
          <a:p>
            <a:pPr marL="0" indent="0" algn="ctr">
              <a:buNone/>
            </a:pPr>
            <a:r>
              <a:rPr lang="es-ES" sz="3600" dirty="0" smtClean="0"/>
              <a:t>Nodos de la red:</a:t>
            </a:r>
          </a:p>
          <a:p>
            <a:r>
              <a:rPr lang="es-ES" dirty="0" smtClean="0"/>
              <a:t>Tapada </a:t>
            </a:r>
            <a:r>
              <a:rPr lang="es-ES" sz="2000" dirty="0" smtClean="0"/>
              <a:t>fila, columna</a:t>
            </a:r>
          </a:p>
          <a:p>
            <a:r>
              <a:rPr lang="es-ES" dirty="0" smtClean="0"/>
              <a:t>Destapada </a:t>
            </a:r>
            <a:r>
              <a:rPr lang="es-ES" sz="2000" dirty="0" smtClean="0"/>
              <a:t>fila, columna</a:t>
            </a:r>
          </a:p>
          <a:p>
            <a:pPr marL="0" indent="0" algn="ctr">
              <a:buNone/>
            </a:pPr>
            <a:r>
              <a:rPr lang="es-ES" sz="3600" dirty="0" smtClean="0"/>
              <a:t>Aristas:</a:t>
            </a:r>
          </a:p>
          <a:p>
            <a:r>
              <a:rPr lang="es-ES" dirty="0" smtClean="0"/>
              <a:t>Padres(Destapada </a:t>
            </a:r>
            <a:r>
              <a:rPr lang="es-ES" sz="2000" dirty="0" smtClean="0"/>
              <a:t>fila, columna</a:t>
            </a:r>
            <a:r>
              <a:rPr lang="es-ES" dirty="0" smtClean="0"/>
              <a:t>): {ListaCasillasOcultasVecinas(Destapada </a:t>
            </a:r>
            <a:r>
              <a:rPr lang="es-ES" sz="2000" dirty="0" smtClean="0"/>
              <a:t>fila, columna</a:t>
            </a:r>
            <a:r>
              <a:rPr lang="es-ES" dirty="0" smtClean="0"/>
              <a:t>)</a:t>
            </a:r>
            <a:endParaRPr lang="es-ES" dirty="0"/>
          </a:p>
        </p:txBody>
      </p:sp>
    </p:spTree>
    <p:extLst>
      <p:ext uri="{BB962C8B-B14F-4D97-AF65-F5344CB8AC3E}">
        <p14:creationId xmlns:p14="http://schemas.microsoft.com/office/powerpoint/2010/main" val="331946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Partiendo del conocimiento que cada fila y columna del tablero va a representar un nodo del conjunto de casillas tapadas y otro de las destapadas los cuales están conectados los unos con los otros vamos a tener en consecuencia una gran complejidad.</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39" y="3850105"/>
            <a:ext cx="7084332" cy="2847474"/>
          </a:xfrm>
          <a:prstGeom prst="rect">
            <a:avLst/>
          </a:prstGeom>
        </p:spPr>
      </p:pic>
    </p:spTree>
    <p:extLst>
      <p:ext uri="{BB962C8B-B14F-4D97-AF65-F5344CB8AC3E}">
        <p14:creationId xmlns:p14="http://schemas.microsoft.com/office/powerpoint/2010/main" val="132684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Debido a esto, se ha pensado en reducir el tamaño de la red bayesiana.</a:t>
            </a:r>
          </a:p>
          <a:p>
            <a:r>
              <a:rPr lang="es-ES" dirty="0" smtClean="0"/>
              <a:t>La casilla destapada (padre) solamente va a estar unida a un conjunto de casillas ocultas vecinas (hijos).</a:t>
            </a:r>
          </a:p>
          <a:p>
            <a:r>
              <a:rPr lang="es-ES" dirty="0" smtClean="0"/>
              <a:t>Por cada destapado de casilla se genera una nueva red actualizando los hijos y añadiendo la casilla destapada a su lista correspondiente.</a:t>
            </a:r>
            <a:endParaRPr lang="es-ES" dirty="0"/>
          </a:p>
        </p:txBody>
      </p:sp>
    </p:spTree>
    <p:extLst>
      <p:ext uri="{BB962C8B-B14F-4D97-AF65-F5344CB8AC3E}">
        <p14:creationId xmlns:p14="http://schemas.microsoft.com/office/powerpoint/2010/main" val="18810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24653"/>
            <a:ext cx="6552437" cy="3395240"/>
          </a:xfrm>
        </p:spPr>
      </p:pic>
      <p:sp>
        <p:nvSpPr>
          <p:cNvPr id="6" name="CuadroTexto 5"/>
          <p:cNvSpPr txBox="1"/>
          <p:nvPr/>
        </p:nvSpPr>
        <p:spPr>
          <a:xfrm>
            <a:off x="7668883" y="3200400"/>
            <a:ext cx="2958860" cy="646331"/>
          </a:xfrm>
          <a:prstGeom prst="rect">
            <a:avLst/>
          </a:prstGeom>
          <a:noFill/>
        </p:spPr>
        <p:txBody>
          <a:bodyPr wrap="square" rtlCol="0">
            <a:spAutoFit/>
          </a:bodyPr>
          <a:lstStyle/>
          <a:p>
            <a:r>
              <a:rPr lang="es-ES" dirty="0" smtClean="0"/>
              <a:t>Ejemplo de nodo padre e hijos</a:t>
            </a:r>
            <a:endParaRPr lang="es-ES" dirty="0"/>
          </a:p>
        </p:txBody>
      </p:sp>
    </p:spTree>
    <p:extLst>
      <p:ext uri="{BB962C8B-B14F-4D97-AF65-F5344CB8AC3E}">
        <p14:creationId xmlns:p14="http://schemas.microsoft.com/office/powerpoint/2010/main" val="102660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Además de todo lo anterior, se ha optimizado la generación de la red bayesiana en los siguiente:</a:t>
            </a:r>
          </a:p>
          <a:p>
            <a:pPr lvl="1"/>
            <a:r>
              <a:rPr lang="es-ES" dirty="0" smtClean="0"/>
              <a:t>Las casillas destapadas que no tenga ningún vecino oculto se ignoran ya que su influencia en la red ya se ha completado.</a:t>
            </a:r>
          </a:p>
          <a:p>
            <a:pPr lvl="1"/>
            <a:r>
              <a:rPr lang="es-ES" dirty="0" smtClean="0"/>
              <a:t>Las casillas ocultas que no tengan vecinas destapadas se ignoran ya que ni son padres ni hijas de ningún nodo.</a:t>
            </a:r>
            <a:endParaRPr lang="es-ES" dirty="0"/>
          </a:p>
        </p:txBody>
      </p:sp>
    </p:spTree>
    <p:extLst>
      <p:ext uri="{BB962C8B-B14F-4D97-AF65-F5344CB8AC3E}">
        <p14:creationId xmlns:p14="http://schemas.microsoft.com/office/powerpoint/2010/main" val="42139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830" y="2149642"/>
            <a:ext cx="3166842" cy="4563979"/>
          </a:xfrm>
        </p:spPr>
      </p:pic>
      <p:sp>
        <p:nvSpPr>
          <p:cNvPr id="3" name="CuadroTexto 2"/>
          <p:cNvSpPr txBox="1"/>
          <p:nvPr/>
        </p:nvSpPr>
        <p:spPr>
          <a:xfrm>
            <a:off x="7797560" y="2611647"/>
            <a:ext cx="2066925" cy="3046988"/>
          </a:xfrm>
          <a:prstGeom prst="rect">
            <a:avLst/>
          </a:prstGeom>
          <a:noFill/>
        </p:spPr>
        <p:txBody>
          <a:bodyPr wrap="square" rtlCol="0">
            <a:spAutoFit/>
          </a:bodyPr>
          <a:lstStyle/>
          <a:p>
            <a:r>
              <a:rPr lang="es-ES" sz="2400" dirty="0" smtClean="0"/>
              <a:t>En rojo se muestran las casillas ignoradas por la red ya que no aportan información alguna</a:t>
            </a:r>
            <a:endParaRPr lang="es-ES" sz="2400" dirty="0"/>
          </a:p>
        </p:txBody>
      </p:sp>
    </p:spTree>
    <p:extLst>
      <p:ext uri="{BB962C8B-B14F-4D97-AF65-F5344CB8AC3E}">
        <p14:creationId xmlns:p14="http://schemas.microsoft.com/office/powerpoint/2010/main" val="9809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a:t>
            </a:r>
            <a:r>
              <a:rPr lang="es-ES" smtClean="0"/>
              <a:t>Resultados</a:t>
            </a:r>
            <a:endParaRPr lang="es-ES" dirty="0"/>
          </a:p>
        </p:txBody>
      </p:sp>
      <p:sp>
        <p:nvSpPr>
          <p:cNvPr id="3" name="Marcador de contenido 2"/>
          <p:cNvSpPr>
            <a:spLocks noGrp="1"/>
          </p:cNvSpPr>
          <p:nvPr>
            <p:ph idx="1"/>
          </p:nvPr>
        </p:nvSpPr>
        <p:spPr/>
        <p:txBody>
          <a:bodyPr/>
          <a:lstStyle/>
          <a:p>
            <a:r>
              <a:rPr lang="es-ES" dirty="0" smtClean="0"/>
              <a:t>Con respecto a los resultado, para medir el tiempo de ejecución de las distintas pruebas se ha usado la librería time, creando una variable al principio de la partida y otra al final para medir con exactitud.</a:t>
            </a:r>
          </a:p>
          <a:p>
            <a:r>
              <a:rPr lang="es-ES" dirty="0" smtClean="0"/>
              <a:t>A continuación vamos a mostrar un ejemplo de partida resuelta.</a:t>
            </a:r>
            <a:endParaRPr lang="es-ES" dirty="0"/>
          </a:p>
        </p:txBody>
      </p:sp>
    </p:spTree>
    <p:extLst>
      <p:ext uri="{BB962C8B-B14F-4D97-AF65-F5344CB8AC3E}">
        <p14:creationId xmlns:p14="http://schemas.microsoft.com/office/powerpoint/2010/main" val="81910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sp>
        <p:nvSpPr>
          <p:cNvPr id="8" name="CuadroTexto 7"/>
          <p:cNvSpPr txBox="1"/>
          <p:nvPr/>
        </p:nvSpPr>
        <p:spPr>
          <a:xfrm>
            <a:off x="315820" y="5488024"/>
            <a:ext cx="4510764" cy="369332"/>
          </a:xfrm>
          <a:prstGeom prst="rect">
            <a:avLst/>
          </a:prstGeom>
          <a:noFill/>
        </p:spPr>
        <p:txBody>
          <a:bodyPr wrap="square" rtlCol="0">
            <a:spAutoFit/>
          </a:bodyPr>
          <a:lstStyle/>
          <a:p>
            <a:r>
              <a:rPr lang="es-ES" dirty="0" smtClean="0"/>
              <a:t>Se destapa primeramente la casilla (0,0)</a:t>
            </a:r>
            <a:endParaRPr lang="es-ES" dirty="0"/>
          </a:p>
        </p:txBody>
      </p:sp>
      <p:sp>
        <p:nvSpPr>
          <p:cNvPr id="9" name="CuadroTexto 8"/>
          <p:cNvSpPr txBox="1"/>
          <p:nvPr/>
        </p:nvSpPr>
        <p:spPr>
          <a:xfrm>
            <a:off x="5259318" y="4757987"/>
            <a:ext cx="4858428" cy="1200329"/>
          </a:xfrm>
          <a:prstGeom prst="rect">
            <a:avLst/>
          </a:prstGeom>
          <a:noFill/>
        </p:spPr>
        <p:txBody>
          <a:bodyPr wrap="square" rtlCol="0">
            <a:spAutoFit/>
          </a:bodyPr>
          <a:lstStyle/>
          <a:p>
            <a:r>
              <a:rPr lang="es-ES" dirty="0" smtClean="0"/>
              <a:t>La casilla se añade al listado de casillas destapadas (padres) y sus vecinos son añadidos  a la lista de casilla vecinas ocultas (hijos)</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20" y="2325437"/>
            <a:ext cx="4350938" cy="2936675"/>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318" y="2825923"/>
            <a:ext cx="6740025" cy="1810003"/>
          </a:xfrm>
          <a:prstGeom prst="rect">
            <a:avLst/>
          </a:prstGeom>
        </p:spPr>
      </p:pic>
    </p:spTree>
    <p:extLst>
      <p:ext uri="{BB962C8B-B14F-4D97-AF65-F5344CB8AC3E}">
        <p14:creationId xmlns:p14="http://schemas.microsoft.com/office/powerpoint/2010/main" val="3914649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sp>
        <p:nvSpPr>
          <p:cNvPr id="6" name="CuadroTexto 5"/>
          <p:cNvSpPr txBox="1"/>
          <p:nvPr/>
        </p:nvSpPr>
        <p:spPr>
          <a:xfrm>
            <a:off x="257761" y="3953718"/>
            <a:ext cx="6219645" cy="646331"/>
          </a:xfrm>
          <a:prstGeom prst="rect">
            <a:avLst/>
          </a:prstGeom>
          <a:noFill/>
        </p:spPr>
        <p:txBody>
          <a:bodyPr wrap="square" rtlCol="0">
            <a:spAutoFit/>
          </a:bodyPr>
          <a:lstStyle/>
          <a:p>
            <a:r>
              <a:rPr lang="es-ES" dirty="0" smtClean="0"/>
              <a:t>Listado de los hijos con sus probabilidades de no ser mina junto con la sugerencia del siguiente paso</a:t>
            </a:r>
            <a:endParaRPr lang="es-ES" dirty="0"/>
          </a:p>
        </p:txBody>
      </p:sp>
      <p:sp>
        <p:nvSpPr>
          <p:cNvPr id="7" name="CuadroTexto 6"/>
          <p:cNvSpPr txBox="1"/>
          <p:nvPr/>
        </p:nvSpPr>
        <p:spPr>
          <a:xfrm>
            <a:off x="1207698" y="5767436"/>
            <a:ext cx="6344622" cy="646331"/>
          </a:xfrm>
          <a:prstGeom prst="rect">
            <a:avLst/>
          </a:prstGeom>
          <a:noFill/>
        </p:spPr>
        <p:txBody>
          <a:bodyPr wrap="square" rtlCol="0">
            <a:spAutoFit/>
          </a:bodyPr>
          <a:lstStyle/>
          <a:p>
            <a:r>
              <a:rPr lang="es-ES" dirty="0" smtClean="0"/>
              <a:t>Tras haber destapado la siguiente casilla, las listas se actualizan</a:t>
            </a:r>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61" y="2131835"/>
            <a:ext cx="6677957" cy="1524213"/>
          </a:xfr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814" y="2220431"/>
            <a:ext cx="4722225" cy="4193336"/>
          </a:xfrm>
          <a:prstGeom prst="rect">
            <a:avLst/>
          </a:prstGeom>
        </p:spPr>
      </p:pic>
    </p:spTree>
    <p:extLst>
      <p:ext uri="{BB962C8B-B14F-4D97-AF65-F5344CB8AC3E}">
        <p14:creationId xmlns:p14="http://schemas.microsoft.com/office/powerpoint/2010/main" val="3066510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Resultados</a:t>
            </a:r>
            <a:endParaRPr lang="es-E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1" y="2217722"/>
            <a:ext cx="6918384" cy="4145233"/>
          </a:xfrm>
        </p:spPr>
      </p:pic>
    </p:spTree>
    <p:extLst>
      <p:ext uri="{BB962C8B-B14F-4D97-AF65-F5344CB8AC3E}">
        <p14:creationId xmlns:p14="http://schemas.microsoft.com/office/powerpoint/2010/main" val="903076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Juego de lógica consistente en despejar todas las casillas del tablero sin denotar ninguna mina.</a:t>
            </a:r>
          </a:p>
          <a:p>
            <a:r>
              <a:rPr lang="es-ES" dirty="0" smtClean="0"/>
              <a:t>Para conocer el lugar donde estas se encuentran tendremos como pista un número que saldrá al destapar una casilla, este número nos indica la cantidad de minas que hay en las casillas colindantes.</a:t>
            </a:r>
            <a:endParaRPr lang="es-ES" dirty="0"/>
          </a:p>
        </p:txBody>
      </p:sp>
    </p:spTree>
    <p:extLst>
      <p:ext uri="{BB962C8B-B14F-4D97-AF65-F5344CB8AC3E}">
        <p14:creationId xmlns:p14="http://schemas.microsoft.com/office/powerpoint/2010/main" val="35716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088" y="2336800"/>
            <a:ext cx="2912078" cy="4056108"/>
          </a:xfrm>
        </p:spPr>
      </p:pic>
    </p:spTree>
    <p:extLst>
      <p:ext uri="{BB962C8B-B14F-4D97-AF65-F5344CB8AC3E}">
        <p14:creationId xmlns:p14="http://schemas.microsoft.com/office/powerpoint/2010/main" val="12210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La estrategia de este juego tiene relación con la probabilidad ya que se entiende encontrar una estrategia que nos asegure la mejor probabilidad de resolver una partida.</a:t>
            </a:r>
          </a:p>
          <a:p>
            <a:r>
              <a:rPr lang="es-ES" dirty="0" smtClean="0"/>
              <a:t>Uno de los problemas en relación con dicho asunto es intentar resolver tableros con un tamaño grande ya que contra más grande es más difícil es resolverlo.</a:t>
            </a:r>
          </a:p>
          <a:p>
            <a:r>
              <a:rPr lang="es-ES" dirty="0" smtClean="0"/>
              <a:t>Tras estudiar las redes bayesianas en esta asignatura, nos planteamos la resolución de una partida usando algoritmos de inferencia probabilística como la eliminación de variables.</a:t>
            </a:r>
          </a:p>
        </p:txBody>
      </p:sp>
    </p:spTree>
    <p:extLst>
      <p:ext uri="{BB962C8B-B14F-4D97-AF65-F5344CB8AC3E}">
        <p14:creationId xmlns:p14="http://schemas.microsoft.com/office/powerpoint/2010/main" val="20486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Las redes bayesianas están formadas por un conjunto de variables aleatorias, estas variables expresan nuestra intuición al representar nuestro “mundo”.</a:t>
            </a:r>
          </a:p>
          <a:p>
            <a:r>
              <a:rPr lang="es-ES" dirty="0" smtClean="0"/>
              <a:t>Para este trabajo se presentan dos tipos de variables:</a:t>
            </a:r>
          </a:p>
          <a:p>
            <a:pPr marL="0" indent="0">
              <a:buNone/>
            </a:pPr>
            <a:endParaRPr lang="es-ES" dirty="0"/>
          </a:p>
        </p:txBody>
      </p:sp>
    </p:spTree>
    <p:extLst>
      <p:ext uri="{BB962C8B-B14F-4D97-AF65-F5344CB8AC3E}">
        <p14:creationId xmlns:p14="http://schemas.microsoft.com/office/powerpoint/2010/main" val="95998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X</a:t>
            </a:r>
            <a:r>
              <a:rPr lang="es-ES" sz="3600" b="1" dirty="0"/>
              <a:t> </a:t>
            </a:r>
            <a:r>
              <a:rPr lang="es-ES" sz="3600" b="1" dirty="0" smtClean="0"/>
              <a:t>fila, columna</a:t>
            </a:r>
          </a:p>
          <a:p>
            <a:r>
              <a:rPr lang="es-ES" b="1" dirty="0" smtClean="0"/>
              <a:t>Representa la presencia de una mina en una fila y columna. Esta variable es de tipo booleano donde el valor True indica la presencia de la mina en la casilla y el valor False indica lo contrario. </a:t>
            </a:r>
          </a:p>
          <a:p>
            <a:r>
              <a:rPr lang="es-ES" b="1" dirty="0" smtClean="0"/>
              <a:t>La probabilidad de que tomen el valor True depende del número de minas escondidas y del número de casillas del tablero.</a:t>
            </a:r>
          </a:p>
          <a:p>
            <a:endParaRPr lang="es-ES" dirty="0" smtClean="0"/>
          </a:p>
          <a:p>
            <a:endParaRPr lang="es-ES" sz="3200" dirty="0"/>
          </a:p>
        </p:txBody>
      </p:sp>
    </p:spTree>
    <p:extLst>
      <p:ext uri="{BB962C8B-B14F-4D97-AF65-F5344CB8AC3E}">
        <p14:creationId xmlns:p14="http://schemas.microsoft.com/office/powerpoint/2010/main" val="404019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Y</a:t>
            </a:r>
            <a:r>
              <a:rPr lang="es-ES" sz="3600" b="1" dirty="0" smtClean="0"/>
              <a:t> fila, columna</a:t>
            </a:r>
          </a:p>
          <a:p>
            <a:r>
              <a:rPr lang="es-ES" b="1" dirty="0" smtClean="0"/>
              <a:t>Asociada a la cantidad de minas que hay en las casillas colindante a una casilla. </a:t>
            </a:r>
          </a:p>
          <a:p>
            <a:r>
              <a:rPr lang="es-ES" b="1" dirty="0" smtClean="0"/>
              <a:t>Toma valores de 0 hasta 8.</a:t>
            </a:r>
          </a:p>
          <a:p>
            <a:r>
              <a:rPr lang="es-ES" b="1" dirty="0" smtClean="0"/>
              <a:t>Si la casilla se encuentra es una esquina del tablero, toma valores hasta 3 y si se encuentra en uno de los lados, toma valores hasta 5.</a:t>
            </a:r>
            <a:endParaRPr lang="es-ES" b="1" dirty="0"/>
          </a:p>
        </p:txBody>
      </p:sp>
    </p:spTree>
    <p:extLst>
      <p:ext uri="{BB962C8B-B14F-4D97-AF65-F5344CB8AC3E}">
        <p14:creationId xmlns:p14="http://schemas.microsoft.com/office/powerpoint/2010/main" val="10039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Una red bayesiana está constituida por un conjunto de nodos, uno por cada variables del mundo, en nuestro caso dos, y un conjunto de aristas que unen dichos nodos.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694" y="3543361"/>
            <a:ext cx="3672889" cy="3140681"/>
          </a:xfrm>
          <a:prstGeom prst="rect">
            <a:avLst/>
          </a:prstGeom>
        </p:spPr>
      </p:pic>
    </p:spTree>
    <p:extLst>
      <p:ext uri="{BB962C8B-B14F-4D97-AF65-F5344CB8AC3E}">
        <p14:creationId xmlns:p14="http://schemas.microsoft.com/office/powerpoint/2010/main" val="15147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Inferencia probabilística</a:t>
            </a:r>
            <a:endParaRPr lang="es-ES" dirty="0"/>
          </a:p>
        </p:txBody>
      </p:sp>
      <p:sp>
        <p:nvSpPr>
          <p:cNvPr id="3" name="Marcador de contenido 2"/>
          <p:cNvSpPr>
            <a:spLocks noGrp="1"/>
          </p:cNvSpPr>
          <p:nvPr>
            <p:ph idx="1"/>
          </p:nvPr>
        </p:nvSpPr>
        <p:spPr/>
        <p:txBody>
          <a:bodyPr/>
          <a:lstStyle/>
          <a:p>
            <a:r>
              <a:rPr lang="es-ES" dirty="0" smtClean="0"/>
              <a:t>Se entiende el cálculo de la probabilidad de una proposición dada condicionada por la observación de determinadas evidencias.</a:t>
            </a:r>
          </a:p>
          <a:p>
            <a:r>
              <a:rPr lang="es-ES" dirty="0" smtClean="0"/>
              <a:t>Debido a las dimensiones que pueden alcanzar los algoritmos, se ve necesarios evitar cálculos redundantes por lo que a través del algoritmo de eliminación de variables vamos a eliminar variables de la red que no son determinantes en el modelo para reducir los costes de cálculo.</a:t>
            </a:r>
            <a:endParaRPr lang="es-ES" dirty="0"/>
          </a:p>
        </p:txBody>
      </p:sp>
    </p:spTree>
    <p:extLst>
      <p:ext uri="{BB962C8B-B14F-4D97-AF65-F5344CB8AC3E}">
        <p14:creationId xmlns:p14="http://schemas.microsoft.com/office/powerpoint/2010/main" val="415918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193</TotalTime>
  <Words>794</Words>
  <Application>Microsoft Office PowerPoint</Application>
  <PresentationFormat>Panorámica</PresentationFormat>
  <Paragraphs>60</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Trebuchet MS</vt:lpstr>
      <vt:lpstr>Berlín</vt:lpstr>
      <vt:lpstr>Un juego de lógica,  El Buscaminas</vt:lpstr>
      <vt:lpstr>1. Introducción</vt:lpstr>
      <vt:lpstr>1. Introducción</vt:lpstr>
      <vt:lpstr>1. Introducción</vt:lpstr>
      <vt:lpstr>2. Redes Bayesianas</vt:lpstr>
      <vt:lpstr>2. Redes Bayesianas</vt:lpstr>
      <vt:lpstr>2. Redes Bayesianas</vt:lpstr>
      <vt:lpstr>2. Redes Bayesianas</vt:lpstr>
      <vt:lpstr>3. Inferencia probabilística</vt:lpstr>
      <vt:lpstr>4. Metodología</vt:lpstr>
      <vt:lpstr>4. Metodología</vt:lpstr>
      <vt:lpstr>4. Metodología</vt:lpstr>
      <vt:lpstr>4. Metodología</vt:lpstr>
      <vt:lpstr>4. Metodología</vt:lpstr>
      <vt:lpstr>4. Metodología</vt:lpstr>
      <vt:lpstr>5. Resultados</vt:lpstr>
      <vt:lpstr>5. Resultados</vt:lpstr>
      <vt:lpstr>5. Resultados</vt:lpstr>
      <vt:lpstr>5. Resultados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Buscaminas (Minesweeper)</dc:title>
  <dc:creator>Fernando Ruiz</dc:creator>
  <cp:lastModifiedBy>Fernando Ruiz</cp:lastModifiedBy>
  <cp:revision>21</cp:revision>
  <dcterms:created xsi:type="dcterms:W3CDTF">2018-12-18T14:47:50Z</dcterms:created>
  <dcterms:modified xsi:type="dcterms:W3CDTF">2018-12-20T12:31:28Z</dcterms:modified>
</cp:coreProperties>
</file>