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65" r:id="rId3"/>
    <p:sldId id="259" r:id="rId4"/>
    <p:sldId id="264" r:id="rId5"/>
    <p:sldId id="260" r:id="rId6"/>
    <p:sldId id="263" r:id="rId7"/>
    <p:sldId id="261" r:id="rId8"/>
    <p:sldId id="257" r:id="rId9"/>
    <p:sldId id="266" r:id="rId10"/>
    <p:sldId id="267" r:id="rId11"/>
    <p:sldId id="268" r:id="rId12"/>
    <p:sldId id="269" r:id="rId13"/>
    <p:sldId id="274" r:id="rId14"/>
    <p:sldId id="275" r:id="rId15"/>
    <p:sldId id="276" r:id="rId16"/>
    <p:sldId id="277" r:id="rId17"/>
    <p:sldId id="278" r:id="rId18"/>
    <p:sldId id="279" r:id="rId19"/>
    <p:sldId id="280" r:id="rId20"/>
    <p:sldId id="281" r:id="rId21"/>
    <p:sldId id="262" r:id="rId22"/>
    <p:sldId id="270" r:id="rId23"/>
    <p:sldId id="272" r:id="rId24"/>
    <p:sldId id="282" r:id="rId25"/>
    <p:sldId id="283" r:id="rId26"/>
    <p:sldId id="292" r:id="rId27"/>
    <p:sldId id="293" r:id="rId28"/>
    <p:sldId id="294" r:id="rId29"/>
    <p:sldId id="291" r:id="rId30"/>
    <p:sldId id="284" r:id="rId31"/>
    <p:sldId id="285" r:id="rId32"/>
    <p:sldId id="286" r:id="rId33"/>
    <p:sldId id="288" r:id="rId34"/>
    <p:sldId id="290" r:id="rId35"/>
    <p:sldId id="289" r:id="rId36"/>
    <p:sldId id="295" r:id="rId37"/>
    <p:sldId id="296" r:id="rId38"/>
    <p:sldId id="298" r:id="rId39"/>
    <p:sldId id="297" r:id="rId40"/>
    <p:sldId id="299" r:id="rId41"/>
    <p:sldId id="300" r:id="rId42"/>
    <p:sldId id="301" r:id="rId43"/>
    <p:sldId id="302" r:id="rId44"/>
    <p:sldId id="303" r:id="rId45"/>
    <p:sldId id="304" r:id="rId46"/>
    <p:sldId id="287" r:id="rId47"/>
    <p:sldId id="271" r:id="rId48"/>
    <p:sldId id="273" r:id="rId49"/>
    <p:sldId id="310" r:id="rId50"/>
    <p:sldId id="305" r:id="rId51"/>
    <p:sldId id="309" r:id="rId52"/>
    <p:sldId id="308" r:id="rId53"/>
    <p:sldId id="322" r:id="rId54"/>
    <p:sldId id="321" r:id="rId55"/>
    <p:sldId id="307" r:id="rId56"/>
    <p:sldId id="313" r:id="rId57"/>
    <p:sldId id="314" r:id="rId58"/>
    <p:sldId id="315" r:id="rId59"/>
    <p:sldId id="312" r:id="rId60"/>
    <p:sldId id="316" r:id="rId61"/>
    <p:sldId id="318" r:id="rId62"/>
    <p:sldId id="317" r:id="rId63"/>
    <p:sldId id="323" r:id="rId64"/>
    <p:sldId id="324" r:id="rId65"/>
    <p:sldId id="311" r:id="rId66"/>
    <p:sldId id="319" r:id="rId67"/>
    <p:sldId id="320" r:id="rId68"/>
    <p:sldId id="306"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9840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53664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08184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0450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591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81371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53963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36831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25713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9/22/2022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36455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84156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44358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ellibrodepython.com/python-pep8" TargetMode="Externa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 Id="rId4" Type="http://schemas.openxmlformats.org/officeDocument/2006/relationships/image" Target="../media/image59.png"/></Relationships>
</file>

<file path=ppt/slides/_rels/slide5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4.xml"/><Relationship Id="rId4" Type="http://schemas.openxmlformats.org/officeDocument/2006/relationships/image" Target="../media/image69.png"/></Relationships>
</file>

<file path=ppt/slides/_rels/slide5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4.xml"/><Relationship Id="rId5" Type="http://schemas.openxmlformats.org/officeDocument/2006/relationships/image" Target="../media/image75.png"/><Relationship Id="rId4" Type="http://schemas.openxmlformats.org/officeDocument/2006/relationships/image" Target="../media/image74.png"/></Relationships>
</file>

<file path=ppt/slides/_rels/slide6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66C6F5-EEF2-1313-B75A-69ACC63D4A42}"/>
              </a:ext>
            </a:extLst>
          </p:cNvPr>
          <p:cNvSpPr>
            <a:spLocks noGrp="1"/>
          </p:cNvSpPr>
          <p:nvPr>
            <p:ph type="ctrTitle"/>
          </p:nvPr>
        </p:nvSpPr>
        <p:spPr>
          <a:xfrm>
            <a:off x="2248554" y="2297609"/>
            <a:ext cx="8915399" cy="2262781"/>
          </a:xfrm>
        </p:spPr>
        <p:txBody>
          <a:bodyPr/>
          <a:lstStyle/>
          <a:p>
            <a:r>
              <a:rPr lang="es-ES" b="1" dirty="0">
                <a:solidFill>
                  <a:schemeClr val="accent1"/>
                </a:solidFill>
              </a:rPr>
              <a:t>PROGRAMACION II</a:t>
            </a:r>
          </a:p>
        </p:txBody>
      </p:sp>
      <p:sp>
        <p:nvSpPr>
          <p:cNvPr id="3" name="Subtítulo 2">
            <a:extLst>
              <a:ext uri="{FF2B5EF4-FFF2-40B4-BE49-F238E27FC236}">
                <a16:creationId xmlns:a16="http://schemas.microsoft.com/office/drawing/2014/main" id="{751F41C1-8CD4-8764-C3DB-C962AF9A0A74}"/>
              </a:ext>
            </a:extLst>
          </p:cNvPr>
          <p:cNvSpPr>
            <a:spLocks noGrp="1"/>
          </p:cNvSpPr>
          <p:nvPr>
            <p:ph type="subTitle" idx="1"/>
          </p:nvPr>
        </p:nvSpPr>
        <p:spPr/>
        <p:txBody>
          <a:bodyPr/>
          <a:lstStyle/>
          <a:p>
            <a:r>
              <a:rPr lang="es-ES" b="1" i="1" dirty="0"/>
              <a:t>Cynthya García De Jesús</a:t>
            </a:r>
          </a:p>
        </p:txBody>
      </p:sp>
    </p:spTree>
    <p:extLst>
      <p:ext uri="{BB962C8B-B14F-4D97-AF65-F5344CB8AC3E}">
        <p14:creationId xmlns:p14="http://schemas.microsoft.com/office/powerpoint/2010/main" val="1938010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66FD57BE-CA1A-630A-DB94-0138A64D1316}"/>
              </a:ext>
            </a:extLst>
          </p:cNvPr>
          <p:cNvSpPr txBox="1"/>
          <p:nvPr/>
        </p:nvSpPr>
        <p:spPr>
          <a:xfrm>
            <a:off x="1008529" y="797075"/>
            <a:ext cx="10174942" cy="5016758"/>
          </a:xfrm>
          <a:prstGeom prst="rect">
            <a:avLst/>
          </a:prstGeom>
          <a:noFill/>
        </p:spPr>
        <p:txBody>
          <a:bodyPr wrap="square">
            <a:spAutoFit/>
          </a:bodyPr>
          <a:lstStyle/>
          <a:p>
            <a:pPr algn="just"/>
            <a:r>
              <a:rPr lang="es-ES" sz="2000" b="1" i="0" dirty="0">
                <a:solidFill>
                  <a:srgbClr val="FF0000"/>
                </a:solidFill>
                <a:effectLst/>
                <a:latin typeface="Arial" panose="020B0604020202020204" pitchFamily="34" charset="0"/>
              </a:rPr>
              <a:t>Los elementos del lenguaje </a:t>
            </a:r>
            <a:r>
              <a:rPr lang="es-ES" sz="2000" b="0" i="0" dirty="0">
                <a:solidFill>
                  <a:srgbClr val="000000"/>
                </a:solidFill>
                <a:effectLst/>
                <a:latin typeface="Arial" panose="020B0604020202020204" pitchFamily="34" charset="0"/>
              </a:rPr>
              <a:t>se separan por espacios en blanco (normalmente, uno), aunque en algunos casos no se escriben espacios:</a:t>
            </a:r>
          </a:p>
          <a:p>
            <a:pPr algn="just"/>
            <a:endParaRPr lang="es-ES" sz="2000" b="0" i="0" dirty="0">
              <a:solidFill>
                <a:srgbClr val="000000"/>
              </a:solidFill>
              <a:effectLst/>
              <a:latin typeface="Arial" panose="020B0604020202020204" pitchFamily="34" charset="0"/>
            </a:endParaRPr>
          </a:p>
          <a:p>
            <a:pPr algn="just">
              <a:buFont typeface="Arial" panose="020B0604020202020204" pitchFamily="34" charset="0"/>
              <a:buChar char="•"/>
            </a:pPr>
            <a:r>
              <a:rPr lang="es-ES" sz="2000" b="1" i="0" dirty="0">
                <a:solidFill>
                  <a:srgbClr val="FF0000"/>
                </a:solidFill>
                <a:effectLst/>
                <a:latin typeface="Arial" panose="020B0604020202020204" pitchFamily="34" charset="0"/>
              </a:rPr>
              <a:t>entre los nombres de las funciones y el paréntesis</a:t>
            </a:r>
          </a:p>
          <a:p>
            <a:pPr algn="just">
              <a:buFont typeface="Arial" panose="020B0604020202020204" pitchFamily="34" charset="0"/>
              <a:buChar char="•"/>
            </a:pPr>
            <a:r>
              <a:rPr lang="es-ES" sz="2000" b="1" i="0" dirty="0">
                <a:solidFill>
                  <a:srgbClr val="FF0000"/>
                </a:solidFill>
                <a:effectLst/>
                <a:latin typeface="Arial" panose="020B0604020202020204" pitchFamily="34" charset="0"/>
              </a:rPr>
              <a:t>antes de una coma (,)</a:t>
            </a:r>
          </a:p>
          <a:p>
            <a:pPr algn="just">
              <a:buFont typeface="Arial" panose="020B0604020202020204" pitchFamily="34" charset="0"/>
              <a:buChar char="•"/>
            </a:pPr>
            <a:r>
              <a:rPr lang="es-ES" sz="2000" b="1" i="0" dirty="0">
                <a:solidFill>
                  <a:srgbClr val="FF0000"/>
                </a:solidFill>
                <a:effectLst/>
                <a:latin typeface="Arial" panose="020B0604020202020204" pitchFamily="34" charset="0"/>
              </a:rPr>
              <a:t>entre los delimitadores y su contenido (paréntesis, llaves, corchetes o comillas)</a:t>
            </a:r>
          </a:p>
          <a:p>
            <a:pPr algn="just"/>
            <a:r>
              <a:rPr lang="es-ES" sz="2000" b="0" i="0" dirty="0">
                <a:solidFill>
                  <a:srgbClr val="000000"/>
                </a:solidFill>
                <a:effectLst/>
                <a:latin typeface="Arial" panose="020B0604020202020204" pitchFamily="34" charset="0"/>
              </a:rPr>
              <a:t>Excepto al principio de una línea, los espacios no son significativos, es decir, da lo mismo un espacio que varios.</a:t>
            </a:r>
          </a:p>
          <a:p>
            <a:pPr algn="just"/>
            <a:r>
              <a:rPr lang="es-ES" sz="2000" b="1" i="0" dirty="0">
                <a:solidFill>
                  <a:srgbClr val="000000"/>
                </a:solidFill>
                <a:effectLst/>
                <a:latin typeface="Arial" panose="020B0604020202020204" pitchFamily="34" charset="0"/>
              </a:rPr>
              <a:t>Los espacios al principio de una línea (el sangrado) son significativos porque indican un nivel de agrupamiento. </a:t>
            </a:r>
            <a:r>
              <a:rPr lang="es-ES" sz="2000" b="0" i="0" dirty="0">
                <a:solidFill>
                  <a:srgbClr val="000000"/>
                </a:solidFill>
                <a:effectLst/>
                <a:latin typeface="Arial" panose="020B0604020202020204" pitchFamily="34" charset="0"/>
              </a:rPr>
              <a:t>El sangrado inicial es una de las características de Python que lo distinguen de otros lenguajes, que utilizan un carácter para delimitar agrupamientos (en muchos lenguajes se utilizan las llaves { }). Por ello, una línea no puede contener espacios iniciales, a menos que forme parte de un bloque de instrucciones o de una instrucción dividida en varias líneas.</a:t>
            </a:r>
          </a:p>
          <a:p>
            <a:pPr algn="just"/>
            <a:r>
              <a:rPr lang="es-ES" sz="2000" b="0" i="0" dirty="0">
                <a:solidFill>
                  <a:srgbClr val="000000"/>
                </a:solidFill>
                <a:effectLst/>
                <a:latin typeface="Arial" panose="020B0604020202020204" pitchFamily="34" charset="0"/>
              </a:rPr>
              <a:t>Al ejecutar en IDLE una instrucción con espacios iniciales, se mostraría un aviso de error de sintaxis:</a:t>
            </a:r>
          </a:p>
        </p:txBody>
      </p:sp>
    </p:spTree>
    <p:extLst>
      <p:ext uri="{BB962C8B-B14F-4D97-AF65-F5344CB8AC3E}">
        <p14:creationId xmlns:p14="http://schemas.microsoft.com/office/powerpoint/2010/main" val="3097216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E5988F02-56E8-C9F5-F79B-B67A382B64F7}"/>
              </a:ext>
            </a:extLst>
          </p:cNvPr>
          <p:cNvPicPr>
            <a:picLocks noChangeAspect="1"/>
          </p:cNvPicPr>
          <p:nvPr/>
        </p:nvPicPr>
        <p:blipFill>
          <a:blip r:embed="rId2"/>
          <a:stretch>
            <a:fillRect/>
          </a:stretch>
        </p:blipFill>
        <p:spPr>
          <a:xfrm>
            <a:off x="1030940" y="404282"/>
            <a:ext cx="2685771" cy="1275482"/>
          </a:xfrm>
          <a:prstGeom prst="rect">
            <a:avLst/>
          </a:prstGeom>
        </p:spPr>
      </p:pic>
      <p:pic>
        <p:nvPicPr>
          <p:cNvPr id="8" name="Imagen 7">
            <a:extLst>
              <a:ext uri="{FF2B5EF4-FFF2-40B4-BE49-F238E27FC236}">
                <a16:creationId xmlns:a16="http://schemas.microsoft.com/office/drawing/2014/main" id="{89E7EEB1-E365-B4BE-6092-394F144B9FF0}"/>
              </a:ext>
            </a:extLst>
          </p:cNvPr>
          <p:cNvPicPr>
            <a:picLocks noChangeAspect="1"/>
          </p:cNvPicPr>
          <p:nvPr/>
        </p:nvPicPr>
        <p:blipFill>
          <a:blip r:embed="rId3"/>
          <a:stretch>
            <a:fillRect/>
          </a:stretch>
        </p:blipFill>
        <p:spPr>
          <a:xfrm>
            <a:off x="3850991" y="431902"/>
            <a:ext cx="7697041" cy="1157962"/>
          </a:xfrm>
          <a:prstGeom prst="rect">
            <a:avLst/>
          </a:prstGeom>
        </p:spPr>
      </p:pic>
      <p:sp>
        <p:nvSpPr>
          <p:cNvPr id="10" name="CuadroTexto 9">
            <a:extLst>
              <a:ext uri="{FF2B5EF4-FFF2-40B4-BE49-F238E27FC236}">
                <a16:creationId xmlns:a16="http://schemas.microsoft.com/office/drawing/2014/main" id="{57A2F1E4-33A9-0F28-960E-BD7511158E3D}"/>
              </a:ext>
            </a:extLst>
          </p:cNvPr>
          <p:cNvSpPr txBox="1"/>
          <p:nvPr/>
        </p:nvSpPr>
        <p:spPr>
          <a:xfrm>
            <a:off x="1030940" y="1899896"/>
            <a:ext cx="9834283" cy="1261884"/>
          </a:xfrm>
          <a:prstGeom prst="rect">
            <a:avLst/>
          </a:prstGeom>
          <a:noFill/>
        </p:spPr>
        <p:txBody>
          <a:bodyPr wrap="square">
            <a:spAutoFit/>
          </a:bodyPr>
          <a:lstStyle/>
          <a:p>
            <a:r>
              <a:rPr lang="es-ES" sz="2400" b="0" i="0" dirty="0">
                <a:solidFill>
                  <a:srgbClr val="000000"/>
                </a:solidFill>
                <a:effectLst/>
                <a:latin typeface="Arial" panose="020B0604020202020204" pitchFamily="34" charset="0"/>
              </a:rPr>
              <a:t>El carácter almohadilla (</a:t>
            </a:r>
            <a:r>
              <a:rPr lang="es-ES" sz="2400" b="0" i="0" dirty="0">
                <a:solidFill>
                  <a:srgbClr val="FF0000"/>
                </a:solidFill>
                <a:effectLst/>
                <a:latin typeface="Arial" panose="020B0604020202020204" pitchFamily="34" charset="0"/>
              </a:rPr>
              <a:t>#</a:t>
            </a:r>
            <a:r>
              <a:rPr lang="es-ES" sz="2400" b="0" i="0" dirty="0">
                <a:solidFill>
                  <a:srgbClr val="000000"/>
                </a:solidFill>
                <a:effectLst/>
                <a:latin typeface="Arial" panose="020B0604020202020204" pitchFamily="34" charset="0"/>
              </a:rPr>
              <a:t>) marca el </a:t>
            </a:r>
            <a:r>
              <a:rPr lang="es-ES" sz="2800" b="0" i="0" dirty="0">
                <a:solidFill>
                  <a:srgbClr val="000000"/>
                </a:solidFill>
                <a:effectLst/>
                <a:latin typeface="Arial" panose="020B0604020202020204" pitchFamily="34" charset="0"/>
              </a:rPr>
              <a:t>inicio</a:t>
            </a:r>
            <a:r>
              <a:rPr lang="es-ES" sz="2400" b="0" i="0" dirty="0">
                <a:solidFill>
                  <a:srgbClr val="000000"/>
                </a:solidFill>
                <a:effectLst/>
                <a:latin typeface="Arial" panose="020B0604020202020204" pitchFamily="34" charset="0"/>
              </a:rPr>
              <a:t> de un comentario. Python ignora el resto de la línea (desde la almohadilla hasta el final de la línea).</a:t>
            </a:r>
            <a:endParaRPr lang="es-ES" sz="2400" dirty="0"/>
          </a:p>
        </p:txBody>
      </p:sp>
      <p:pic>
        <p:nvPicPr>
          <p:cNvPr id="12" name="Imagen 11">
            <a:extLst>
              <a:ext uri="{FF2B5EF4-FFF2-40B4-BE49-F238E27FC236}">
                <a16:creationId xmlns:a16="http://schemas.microsoft.com/office/drawing/2014/main" id="{C7CF9EBB-C776-FB51-A60F-3813862B9356}"/>
              </a:ext>
            </a:extLst>
          </p:cNvPr>
          <p:cNvPicPr>
            <a:picLocks noChangeAspect="1"/>
          </p:cNvPicPr>
          <p:nvPr/>
        </p:nvPicPr>
        <p:blipFill>
          <a:blip r:embed="rId4"/>
          <a:stretch>
            <a:fillRect/>
          </a:stretch>
        </p:blipFill>
        <p:spPr>
          <a:xfrm>
            <a:off x="1030940" y="3263796"/>
            <a:ext cx="9887122" cy="764222"/>
          </a:xfrm>
          <a:prstGeom prst="rect">
            <a:avLst/>
          </a:prstGeom>
        </p:spPr>
      </p:pic>
      <p:sp>
        <p:nvSpPr>
          <p:cNvPr id="14" name="CuadroTexto 13">
            <a:extLst>
              <a:ext uri="{FF2B5EF4-FFF2-40B4-BE49-F238E27FC236}">
                <a16:creationId xmlns:a16="http://schemas.microsoft.com/office/drawing/2014/main" id="{11425848-5C31-906A-B4C5-568998AF174B}"/>
              </a:ext>
            </a:extLst>
          </p:cNvPr>
          <p:cNvSpPr txBox="1"/>
          <p:nvPr/>
        </p:nvSpPr>
        <p:spPr>
          <a:xfrm>
            <a:off x="1030940" y="4327384"/>
            <a:ext cx="9448801" cy="830997"/>
          </a:xfrm>
          <a:prstGeom prst="rect">
            <a:avLst/>
          </a:prstGeom>
          <a:noFill/>
        </p:spPr>
        <p:txBody>
          <a:bodyPr wrap="square">
            <a:spAutoFit/>
          </a:bodyPr>
          <a:lstStyle/>
          <a:p>
            <a:r>
              <a:rPr lang="es-ES" sz="2400" b="1" i="0" dirty="0">
                <a:solidFill>
                  <a:srgbClr val="0A0A0A"/>
                </a:solidFill>
                <a:effectLst/>
                <a:latin typeface="Roboto" panose="02000000000000000000" pitchFamily="2" charset="0"/>
              </a:rPr>
              <a:t>Cadenas de documentación: Estos comienzan y terminan con tres símbolos de comillas dobles seguidos. </a:t>
            </a:r>
            <a:endParaRPr lang="es-ES" sz="2400" b="1" dirty="0"/>
          </a:p>
        </p:txBody>
      </p:sp>
      <p:pic>
        <p:nvPicPr>
          <p:cNvPr id="16" name="Imagen 15">
            <a:extLst>
              <a:ext uri="{FF2B5EF4-FFF2-40B4-BE49-F238E27FC236}">
                <a16:creationId xmlns:a16="http://schemas.microsoft.com/office/drawing/2014/main" id="{12EC88A5-B13F-E541-FF7E-26C588731F89}"/>
              </a:ext>
            </a:extLst>
          </p:cNvPr>
          <p:cNvPicPr>
            <a:picLocks noChangeAspect="1"/>
          </p:cNvPicPr>
          <p:nvPr/>
        </p:nvPicPr>
        <p:blipFill>
          <a:blip r:embed="rId5"/>
          <a:stretch>
            <a:fillRect/>
          </a:stretch>
        </p:blipFill>
        <p:spPr>
          <a:xfrm>
            <a:off x="4576763" y="5318701"/>
            <a:ext cx="3490303" cy="766498"/>
          </a:xfrm>
          <a:prstGeom prst="rect">
            <a:avLst/>
          </a:prstGeom>
        </p:spPr>
      </p:pic>
    </p:spTree>
    <p:extLst>
      <p:ext uri="{BB962C8B-B14F-4D97-AF65-F5344CB8AC3E}">
        <p14:creationId xmlns:p14="http://schemas.microsoft.com/office/powerpoint/2010/main" val="1784359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31740801-F0C1-5B22-BB8D-937BDE093D6B}"/>
              </a:ext>
            </a:extLst>
          </p:cNvPr>
          <p:cNvPicPr>
            <a:picLocks noChangeAspect="1"/>
          </p:cNvPicPr>
          <p:nvPr/>
        </p:nvPicPr>
        <p:blipFill>
          <a:blip r:embed="rId2"/>
          <a:stretch>
            <a:fillRect/>
          </a:stretch>
        </p:blipFill>
        <p:spPr>
          <a:xfrm>
            <a:off x="1152245" y="1826559"/>
            <a:ext cx="5476875" cy="2057400"/>
          </a:xfrm>
          <a:prstGeom prst="rect">
            <a:avLst/>
          </a:prstGeom>
        </p:spPr>
      </p:pic>
      <p:sp>
        <p:nvSpPr>
          <p:cNvPr id="10" name="CuadroTexto 9">
            <a:extLst>
              <a:ext uri="{FF2B5EF4-FFF2-40B4-BE49-F238E27FC236}">
                <a16:creationId xmlns:a16="http://schemas.microsoft.com/office/drawing/2014/main" id="{8A77DC21-A077-AE57-37A9-A228A07DDB1D}"/>
              </a:ext>
            </a:extLst>
          </p:cNvPr>
          <p:cNvSpPr txBox="1"/>
          <p:nvPr/>
        </p:nvSpPr>
        <p:spPr>
          <a:xfrm>
            <a:off x="1030941" y="312875"/>
            <a:ext cx="6096000" cy="523220"/>
          </a:xfrm>
          <a:prstGeom prst="rect">
            <a:avLst/>
          </a:prstGeom>
          <a:noFill/>
        </p:spPr>
        <p:txBody>
          <a:bodyPr wrap="square">
            <a:spAutoFit/>
          </a:bodyPr>
          <a:lstStyle/>
          <a:p>
            <a:pPr algn="just"/>
            <a:r>
              <a:rPr lang="es-ES" sz="2800" b="1" i="0" dirty="0">
                <a:solidFill>
                  <a:srgbClr val="FF0000"/>
                </a:solidFill>
                <a:effectLst/>
                <a:latin typeface="Arial" panose="020B0604020202020204" pitchFamily="34" charset="0"/>
              </a:rPr>
              <a:t>Palabras reservadas (</a:t>
            </a:r>
            <a:r>
              <a:rPr lang="es-ES" sz="2800" b="1" i="1" dirty="0">
                <a:solidFill>
                  <a:srgbClr val="FF0000"/>
                </a:solidFill>
                <a:effectLst/>
                <a:latin typeface="Arial" panose="020B0604020202020204" pitchFamily="34" charset="0"/>
              </a:rPr>
              <a:t>keywords</a:t>
            </a:r>
            <a:r>
              <a:rPr lang="es-ES" sz="2800" b="1" i="0" dirty="0">
                <a:solidFill>
                  <a:srgbClr val="FF0000"/>
                </a:solidFill>
                <a:effectLst/>
                <a:latin typeface="Arial" panose="020B0604020202020204" pitchFamily="34" charset="0"/>
              </a:rPr>
              <a:t>)</a:t>
            </a:r>
          </a:p>
        </p:txBody>
      </p:sp>
      <p:sp>
        <p:nvSpPr>
          <p:cNvPr id="12" name="CuadroTexto 11">
            <a:extLst>
              <a:ext uri="{FF2B5EF4-FFF2-40B4-BE49-F238E27FC236}">
                <a16:creationId xmlns:a16="http://schemas.microsoft.com/office/drawing/2014/main" id="{21658495-8F83-8E6E-23FA-EC6A8DD3C003}"/>
              </a:ext>
            </a:extLst>
          </p:cNvPr>
          <p:cNvSpPr txBox="1"/>
          <p:nvPr/>
        </p:nvSpPr>
        <p:spPr>
          <a:xfrm>
            <a:off x="1030940" y="1008161"/>
            <a:ext cx="8821271" cy="646331"/>
          </a:xfrm>
          <a:prstGeom prst="rect">
            <a:avLst/>
          </a:prstGeom>
          <a:noFill/>
        </p:spPr>
        <p:txBody>
          <a:bodyPr wrap="square">
            <a:spAutoFit/>
          </a:bodyPr>
          <a:lstStyle/>
          <a:p>
            <a:r>
              <a:rPr lang="es-ES" b="1" i="0" dirty="0">
                <a:solidFill>
                  <a:srgbClr val="000000"/>
                </a:solidFill>
                <a:effectLst/>
                <a:latin typeface="Arial" panose="020B0604020202020204" pitchFamily="34" charset="0"/>
              </a:rPr>
              <a:t>Las palabras reservadas de Python son las que forman el núcleo del lenguaje Python. Son las siguientes:</a:t>
            </a:r>
            <a:endParaRPr lang="es-ES" b="1" dirty="0"/>
          </a:p>
        </p:txBody>
      </p:sp>
      <p:sp>
        <p:nvSpPr>
          <p:cNvPr id="14" name="CuadroTexto 13">
            <a:extLst>
              <a:ext uri="{FF2B5EF4-FFF2-40B4-BE49-F238E27FC236}">
                <a16:creationId xmlns:a16="http://schemas.microsoft.com/office/drawing/2014/main" id="{5CC7054E-CCB7-1B97-B2C4-9AB179444F23}"/>
              </a:ext>
            </a:extLst>
          </p:cNvPr>
          <p:cNvSpPr txBox="1"/>
          <p:nvPr/>
        </p:nvSpPr>
        <p:spPr>
          <a:xfrm>
            <a:off x="1030939" y="3883959"/>
            <a:ext cx="9753601" cy="1200329"/>
          </a:xfrm>
          <a:prstGeom prst="rect">
            <a:avLst/>
          </a:prstGeom>
          <a:noFill/>
        </p:spPr>
        <p:txBody>
          <a:bodyPr wrap="square">
            <a:spAutoFit/>
          </a:bodyPr>
          <a:lstStyle/>
          <a:p>
            <a:pPr algn="just"/>
            <a:r>
              <a:rPr lang="es-ES" b="0" i="0" dirty="0">
                <a:solidFill>
                  <a:srgbClr val="000000"/>
                </a:solidFill>
                <a:effectLst/>
                <a:latin typeface="Arial" panose="020B0604020202020204" pitchFamily="34" charset="0"/>
              </a:rPr>
              <a:t>Estas palabras no pueden utilizarse para nombrar otros elementos (variables, funciones, etc.), aunque pueden aparecer en cadenas de texto.</a:t>
            </a:r>
          </a:p>
          <a:p>
            <a:pPr algn="just"/>
            <a:r>
              <a:rPr lang="es-ES" b="0" i="0" dirty="0">
                <a:solidFill>
                  <a:srgbClr val="000000"/>
                </a:solidFill>
                <a:effectLst/>
                <a:latin typeface="Arial" panose="020B0604020202020204" pitchFamily="34" charset="0"/>
              </a:rPr>
              <a:t>Las palabras reservadas </a:t>
            </a:r>
            <a:r>
              <a:rPr lang="es-ES" b="0" i="0" dirty="0">
                <a:solidFill>
                  <a:srgbClr val="FF7700"/>
                </a:solidFill>
                <a:effectLst/>
                <a:latin typeface="Arial" panose="020B0604020202020204" pitchFamily="34" charset="0"/>
              </a:rPr>
              <a:t>async</a:t>
            </a:r>
            <a:r>
              <a:rPr lang="es-ES" b="0" i="0" dirty="0">
                <a:solidFill>
                  <a:srgbClr val="000000"/>
                </a:solidFill>
                <a:effectLst/>
                <a:latin typeface="Arial" panose="020B0604020202020204" pitchFamily="34" charset="0"/>
              </a:rPr>
              <a:t> y </a:t>
            </a:r>
            <a:r>
              <a:rPr lang="es-ES" b="0" i="0" dirty="0">
                <a:solidFill>
                  <a:srgbClr val="FF7700"/>
                </a:solidFill>
                <a:effectLst/>
                <a:latin typeface="Arial" panose="020B0604020202020204" pitchFamily="34" charset="0"/>
              </a:rPr>
              <a:t>await</a:t>
            </a:r>
            <a:r>
              <a:rPr lang="es-ES" b="0" i="0" dirty="0">
                <a:solidFill>
                  <a:srgbClr val="000000"/>
                </a:solidFill>
                <a:effectLst/>
                <a:latin typeface="Arial" panose="020B0604020202020204" pitchFamily="34" charset="0"/>
              </a:rPr>
              <a:t> se incluyeron como tales por primera vez en Python 3.7</a:t>
            </a:r>
          </a:p>
        </p:txBody>
      </p:sp>
      <p:pic>
        <p:nvPicPr>
          <p:cNvPr id="16" name="Imagen 15">
            <a:extLst>
              <a:ext uri="{FF2B5EF4-FFF2-40B4-BE49-F238E27FC236}">
                <a16:creationId xmlns:a16="http://schemas.microsoft.com/office/drawing/2014/main" id="{B2527F49-03B6-AA06-1C15-CF423C18F287}"/>
              </a:ext>
            </a:extLst>
          </p:cNvPr>
          <p:cNvPicPr>
            <a:picLocks noChangeAspect="1"/>
          </p:cNvPicPr>
          <p:nvPr/>
        </p:nvPicPr>
        <p:blipFill>
          <a:blip r:embed="rId3"/>
          <a:stretch>
            <a:fillRect/>
          </a:stretch>
        </p:blipFill>
        <p:spPr>
          <a:xfrm>
            <a:off x="2640106" y="5084287"/>
            <a:ext cx="3814482" cy="1137009"/>
          </a:xfrm>
          <a:prstGeom prst="rect">
            <a:avLst/>
          </a:prstGeom>
        </p:spPr>
      </p:pic>
      <p:pic>
        <p:nvPicPr>
          <p:cNvPr id="22" name="Imagen 21">
            <a:extLst>
              <a:ext uri="{FF2B5EF4-FFF2-40B4-BE49-F238E27FC236}">
                <a16:creationId xmlns:a16="http://schemas.microsoft.com/office/drawing/2014/main" id="{E721D6A8-FDF0-1F98-EA68-7E44BB13E47B}"/>
              </a:ext>
            </a:extLst>
          </p:cNvPr>
          <p:cNvPicPr>
            <a:picLocks noChangeAspect="1"/>
          </p:cNvPicPr>
          <p:nvPr/>
        </p:nvPicPr>
        <p:blipFill>
          <a:blip r:embed="rId4"/>
          <a:stretch>
            <a:fillRect/>
          </a:stretch>
        </p:blipFill>
        <p:spPr>
          <a:xfrm>
            <a:off x="6861361" y="5084287"/>
            <a:ext cx="5041962" cy="626231"/>
          </a:xfrm>
          <a:prstGeom prst="rect">
            <a:avLst/>
          </a:prstGeom>
        </p:spPr>
      </p:pic>
    </p:spTree>
    <p:extLst>
      <p:ext uri="{BB962C8B-B14F-4D97-AF65-F5344CB8AC3E}">
        <p14:creationId xmlns:p14="http://schemas.microsoft.com/office/powerpoint/2010/main" val="416466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FDBAC1DE-52F0-3DCC-CDF7-2C88F8CD3D1F}"/>
              </a:ext>
            </a:extLst>
          </p:cNvPr>
          <p:cNvSpPr txBox="1"/>
          <p:nvPr/>
        </p:nvSpPr>
        <p:spPr>
          <a:xfrm>
            <a:off x="1066800" y="917684"/>
            <a:ext cx="10058400" cy="1477328"/>
          </a:xfrm>
          <a:prstGeom prst="rect">
            <a:avLst/>
          </a:prstGeom>
          <a:noFill/>
        </p:spPr>
        <p:txBody>
          <a:bodyPr wrap="square">
            <a:spAutoFit/>
          </a:bodyPr>
          <a:lstStyle/>
          <a:p>
            <a:pPr algn="just"/>
            <a:r>
              <a:rPr lang="es-ES" b="0" i="0" dirty="0">
                <a:solidFill>
                  <a:srgbClr val="000000"/>
                </a:solidFill>
                <a:effectLst/>
                <a:latin typeface="Arial" panose="020B0604020202020204" pitchFamily="34" charset="0"/>
              </a:rPr>
              <a:t>Los literales son los datos simples que Python es capaz de manejar:</a:t>
            </a:r>
          </a:p>
          <a:p>
            <a:pPr algn="just"/>
            <a:endParaRPr lang="es-ES" b="0" i="0" dirty="0">
              <a:solidFill>
                <a:srgbClr val="000000"/>
              </a:solidFill>
              <a:effectLst/>
              <a:latin typeface="Arial" panose="020B0604020202020204" pitchFamily="34" charset="0"/>
            </a:endParaRPr>
          </a:p>
          <a:p>
            <a:pPr marL="285750" indent="-285750" algn="just">
              <a:buFont typeface="Wingdings" panose="05000000000000000000" pitchFamily="2" charset="2"/>
              <a:buChar char="§"/>
            </a:pPr>
            <a:r>
              <a:rPr lang="es-ES" b="1" i="0" dirty="0">
                <a:solidFill>
                  <a:srgbClr val="FF0000"/>
                </a:solidFill>
                <a:effectLst/>
                <a:latin typeface="Arial" panose="020B0604020202020204" pitchFamily="34" charset="0"/>
              </a:rPr>
              <a:t>números:</a:t>
            </a:r>
            <a:r>
              <a:rPr lang="es-ES" b="1" i="0" dirty="0">
                <a:solidFill>
                  <a:srgbClr val="000000"/>
                </a:solidFill>
                <a:effectLst/>
                <a:latin typeface="Arial" panose="020B0604020202020204" pitchFamily="34" charset="0"/>
              </a:rPr>
              <a:t> </a:t>
            </a:r>
            <a:r>
              <a:rPr lang="es-ES" b="0" i="0" dirty="0">
                <a:solidFill>
                  <a:srgbClr val="000000"/>
                </a:solidFill>
                <a:effectLst/>
                <a:latin typeface="Arial" panose="020B0604020202020204" pitchFamily="34" charset="0"/>
              </a:rPr>
              <a:t>valores lógicos, enteros, decimales y complejos, en notación decimal, octal o hexadecimal</a:t>
            </a:r>
          </a:p>
          <a:p>
            <a:pPr marL="285750" indent="-285750" algn="just">
              <a:buFont typeface="Wingdings" panose="05000000000000000000" pitchFamily="2" charset="2"/>
              <a:buChar char="§"/>
            </a:pPr>
            <a:r>
              <a:rPr lang="es-ES" b="1" i="0" dirty="0">
                <a:solidFill>
                  <a:srgbClr val="FF0000"/>
                </a:solidFill>
                <a:effectLst/>
                <a:latin typeface="Arial" panose="020B0604020202020204" pitchFamily="34" charset="0"/>
              </a:rPr>
              <a:t>cadenas de texto</a:t>
            </a:r>
          </a:p>
        </p:txBody>
      </p:sp>
      <p:sp>
        <p:nvSpPr>
          <p:cNvPr id="7" name="CuadroTexto 6">
            <a:extLst>
              <a:ext uri="{FF2B5EF4-FFF2-40B4-BE49-F238E27FC236}">
                <a16:creationId xmlns:a16="http://schemas.microsoft.com/office/drawing/2014/main" id="{C64AED75-6D53-05BA-561F-78F9D8CAD559}"/>
              </a:ext>
            </a:extLst>
          </p:cNvPr>
          <p:cNvSpPr txBox="1"/>
          <p:nvPr/>
        </p:nvSpPr>
        <p:spPr>
          <a:xfrm>
            <a:off x="1097280" y="393557"/>
            <a:ext cx="6096000" cy="523220"/>
          </a:xfrm>
          <a:prstGeom prst="rect">
            <a:avLst/>
          </a:prstGeom>
          <a:noFill/>
        </p:spPr>
        <p:txBody>
          <a:bodyPr wrap="square">
            <a:spAutoFit/>
          </a:bodyPr>
          <a:lstStyle/>
          <a:p>
            <a:pPr algn="just"/>
            <a:r>
              <a:rPr lang="es-ES" sz="2800" b="1" i="0" dirty="0">
                <a:solidFill>
                  <a:srgbClr val="FF0000"/>
                </a:solidFill>
                <a:effectLst/>
                <a:latin typeface="Arial" panose="020B0604020202020204" pitchFamily="34" charset="0"/>
              </a:rPr>
              <a:t>Literales </a:t>
            </a:r>
          </a:p>
        </p:txBody>
      </p:sp>
      <p:sp>
        <p:nvSpPr>
          <p:cNvPr id="8" name="CuadroTexto 7">
            <a:extLst>
              <a:ext uri="{FF2B5EF4-FFF2-40B4-BE49-F238E27FC236}">
                <a16:creationId xmlns:a16="http://schemas.microsoft.com/office/drawing/2014/main" id="{453024DA-1AB7-9119-403F-7A28BAC56E67}"/>
              </a:ext>
            </a:extLst>
          </p:cNvPr>
          <p:cNvSpPr txBox="1"/>
          <p:nvPr/>
        </p:nvSpPr>
        <p:spPr>
          <a:xfrm>
            <a:off x="1097280" y="2320350"/>
            <a:ext cx="6096000" cy="523220"/>
          </a:xfrm>
          <a:prstGeom prst="rect">
            <a:avLst/>
          </a:prstGeom>
          <a:noFill/>
        </p:spPr>
        <p:txBody>
          <a:bodyPr wrap="square">
            <a:spAutoFit/>
          </a:bodyPr>
          <a:lstStyle/>
          <a:p>
            <a:pPr algn="just"/>
            <a:r>
              <a:rPr lang="es-ES" sz="2400" b="1" i="0" dirty="0">
                <a:solidFill>
                  <a:srgbClr val="FF0000"/>
                </a:solidFill>
                <a:effectLst/>
                <a:latin typeface="Arial" panose="020B0604020202020204" pitchFamily="34" charset="0"/>
              </a:rPr>
              <a:t>Operadores</a:t>
            </a:r>
            <a:r>
              <a:rPr lang="es-ES" sz="2800" b="1" i="0" dirty="0">
                <a:solidFill>
                  <a:srgbClr val="FF0000"/>
                </a:solidFill>
                <a:effectLst/>
                <a:latin typeface="Arial" panose="020B0604020202020204" pitchFamily="34" charset="0"/>
              </a:rPr>
              <a:t> </a:t>
            </a:r>
          </a:p>
        </p:txBody>
      </p:sp>
      <p:sp>
        <p:nvSpPr>
          <p:cNvPr id="10" name="CuadroTexto 9">
            <a:extLst>
              <a:ext uri="{FF2B5EF4-FFF2-40B4-BE49-F238E27FC236}">
                <a16:creationId xmlns:a16="http://schemas.microsoft.com/office/drawing/2014/main" id="{FB892445-5240-E032-3850-B32AB9BBB1C3}"/>
              </a:ext>
            </a:extLst>
          </p:cNvPr>
          <p:cNvSpPr txBox="1"/>
          <p:nvPr/>
        </p:nvSpPr>
        <p:spPr>
          <a:xfrm>
            <a:off x="1097280" y="2802832"/>
            <a:ext cx="8077200" cy="646331"/>
          </a:xfrm>
          <a:prstGeom prst="rect">
            <a:avLst/>
          </a:prstGeom>
          <a:noFill/>
        </p:spPr>
        <p:txBody>
          <a:bodyPr wrap="square">
            <a:spAutoFit/>
          </a:bodyPr>
          <a:lstStyle/>
          <a:p>
            <a:r>
              <a:rPr lang="es-ES" b="0" i="0" dirty="0">
                <a:solidFill>
                  <a:srgbClr val="000000"/>
                </a:solidFill>
                <a:effectLst/>
                <a:latin typeface="Arial" panose="020B0604020202020204" pitchFamily="34" charset="0"/>
              </a:rPr>
              <a:t>Los operadores son los caracteres que definen operaciones matemáticas (lógicas y aritméticas). Son los siguientes:</a:t>
            </a:r>
            <a:endParaRPr lang="es-ES" dirty="0"/>
          </a:p>
        </p:txBody>
      </p:sp>
      <p:pic>
        <p:nvPicPr>
          <p:cNvPr id="12" name="Imagen 11">
            <a:extLst>
              <a:ext uri="{FF2B5EF4-FFF2-40B4-BE49-F238E27FC236}">
                <a16:creationId xmlns:a16="http://schemas.microsoft.com/office/drawing/2014/main" id="{3611D776-E153-C64F-79ED-ECBE8D24FCFE}"/>
              </a:ext>
            </a:extLst>
          </p:cNvPr>
          <p:cNvPicPr>
            <a:picLocks noChangeAspect="1"/>
          </p:cNvPicPr>
          <p:nvPr/>
        </p:nvPicPr>
        <p:blipFill>
          <a:blip r:embed="rId2"/>
          <a:stretch>
            <a:fillRect/>
          </a:stretch>
        </p:blipFill>
        <p:spPr>
          <a:xfrm>
            <a:off x="1115209" y="3530597"/>
            <a:ext cx="6229350" cy="990600"/>
          </a:xfrm>
          <a:prstGeom prst="rect">
            <a:avLst/>
          </a:prstGeom>
        </p:spPr>
      </p:pic>
      <p:sp>
        <p:nvSpPr>
          <p:cNvPr id="13" name="CuadroTexto 12">
            <a:extLst>
              <a:ext uri="{FF2B5EF4-FFF2-40B4-BE49-F238E27FC236}">
                <a16:creationId xmlns:a16="http://schemas.microsoft.com/office/drawing/2014/main" id="{F4BC3A49-C2B6-6A66-1F78-CEE9E2E25A7E}"/>
              </a:ext>
            </a:extLst>
          </p:cNvPr>
          <p:cNvSpPr txBox="1"/>
          <p:nvPr/>
        </p:nvSpPr>
        <p:spPr>
          <a:xfrm>
            <a:off x="1066800" y="4462989"/>
            <a:ext cx="6096000" cy="523220"/>
          </a:xfrm>
          <a:prstGeom prst="rect">
            <a:avLst/>
          </a:prstGeom>
          <a:noFill/>
        </p:spPr>
        <p:txBody>
          <a:bodyPr wrap="square">
            <a:spAutoFit/>
          </a:bodyPr>
          <a:lstStyle/>
          <a:p>
            <a:pPr algn="just"/>
            <a:r>
              <a:rPr lang="es-ES" sz="2400" b="1" i="0" dirty="0">
                <a:solidFill>
                  <a:srgbClr val="FF0000"/>
                </a:solidFill>
                <a:effectLst/>
                <a:latin typeface="Arial" panose="020B0604020202020204" pitchFamily="34" charset="0"/>
              </a:rPr>
              <a:t>Delimitadores</a:t>
            </a:r>
            <a:r>
              <a:rPr lang="es-ES" sz="2800" b="1" i="0" dirty="0">
                <a:solidFill>
                  <a:srgbClr val="FF0000"/>
                </a:solidFill>
                <a:effectLst/>
                <a:latin typeface="Arial" panose="020B0604020202020204" pitchFamily="34" charset="0"/>
              </a:rPr>
              <a:t> </a:t>
            </a:r>
          </a:p>
        </p:txBody>
      </p:sp>
      <p:pic>
        <p:nvPicPr>
          <p:cNvPr id="15" name="Imagen 14">
            <a:extLst>
              <a:ext uri="{FF2B5EF4-FFF2-40B4-BE49-F238E27FC236}">
                <a16:creationId xmlns:a16="http://schemas.microsoft.com/office/drawing/2014/main" id="{4587F31E-7B27-D3AF-2C4C-FCE51B328FB2}"/>
              </a:ext>
            </a:extLst>
          </p:cNvPr>
          <p:cNvPicPr>
            <a:picLocks noChangeAspect="1"/>
          </p:cNvPicPr>
          <p:nvPr/>
        </p:nvPicPr>
        <p:blipFill>
          <a:blip r:embed="rId3"/>
          <a:stretch>
            <a:fillRect/>
          </a:stretch>
        </p:blipFill>
        <p:spPr>
          <a:xfrm>
            <a:off x="2040255" y="5271491"/>
            <a:ext cx="6191250" cy="1457325"/>
          </a:xfrm>
          <a:prstGeom prst="rect">
            <a:avLst/>
          </a:prstGeom>
        </p:spPr>
      </p:pic>
      <p:sp>
        <p:nvSpPr>
          <p:cNvPr id="17" name="CuadroTexto 16">
            <a:extLst>
              <a:ext uri="{FF2B5EF4-FFF2-40B4-BE49-F238E27FC236}">
                <a16:creationId xmlns:a16="http://schemas.microsoft.com/office/drawing/2014/main" id="{A8AD93BF-6F84-8004-1A6A-709C817F356B}"/>
              </a:ext>
            </a:extLst>
          </p:cNvPr>
          <p:cNvSpPr txBox="1"/>
          <p:nvPr/>
        </p:nvSpPr>
        <p:spPr>
          <a:xfrm>
            <a:off x="3227293" y="4602631"/>
            <a:ext cx="8677835" cy="646331"/>
          </a:xfrm>
          <a:prstGeom prst="rect">
            <a:avLst/>
          </a:prstGeom>
          <a:noFill/>
        </p:spPr>
        <p:txBody>
          <a:bodyPr wrap="square">
            <a:spAutoFit/>
          </a:bodyPr>
          <a:lstStyle/>
          <a:p>
            <a:r>
              <a:rPr lang="es-ES" b="0" i="0" dirty="0">
                <a:solidFill>
                  <a:srgbClr val="000000"/>
                </a:solidFill>
                <a:effectLst/>
                <a:latin typeface="Arial" panose="020B0604020202020204" pitchFamily="34" charset="0"/>
              </a:rPr>
              <a:t>Los delimitadores son los caracteres que permiten delimitar, separar o representar expresiones. Son los siguientes:</a:t>
            </a:r>
            <a:endParaRPr lang="es-ES" dirty="0"/>
          </a:p>
        </p:txBody>
      </p:sp>
    </p:spTree>
    <p:extLst>
      <p:ext uri="{BB962C8B-B14F-4D97-AF65-F5344CB8AC3E}">
        <p14:creationId xmlns:p14="http://schemas.microsoft.com/office/powerpoint/2010/main" val="1385043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7F248C63-CA8F-8591-8568-F0C4141C1258}"/>
              </a:ext>
            </a:extLst>
          </p:cNvPr>
          <p:cNvSpPr txBox="1"/>
          <p:nvPr/>
        </p:nvSpPr>
        <p:spPr>
          <a:xfrm>
            <a:off x="1097280" y="1416424"/>
            <a:ext cx="9830696" cy="3416320"/>
          </a:xfrm>
          <a:prstGeom prst="rect">
            <a:avLst/>
          </a:prstGeom>
          <a:noFill/>
        </p:spPr>
        <p:txBody>
          <a:bodyPr wrap="square">
            <a:spAutoFit/>
          </a:bodyPr>
          <a:lstStyle/>
          <a:p>
            <a:pPr algn="just"/>
            <a:r>
              <a:rPr lang="es-ES" b="0" i="0" dirty="0">
                <a:solidFill>
                  <a:srgbClr val="000000"/>
                </a:solidFill>
                <a:effectLst/>
                <a:latin typeface="Arial" panose="020B0604020202020204" pitchFamily="34" charset="0"/>
              </a:rPr>
              <a:t>Los identificadores son las palabras que se utilizan para </a:t>
            </a:r>
            <a:r>
              <a:rPr lang="es-ES" b="1" i="0" dirty="0">
                <a:solidFill>
                  <a:srgbClr val="000000"/>
                </a:solidFill>
                <a:effectLst/>
                <a:latin typeface="Arial" panose="020B0604020202020204" pitchFamily="34" charset="0"/>
              </a:rPr>
              <a:t>nombrar elementos </a:t>
            </a:r>
            <a:r>
              <a:rPr lang="es-ES" b="0" i="0" dirty="0">
                <a:solidFill>
                  <a:srgbClr val="000000"/>
                </a:solidFill>
                <a:effectLst/>
                <a:latin typeface="Arial" panose="020B0604020202020204" pitchFamily="34" charset="0"/>
              </a:rPr>
              <a:t>creados por el usuario u otros usuarios. </a:t>
            </a:r>
          </a:p>
          <a:p>
            <a:pPr algn="just"/>
            <a:r>
              <a:rPr lang="es-ES" b="0" i="0" dirty="0">
                <a:solidFill>
                  <a:srgbClr val="000000"/>
                </a:solidFill>
                <a:effectLst/>
                <a:latin typeface="Arial" panose="020B0604020202020204" pitchFamily="34" charset="0"/>
              </a:rPr>
              <a:t>Esos elementos pueden ser </a:t>
            </a:r>
            <a:r>
              <a:rPr lang="es-ES" b="1" i="0" dirty="0">
                <a:solidFill>
                  <a:srgbClr val="000000"/>
                </a:solidFill>
                <a:effectLst/>
                <a:latin typeface="Arial" panose="020B0604020202020204" pitchFamily="34" charset="0"/>
              </a:rPr>
              <a:t>variables</a:t>
            </a:r>
            <a:r>
              <a:rPr lang="es-ES" b="0" i="0" dirty="0">
                <a:solidFill>
                  <a:srgbClr val="000000"/>
                </a:solidFill>
                <a:effectLst/>
                <a:latin typeface="Arial" panose="020B0604020202020204" pitchFamily="34" charset="0"/>
              </a:rPr>
              <a:t> u </a:t>
            </a:r>
            <a:r>
              <a:rPr lang="es-ES" b="1" i="0" dirty="0">
                <a:solidFill>
                  <a:srgbClr val="000000"/>
                </a:solidFill>
                <a:effectLst/>
                <a:latin typeface="Arial" panose="020B0604020202020204" pitchFamily="34" charset="0"/>
              </a:rPr>
              <a:t>objetos</a:t>
            </a:r>
            <a:r>
              <a:rPr lang="es-ES" b="0" i="0" dirty="0">
                <a:solidFill>
                  <a:srgbClr val="000000"/>
                </a:solidFill>
                <a:effectLst/>
                <a:latin typeface="Arial" panose="020B0604020202020204" pitchFamily="34" charset="0"/>
              </a:rPr>
              <a:t> que </a:t>
            </a:r>
            <a:r>
              <a:rPr lang="es-ES" b="1" i="0" dirty="0">
                <a:solidFill>
                  <a:srgbClr val="000000"/>
                </a:solidFill>
                <a:effectLst/>
                <a:latin typeface="Arial" panose="020B0604020202020204" pitchFamily="34" charset="0"/>
              </a:rPr>
              <a:t>almacenan información</a:t>
            </a:r>
            <a:r>
              <a:rPr lang="es-ES" b="0" i="0" dirty="0">
                <a:solidFill>
                  <a:srgbClr val="000000"/>
                </a:solidFill>
                <a:effectLst/>
                <a:latin typeface="Arial" panose="020B0604020202020204" pitchFamily="34" charset="0"/>
              </a:rPr>
              <a:t>, </a:t>
            </a:r>
            <a:r>
              <a:rPr lang="es-ES" b="1" i="0" dirty="0">
                <a:solidFill>
                  <a:srgbClr val="000000"/>
                </a:solidFill>
                <a:effectLst/>
                <a:latin typeface="Arial" panose="020B0604020202020204" pitchFamily="34" charset="0"/>
              </a:rPr>
              <a:t>funciones que agrupan instrucciones, clases que combinan ambos, módulos que agrupan los elementos anteriores, etc.</a:t>
            </a:r>
          </a:p>
          <a:p>
            <a:pPr algn="just"/>
            <a:endParaRPr lang="es-ES" b="1" i="0" dirty="0">
              <a:solidFill>
                <a:srgbClr val="000000"/>
              </a:solidFill>
              <a:effectLst/>
              <a:latin typeface="Arial" panose="020B0604020202020204" pitchFamily="34" charset="0"/>
            </a:endParaRPr>
          </a:p>
          <a:p>
            <a:pPr algn="just"/>
            <a:r>
              <a:rPr lang="es-ES" b="1" i="0" dirty="0">
                <a:solidFill>
                  <a:srgbClr val="000000"/>
                </a:solidFill>
                <a:effectLst/>
                <a:latin typeface="Arial" panose="020B0604020202020204" pitchFamily="34" charset="0"/>
              </a:rPr>
              <a:t>Los identificadores están formados por:</a:t>
            </a:r>
          </a:p>
          <a:p>
            <a:pPr algn="just"/>
            <a:endParaRPr lang="es-ES" b="0" i="0" dirty="0">
              <a:solidFill>
                <a:srgbClr val="000000"/>
              </a:solidFill>
              <a:effectLst/>
              <a:latin typeface="Arial" panose="020B0604020202020204" pitchFamily="34" charset="0"/>
            </a:endParaRPr>
          </a:p>
          <a:p>
            <a:pPr algn="just"/>
            <a:r>
              <a:rPr lang="es-ES" b="0" i="0" dirty="0">
                <a:solidFill>
                  <a:srgbClr val="000000"/>
                </a:solidFill>
                <a:effectLst/>
                <a:latin typeface="Arial" panose="020B0604020202020204" pitchFamily="34" charset="0"/>
              </a:rPr>
              <a:t>letras (</a:t>
            </a:r>
            <a:r>
              <a:rPr lang="es-ES" b="1" i="0" dirty="0">
                <a:solidFill>
                  <a:srgbClr val="000000"/>
                </a:solidFill>
                <a:effectLst/>
                <a:latin typeface="Arial" panose="020B0604020202020204" pitchFamily="34" charset="0"/>
              </a:rPr>
              <a:t>mayúsculas y minúsculas</a:t>
            </a:r>
            <a:r>
              <a:rPr lang="es-ES" b="0" i="0" dirty="0">
                <a:solidFill>
                  <a:srgbClr val="000000"/>
                </a:solidFill>
                <a:effectLst/>
                <a:latin typeface="Arial" panose="020B0604020202020204" pitchFamily="34" charset="0"/>
              </a:rPr>
              <a:t>)números y el carácter guion bajo (_). Pueden ser caracteres Unicode, aunque normalmente se recomienda utilizar caracteres ASCII para evitar complicaciones a usuarios de otros países que utilizan juegos de caracteres diferentes.</a:t>
            </a:r>
          </a:p>
          <a:p>
            <a:pPr algn="just"/>
            <a:r>
              <a:rPr lang="es-ES" b="0" i="0" dirty="0">
                <a:solidFill>
                  <a:srgbClr val="000000"/>
                </a:solidFill>
                <a:effectLst/>
                <a:latin typeface="Arial" panose="020B0604020202020204" pitchFamily="34" charset="0"/>
              </a:rPr>
              <a:t>El primer carácter del identificador debe ser una letra.</a:t>
            </a:r>
          </a:p>
        </p:txBody>
      </p:sp>
      <p:sp>
        <p:nvSpPr>
          <p:cNvPr id="7" name="CuadroTexto 6">
            <a:extLst>
              <a:ext uri="{FF2B5EF4-FFF2-40B4-BE49-F238E27FC236}">
                <a16:creationId xmlns:a16="http://schemas.microsoft.com/office/drawing/2014/main" id="{F47F3103-82B1-1A01-4E10-A6DD1101933F}"/>
              </a:ext>
            </a:extLst>
          </p:cNvPr>
          <p:cNvSpPr txBox="1"/>
          <p:nvPr/>
        </p:nvSpPr>
        <p:spPr>
          <a:xfrm>
            <a:off x="1097280" y="617056"/>
            <a:ext cx="6096000" cy="523220"/>
          </a:xfrm>
          <a:prstGeom prst="rect">
            <a:avLst/>
          </a:prstGeom>
          <a:noFill/>
        </p:spPr>
        <p:txBody>
          <a:bodyPr wrap="square">
            <a:spAutoFit/>
          </a:bodyPr>
          <a:lstStyle/>
          <a:p>
            <a:pPr algn="just"/>
            <a:r>
              <a:rPr lang="es-ES" sz="2400" b="1" i="0" dirty="0">
                <a:solidFill>
                  <a:srgbClr val="FF0000"/>
                </a:solidFill>
                <a:effectLst/>
                <a:latin typeface="Arial" panose="020B0604020202020204" pitchFamily="34" charset="0"/>
              </a:rPr>
              <a:t>Identificadores</a:t>
            </a:r>
            <a:r>
              <a:rPr lang="es-ES" sz="2800" b="1" i="0" dirty="0">
                <a:solidFill>
                  <a:srgbClr val="FF0000"/>
                </a:solidFill>
                <a:effectLst/>
                <a:latin typeface="Arial" panose="020B0604020202020204" pitchFamily="34" charset="0"/>
              </a:rPr>
              <a:t> </a:t>
            </a:r>
          </a:p>
        </p:txBody>
      </p:sp>
      <p:pic>
        <p:nvPicPr>
          <p:cNvPr id="11" name="Imagen 10">
            <a:extLst>
              <a:ext uri="{FF2B5EF4-FFF2-40B4-BE49-F238E27FC236}">
                <a16:creationId xmlns:a16="http://schemas.microsoft.com/office/drawing/2014/main" id="{1874EC1F-E32B-D4EB-88BF-325D4C991163}"/>
              </a:ext>
            </a:extLst>
          </p:cNvPr>
          <p:cNvPicPr>
            <a:picLocks noChangeAspect="1"/>
          </p:cNvPicPr>
          <p:nvPr/>
        </p:nvPicPr>
        <p:blipFill>
          <a:blip r:embed="rId2"/>
          <a:stretch>
            <a:fillRect/>
          </a:stretch>
        </p:blipFill>
        <p:spPr>
          <a:xfrm>
            <a:off x="7580498" y="4500843"/>
            <a:ext cx="1495425" cy="1657350"/>
          </a:xfrm>
          <a:prstGeom prst="rect">
            <a:avLst/>
          </a:prstGeom>
        </p:spPr>
      </p:pic>
      <p:sp>
        <p:nvSpPr>
          <p:cNvPr id="12" name="Rectangle 1">
            <a:extLst>
              <a:ext uri="{FF2B5EF4-FFF2-40B4-BE49-F238E27FC236}">
                <a16:creationId xmlns:a16="http://schemas.microsoft.com/office/drawing/2014/main" id="{73F77140-8B5C-6749-33AB-6569B44E7992}"/>
              </a:ext>
            </a:extLst>
          </p:cNvPr>
          <p:cNvSpPr>
            <a:spLocks noChangeArrowheads="1"/>
          </p:cNvSpPr>
          <p:nvPr/>
        </p:nvSpPr>
        <p:spPr bwMode="auto">
          <a:xfrm>
            <a:off x="1400175" y="4883242"/>
            <a:ext cx="6108606" cy="892552"/>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1" i="0" u="none" strike="noStrike" cap="none" normalizeH="0" baseline="0" dirty="0">
                <a:ln>
                  <a:noFill/>
                </a:ln>
                <a:solidFill>
                  <a:srgbClr val="FF0000"/>
                </a:solidFill>
                <a:effectLst/>
                <a:latin typeface="-apple-system"/>
              </a:rPr>
              <a:t>Python distingue mayúsculas de minúsculas, así que </a:t>
            </a:r>
            <a:r>
              <a:rPr kumimoji="0" lang="es-ES" altLang="es-ES" sz="2400" b="1" i="0" u="none" strike="noStrike" cap="none" normalizeH="0" baseline="0" dirty="0">
                <a:ln>
                  <a:noFill/>
                </a:ln>
                <a:effectLst/>
                <a:latin typeface="SFMono-Regular"/>
              </a:rPr>
              <a:t>Hola</a:t>
            </a:r>
            <a:r>
              <a:rPr kumimoji="0" lang="es-ES" altLang="es-ES" b="1" i="0" u="none" strike="noStrike" cap="none" normalizeH="0" baseline="0" dirty="0">
                <a:ln>
                  <a:noFill/>
                </a:ln>
                <a:effectLst/>
                <a:latin typeface="-apple-system"/>
              </a:rPr>
              <a:t> </a:t>
            </a:r>
            <a:r>
              <a:rPr kumimoji="0" lang="es-ES" altLang="es-ES" b="1" i="0" u="none" strike="noStrike" cap="none" normalizeH="0" baseline="0" dirty="0">
                <a:ln>
                  <a:noFill/>
                </a:ln>
                <a:solidFill>
                  <a:srgbClr val="FF0000"/>
                </a:solidFill>
                <a:effectLst/>
                <a:latin typeface="-apple-system"/>
              </a:rPr>
              <a:t>es un identificador y</a:t>
            </a:r>
            <a:r>
              <a:rPr kumimoji="0" lang="es-ES" altLang="es-ES" sz="2800" b="1" i="0" u="none" strike="noStrike" cap="none" normalizeH="0" baseline="0" dirty="0">
                <a:ln>
                  <a:noFill/>
                </a:ln>
                <a:effectLst/>
                <a:latin typeface="-apple-system"/>
              </a:rPr>
              <a:t> </a:t>
            </a:r>
            <a:r>
              <a:rPr kumimoji="0" lang="es-ES" altLang="es-ES" b="1" i="0" u="none" strike="noStrike" cap="none" normalizeH="0" baseline="0" dirty="0">
                <a:ln>
                  <a:noFill/>
                </a:ln>
                <a:effectLst/>
                <a:latin typeface="SFMono-Regular"/>
              </a:rPr>
              <a:t>hola</a:t>
            </a:r>
            <a:r>
              <a:rPr kumimoji="0" lang="es-ES" altLang="es-ES" sz="2800" b="1" i="0" u="none" strike="noStrike" cap="none" normalizeH="0" baseline="0" dirty="0">
                <a:ln>
                  <a:noFill/>
                </a:ln>
                <a:effectLst/>
                <a:latin typeface="-apple-system"/>
              </a:rPr>
              <a:t> </a:t>
            </a:r>
            <a:r>
              <a:rPr kumimoji="0" lang="es-ES" altLang="es-ES" b="1" i="0" u="none" strike="noStrike" cap="none" normalizeH="0" baseline="0" dirty="0">
                <a:ln>
                  <a:noFill/>
                </a:ln>
                <a:solidFill>
                  <a:srgbClr val="FF0000"/>
                </a:solidFill>
                <a:effectLst/>
                <a:latin typeface="-apple-system"/>
              </a:rPr>
              <a:t>es otro identificador.</a:t>
            </a:r>
            <a:r>
              <a:rPr kumimoji="0" lang="es-ES" altLang="es-ES" sz="1050" b="1" i="0" u="none" strike="noStrike" cap="none" normalizeH="0" baseline="0" dirty="0">
                <a:ln>
                  <a:noFill/>
                </a:ln>
                <a:solidFill>
                  <a:srgbClr val="FF0000"/>
                </a:solidFill>
                <a:effectLst/>
              </a:rPr>
              <a:t> </a:t>
            </a:r>
            <a:endParaRPr kumimoji="0" lang="es-ES" altLang="es-ES" sz="2800" b="1"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1121704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DCA9DE2-8B7C-9AE9-5C0C-DCC3D7BCC35E}"/>
              </a:ext>
            </a:extLst>
          </p:cNvPr>
          <p:cNvSpPr txBox="1"/>
          <p:nvPr/>
        </p:nvSpPr>
        <p:spPr>
          <a:xfrm>
            <a:off x="1097280" y="617056"/>
            <a:ext cx="6096000" cy="523220"/>
          </a:xfrm>
          <a:prstGeom prst="rect">
            <a:avLst/>
          </a:prstGeom>
          <a:noFill/>
        </p:spPr>
        <p:txBody>
          <a:bodyPr wrap="square">
            <a:spAutoFit/>
          </a:bodyPr>
          <a:lstStyle/>
          <a:p>
            <a:pPr algn="just"/>
            <a:r>
              <a:rPr lang="es-ES" sz="2400" b="1" i="0" dirty="0">
                <a:solidFill>
                  <a:srgbClr val="FF0000"/>
                </a:solidFill>
                <a:effectLst/>
                <a:latin typeface="Arial" panose="020B0604020202020204" pitchFamily="34" charset="0"/>
              </a:rPr>
              <a:t>Funciones integradas (</a:t>
            </a:r>
            <a:r>
              <a:rPr lang="es-ES" sz="2400" b="1" i="1" dirty="0">
                <a:solidFill>
                  <a:srgbClr val="FF0000"/>
                </a:solidFill>
                <a:effectLst/>
                <a:latin typeface="Arial" panose="020B0604020202020204" pitchFamily="34" charset="0"/>
              </a:rPr>
              <a:t>built-in functions</a:t>
            </a:r>
            <a:r>
              <a:rPr lang="es-ES" sz="2400" b="1" i="0" dirty="0">
                <a:solidFill>
                  <a:srgbClr val="FF0000"/>
                </a:solidFill>
                <a:effectLst/>
                <a:latin typeface="Arial" panose="020B0604020202020204" pitchFamily="34" charset="0"/>
              </a:rPr>
              <a:t>)</a:t>
            </a:r>
            <a:r>
              <a:rPr lang="es-ES" sz="2800" b="1" i="0" dirty="0">
                <a:solidFill>
                  <a:srgbClr val="FF0000"/>
                </a:solidFill>
                <a:effectLst/>
                <a:latin typeface="Arial" panose="020B0604020202020204" pitchFamily="34" charset="0"/>
              </a:rPr>
              <a:t> </a:t>
            </a:r>
          </a:p>
        </p:txBody>
      </p:sp>
      <p:sp>
        <p:nvSpPr>
          <p:cNvPr id="7" name="CuadroTexto 6">
            <a:extLst>
              <a:ext uri="{FF2B5EF4-FFF2-40B4-BE49-F238E27FC236}">
                <a16:creationId xmlns:a16="http://schemas.microsoft.com/office/drawing/2014/main" id="{47B2EEB2-826D-383B-DDAC-931B4B94347B}"/>
              </a:ext>
            </a:extLst>
          </p:cNvPr>
          <p:cNvSpPr txBox="1"/>
          <p:nvPr/>
        </p:nvSpPr>
        <p:spPr>
          <a:xfrm>
            <a:off x="1097280" y="1140276"/>
            <a:ext cx="9997440" cy="1200329"/>
          </a:xfrm>
          <a:prstGeom prst="rect">
            <a:avLst/>
          </a:prstGeom>
          <a:noFill/>
        </p:spPr>
        <p:txBody>
          <a:bodyPr wrap="square">
            <a:spAutoFit/>
          </a:bodyPr>
          <a:lstStyle/>
          <a:p>
            <a:pPr algn="just"/>
            <a:r>
              <a:rPr lang="es-ES" b="0" i="0" dirty="0">
                <a:solidFill>
                  <a:srgbClr val="000000"/>
                </a:solidFill>
                <a:effectLst/>
                <a:latin typeface="Arial" panose="020B0604020202020204" pitchFamily="34" charset="0"/>
              </a:rPr>
              <a:t>Una función es un bloque de instrucciones agrupadas, que permiten reutilizar partes de un programa.</a:t>
            </a:r>
          </a:p>
          <a:p>
            <a:pPr algn="just"/>
            <a:r>
              <a:rPr lang="es-ES" b="0" i="0" dirty="0">
                <a:solidFill>
                  <a:srgbClr val="000000"/>
                </a:solidFill>
                <a:effectLst/>
                <a:latin typeface="Arial" panose="020B0604020202020204" pitchFamily="34" charset="0"/>
              </a:rPr>
              <a:t>Python incluye algunas funciones que están disponibles sin necesidad de importar ninguna biblioteca:</a:t>
            </a:r>
          </a:p>
        </p:txBody>
      </p:sp>
      <p:pic>
        <p:nvPicPr>
          <p:cNvPr id="9" name="Imagen 8">
            <a:extLst>
              <a:ext uri="{FF2B5EF4-FFF2-40B4-BE49-F238E27FC236}">
                <a16:creationId xmlns:a16="http://schemas.microsoft.com/office/drawing/2014/main" id="{8381507B-0A68-F114-CD78-883D2B2D7D0D}"/>
              </a:ext>
            </a:extLst>
          </p:cNvPr>
          <p:cNvPicPr>
            <a:picLocks noChangeAspect="1"/>
          </p:cNvPicPr>
          <p:nvPr/>
        </p:nvPicPr>
        <p:blipFill>
          <a:blip r:embed="rId2"/>
          <a:stretch>
            <a:fillRect/>
          </a:stretch>
        </p:blipFill>
        <p:spPr>
          <a:xfrm>
            <a:off x="2676525" y="2503114"/>
            <a:ext cx="6838950" cy="2371725"/>
          </a:xfrm>
          <a:prstGeom prst="rect">
            <a:avLst/>
          </a:prstGeom>
        </p:spPr>
      </p:pic>
    </p:spTree>
    <p:extLst>
      <p:ext uri="{BB962C8B-B14F-4D97-AF65-F5344CB8AC3E}">
        <p14:creationId xmlns:p14="http://schemas.microsoft.com/office/powerpoint/2010/main" val="2399633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DCA9DE2-8B7C-9AE9-5C0C-DCC3D7BCC35E}"/>
              </a:ext>
            </a:extLst>
          </p:cNvPr>
          <p:cNvSpPr txBox="1"/>
          <p:nvPr/>
        </p:nvSpPr>
        <p:spPr>
          <a:xfrm>
            <a:off x="1097280" y="617056"/>
            <a:ext cx="6096000" cy="523220"/>
          </a:xfrm>
          <a:prstGeom prst="rect">
            <a:avLst/>
          </a:prstGeom>
          <a:noFill/>
        </p:spPr>
        <p:txBody>
          <a:bodyPr wrap="square">
            <a:spAutoFit/>
          </a:bodyPr>
          <a:lstStyle/>
          <a:p>
            <a:pPr algn="just"/>
            <a:r>
              <a:rPr lang="es-ES" sz="2400" b="1" i="0" dirty="0">
                <a:solidFill>
                  <a:srgbClr val="FF0000"/>
                </a:solidFill>
                <a:effectLst/>
                <a:latin typeface="Arial" panose="020B0604020202020204" pitchFamily="34" charset="0"/>
              </a:rPr>
              <a:t>Funciones integradas (</a:t>
            </a:r>
            <a:r>
              <a:rPr lang="es-ES" sz="2400" b="1" i="1" dirty="0">
                <a:solidFill>
                  <a:srgbClr val="FF0000"/>
                </a:solidFill>
                <a:effectLst/>
                <a:latin typeface="Arial" panose="020B0604020202020204" pitchFamily="34" charset="0"/>
              </a:rPr>
              <a:t>built-in functions</a:t>
            </a:r>
            <a:r>
              <a:rPr lang="es-ES" sz="2400" b="1" i="0" dirty="0">
                <a:solidFill>
                  <a:srgbClr val="FF0000"/>
                </a:solidFill>
                <a:effectLst/>
                <a:latin typeface="Arial" panose="020B0604020202020204" pitchFamily="34" charset="0"/>
              </a:rPr>
              <a:t>)</a:t>
            </a:r>
            <a:r>
              <a:rPr lang="es-ES" sz="2800" b="1" i="0" dirty="0">
                <a:solidFill>
                  <a:srgbClr val="FF0000"/>
                </a:solidFill>
                <a:effectLst/>
                <a:latin typeface="Arial" panose="020B0604020202020204" pitchFamily="34" charset="0"/>
              </a:rPr>
              <a:t> </a:t>
            </a:r>
          </a:p>
        </p:txBody>
      </p:sp>
      <p:sp>
        <p:nvSpPr>
          <p:cNvPr id="7" name="CuadroTexto 6">
            <a:extLst>
              <a:ext uri="{FF2B5EF4-FFF2-40B4-BE49-F238E27FC236}">
                <a16:creationId xmlns:a16="http://schemas.microsoft.com/office/drawing/2014/main" id="{47B2EEB2-826D-383B-DDAC-931B4B94347B}"/>
              </a:ext>
            </a:extLst>
          </p:cNvPr>
          <p:cNvSpPr txBox="1"/>
          <p:nvPr/>
        </p:nvSpPr>
        <p:spPr>
          <a:xfrm>
            <a:off x="1097280" y="1140276"/>
            <a:ext cx="9997440" cy="1200329"/>
          </a:xfrm>
          <a:prstGeom prst="rect">
            <a:avLst/>
          </a:prstGeom>
          <a:noFill/>
        </p:spPr>
        <p:txBody>
          <a:bodyPr wrap="square">
            <a:spAutoFit/>
          </a:bodyPr>
          <a:lstStyle/>
          <a:p>
            <a:pPr algn="just"/>
            <a:r>
              <a:rPr lang="es-ES" b="0" i="0" dirty="0">
                <a:solidFill>
                  <a:srgbClr val="000000"/>
                </a:solidFill>
                <a:effectLst/>
                <a:latin typeface="Arial" panose="020B0604020202020204" pitchFamily="34" charset="0"/>
              </a:rPr>
              <a:t>Una función es un bloque de instrucciones agrupadas, que permiten reutilizar partes de un programa.</a:t>
            </a:r>
          </a:p>
          <a:p>
            <a:pPr algn="just"/>
            <a:r>
              <a:rPr lang="es-ES" b="0" i="0" dirty="0">
                <a:solidFill>
                  <a:srgbClr val="000000"/>
                </a:solidFill>
                <a:effectLst/>
                <a:latin typeface="Arial" panose="020B0604020202020204" pitchFamily="34" charset="0"/>
              </a:rPr>
              <a:t>Python incluye algunas funciones que están disponibles sin necesidad de importar ninguna biblioteca:</a:t>
            </a:r>
          </a:p>
        </p:txBody>
      </p:sp>
      <p:pic>
        <p:nvPicPr>
          <p:cNvPr id="3" name="Imagen 2">
            <a:extLst>
              <a:ext uri="{FF2B5EF4-FFF2-40B4-BE49-F238E27FC236}">
                <a16:creationId xmlns:a16="http://schemas.microsoft.com/office/drawing/2014/main" id="{60B68E95-BD45-8303-F66D-C3A6B7CC203B}"/>
              </a:ext>
            </a:extLst>
          </p:cNvPr>
          <p:cNvPicPr>
            <a:picLocks noChangeAspect="1"/>
          </p:cNvPicPr>
          <p:nvPr/>
        </p:nvPicPr>
        <p:blipFill>
          <a:blip r:embed="rId2"/>
          <a:stretch>
            <a:fillRect/>
          </a:stretch>
        </p:blipFill>
        <p:spPr>
          <a:xfrm>
            <a:off x="1416143" y="2717146"/>
            <a:ext cx="10090447" cy="2796148"/>
          </a:xfrm>
          <a:prstGeom prst="rect">
            <a:avLst/>
          </a:prstGeom>
        </p:spPr>
      </p:pic>
    </p:spTree>
    <p:extLst>
      <p:ext uri="{BB962C8B-B14F-4D97-AF65-F5344CB8AC3E}">
        <p14:creationId xmlns:p14="http://schemas.microsoft.com/office/powerpoint/2010/main" val="4136783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3337650-E2A8-A419-02F9-C036265D889E}"/>
              </a:ext>
            </a:extLst>
          </p:cNvPr>
          <p:cNvSpPr txBox="1"/>
          <p:nvPr/>
        </p:nvSpPr>
        <p:spPr>
          <a:xfrm>
            <a:off x="1066800" y="752146"/>
            <a:ext cx="6096000" cy="461665"/>
          </a:xfrm>
          <a:prstGeom prst="rect">
            <a:avLst/>
          </a:prstGeom>
          <a:noFill/>
        </p:spPr>
        <p:txBody>
          <a:bodyPr wrap="square">
            <a:spAutoFit/>
          </a:bodyPr>
          <a:lstStyle/>
          <a:p>
            <a:pPr algn="l"/>
            <a:r>
              <a:rPr lang="es-ES" sz="2400" b="1" i="0" dirty="0">
                <a:solidFill>
                  <a:srgbClr val="FF0000"/>
                </a:solidFill>
                <a:effectLst/>
                <a:latin typeface="PT Sans" panose="020B0503020203020204" pitchFamily="34" charset="0"/>
              </a:rPr>
              <a:t>Comentarios</a:t>
            </a:r>
          </a:p>
        </p:txBody>
      </p:sp>
      <p:pic>
        <p:nvPicPr>
          <p:cNvPr id="8" name="Imagen 7">
            <a:extLst>
              <a:ext uri="{FF2B5EF4-FFF2-40B4-BE49-F238E27FC236}">
                <a16:creationId xmlns:a16="http://schemas.microsoft.com/office/drawing/2014/main" id="{2650F5CD-3395-AE38-BA24-3ECDE4CC4602}"/>
              </a:ext>
            </a:extLst>
          </p:cNvPr>
          <p:cNvPicPr>
            <a:picLocks noChangeAspect="1"/>
          </p:cNvPicPr>
          <p:nvPr/>
        </p:nvPicPr>
        <p:blipFill>
          <a:blip r:embed="rId2"/>
          <a:stretch>
            <a:fillRect/>
          </a:stretch>
        </p:blipFill>
        <p:spPr>
          <a:xfrm>
            <a:off x="1147482" y="1411335"/>
            <a:ext cx="9753600" cy="3743371"/>
          </a:xfrm>
          <a:prstGeom prst="rect">
            <a:avLst/>
          </a:prstGeom>
        </p:spPr>
      </p:pic>
    </p:spTree>
    <p:extLst>
      <p:ext uri="{BB962C8B-B14F-4D97-AF65-F5344CB8AC3E}">
        <p14:creationId xmlns:p14="http://schemas.microsoft.com/office/powerpoint/2010/main" val="425478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F990CCF0-B32F-0DD5-DE2D-D3839F918AB3}"/>
              </a:ext>
            </a:extLst>
          </p:cNvPr>
          <p:cNvSpPr txBox="1"/>
          <p:nvPr/>
        </p:nvSpPr>
        <p:spPr>
          <a:xfrm>
            <a:off x="1066800" y="752146"/>
            <a:ext cx="6096000" cy="461665"/>
          </a:xfrm>
          <a:prstGeom prst="rect">
            <a:avLst/>
          </a:prstGeom>
          <a:noFill/>
        </p:spPr>
        <p:txBody>
          <a:bodyPr wrap="square">
            <a:spAutoFit/>
          </a:bodyPr>
          <a:lstStyle/>
          <a:p>
            <a:r>
              <a:rPr lang="es-ES" sz="2400" b="1" i="0" dirty="0">
                <a:solidFill>
                  <a:srgbClr val="FF0000"/>
                </a:solidFill>
                <a:effectLst/>
                <a:latin typeface="PT Sans" panose="020B0503020203020204" pitchFamily="34" charset="0"/>
              </a:rPr>
              <a:t>Indentación</a:t>
            </a:r>
            <a:r>
              <a:rPr lang="es-ES" sz="2400" b="1" i="0" dirty="0">
                <a:solidFill>
                  <a:srgbClr val="27262B"/>
                </a:solidFill>
                <a:effectLst/>
                <a:latin typeface="PT Sans" panose="020B0503020203020204" pitchFamily="34" charset="0"/>
              </a:rPr>
              <a:t> </a:t>
            </a:r>
            <a:r>
              <a:rPr lang="es-ES" sz="2400" b="1" i="0" dirty="0">
                <a:solidFill>
                  <a:srgbClr val="FF0000"/>
                </a:solidFill>
                <a:effectLst/>
                <a:latin typeface="PT Sans" panose="020B0503020203020204" pitchFamily="34" charset="0"/>
              </a:rPr>
              <a:t>y bloques de código</a:t>
            </a:r>
          </a:p>
        </p:txBody>
      </p:sp>
      <p:sp>
        <p:nvSpPr>
          <p:cNvPr id="8" name="CuadroTexto 7">
            <a:extLst>
              <a:ext uri="{FF2B5EF4-FFF2-40B4-BE49-F238E27FC236}">
                <a16:creationId xmlns:a16="http://schemas.microsoft.com/office/drawing/2014/main" id="{B30513A3-54EE-30F9-530A-5A24FBB918DD}"/>
              </a:ext>
            </a:extLst>
          </p:cNvPr>
          <p:cNvSpPr txBox="1"/>
          <p:nvPr/>
        </p:nvSpPr>
        <p:spPr>
          <a:xfrm>
            <a:off x="1017494" y="1276564"/>
            <a:ext cx="10157012" cy="1497589"/>
          </a:xfrm>
          <a:prstGeom prst="rect">
            <a:avLst/>
          </a:prstGeom>
          <a:noFill/>
        </p:spPr>
        <p:txBody>
          <a:bodyPr wrap="square">
            <a:spAutoFit/>
          </a:bodyPr>
          <a:lstStyle/>
          <a:p>
            <a:pPr>
              <a:lnSpc>
                <a:spcPct val="107000"/>
              </a:lnSpc>
              <a:spcAft>
                <a:spcPts val="800"/>
              </a:spcAft>
            </a:pPr>
            <a:r>
              <a:rPr lang="es-ES" sz="2000" dirty="0">
                <a:effectLst/>
                <a:latin typeface="Calibri" panose="020F0502020204030204" pitchFamily="34" charset="0"/>
                <a:ea typeface="Calibri" panose="020F0502020204030204" pitchFamily="34" charset="0"/>
                <a:cs typeface="Times New Roman" panose="02020603050405020304" pitchFamily="18" charset="0"/>
              </a:rPr>
              <a:t>En Python los bloques de código se representan con Indentación, y aunque hay un poco de debate con respecto a usar tabulador o espacios, la norma general es usar </a:t>
            </a:r>
            <a:r>
              <a:rPr lang="es-ES" sz="2000" b="1" dirty="0">
                <a:effectLst/>
                <a:latin typeface="Calibri" panose="020F0502020204030204" pitchFamily="34" charset="0"/>
                <a:ea typeface="Calibri" panose="020F0502020204030204" pitchFamily="34" charset="0"/>
                <a:cs typeface="Times New Roman" panose="02020603050405020304" pitchFamily="18" charset="0"/>
              </a:rPr>
              <a:t>cuatro espacios</a:t>
            </a:r>
            <a:r>
              <a:rPr lang="es-ES" sz="20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s-ES" sz="2000" dirty="0">
                <a:effectLst/>
                <a:latin typeface="Calibri" panose="020F0502020204030204" pitchFamily="34" charset="0"/>
                <a:ea typeface="Calibri" panose="020F0502020204030204" pitchFamily="34" charset="0"/>
                <a:cs typeface="Times New Roman" panose="02020603050405020304" pitchFamily="18" charset="0"/>
              </a:rPr>
              <a:t>En el siguiente código tenemos un </a:t>
            </a:r>
            <a:r>
              <a:rPr lang="es-ES" sz="2000" b="1" u="none" strike="noStrike" dirty="0">
                <a:effectLst/>
                <a:latin typeface="Calibri" panose="020F0502020204030204" pitchFamily="34" charset="0"/>
                <a:ea typeface="Calibri" panose="020F0502020204030204" pitchFamily="34" charset="0"/>
                <a:cs typeface="Times New Roman" panose="02020603050405020304" pitchFamily="18" charset="0"/>
              </a:rPr>
              <a:t>condicional if</a:t>
            </a:r>
            <a:r>
              <a:rPr lang="es-ES" sz="2000" b="1" dirty="0">
                <a:effectLst/>
                <a:latin typeface="Calibri" panose="020F0502020204030204" pitchFamily="34" charset="0"/>
                <a:ea typeface="Calibri" panose="020F0502020204030204" pitchFamily="34" charset="0"/>
                <a:cs typeface="Times New Roman" panose="02020603050405020304" pitchFamily="18" charset="0"/>
              </a:rPr>
              <a:t>. </a:t>
            </a:r>
            <a:r>
              <a:rPr lang="es-ES" sz="2000" dirty="0">
                <a:effectLst/>
                <a:latin typeface="Calibri" panose="020F0502020204030204" pitchFamily="34" charset="0"/>
                <a:ea typeface="Calibri" panose="020F0502020204030204" pitchFamily="34" charset="0"/>
                <a:cs typeface="Times New Roman" panose="02020603050405020304" pitchFamily="18" charset="0"/>
              </a:rPr>
              <a:t>Justo después tenemos un print() indentado con cuatro espacios. Por lo tanto, todo lo que tenga esa indentación pertenecerá al bloque del if.</a:t>
            </a:r>
          </a:p>
        </p:txBody>
      </p:sp>
      <p:pic>
        <p:nvPicPr>
          <p:cNvPr id="10" name="Imagen 9">
            <a:extLst>
              <a:ext uri="{FF2B5EF4-FFF2-40B4-BE49-F238E27FC236}">
                <a16:creationId xmlns:a16="http://schemas.microsoft.com/office/drawing/2014/main" id="{BE1DE868-D1EC-70CB-DFFB-A5BB78836AF8}"/>
              </a:ext>
            </a:extLst>
          </p:cNvPr>
          <p:cNvPicPr>
            <a:picLocks noChangeAspect="1"/>
          </p:cNvPicPr>
          <p:nvPr/>
        </p:nvPicPr>
        <p:blipFill>
          <a:blip r:embed="rId2"/>
          <a:stretch>
            <a:fillRect/>
          </a:stretch>
        </p:blipFill>
        <p:spPr>
          <a:xfrm>
            <a:off x="1202951" y="2774153"/>
            <a:ext cx="3874496" cy="1497589"/>
          </a:xfrm>
          <a:prstGeom prst="rect">
            <a:avLst/>
          </a:prstGeom>
        </p:spPr>
      </p:pic>
      <p:sp>
        <p:nvSpPr>
          <p:cNvPr id="12" name="CuadroTexto 11">
            <a:extLst>
              <a:ext uri="{FF2B5EF4-FFF2-40B4-BE49-F238E27FC236}">
                <a16:creationId xmlns:a16="http://schemas.microsoft.com/office/drawing/2014/main" id="{D8DB8165-0590-73E1-4AC2-14DBB98FC943}"/>
              </a:ext>
            </a:extLst>
          </p:cNvPr>
          <p:cNvSpPr txBox="1"/>
          <p:nvPr/>
        </p:nvSpPr>
        <p:spPr>
          <a:xfrm>
            <a:off x="1017493" y="4083848"/>
            <a:ext cx="10269071" cy="968278"/>
          </a:xfrm>
          <a:prstGeom prst="rect">
            <a:avLst/>
          </a:prstGeom>
          <a:noFill/>
        </p:spPr>
        <p:txBody>
          <a:bodyPr wrap="square">
            <a:spAutoFit/>
          </a:bodyPr>
          <a:lstStyle/>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Esto es muy importante ya que el código anterior y el siguiente no son lo mismo. De hecho, </a:t>
            </a:r>
            <a:r>
              <a:rPr lang="es-ES" sz="1800" b="1" dirty="0">
                <a:effectLst/>
                <a:latin typeface="Calibri" panose="020F0502020204030204" pitchFamily="34" charset="0"/>
                <a:ea typeface="Calibri" panose="020F0502020204030204" pitchFamily="34" charset="0"/>
                <a:cs typeface="Times New Roman" panose="02020603050405020304" pitchFamily="18" charset="0"/>
              </a:rPr>
              <a:t>el siguiente código daría un error</a:t>
            </a:r>
            <a:r>
              <a:rPr lang="es-ES" sz="1800" dirty="0">
                <a:effectLst/>
                <a:latin typeface="Calibri" panose="020F0502020204030204" pitchFamily="34" charset="0"/>
                <a:ea typeface="Calibri" panose="020F0502020204030204" pitchFamily="34" charset="0"/>
                <a:cs typeface="Times New Roman" panose="02020603050405020304" pitchFamily="18" charset="0"/>
              </a:rPr>
              <a:t> ya que el if no contiene ningún bloque de código, y eso es algo que no se puede hacer en Python.</a:t>
            </a:r>
          </a:p>
        </p:txBody>
      </p:sp>
      <p:pic>
        <p:nvPicPr>
          <p:cNvPr id="14" name="Imagen 13">
            <a:extLst>
              <a:ext uri="{FF2B5EF4-FFF2-40B4-BE49-F238E27FC236}">
                <a16:creationId xmlns:a16="http://schemas.microsoft.com/office/drawing/2014/main" id="{5F6A50C4-C2AA-A148-3E7F-09E85D18F0B9}"/>
              </a:ext>
            </a:extLst>
          </p:cNvPr>
          <p:cNvPicPr>
            <a:picLocks noChangeAspect="1"/>
          </p:cNvPicPr>
          <p:nvPr/>
        </p:nvPicPr>
        <p:blipFill>
          <a:blip r:embed="rId3"/>
          <a:stretch>
            <a:fillRect/>
          </a:stretch>
        </p:blipFill>
        <p:spPr>
          <a:xfrm>
            <a:off x="3837455" y="5052126"/>
            <a:ext cx="3002616" cy="1203751"/>
          </a:xfrm>
          <a:prstGeom prst="rect">
            <a:avLst/>
          </a:prstGeom>
        </p:spPr>
      </p:pic>
    </p:spTree>
    <p:extLst>
      <p:ext uri="{BB962C8B-B14F-4D97-AF65-F5344CB8AC3E}">
        <p14:creationId xmlns:p14="http://schemas.microsoft.com/office/powerpoint/2010/main" val="919434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015559FB-3233-903C-4B84-88CA138654DE}"/>
              </a:ext>
            </a:extLst>
          </p:cNvPr>
          <p:cNvPicPr>
            <a:picLocks noChangeAspect="1"/>
          </p:cNvPicPr>
          <p:nvPr/>
        </p:nvPicPr>
        <p:blipFill>
          <a:blip r:embed="rId2"/>
          <a:stretch>
            <a:fillRect/>
          </a:stretch>
        </p:blipFill>
        <p:spPr>
          <a:xfrm>
            <a:off x="585787" y="475129"/>
            <a:ext cx="11020425" cy="5301783"/>
          </a:xfrm>
          <a:prstGeom prst="rect">
            <a:avLst/>
          </a:prstGeom>
        </p:spPr>
      </p:pic>
    </p:spTree>
    <p:extLst>
      <p:ext uri="{BB962C8B-B14F-4D97-AF65-F5344CB8AC3E}">
        <p14:creationId xmlns:p14="http://schemas.microsoft.com/office/powerpoint/2010/main" val="2122122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F71DD-C7A5-DF23-B0B5-DAE2C38448E9}"/>
              </a:ext>
            </a:extLst>
          </p:cNvPr>
          <p:cNvSpPr>
            <a:spLocks noGrp="1"/>
          </p:cNvSpPr>
          <p:nvPr>
            <p:ph type="title"/>
          </p:nvPr>
        </p:nvSpPr>
        <p:spPr>
          <a:xfrm>
            <a:off x="1893677" y="197224"/>
            <a:ext cx="8911687" cy="1280890"/>
          </a:xfrm>
        </p:spPr>
        <p:txBody>
          <a:bodyPr>
            <a:normAutofit fontScale="90000"/>
          </a:bodyPr>
          <a:lstStyle/>
          <a:p>
            <a:pPr algn="ctr"/>
            <a:r>
              <a:rPr lang="es-ES" b="1" dirty="0">
                <a:solidFill>
                  <a:schemeClr val="accent1"/>
                </a:solidFill>
              </a:rPr>
              <a:t>TEMA 2: Elementos del lenguaje Python</a:t>
            </a:r>
          </a:p>
        </p:txBody>
      </p:sp>
      <p:sp>
        <p:nvSpPr>
          <p:cNvPr id="5" name="Título 1">
            <a:extLst>
              <a:ext uri="{FF2B5EF4-FFF2-40B4-BE49-F238E27FC236}">
                <a16:creationId xmlns:a16="http://schemas.microsoft.com/office/drawing/2014/main" id="{2AE8AE75-CCE2-8543-65A2-CF183C11D963}"/>
              </a:ext>
            </a:extLst>
          </p:cNvPr>
          <p:cNvSpPr txBox="1">
            <a:spLocks/>
          </p:cNvSpPr>
          <p:nvPr/>
        </p:nvSpPr>
        <p:spPr>
          <a:xfrm>
            <a:off x="1750240" y="1738090"/>
            <a:ext cx="9527358" cy="4417357"/>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ES" sz="4000" b="1" i="0" dirty="0">
                <a:solidFill>
                  <a:srgbClr val="222222"/>
                </a:solidFill>
                <a:latin typeface="Source Sans Pro" panose="020B0503030403020204" pitchFamily="34" charset="0"/>
                <a:cs typeface="Times New Roman" panose="02020603050405020304" pitchFamily="18" charset="0"/>
              </a:rPr>
              <a:t>P</a:t>
            </a:r>
            <a:r>
              <a:rPr lang="es-ES" sz="2400" b="0" i="0" dirty="0">
                <a:solidFill>
                  <a:srgbClr val="212529"/>
                </a:solidFill>
                <a:effectLst/>
                <a:latin typeface="-apple-system"/>
              </a:rPr>
              <a:t>ython, pertenece al grupo de los </a:t>
            </a:r>
            <a:r>
              <a:rPr lang="es-ES" sz="2400" b="1" i="0" dirty="0">
                <a:solidFill>
                  <a:srgbClr val="212529"/>
                </a:solidFill>
                <a:effectLst/>
                <a:latin typeface="-apple-system"/>
              </a:rPr>
              <a:t>lenguajes de programación</a:t>
            </a:r>
            <a:r>
              <a:rPr lang="es-ES" sz="2400" b="0" i="0" dirty="0">
                <a:solidFill>
                  <a:srgbClr val="212529"/>
                </a:solidFill>
                <a:effectLst/>
                <a:latin typeface="-apple-system"/>
              </a:rPr>
              <a:t> y puede ser clasificado como:</a:t>
            </a:r>
          </a:p>
          <a:p>
            <a:pPr marL="342900" indent="-342900">
              <a:lnSpc>
                <a:spcPct val="107000"/>
              </a:lnSpc>
              <a:spcAft>
                <a:spcPts val="800"/>
              </a:spcAft>
              <a:buClr>
                <a:schemeClr val="accent1"/>
              </a:buClr>
              <a:buFont typeface="Wingdings" panose="05000000000000000000" pitchFamily="2" charset="2"/>
              <a:buChar char="Ø"/>
            </a:pPr>
            <a:r>
              <a:rPr lang="es-ES" sz="2400" dirty="0">
                <a:solidFill>
                  <a:srgbClr val="212529"/>
                </a:solidFill>
                <a:latin typeface="-apple-system"/>
              </a:rPr>
              <a:t>Un</a:t>
            </a:r>
            <a:r>
              <a:rPr lang="es-ES" sz="2400" b="0" i="0" dirty="0">
                <a:solidFill>
                  <a:srgbClr val="212529"/>
                </a:solidFill>
                <a:effectLst/>
                <a:latin typeface="-apple-system"/>
              </a:rPr>
              <a:t> </a:t>
            </a:r>
            <a:r>
              <a:rPr lang="es-ES" sz="2400" b="1" i="0" dirty="0">
                <a:solidFill>
                  <a:srgbClr val="212529"/>
                </a:solidFill>
                <a:effectLst/>
                <a:latin typeface="-apple-system"/>
              </a:rPr>
              <a:t>lenguaje interpretado</a:t>
            </a:r>
          </a:p>
          <a:p>
            <a:pPr marL="342900" indent="-342900">
              <a:lnSpc>
                <a:spcPct val="107000"/>
              </a:lnSpc>
              <a:spcAft>
                <a:spcPts val="800"/>
              </a:spcAft>
              <a:buClr>
                <a:schemeClr val="accent1"/>
              </a:buClr>
              <a:buFont typeface="Wingdings" panose="05000000000000000000" pitchFamily="2" charset="2"/>
              <a:buChar char="Ø"/>
            </a:pPr>
            <a:r>
              <a:rPr lang="es-ES" sz="2400" b="1" dirty="0">
                <a:solidFill>
                  <a:srgbClr val="212529"/>
                </a:solidFill>
                <a:latin typeface="-apple-system"/>
              </a:rPr>
              <a:t>D</a:t>
            </a:r>
            <a:r>
              <a:rPr lang="es-ES" sz="2400" b="1" i="0" dirty="0">
                <a:solidFill>
                  <a:srgbClr val="212529"/>
                </a:solidFill>
                <a:effectLst/>
                <a:latin typeface="-apple-system"/>
              </a:rPr>
              <a:t>e alto nivel</a:t>
            </a:r>
          </a:p>
          <a:p>
            <a:pPr marL="342900" indent="-342900">
              <a:lnSpc>
                <a:spcPct val="107000"/>
              </a:lnSpc>
              <a:spcAft>
                <a:spcPts val="800"/>
              </a:spcAft>
              <a:buClr>
                <a:schemeClr val="accent1"/>
              </a:buClr>
              <a:buFont typeface="Wingdings" panose="05000000000000000000" pitchFamily="2" charset="2"/>
              <a:buChar char="Ø"/>
            </a:pPr>
            <a:r>
              <a:rPr lang="es-ES" sz="2400" b="1" i="0" dirty="0">
                <a:solidFill>
                  <a:srgbClr val="212529"/>
                </a:solidFill>
                <a:effectLst/>
                <a:latin typeface="-apple-system"/>
              </a:rPr>
              <a:t>Multiplataforma</a:t>
            </a:r>
            <a:r>
              <a:rPr lang="es-ES" sz="2400" b="0" i="0" dirty="0">
                <a:solidFill>
                  <a:srgbClr val="212529"/>
                </a:solidFill>
                <a:effectLst/>
                <a:latin typeface="-apple-system"/>
              </a:rPr>
              <a:t>, </a:t>
            </a:r>
          </a:p>
          <a:p>
            <a:pPr marL="342900" indent="-342900">
              <a:lnSpc>
                <a:spcPct val="107000"/>
              </a:lnSpc>
              <a:spcAft>
                <a:spcPts val="800"/>
              </a:spcAft>
              <a:buClr>
                <a:schemeClr val="accent1"/>
              </a:buClr>
              <a:buFont typeface="Wingdings" panose="05000000000000000000" pitchFamily="2" charset="2"/>
              <a:buChar char="Ø"/>
            </a:pPr>
            <a:r>
              <a:rPr lang="es-ES" sz="2400" b="0" i="0" dirty="0">
                <a:solidFill>
                  <a:srgbClr val="212529"/>
                </a:solidFill>
                <a:effectLst/>
                <a:latin typeface="-apple-system"/>
              </a:rPr>
              <a:t>De </a:t>
            </a:r>
            <a:r>
              <a:rPr lang="es-ES" sz="2400" b="1" i="0" dirty="0">
                <a:solidFill>
                  <a:srgbClr val="212529"/>
                </a:solidFill>
                <a:effectLst/>
                <a:latin typeface="-apple-system"/>
              </a:rPr>
              <a:t>tipado dinámico </a:t>
            </a:r>
          </a:p>
          <a:p>
            <a:pPr marL="342900" indent="-342900">
              <a:lnSpc>
                <a:spcPct val="107000"/>
              </a:lnSpc>
              <a:spcAft>
                <a:spcPts val="800"/>
              </a:spcAft>
              <a:buClr>
                <a:schemeClr val="accent1"/>
              </a:buClr>
              <a:buFont typeface="Wingdings" panose="05000000000000000000" pitchFamily="2" charset="2"/>
              <a:buChar char="Ø"/>
            </a:pPr>
            <a:r>
              <a:rPr lang="es-ES" sz="2400" b="1" i="0" dirty="0">
                <a:solidFill>
                  <a:srgbClr val="212529"/>
                </a:solidFill>
                <a:effectLst/>
                <a:latin typeface="-apple-system"/>
              </a:rPr>
              <a:t>Multiparadigma</a:t>
            </a:r>
            <a:r>
              <a:rPr lang="es-ES" sz="2400" b="0" i="0" dirty="0">
                <a:solidFill>
                  <a:srgbClr val="212529"/>
                </a:solidFill>
                <a:effectLst/>
                <a:latin typeface="-apple-system"/>
              </a:rPr>
              <a:t>.</a:t>
            </a:r>
          </a:p>
          <a:p>
            <a:pPr>
              <a:lnSpc>
                <a:spcPct val="107000"/>
              </a:lnSpc>
              <a:spcAft>
                <a:spcPts val="800"/>
              </a:spcAft>
              <a:buClr>
                <a:schemeClr val="accent1"/>
              </a:buClr>
            </a:pPr>
            <a:r>
              <a:rPr lang="es-ES" sz="2400" b="0" i="0" dirty="0">
                <a:solidFill>
                  <a:srgbClr val="212529"/>
                </a:solidFill>
                <a:effectLst/>
                <a:latin typeface="-apple-system"/>
              </a:rPr>
              <a:t> A diferencia de la mayoría de los lenguajes de programación, </a:t>
            </a:r>
            <a:r>
              <a:rPr lang="es-ES" sz="2400" b="1" i="0" dirty="0">
                <a:solidFill>
                  <a:srgbClr val="212529"/>
                </a:solidFill>
                <a:effectLst/>
                <a:latin typeface="-apple-system"/>
              </a:rPr>
              <a:t>Python nos provee de reglas de estilos</a:t>
            </a:r>
            <a:r>
              <a:rPr lang="es-ES" sz="2400" b="0" i="0" dirty="0">
                <a:solidFill>
                  <a:srgbClr val="212529"/>
                </a:solidFill>
                <a:effectLst/>
                <a:latin typeface="-apple-system"/>
              </a:rPr>
              <a:t>, a fin de poder escribir código fuente más legible y de manera estandarizada.</a:t>
            </a:r>
            <a:endParaRPr lang="es-ES" sz="44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1043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E637E06-BD44-4D75-E75D-893F596D47E2}"/>
              </a:ext>
            </a:extLst>
          </p:cNvPr>
          <p:cNvSpPr txBox="1"/>
          <p:nvPr/>
        </p:nvSpPr>
        <p:spPr>
          <a:xfrm>
            <a:off x="1066800" y="752146"/>
            <a:ext cx="6096000" cy="461665"/>
          </a:xfrm>
          <a:prstGeom prst="rect">
            <a:avLst/>
          </a:prstGeom>
          <a:noFill/>
        </p:spPr>
        <p:txBody>
          <a:bodyPr wrap="square">
            <a:spAutoFit/>
          </a:bodyPr>
          <a:lstStyle/>
          <a:p>
            <a:pPr algn="l"/>
            <a:r>
              <a:rPr lang="es-ES" sz="2400" b="1" i="0" dirty="0">
                <a:solidFill>
                  <a:srgbClr val="FF0000"/>
                </a:solidFill>
                <a:effectLst/>
                <a:latin typeface="PT Sans" panose="020B0503020203020204" pitchFamily="34" charset="0"/>
              </a:rPr>
              <a:t>Múltiples líneas</a:t>
            </a:r>
          </a:p>
        </p:txBody>
      </p:sp>
      <p:sp>
        <p:nvSpPr>
          <p:cNvPr id="4" name="CuadroTexto 3">
            <a:extLst>
              <a:ext uri="{FF2B5EF4-FFF2-40B4-BE49-F238E27FC236}">
                <a16:creationId xmlns:a16="http://schemas.microsoft.com/office/drawing/2014/main" id="{5FDB7314-FBD7-1B00-5850-B28D6964056A}"/>
              </a:ext>
            </a:extLst>
          </p:cNvPr>
          <p:cNvSpPr txBox="1"/>
          <p:nvPr/>
        </p:nvSpPr>
        <p:spPr>
          <a:xfrm>
            <a:off x="1066799" y="1398494"/>
            <a:ext cx="9816353" cy="1663597"/>
          </a:xfrm>
          <a:prstGeom prst="rect">
            <a:avLst/>
          </a:prstGeom>
          <a:noFill/>
        </p:spPr>
        <p:txBody>
          <a:bodyPr wrap="square">
            <a:spAutoFit/>
          </a:bodyPr>
          <a:lstStyle/>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En algunas situaciones se puede dar el caso de que queramos tener una sola instrucción en varias líneas de código. Uno de los motivos principales podría ser que fuera </a:t>
            </a:r>
            <a:r>
              <a:rPr lang="es-ES" sz="1800" b="1" dirty="0">
                <a:effectLst/>
                <a:latin typeface="Calibri" panose="020F0502020204030204" pitchFamily="34" charset="0"/>
                <a:ea typeface="Calibri" panose="020F0502020204030204" pitchFamily="34" charset="0"/>
                <a:cs typeface="Times New Roman" panose="02020603050405020304" pitchFamily="18" charset="0"/>
              </a:rPr>
              <a:t>demasiado larga</a:t>
            </a:r>
            <a:r>
              <a:rPr lang="es-ES" sz="1800" dirty="0">
                <a:effectLst/>
                <a:latin typeface="Calibri" panose="020F0502020204030204" pitchFamily="34" charset="0"/>
                <a:ea typeface="Calibri" panose="020F0502020204030204" pitchFamily="34" charset="0"/>
                <a:cs typeface="Times New Roman" panose="02020603050405020304" pitchFamily="18" charset="0"/>
              </a:rPr>
              <a:t>, y de hecho en la especificación </a:t>
            </a:r>
            <a:r>
              <a:rPr lang="es-ES" sz="1800" u="none" strike="noStrike" dirty="0">
                <a:effectLst/>
                <a:latin typeface="Calibri" panose="020F0502020204030204" pitchFamily="34" charset="0"/>
                <a:ea typeface="Calibri" panose="020F0502020204030204" pitchFamily="34" charset="0"/>
                <a:cs typeface="Times New Roman" panose="02020603050405020304" pitchFamily="18" charset="0"/>
                <a:hlinkClick r:id="rId2"/>
              </a:rPr>
              <a:t>PEP8</a:t>
            </a:r>
            <a:r>
              <a:rPr lang="es-ES" sz="1800" dirty="0">
                <a:effectLst/>
                <a:latin typeface="Calibri" panose="020F0502020204030204" pitchFamily="34" charset="0"/>
                <a:ea typeface="Calibri" panose="020F0502020204030204" pitchFamily="34" charset="0"/>
                <a:cs typeface="Times New Roman" panose="02020603050405020304" pitchFamily="18" charset="0"/>
              </a:rPr>
              <a:t> se recomienda que las líneas </a:t>
            </a:r>
            <a:r>
              <a:rPr lang="es-ES" sz="1800" b="1" dirty="0">
                <a:effectLst/>
                <a:latin typeface="Calibri" panose="020F0502020204030204" pitchFamily="34" charset="0"/>
                <a:ea typeface="Calibri" panose="020F0502020204030204" pitchFamily="34" charset="0"/>
                <a:cs typeface="Times New Roman" panose="02020603050405020304" pitchFamily="18" charset="0"/>
              </a:rPr>
              <a:t>no excedan los 79 caracteres</a:t>
            </a:r>
            <a:r>
              <a:rPr lang="es-ES"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Haciendo uso de \ se puede </a:t>
            </a:r>
            <a:r>
              <a:rPr lang="es-ES" sz="1800" b="1" dirty="0">
                <a:effectLst/>
                <a:latin typeface="Calibri" panose="020F0502020204030204" pitchFamily="34" charset="0"/>
                <a:ea typeface="Calibri" panose="020F0502020204030204" pitchFamily="34" charset="0"/>
                <a:cs typeface="Times New Roman" panose="02020603050405020304" pitchFamily="18" charset="0"/>
              </a:rPr>
              <a:t>romper el código en varias líneas</a:t>
            </a:r>
            <a:r>
              <a:rPr lang="es-ES" sz="1800" dirty="0">
                <a:effectLst/>
                <a:latin typeface="Calibri" panose="020F0502020204030204" pitchFamily="34" charset="0"/>
                <a:ea typeface="Calibri" panose="020F0502020204030204" pitchFamily="34" charset="0"/>
                <a:cs typeface="Times New Roman" panose="02020603050405020304" pitchFamily="18" charset="0"/>
              </a:rPr>
              <a:t>, lo que en determinados casos hace que el código sea mucho más legible.</a:t>
            </a:r>
          </a:p>
        </p:txBody>
      </p:sp>
      <p:sp>
        <p:nvSpPr>
          <p:cNvPr id="8" name="CuadroTexto 7">
            <a:extLst>
              <a:ext uri="{FF2B5EF4-FFF2-40B4-BE49-F238E27FC236}">
                <a16:creationId xmlns:a16="http://schemas.microsoft.com/office/drawing/2014/main" id="{FAEB0DA7-A53D-EB04-4BF5-E9C48D816CB3}"/>
              </a:ext>
            </a:extLst>
          </p:cNvPr>
          <p:cNvSpPr txBox="1"/>
          <p:nvPr/>
        </p:nvSpPr>
        <p:spPr>
          <a:xfrm>
            <a:off x="1004046" y="4275626"/>
            <a:ext cx="9816352" cy="671915"/>
          </a:xfrm>
          <a:prstGeom prst="rect">
            <a:avLst/>
          </a:prstGeom>
          <a:noFill/>
        </p:spPr>
        <p:txBody>
          <a:bodyPr wrap="square">
            <a:spAutoFit/>
          </a:bodyPr>
          <a:lstStyle/>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Si por lo contrario estamos dentro de un bloque rodeado con paréntesis (), bastaría con saltar a la siguiente línea.</a:t>
            </a:r>
          </a:p>
        </p:txBody>
      </p:sp>
      <p:pic>
        <p:nvPicPr>
          <p:cNvPr id="10" name="Imagen 9">
            <a:extLst>
              <a:ext uri="{FF2B5EF4-FFF2-40B4-BE49-F238E27FC236}">
                <a16:creationId xmlns:a16="http://schemas.microsoft.com/office/drawing/2014/main" id="{D60E420D-BE9B-574D-684E-7007941F350B}"/>
              </a:ext>
            </a:extLst>
          </p:cNvPr>
          <p:cNvPicPr>
            <a:picLocks noChangeAspect="1"/>
          </p:cNvPicPr>
          <p:nvPr/>
        </p:nvPicPr>
        <p:blipFill>
          <a:blip r:embed="rId3"/>
          <a:stretch>
            <a:fillRect/>
          </a:stretch>
        </p:blipFill>
        <p:spPr>
          <a:xfrm>
            <a:off x="3783106" y="2947987"/>
            <a:ext cx="3598769" cy="1346206"/>
          </a:xfrm>
          <a:prstGeom prst="rect">
            <a:avLst/>
          </a:prstGeom>
        </p:spPr>
      </p:pic>
      <p:pic>
        <p:nvPicPr>
          <p:cNvPr id="12" name="Imagen 11">
            <a:extLst>
              <a:ext uri="{FF2B5EF4-FFF2-40B4-BE49-F238E27FC236}">
                <a16:creationId xmlns:a16="http://schemas.microsoft.com/office/drawing/2014/main" id="{AAED0138-4199-5EF7-26D9-484FFDEF6103}"/>
              </a:ext>
            </a:extLst>
          </p:cNvPr>
          <p:cNvPicPr>
            <a:picLocks noChangeAspect="1"/>
          </p:cNvPicPr>
          <p:nvPr/>
        </p:nvPicPr>
        <p:blipFill>
          <a:blip r:embed="rId4"/>
          <a:stretch>
            <a:fillRect/>
          </a:stretch>
        </p:blipFill>
        <p:spPr>
          <a:xfrm>
            <a:off x="3875223" y="4611584"/>
            <a:ext cx="3486849" cy="1232102"/>
          </a:xfrm>
          <a:prstGeom prst="rect">
            <a:avLst/>
          </a:prstGeom>
        </p:spPr>
      </p:pic>
    </p:spTree>
    <p:extLst>
      <p:ext uri="{BB962C8B-B14F-4D97-AF65-F5344CB8AC3E}">
        <p14:creationId xmlns:p14="http://schemas.microsoft.com/office/powerpoint/2010/main" val="530502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AD239B-65AA-0A27-A559-F857BDEB19D8}"/>
              </a:ext>
            </a:extLst>
          </p:cNvPr>
          <p:cNvSpPr>
            <a:spLocks noGrp="1"/>
          </p:cNvSpPr>
          <p:nvPr>
            <p:ph type="title"/>
          </p:nvPr>
        </p:nvSpPr>
        <p:spPr>
          <a:xfrm>
            <a:off x="1097280" y="197224"/>
            <a:ext cx="9068696" cy="860613"/>
          </a:xfrm>
        </p:spPr>
        <p:txBody>
          <a:bodyPr>
            <a:normAutofit/>
          </a:bodyPr>
          <a:lstStyle/>
          <a:p>
            <a:r>
              <a:rPr lang="es-ES" sz="4000" b="1" i="0" dirty="0">
                <a:solidFill>
                  <a:srgbClr val="FF0000"/>
                </a:solidFill>
                <a:effectLst/>
                <a:latin typeface="var(--title-font)"/>
              </a:rPr>
              <a:t>Datos</a:t>
            </a:r>
            <a:endParaRPr lang="es-ES" sz="4000" dirty="0"/>
          </a:p>
        </p:txBody>
      </p:sp>
      <p:sp>
        <p:nvSpPr>
          <p:cNvPr id="3" name="Marcador de contenido 2">
            <a:extLst>
              <a:ext uri="{FF2B5EF4-FFF2-40B4-BE49-F238E27FC236}">
                <a16:creationId xmlns:a16="http://schemas.microsoft.com/office/drawing/2014/main" id="{454878CD-EC34-6312-D7CE-58D2DD7BC07C}"/>
              </a:ext>
            </a:extLst>
          </p:cNvPr>
          <p:cNvSpPr>
            <a:spLocks noGrp="1"/>
          </p:cNvSpPr>
          <p:nvPr>
            <p:ph idx="1"/>
          </p:nvPr>
        </p:nvSpPr>
        <p:spPr>
          <a:xfrm>
            <a:off x="1097280" y="1057837"/>
            <a:ext cx="10058400" cy="4023360"/>
          </a:xfrm>
        </p:spPr>
        <p:txBody>
          <a:bodyPr/>
          <a:lstStyle/>
          <a:p>
            <a:pPr algn="l"/>
            <a:r>
              <a:rPr lang="es-ES" b="0" i="0" dirty="0">
                <a:solidFill>
                  <a:srgbClr val="0A0A0A"/>
                </a:solidFill>
                <a:effectLst/>
                <a:latin typeface="Roboto" panose="02000000000000000000" pitchFamily="2" charset="0"/>
              </a:rPr>
              <a:t>Cualquier programa de computadora útil, en un sentido general, es una construcción que toma algún tipo de entrada y produce algún tipo de salida. Las entradas y salidas, y cualquier otra cosa con la que el programa pueda trabajar en el medio, se tratan como </a:t>
            </a:r>
            <a:r>
              <a:rPr lang="es-ES" b="1" i="0" dirty="0">
                <a:solidFill>
                  <a:srgbClr val="0A0A0A"/>
                </a:solidFill>
                <a:effectLst/>
                <a:latin typeface="Roboto" panose="02000000000000000000" pitchFamily="2" charset="0"/>
              </a:rPr>
              <a:t>datos. </a:t>
            </a:r>
          </a:p>
          <a:p>
            <a:pPr algn="l"/>
            <a:r>
              <a:rPr lang="es-ES" b="0" i="0" dirty="0">
                <a:solidFill>
                  <a:srgbClr val="0A0A0A"/>
                </a:solidFill>
                <a:effectLst/>
                <a:latin typeface="Roboto" panose="02000000000000000000" pitchFamily="2" charset="0"/>
              </a:rPr>
              <a:t>Por ejemplo, un programa de grabación de audio toma como datos de entrada una secuencia de volúmenes y frecuencias, y produce un archivo de sonido que los enumera, o algún subconjunto de estos. Los datos con los que normalmente se trabaja en un programa simple se pueden dividir en dos grupos:</a:t>
            </a:r>
            <a:br>
              <a:rPr lang="es-ES" b="0" i="0" dirty="0">
                <a:solidFill>
                  <a:srgbClr val="0A0A0A"/>
                </a:solidFill>
                <a:effectLst/>
                <a:latin typeface="Roboto" panose="02000000000000000000" pitchFamily="2" charset="0"/>
              </a:rPr>
            </a:br>
            <a:endParaRPr lang="es-ES" b="0" i="0" dirty="0">
              <a:solidFill>
                <a:srgbClr val="0A0A0A"/>
              </a:solidFill>
              <a:effectLst/>
              <a:latin typeface="Roboto" panose="02000000000000000000" pitchFamily="2" charset="0"/>
            </a:endParaRPr>
          </a:p>
          <a:p>
            <a:pPr algn="l"/>
            <a:r>
              <a:rPr lang="es-ES" b="1" i="0" dirty="0">
                <a:solidFill>
                  <a:srgbClr val="0A0A0A"/>
                </a:solidFill>
                <a:effectLst/>
                <a:latin typeface="Roboto" panose="02000000000000000000" pitchFamily="2" charset="0"/>
              </a:rPr>
              <a:t>literales</a:t>
            </a:r>
            <a:endParaRPr lang="es-ES" b="0" i="0" dirty="0">
              <a:solidFill>
                <a:srgbClr val="0A0A0A"/>
              </a:solidFill>
              <a:effectLst/>
              <a:latin typeface="Roboto" panose="02000000000000000000" pitchFamily="2" charset="0"/>
            </a:endParaRPr>
          </a:p>
          <a:p>
            <a:pPr algn="l"/>
            <a:r>
              <a:rPr lang="es-ES" b="0" i="0" dirty="0">
                <a:solidFill>
                  <a:srgbClr val="0A0A0A"/>
                </a:solidFill>
                <a:effectLst/>
                <a:latin typeface="Roboto" panose="02000000000000000000" pitchFamily="2" charset="0"/>
              </a:rPr>
              <a:t>Un literal es exactamente lo que dice (¡literalmente!). Por ejemplo, el número 5 es un literal:</a:t>
            </a:r>
          </a:p>
          <a:p>
            <a:endParaRPr lang="es-ES" dirty="0"/>
          </a:p>
        </p:txBody>
      </p:sp>
      <p:sp>
        <p:nvSpPr>
          <p:cNvPr id="5" name="CuadroTexto 4">
            <a:extLst>
              <a:ext uri="{FF2B5EF4-FFF2-40B4-BE49-F238E27FC236}">
                <a16:creationId xmlns:a16="http://schemas.microsoft.com/office/drawing/2014/main" id="{F559C9DE-E71E-EC6B-0CC3-A2FCFF26CA9B}"/>
              </a:ext>
            </a:extLst>
          </p:cNvPr>
          <p:cNvSpPr txBox="1"/>
          <p:nvPr/>
        </p:nvSpPr>
        <p:spPr>
          <a:xfrm>
            <a:off x="1097280" y="5153832"/>
            <a:ext cx="10189285" cy="646331"/>
          </a:xfrm>
          <a:prstGeom prst="rect">
            <a:avLst/>
          </a:prstGeom>
          <a:noFill/>
        </p:spPr>
        <p:txBody>
          <a:bodyPr wrap="square">
            <a:spAutoFit/>
          </a:bodyPr>
          <a:lstStyle/>
          <a:p>
            <a:pPr algn="l"/>
            <a:r>
              <a:rPr lang="es-ES" b="0" i="0" dirty="0">
                <a:solidFill>
                  <a:srgbClr val="0A0A0A"/>
                </a:solidFill>
                <a:effectLst/>
                <a:latin typeface="Roboto" panose="02000000000000000000" pitchFamily="2" charset="0"/>
              </a:rPr>
              <a:t>Una secuencia de letras (una cadena) también es un literal, si está entre comillas simples o dobles:</a:t>
            </a:r>
          </a:p>
        </p:txBody>
      </p:sp>
      <p:pic>
        <p:nvPicPr>
          <p:cNvPr id="7" name="Imagen 6">
            <a:extLst>
              <a:ext uri="{FF2B5EF4-FFF2-40B4-BE49-F238E27FC236}">
                <a16:creationId xmlns:a16="http://schemas.microsoft.com/office/drawing/2014/main" id="{7FC344C6-6278-E66C-B603-54116692B9B1}"/>
              </a:ext>
            </a:extLst>
          </p:cNvPr>
          <p:cNvPicPr>
            <a:picLocks noChangeAspect="1"/>
          </p:cNvPicPr>
          <p:nvPr/>
        </p:nvPicPr>
        <p:blipFill>
          <a:blip r:embed="rId2"/>
          <a:stretch>
            <a:fillRect/>
          </a:stretch>
        </p:blipFill>
        <p:spPr>
          <a:xfrm>
            <a:off x="3594848" y="4637691"/>
            <a:ext cx="1344706" cy="532279"/>
          </a:xfrm>
          <a:prstGeom prst="rect">
            <a:avLst/>
          </a:prstGeom>
        </p:spPr>
      </p:pic>
      <p:pic>
        <p:nvPicPr>
          <p:cNvPr id="9" name="Imagen 8">
            <a:extLst>
              <a:ext uri="{FF2B5EF4-FFF2-40B4-BE49-F238E27FC236}">
                <a16:creationId xmlns:a16="http://schemas.microsoft.com/office/drawing/2014/main" id="{F4CEA946-CE62-E26C-20C7-6EA42A2760DF}"/>
              </a:ext>
            </a:extLst>
          </p:cNvPr>
          <p:cNvPicPr>
            <a:picLocks noChangeAspect="1"/>
          </p:cNvPicPr>
          <p:nvPr/>
        </p:nvPicPr>
        <p:blipFill>
          <a:blip r:embed="rId3"/>
          <a:stretch>
            <a:fillRect/>
          </a:stretch>
        </p:blipFill>
        <p:spPr>
          <a:xfrm>
            <a:off x="4567517" y="5490532"/>
            <a:ext cx="3056965" cy="1170244"/>
          </a:xfrm>
          <a:prstGeom prst="rect">
            <a:avLst/>
          </a:prstGeom>
        </p:spPr>
      </p:pic>
    </p:spTree>
    <p:extLst>
      <p:ext uri="{BB962C8B-B14F-4D97-AF65-F5344CB8AC3E}">
        <p14:creationId xmlns:p14="http://schemas.microsoft.com/office/powerpoint/2010/main" val="3183673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C174BAA4-DF65-6B4E-FC7A-3337992A7136}"/>
              </a:ext>
            </a:extLst>
          </p:cNvPr>
          <p:cNvSpPr txBox="1"/>
          <p:nvPr/>
        </p:nvSpPr>
        <p:spPr>
          <a:xfrm>
            <a:off x="2017058" y="2779077"/>
            <a:ext cx="8704729" cy="1569660"/>
          </a:xfrm>
          <a:prstGeom prst="rect">
            <a:avLst/>
          </a:prstGeom>
          <a:noFill/>
        </p:spPr>
        <p:txBody>
          <a:bodyPr wrap="square">
            <a:spAutoFit/>
          </a:bodyPr>
          <a:lstStyle/>
          <a:p>
            <a:pPr algn="l"/>
            <a:r>
              <a:rPr lang="es-ES" sz="2400" b="1" i="0" dirty="0">
                <a:effectLst/>
                <a:latin typeface="museo"/>
              </a:rPr>
              <a:t>TAREA 1:</a:t>
            </a:r>
            <a:r>
              <a:rPr lang="es-ES" sz="2400" b="1" i="0" dirty="0">
                <a:solidFill>
                  <a:srgbClr val="FF0000"/>
                </a:solidFill>
                <a:effectLst/>
                <a:latin typeface="museo"/>
              </a:rPr>
              <a:t> Palabras reservadas en Python : su significado Y para que sirve?</a:t>
            </a:r>
          </a:p>
          <a:p>
            <a:br>
              <a:rPr lang="es-ES" sz="2400" b="1" dirty="0">
                <a:solidFill>
                  <a:srgbClr val="FF0000"/>
                </a:solidFill>
              </a:rPr>
            </a:br>
            <a:endParaRPr lang="es-ES" sz="2400" b="1" dirty="0">
              <a:solidFill>
                <a:srgbClr val="FF0000"/>
              </a:solidFill>
            </a:endParaRPr>
          </a:p>
        </p:txBody>
      </p:sp>
    </p:spTree>
    <p:extLst>
      <p:ext uri="{BB962C8B-B14F-4D97-AF65-F5344CB8AC3E}">
        <p14:creationId xmlns:p14="http://schemas.microsoft.com/office/powerpoint/2010/main" val="1555974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B1DE2413-2231-9BC2-9E60-53DB18CF71F6}"/>
              </a:ext>
            </a:extLst>
          </p:cNvPr>
          <p:cNvPicPr>
            <a:picLocks noChangeAspect="1"/>
          </p:cNvPicPr>
          <p:nvPr/>
        </p:nvPicPr>
        <p:blipFill>
          <a:blip r:embed="rId2"/>
          <a:stretch>
            <a:fillRect/>
          </a:stretch>
        </p:blipFill>
        <p:spPr>
          <a:xfrm>
            <a:off x="581025" y="509026"/>
            <a:ext cx="11029950" cy="5273209"/>
          </a:xfrm>
          <a:prstGeom prst="rect">
            <a:avLst/>
          </a:prstGeom>
        </p:spPr>
      </p:pic>
    </p:spTree>
    <p:extLst>
      <p:ext uri="{BB962C8B-B14F-4D97-AF65-F5344CB8AC3E}">
        <p14:creationId xmlns:p14="http://schemas.microsoft.com/office/powerpoint/2010/main" val="4159523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3116044-8EFE-B2B6-E039-019E604EFBF2}"/>
              </a:ext>
            </a:extLst>
          </p:cNvPr>
          <p:cNvSpPr txBox="1"/>
          <p:nvPr/>
        </p:nvSpPr>
        <p:spPr>
          <a:xfrm>
            <a:off x="883023" y="284682"/>
            <a:ext cx="10425953" cy="1015663"/>
          </a:xfrm>
          <a:prstGeom prst="rect">
            <a:avLst/>
          </a:prstGeom>
          <a:noFill/>
        </p:spPr>
        <p:txBody>
          <a:bodyPr wrap="square">
            <a:spAutoFit/>
          </a:bodyPr>
          <a:lstStyle/>
          <a:p>
            <a:pPr algn="just"/>
            <a:r>
              <a:rPr lang="es-ES" sz="2400" b="1" i="0" dirty="0">
                <a:solidFill>
                  <a:srgbClr val="FF0000"/>
                </a:solidFill>
                <a:effectLst/>
                <a:latin typeface="Arial" panose="020B0604020202020204" pitchFamily="34" charset="0"/>
              </a:rPr>
              <a:t>Variables en Python</a:t>
            </a:r>
          </a:p>
          <a:p>
            <a:pPr algn="l"/>
            <a:r>
              <a:rPr lang="es-ES" b="0" i="0" dirty="0">
                <a:solidFill>
                  <a:srgbClr val="0A0A0A"/>
                </a:solidFill>
                <a:effectLst/>
                <a:latin typeface="Roboto" panose="02000000000000000000" pitchFamily="2" charset="0"/>
              </a:rPr>
              <a:t>Python puede almacenar valores en contenedores llamados variables. Esto le permite hacer cosas como almacenar el resultado de un cálculo y calcular algo más con él:</a:t>
            </a:r>
          </a:p>
        </p:txBody>
      </p:sp>
      <p:sp>
        <p:nvSpPr>
          <p:cNvPr id="5" name="CuadroTexto 4">
            <a:extLst>
              <a:ext uri="{FF2B5EF4-FFF2-40B4-BE49-F238E27FC236}">
                <a16:creationId xmlns:a16="http://schemas.microsoft.com/office/drawing/2014/main" id="{F141942A-34FE-2024-0B90-54E07F6C28DF}"/>
              </a:ext>
            </a:extLst>
          </p:cNvPr>
          <p:cNvSpPr txBox="1"/>
          <p:nvPr/>
        </p:nvSpPr>
        <p:spPr>
          <a:xfrm>
            <a:off x="883023" y="1371600"/>
            <a:ext cx="10327342" cy="2585323"/>
          </a:xfrm>
          <a:prstGeom prst="rect">
            <a:avLst/>
          </a:prstGeom>
          <a:noFill/>
        </p:spPr>
        <p:txBody>
          <a:bodyPr wrap="square">
            <a:spAutoFit/>
          </a:bodyPr>
          <a:lstStyle/>
          <a:p>
            <a:pPr algn="just"/>
            <a:r>
              <a:rPr lang="es-ES" b="0" i="0" dirty="0">
                <a:solidFill>
                  <a:srgbClr val="000000"/>
                </a:solidFill>
                <a:effectLst/>
                <a:latin typeface="Arial" panose="020B0604020202020204" pitchFamily="34" charset="0"/>
              </a:rPr>
              <a:t>Para cada dato que aparece en un programa, Python crea un objeto que lo contiene. Cada objeto tiene:</a:t>
            </a:r>
          </a:p>
          <a:p>
            <a:pPr algn="just">
              <a:buFont typeface="Arial" panose="020B0604020202020204" pitchFamily="34" charset="0"/>
              <a:buChar char="•"/>
            </a:pPr>
            <a:r>
              <a:rPr lang="es-ES" b="1" i="0" dirty="0">
                <a:solidFill>
                  <a:srgbClr val="FF0000"/>
                </a:solidFill>
                <a:effectLst/>
                <a:latin typeface="Arial" panose="020B0604020202020204" pitchFamily="34" charset="0"/>
              </a:rPr>
              <a:t>un identificador único </a:t>
            </a:r>
            <a:r>
              <a:rPr lang="es-ES" b="0" i="0" dirty="0">
                <a:solidFill>
                  <a:srgbClr val="000000"/>
                </a:solidFill>
                <a:effectLst/>
                <a:latin typeface="Arial" panose="020B0604020202020204" pitchFamily="34" charset="0"/>
              </a:rPr>
              <a:t>(</a:t>
            </a:r>
            <a:r>
              <a:rPr lang="es-ES" b="1" i="0" dirty="0">
                <a:solidFill>
                  <a:srgbClr val="000000"/>
                </a:solidFill>
                <a:effectLst/>
                <a:latin typeface="Arial" panose="020B0604020202020204" pitchFamily="34" charset="0"/>
              </a:rPr>
              <a:t>un número entero, distinto para cada objeto</a:t>
            </a:r>
            <a:r>
              <a:rPr lang="es-ES" b="0" i="0" dirty="0">
                <a:solidFill>
                  <a:srgbClr val="000000"/>
                </a:solidFill>
                <a:effectLst/>
                <a:latin typeface="Arial" panose="020B0604020202020204" pitchFamily="34" charset="0"/>
              </a:rPr>
              <a:t>). El identificador permite a Python referirse al objeto sin ambigüedades.</a:t>
            </a:r>
          </a:p>
          <a:p>
            <a:pPr algn="just">
              <a:buFont typeface="Arial" panose="020B0604020202020204" pitchFamily="34" charset="0"/>
              <a:buChar char="•"/>
            </a:pPr>
            <a:r>
              <a:rPr lang="es-ES" b="1" i="0" dirty="0">
                <a:solidFill>
                  <a:srgbClr val="FF0000"/>
                </a:solidFill>
                <a:effectLst/>
                <a:latin typeface="Arial" panose="020B0604020202020204" pitchFamily="34" charset="0"/>
              </a:rPr>
              <a:t>un tipo de datos </a:t>
            </a:r>
            <a:r>
              <a:rPr lang="es-ES" b="0" i="0" dirty="0">
                <a:solidFill>
                  <a:srgbClr val="000000"/>
                </a:solidFill>
                <a:effectLst/>
                <a:latin typeface="Arial" panose="020B0604020202020204" pitchFamily="34" charset="0"/>
              </a:rPr>
              <a:t>(</a:t>
            </a:r>
            <a:r>
              <a:rPr lang="es-ES" b="1" i="0" dirty="0">
                <a:solidFill>
                  <a:srgbClr val="000000"/>
                </a:solidFill>
                <a:effectLst/>
                <a:latin typeface="Arial" panose="020B0604020202020204" pitchFamily="34" charset="0"/>
              </a:rPr>
              <a:t>entero, decimal, cadena de caracteres, etc</a:t>
            </a:r>
            <a:r>
              <a:rPr lang="es-ES" b="0" i="0" dirty="0">
                <a:solidFill>
                  <a:srgbClr val="000000"/>
                </a:solidFill>
                <a:effectLst/>
                <a:latin typeface="Arial" panose="020B0604020202020204" pitchFamily="34" charset="0"/>
              </a:rPr>
              <a:t>.). El tipo de datos permite saber a Python qué operaciones pueden hacerse con el dato.</a:t>
            </a:r>
          </a:p>
          <a:p>
            <a:pPr algn="just">
              <a:buFont typeface="Arial" panose="020B0604020202020204" pitchFamily="34" charset="0"/>
              <a:buChar char="•"/>
            </a:pPr>
            <a:r>
              <a:rPr lang="es-ES" b="1" i="0" dirty="0">
                <a:solidFill>
                  <a:srgbClr val="FF0000"/>
                </a:solidFill>
                <a:effectLst/>
                <a:latin typeface="Arial" panose="020B0604020202020204" pitchFamily="34" charset="0"/>
              </a:rPr>
              <a:t>un valor</a:t>
            </a:r>
            <a:r>
              <a:rPr lang="es-ES" b="0" i="0" dirty="0">
                <a:solidFill>
                  <a:srgbClr val="000000"/>
                </a:solidFill>
                <a:effectLst/>
                <a:latin typeface="Arial" panose="020B0604020202020204" pitchFamily="34" charset="0"/>
              </a:rPr>
              <a:t> (</a:t>
            </a:r>
            <a:r>
              <a:rPr lang="es-ES" b="1" i="0" dirty="0">
                <a:solidFill>
                  <a:srgbClr val="000000"/>
                </a:solidFill>
                <a:effectLst/>
                <a:latin typeface="Arial" panose="020B0604020202020204" pitchFamily="34" charset="0"/>
              </a:rPr>
              <a:t>el propio dato</a:t>
            </a:r>
            <a:r>
              <a:rPr lang="es-ES" b="0" i="0" dirty="0">
                <a:solidFill>
                  <a:srgbClr val="000000"/>
                </a:solidFill>
                <a:effectLst/>
                <a:latin typeface="Arial" panose="020B0604020202020204" pitchFamily="34" charset="0"/>
              </a:rPr>
              <a:t>).</a:t>
            </a:r>
          </a:p>
          <a:p>
            <a:pPr algn="just"/>
            <a:r>
              <a:rPr lang="es-ES" b="0" i="0" dirty="0">
                <a:solidFill>
                  <a:srgbClr val="000000"/>
                </a:solidFill>
                <a:effectLst/>
                <a:latin typeface="Arial" panose="020B0604020202020204" pitchFamily="34" charset="0"/>
              </a:rPr>
              <a:t>Así, las variables en Python no guardan los datos, sino que son simples nombres para poder hacer referencia a esos objetos. Si escribimos la instrucción .</a:t>
            </a:r>
          </a:p>
        </p:txBody>
      </p:sp>
      <p:sp>
        <p:nvSpPr>
          <p:cNvPr id="7" name="Rectangle 1">
            <a:extLst>
              <a:ext uri="{FF2B5EF4-FFF2-40B4-BE49-F238E27FC236}">
                <a16:creationId xmlns:a16="http://schemas.microsoft.com/office/drawing/2014/main" id="{2968BF5C-2304-466E-BA74-5CD3368DD140}"/>
              </a:ext>
            </a:extLst>
          </p:cNvPr>
          <p:cNvSpPr>
            <a:spLocks noChangeArrowheads="1"/>
          </p:cNvSpPr>
          <p:nvPr/>
        </p:nvSpPr>
        <p:spPr bwMode="auto">
          <a:xfrm>
            <a:off x="672351" y="4259054"/>
            <a:ext cx="96818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b="1" i="0" u="none" strike="noStrike" cap="none" normalizeH="0" baseline="0" dirty="0">
                <a:ln>
                  <a:noFill/>
                </a:ln>
                <a:solidFill>
                  <a:srgbClr val="000000"/>
                </a:solidFill>
                <a:effectLst/>
                <a:latin typeface="Consolas" panose="020B0609020204030204" pitchFamily="49" charset="0"/>
              </a:rPr>
              <a:t>a = 2</a:t>
            </a:r>
            <a:r>
              <a:rPr kumimoji="0" lang="es-ES" altLang="es-ES" sz="1400" b="1" i="0" u="none" strike="noStrike" cap="none" normalizeH="0" baseline="0" dirty="0">
                <a:ln>
                  <a:noFill/>
                </a:ln>
                <a:solidFill>
                  <a:schemeClr val="tx1"/>
                </a:solidFill>
                <a:effectLst/>
              </a:rPr>
              <a:t> </a:t>
            </a:r>
            <a:endParaRPr kumimoji="0" lang="es-ES" altLang="es-ES" sz="4000" b="1" i="0" u="none" strike="noStrike" cap="none" normalizeH="0" baseline="0" dirty="0">
              <a:ln>
                <a:noFill/>
              </a:ln>
              <a:solidFill>
                <a:schemeClr val="tx1"/>
              </a:solidFill>
              <a:effectLst/>
              <a:latin typeface="Arial" panose="020B0604020202020204" pitchFamily="34" charset="0"/>
            </a:endParaRPr>
          </a:p>
        </p:txBody>
      </p:sp>
      <p:sp>
        <p:nvSpPr>
          <p:cNvPr id="9" name="CuadroTexto 8">
            <a:extLst>
              <a:ext uri="{FF2B5EF4-FFF2-40B4-BE49-F238E27FC236}">
                <a16:creationId xmlns:a16="http://schemas.microsoft.com/office/drawing/2014/main" id="{BE779660-738C-E95B-E470-885CEA94DC42}"/>
              </a:ext>
            </a:extLst>
          </p:cNvPr>
          <p:cNvSpPr txBox="1"/>
          <p:nvPr/>
        </p:nvSpPr>
        <p:spPr>
          <a:xfrm>
            <a:off x="2079811" y="3920976"/>
            <a:ext cx="8166848" cy="2062103"/>
          </a:xfrm>
          <a:prstGeom prst="rect">
            <a:avLst/>
          </a:prstGeom>
          <a:noFill/>
        </p:spPr>
        <p:txBody>
          <a:bodyPr wrap="square">
            <a:spAutoFit/>
          </a:bodyPr>
          <a:lstStyle/>
          <a:p>
            <a:pPr algn="just">
              <a:buFont typeface="Arial" panose="020B0604020202020204" pitchFamily="34" charset="0"/>
              <a:buChar char="•"/>
            </a:pPr>
            <a:r>
              <a:rPr lang="es-ES" sz="1600" b="1" i="0" dirty="0">
                <a:solidFill>
                  <a:srgbClr val="FF0000"/>
                </a:solidFill>
                <a:effectLst/>
                <a:latin typeface="Arial" panose="020B0604020202020204" pitchFamily="34" charset="0"/>
              </a:rPr>
              <a:t>crea el objeto "2". </a:t>
            </a:r>
            <a:r>
              <a:rPr lang="es-ES" sz="1600" b="0" i="0" dirty="0">
                <a:solidFill>
                  <a:srgbClr val="000000"/>
                </a:solidFill>
                <a:effectLst/>
                <a:latin typeface="Arial" panose="020B0604020202020204" pitchFamily="34" charset="0"/>
              </a:rPr>
              <a:t>Ese objeto tendrá un identificador único que se asigna en el momento de la creación y se conserva a lo largo del programa. En este caso, el objeto creado será de tipo número entero y guardará el valor 2.</a:t>
            </a:r>
          </a:p>
          <a:p>
            <a:pPr algn="just">
              <a:buFont typeface="Arial" panose="020B0604020202020204" pitchFamily="34" charset="0"/>
              <a:buChar char="•"/>
            </a:pPr>
            <a:r>
              <a:rPr lang="es-ES" sz="1600" b="1" i="0" dirty="0">
                <a:solidFill>
                  <a:srgbClr val="FF0000"/>
                </a:solidFill>
                <a:effectLst/>
                <a:latin typeface="Arial" panose="020B0604020202020204" pitchFamily="34" charset="0"/>
              </a:rPr>
              <a:t>asocia el nombre </a:t>
            </a:r>
            <a:r>
              <a:rPr lang="es-ES" sz="1600" b="1" i="1" dirty="0">
                <a:solidFill>
                  <a:srgbClr val="FF0000"/>
                </a:solidFill>
                <a:effectLst/>
                <a:latin typeface="Arial" panose="020B0604020202020204" pitchFamily="34" charset="0"/>
              </a:rPr>
              <a:t>a</a:t>
            </a:r>
            <a:r>
              <a:rPr lang="es-ES" sz="1600" b="1" i="0" dirty="0">
                <a:solidFill>
                  <a:srgbClr val="FF0000"/>
                </a:solidFill>
                <a:effectLst/>
                <a:latin typeface="Arial" panose="020B0604020202020204" pitchFamily="34" charset="0"/>
              </a:rPr>
              <a:t> al objeto número entero 2 creado</a:t>
            </a:r>
            <a:r>
              <a:rPr lang="es-ES" sz="1600" b="0" i="0" dirty="0">
                <a:solidFill>
                  <a:srgbClr val="000000"/>
                </a:solidFill>
                <a:effectLst/>
                <a:latin typeface="Arial" panose="020B0604020202020204" pitchFamily="34" charset="0"/>
              </a:rPr>
              <a:t>.</a:t>
            </a:r>
          </a:p>
          <a:p>
            <a:pPr algn="just"/>
            <a:r>
              <a:rPr lang="es-ES" sz="1600" b="0" i="0" dirty="0">
                <a:solidFill>
                  <a:srgbClr val="000000"/>
                </a:solidFill>
                <a:effectLst/>
                <a:latin typeface="Arial" panose="020B0604020202020204" pitchFamily="34" charset="0"/>
              </a:rPr>
              <a:t>Así, al describir la instrucción anterior no habría que decir 'la variable </a:t>
            </a:r>
            <a:r>
              <a:rPr lang="es-ES" sz="1600" b="0" i="1" dirty="0">
                <a:solidFill>
                  <a:srgbClr val="000000"/>
                </a:solidFill>
                <a:effectLst/>
                <a:latin typeface="Arial" panose="020B0604020202020204" pitchFamily="34" charset="0"/>
              </a:rPr>
              <a:t>a</a:t>
            </a:r>
            <a:r>
              <a:rPr lang="es-ES" sz="1600" b="0" i="0" dirty="0">
                <a:solidFill>
                  <a:srgbClr val="000000"/>
                </a:solidFill>
                <a:effectLst/>
                <a:latin typeface="Arial" panose="020B0604020202020204" pitchFamily="34" charset="0"/>
              </a:rPr>
              <a:t> almacena el número entero 2', sino que habría que decir 'podemos llamar </a:t>
            </a:r>
            <a:r>
              <a:rPr lang="es-ES" sz="1600" b="0" i="1" dirty="0">
                <a:solidFill>
                  <a:srgbClr val="000000"/>
                </a:solidFill>
                <a:effectLst/>
                <a:latin typeface="Arial" panose="020B0604020202020204" pitchFamily="34" charset="0"/>
              </a:rPr>
              <a:t>a</a:t>
            </a:r>
            <a:r>
              <a:rPr lang="es-ES" sz="1600" b="0" i="0" dirty="0">
                <a:solidFill>
                  <a:srgbClr val="000000"/>
                </a:solidFill>
                <a:effectLst/>
                <a:latin typeface="Arial" panose="020B0604020202020204" pitchFamily="34" charset="0"/>
              </a:rPr>
              <a:t> al objeto número entero 2'. La variable </a:t>
            </a:r>
            <a:r>
              <a:rPr lang="es-ES" sz="1600" b="0" i="1" dirty="0">
                <a:solidFill>
                  <a:srgbClr val="000000"/>
                </a:solidFill>
                <a:effectLst/>
                <a:latin typeface="Arial" panose="020B0604020202020204" pitchFamily="34" charset="0"/>
              </a:rPr>
              <a:t>a</a:t>
            </a:r>
            <a:r>
              <a:rPr lang="es-ES" sz="1600" b="0" i="0" dirty="0">
                <a:solidFill>
                  <a:srgbClr val="000000"/>
                </a:solidFill>
                <a:effectLst/>
                <a:latin typeface="Arial" panose="020B0604020202020204" pitchFamily="34" charset="0"/>
              </a:rPr>
              <a:t> es como una etiqueta que nos permite hacer referencia al objeto "2", más cómoda de recordar y utilizar que el identificador del objeto.</a:t>
            </a:r>
          </a:p>
        </p:txBody>
      </p:sp>
    </p:spTree>
    <p:extLst>
      <p:ext uri="{BB962C8B-B14F-4D97-AF65-F5344CB8AC3E}">
        <p14:creationId xmlns:p14="http://schemas.microsoft.com/office/powerpoint/2010/main" val="440386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3116044-8EFE-B2B6-E039-019E604EFBF2}"/>
              </a:ext>
            </a:extLst>
          </p:cNvPr>
          <p:cNvSpPr txBox="1"/>
          <p:nvPr/>
        </p:nvSpPr>
        <p:spPr>
          <a:xfrm>
            <a:off x="883023" y="284682"/>
            <a:ext cx="10425953" cy="1107996"/>
          </a:xfrm>
          <a:prstGeom prst="rect">
            <a:avLst/>
          </a:prstGeom>
          <a:noFill/>
        </p:spPr>
        <p:txBody>
          <a:bodyPr wrap="square">
            <a:spAutoFit/>
          </a:bodyPr>
          <a:lstStyle/>
          <a:p>
            <a:pPr algn="just"/>
            <a:r>
              <a:rPr lang="es-ES" sz="2400" b="1" i="0" dirty="0">
                <a:solidFill>
                  <a:srgbClr val="FF0000"/>
                </a:solidFill>
                <a:effectLst/>
                <a:latin typeface="Arial" panose="020B0604020202020204" pitchFamily="34" charset="0"/>
              </a:rPr>
              <a:t>Variables en Python</a:t>
            </a:r>
          </a:p>
          <a:p>
            <a:pPr algn="just"/>
            <a:endParaRPr lang="es-ES" sz="2400" b="1" i="0" dirty="0">
              <a:solidFill>
                <a:srgbClr val="FF0000"/>
              </a:solidFill>
              <a:effectLst/>
              <a:latin typeface="Arial" panose="020B0604020202020204" pitchFamily="34" charset="0"/>
            </a:endParaRPr>
          </a:p>
          <a:p>
            <a:pPr algn="just"/>
            <a:endParaRPr lang="es-ES" b="0" i="0" dirty="0">
              <a:solidFill>
                <a:srgbClr val="000000"/>
              </a:solidFill>
              <a:effectLst/>
              <a:latin typeface="Arial" panose="020B0604020202020204" pitchFamily="34" charset="0"/>
            </a:endParaRPr>
          </a:p>
        </p:txBody>
      </p:sp>
      <p:sp>
        <p:nvSpPr>
          <p:cNvPr id="13" name="CuadroTexto 12">
            <a:extLst>
              <a:ext uri="{FF2B5EF4-FFF2-40B4-BE49-F238E27FC236}">
                <a16:creationId xmlns:a16="http://schemas.microsoft.com/office/drawing/2014/main" id="{0C9C6D03-EC58-0816-299B-F5061ADE2E3C}"/>
              </a:ext>
            </a:extLst>
          </p:cNvPr>
          <p:cNvSpPr txBox="1"/>
          <p:nvPr/>
        </p:nvSpPr>
        <p:spPr>
          <a:xfrm>
            <a:off x="649940" y="1182051"/>
            <a:ext cx="10892118" cy="1754326"/>
          </a:xfrm>
          <a:prstGeom prst="rect">
            <a:avLst/>
          </a:prstGeom>
          <a:noFill/>
        </p:spPr>
        <p:txBody>
          <a:bodyPr wrap="square">
            <a:spAutoFit/>
          </a:bodyPr>
          <a:lstStyle/>
          <a:p>
            <a:pPr algn="just"/>
            <a:r>
              <a:rPr lang="es-ES" b="0" i="0" dirty="0">
                <a:solidFill>
                  <a:srgbClr val="000000"/>
                </a:solidFill>
                <a:effectLst/>
                <a:latin typeface="Arial" panose="020B0604020202020204" pitchFamily="34" charset="0"/>
              </a:rPr>
              <a:t>En el primer caso la variable </a:t>
            </a:r>
            <a:r>
              <a:rPr lang="es-ES" b="0" i="1" dirty="0">
                <a:solidFill>
                  <a:srgbClr val="000000"/>
                </a:solidFill>
                <a:effectLst/>
                <a:latin typeface="Arial" panose="020B0604020202020204" pitchFamily="34" charset="0"/>
              </a:rPr>
              <a:t>fecha</a:t>
            </a:r>
            <a:r>
              <a:rPr lang="es-ES" b="0" i="0" dirty="0">
                <a:solidFill>
                  <a:srgbClr val="000000"/>
                </a:solidFill>
                <a:effectLst/>
                <a:latin typeface="Arial" panose="020B0604020202020204" pitchFamily="34" charset="0"/>
              </a:rPr>
              <a:t> está almacenando un número entero, en el segundo </a:t>
            </a:r>
            <a:r>
              <a:rPr lang="es-ES" b="0" i="1" dirty="0">
                <a:solidFill>
                  <a:srgbClr val="000000"/>
                </a:solidFill>
                <a:effectLst/>
                <a:latin typeface="Arial" panose="020B0604020202020204" pitchFamily="34" charset="0"/>
              </a:rPr>
              <a:t>fecha</a:t>
            </a:r>
            <a:r>
              <a:rPr lang="es-ES" b="0" i="0" dirty="0">
                <a:solidFill>
                  <a:srgbClr val="000000"/>
                </a:solidFill>
                <a:effectLst/>
                <a:latin typeface="Arial" panose="020B0604020202020204" pitchFamily="34" charset="0"/>
              </a:rPr>
              <a:t> está almacenando un número decimal y en el tercero </a:t>
            </a:r>
            <a:r>
              <a:rPr lang="es-ES" b="0" i="1" dirty="0">
                <a:solidFill>
                  <a:srgbClr val="000000"/>
                </a:solidFill>
                <a:effectLst/>
                <a:latin typeface="Arial" panose="020B0604020202020204" pitchFamily="34" charset="0"/>
              </a:rPr>
              <a:t>fecha</a:t>
            </a:r>
            <a:r>
              <a:rPr lang="es-ES" b="0" i="0" dirty="0">
                <a:solidFill>
                  <a:srgbClr val="000000"/>
                </a:solidFill>
                <a:effectLst/>
                <a:latin typeface="Arial" panose="020B0604020202020204" pitchFamily="34" charset="0"/>
              </a:rPr>
              <a:t> está almacenando una cadena de cuatro letras. En el cuarto, </a:t>
            </a:r>
            <a:r>
              <a:rPr lang="es-ES" b="0" i="1" dirty="0">
                <a:solidFill>
                  <a:srgbClr val="000000"/>
                </a:solidFill>
                <a:effectLst/>
                <a:latin typeface="Arial" panose="020B0604020202020204" pitchFamily="34" charset="0"/>
              </a:rPr>
              <a:t>fecha</a:t>
            </a:r>
            <a:r>
              <a:rPr lang="es-ES" b="0" i="0" dirty="0">
                <a:solidFill>
                  <a:srgbClr val="000000"/>
                </a:solidFill>
                <a:effectLst/>
                <a:latin typeface="Arial" panose="020B0604020202020204" pitchFamily="34" charset="0"/>
              </a:rPr>
              <a:t> está almacenando una lista (un tipo de variable que puede contener varios elementos ordenados).</a:t>
            </a:r>
          </a:p>
          <a:p>
            <a:pPr algn="just"/>
            <a:r>
              <a:rPr lang="es-ES" b="0" i="0" dirty="0">
                <a:solidFill>
                  <a:srgbClr val="000000"/>
                </a:solidFill>
                <a:effectLst/>
                <a:latin typeface="Arial" panose="020B0604020202020204" pitchFamily="34" charset="0"/>
              </a:rPr>
              <a:t>Este ejemplo demuestra también que se puede volver a definir una variable. Python modifica el tipo de la variable automáticamente.</a:t>
            </a:r>
          </a:p>
        </p:txBody>
      </p:sp>
      <p:pic>
        <p:nvPicPr>
          <p:cNvPr id="15" name="Imagen 14">
            <a:extLst>
              <a:ext uri="{FF2B5EF4-FFF2-40B4-BE49-F238E27FC236}">
                <a16:creationId xmlns:a16="http://schemas.microsoft.com/office/drawing/2014/main" id="{AA439A44-9CC0-A006-040C-76A8B01F390B}"/>
              </a:ext>
            </a:extLst>
          </p:cNvPr>
          <p:cNvPicPr>
            <a:picLocks noChangeAspect="1"/>
          </p:cNvPicPr>
          <p:nvPr/>
        </p:nvPicPr>
        <p:blipFill>
          <a:blip r:embed="rId2"/>
          <a:stretch>
            <a:fillRect/>
          </a:stretch>
        </p:blipFill>
        <p:spPr>
          <a:xfrm>
            <a:off x="1999583" y="2956583"/>
            <a:ext cx="5071329" cy="1754326"/>
          </a:xfrm>
          <a:prstGeom prst="rect">
            <a:avLst/>
          </a:prstGeom>
        </p:spPr>
      </p:pic>
    </p:spTree>
    <p:extLst>
      <p:ext uri="{BB962C8B-B14F-4D97-AF65-F5344CB8AC3E}">
        <p14:creationId xmlns:p14="http://schemas.microsoft.com/office/powerpoint/2010/main" val="3965897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D7860B9-7535-97A4-FE5E-CA1997DC2E20}"/>
              </a:ext>
            </a:extLst>
          </p:cNvPr>
          <p:cNvSpPr txBox="1"/>
          <p:nvPr/>
        </p:nvSpPr>
        <p:spPr>
          <a:xfrm>
            <a:off x="770965" y="526668"/>
            <a:ext cx="11196918" cy="954107"/>
          </a:xfrm>
          <a:prstGeom prst="rect">
            <a:avLst/>
          </a:prstGeom>
          <a:noFill/>
        </p:spPr>
        <p:txBody>
          <a:bodyPr wrap="square">
            <a:spAutoFit/>
          </a:bodyPr>
          <a:lstStyle/>
          <a:p>
            <a:pPr algn="just"/>
            <a:r>
              <a:rPr lang="es-ES" sz="2000" b="1" i="0" dirty="0">
                <a:solidFill>
                  <a:srgbClr val="FF0000"/>
                </a:solidFill>
                <a:effectLst/>
                <a:latin typeface="Arial" panose="020B0604020202020204" pitchFamily="34" charset="0"/>
              </a:rPr>
              <a:t>Utilizar o modificar variables ya definidas</a:t>
            </a:r>
          </a:p>
          <a:p>
            <a:pPr algn="just"/>
            <a:r>
              <a:rPr lang="es-ES" b="0" i="0" dirty="0">
                <a:solidFill>
                  <a:srgbClr val="000000"/>
                </a:solidFill>
                <a:effectLst/>
                <a:latin typeface="Arial" panose="020B0604020202020204" pitchFamily="34" charset="0"/>
              </a:rPr>
              <a:t>Una vez se ha definido una variable, se puede utilizar para hacer cálculos o para definir nuevas variables, como muestran los siguientes ejemplos:</a:t>
            </a:r>
          </a:p>
        </p:txBody>
      </p:sp>
      <p:pic>
        <p:nvPicPr>
          <p:cNvPr id="7" name="Imagen 6">
            <a:extLst>
              <a:ext uri="{FF2B5EF4-FFF2-40B4-BE49-F238E27FC236}">
                <a16:creationId xmlns:a16="http://schemas.microsoft.com/office/drawing/2014/main" id="{57C56AC9-5FDD-9265-5981-B93BE086DCB5}"/>
              </a:ext>
            </a:extLst>
          </p:cNvPr>
          <p:cNvPicPr>
            <a:picLocks noChangeAspect="1"/>
          </p:cNvPicPr>
          <p:nvPr/>
        </p:nvPicPr>
        <p:blipFill>
          <a:blip r:embed="rId2"/>
          <a:stretch>
            <a:fillRect/>
          </a:stretch>
        </p:blipFill>
        <p:spPr>
          <a:xfrm>
            <a:off x="1670796" y="1631221"/>
            <a:ext cx="2345392" cy="1394557"/>
          </a:xfrm>
          <a:prstGeom prst="rect">
            <a:avLst/>
          </a:prstGeom>
        </p:spPr>
      </p:pic>
      <p:pic>
        <p:nvPicPr>
          <p:cNvPr id="9" name="Imagen 8">
            <a:extLst>
              <a:ext uri="{FF2B5EF4-FFF2-40B4-BE49-F238E27FC236}">
                <a16:creationId xmlns:a16="http://schemas.microsoft.com/office/drawing/2014/main" id="{D4DB693C-0729-D21D-DC9F-15D2B5732F97}"/>
              </a:ext>
            </a:extLst>
          </p:cNvPr>
          <p:cNvPicPr>
            <a:picLocks noChangeAspect="1"/>
          </p:cNvPicPr>
          <p:nvPr/>
        </p:nvPicPr>
        <p:blipFill>
          <a:blip r:embed="rId3"/>
          <a:stretch>
            <a:fillRect/>
          </a:stretch>
        </p:blipFill>
        <p:spPr>
          <a:xfrm>
            <a:off x="4873438" y="1480775"/>
            <a:ext cx="3660961" cy="2172170"/>
          </a:xfrm>
          <a:prstGeom prst="rect">
            <a:avLst/>
          </a:prstGeom>
        </p:spPr>
      </p:pic>
      <p:sp>
        <p:nvSpPr>
          <p:cNvPr id="10" name="CuadroTexto 9">
            <a:extLst>
              <a:ext uri="{FF2B5EF4-FFF2-40B4-BE49-F238E27FC236}">
                <a16:creationId xmlns:a16="http://schemas.microsoft.com/office/drawing/2014/main" id="{A6C7D59C-A380-7AF2-41FD-C6127486C1F8}"/>
              </a:ext>
            </a:extLst>
          </p:cNvPr>
          <p:cNvSpPr txBox="1"/>
          <p:nvPr/>
        </p:nvSpPr>
        <p:spPr>
          <a:xfrm>
            <a:off x="1743635" y="4105853"/>
            <a:ext cx="8704729" cy="1569660"/>
          </a:xfrm>
          <a:prstGeom prst="rect">
            <a:avLst/>
          </a:prstGeom>
          <a:noFill/>
        </p:spPr>
        <p:txBody>
          <a:bodyPr wrap="square">
            <a:spAutoFit/>
          </a:bodyPr>
          <a:lstStyle/>
          <a:p>
            <a:pPr algn="l"/>
            <a:r>
              <a:rPr lang="es-ES" sz="2400" b="1" dirty="0">
                <a:latin typeface="museo"/>
              </a:rPr>
              <a:t>Ejercicio 1</a:t>
            </a:r>
            <a:r>
              <a:rPr lang="es-ES" sz="2400" b="1" i="0" dirty="0">
                <a:effectLst/>
                <a:latin typeface="museo"/>
              </a:rPr>
              <a:t>:</a:t>
            </a:r>
            <a:r>
              <a:rPr lang="es-ES" sz="2400" b="1" i="0" dirty="0">
                <a:solidFill>
                  <a:srgbClr val="FF0000"/>
                </a:solidFill>
                <a:effectLst/>
                <a:latin typeface="museo"/>
              </a:rPr>
              <a:t> Pasar a la ventana de editor de código e imprimirlo en consola.</a:t>
            </a:r>
          </a:p>
          <a:p>
            <a:br>
              <a:rPr lang="es-ES" sz="2400" b="1" dirty="0">
                <a:solidFill>
                  <a:srgbClr val="FF0000"/>
                </a:solidFill>
              </a:rPr>
            </a:br>
            <a:endParaRPr lang="es-ES" sz="2400" b="1" dirty="0">
              <a:solidFill>
                <a:srgbClr val="FF0000"/>
              </a:solidFill>
            </a:endParaRPr>
          </a:p>
        </p:txBody>
      </p:sp>
    </p:spTree>
    <p:extLst>
      <p:ext uri="{BB962C8B-B14F-4D97-AF65-F5344CB8AC3E}">
        <p14:creationId xmlns:p14="http://schemas.microsoft.com/office/powerpoint/2010/main" val="2218116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ACBF9E6-D582-8C5B-E353-828B7B14433F}"/>
              </a:ext>
            </a:extLst>
          </p:cNvPr>
          <p:cNvSpPr txBox="1"/>
          <p:nvPr/>
        </p:nvSpPr>
        <p:spPr>
          <a:xfrm>
            <a:off x="950259" y="680428"/>
            <a:ext cx="6096000" cy="461665"/>
          </a:xfrm>
          <a:prstGeom prst="rect">
            <a:avLst/>
          </a:prstGeom>
          <a:noFill/>
        </p:spPr>
        <p:txBody>
          <a:bodyPr wrap="square">
            <a:spAutoFit/>
          </a:bodyPr>
          <a:lstStyle/>
          <a:p>
            <a:pPr algn="just"/>
            <a:r>
              <a:rPr lang="es-ES" sz="2400" b="1" i="0" dirty="0">
                <a:solidFill>
                  <a:srgbClr val="FF0000"/>
                </a:solidFill>
                <a:effectLst/>
                <a:latin typeface="Arial" panose="020B0604020202020204" pitchFamily="34" charset="0"/>
              </a:rPr>
              <a:t>Asignaciones aumentadas</a:t>
            </a:r>
          </a:p>
        </p:txBody>
      </p:sp>
      <p:sp>
        <p:nvSpPr>
          <p:cNvPr id="5" name="CuadroTexto 4">
            <a:extLst>
              <a:ext uri="{FF2B5EF4-FFF2-40B4-BE49-F238E27FC236}">
                <a16:creationId xmlns:a16="http://schemas.microsoft.com/office/drawing/2014/main" id="{144775B9-3DC8-B0B9-1C1E-311F58017B48}"/>
              </a:ext>
            </a:extLst>
          </p:cNvPr>
          <p:cNvSpPr txBox="1"/>
          <p:nvPr/>
        </p:nvSpPr>
        <p:spPr>
          <a:xfrm>
            <a:off x="950259" y="1318736"/>
            <a:ext cx="10461812" cy="1323439"/>
          </a:xfrm>
          <a:prstGeom prst="rect">
            <a:avLst/>
          </a:prstGeom>
          <a:noFill/>
        </p:spPr>
        <p:txBody>
          <a:bodyPr wrap="square">
            <a:spAutoFit/>
          </a:bodyPr>
          <a:lstStyle/>
          <a:p>
            <a:pPr algn="just"/>
            <a:r>
              <a:rPr lang="es-ES" sz="2000" b="0" i="0" dirty="0">
                <a:solidFill>
                  <a:srgbClr val="000000"/>
                </a:solidFill>
                <a:effectLst/>
                <a:latin typeface="Arial" panose="020B0604020202020204" pitchFamily="34" charset="0"/>
              </a:rPr>
              <a:t>Cuando una variable se modifica a partir de su propio valor, se puede utilizar la denominada "asignación aumentada", una notación compacta que existe también en otros lenguajes de programación.</a:t>
            </a:r>
          </a:p>
          <a:p>
            <a:pPr algn="just"/>
            <a:r>
              <a:rPr lang="es-ES" sz="2000" b="1" i="0" dirty="0">
                <a:solidFill>
                  <a:srgbClr val="000000"/>
                </a:solidFill>
                <a:effectLst/>
                <a:latin typeface="Arial" panose="020B0604020202020204" pitchFamily="34" charset="0"/>
              </a:rPr>
              <a:t>Por ejemplo:</a:t>
            </a:r>
          </a:p>
        </p:txBody>
      </p:sp>
      <p:sp>
        <p:nvSpPr>
          <p:cNvPr id="6" name="Rectangle 1">
            <a:extLst>
              <a:ext uri="{FF2B5EF4-FFF2-40B4-BE49-F238E27FC236}">
                <a16:creationId xmlns:a16="http://schemas.microsoft.com/office/drawing/2014/main" id="{F6737C41-FA81-1A89-39E3-33E1A0248A47}"/>
              </a:ext>
            </a:extLst>
          </p:cNvPr>
          <p:cNvSpPr>
            <a:spLocks noChangeArrowheads="1"/>
          </p:cNvSpPr>
          <p:nvPr/>
        </p:nvSpPr>
        <p:spPr bwMode="auto">
          <a:xfrm>
            <a:off x="3048000" y="2264820"/>
            <a:ext cx="224117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000000"/>
                </a:solidFill>
                <a:effectLst/>
                <a:latin typeface="Consolas" panose="020B0609020204030204" pitchFamily="49" charset="0"/>
              </a:rPr>
              <a:t>a = 10 </a:t>
            </a:r>
            <a:endParaRPr lang="es-ES" altLang="es-ES" sz="2400" dirty="0">
              <a:solidFill>
                <a:srgbClr val="000000"/>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000000"/>
                </a:solidFill>
                <a:effectLst/>
                <a:latin typeface="Consolas" panose="020B0609020204030204" pitchFamily="49" charset="0"/>
              </a:rPr>
              <a:t>a += 5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000000"/>
                </a:solidFill>
                <a:effectLst/>
                <a:latin typeface="Consolas" panose="020B0609020204030204" pitchFamily="49" charset="0"/>
              </a:rPr>
              <a:t>a </a:t>
            </a:r>
            <a:r>
              <a:rPr kumimoji="0" lang="es-ES" altLang="es-ES" sz="2400" b="0" i="0" u="none" strike="noStrike" cap="none" normalizeH="0" baseline="0" dirty="0">
                <a:ln>
                  <a:noFill/>
                </a:ln>
                <a:solidFill>
                  <a:srgbClr val="0000FF"/>
                </a:solidFill>
                <a:effectLst/>
                <a:latin typeface="Consolas" panose="020B0609020204030204" pitchFamily="49" charset="0"/>
              </a:rPr>
              <a:t>15</a:t>
            </a:r>
            <a:r>
              <a:rPr kumimoji="0" lang="es-ES" altLang="es-ES" b="0" i="0" u="none" strike="noStrike" cap="none" normalizeH="0" baseline="0" dirty="0">
                <a:ln>
                  <a:noFill/>
                </a:ln>
                <a:solidFill>
                  <a:schemeClr val="tx1"/>
                </a:solidFill>
                <a:effectLst/>
              </a:rPr>
              <a:t> </a:t>
            </a:r>
            <a:endParaRPr kumimoji="0" lang="es-ES" altLang="es-ES" sz="4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F8B67334-B2E3-26E3-903B-FB1BECDBA38C}"/>
              </a:ext>
            </a:extLst>
          </p:cNvPr>
          <p:cNvSpPr>
            <a:spLocks noChangeArrowheads="1"/>
          </p:cNvSpPr>
          <p:nvPr/>
        </p:nvSpPr>
        <p:spPr bwMode="auto">
          <a:xfrm>
            <a:off x="5921188" y="2270534"/>
            <a:ext cx="242943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000000"/>
                </a:solidFill>
                <a:effectLst/>
                <a:latin typeface="Consolas" panose="020B0609020204030204" pitchFamily="49" charset="0"/>
              </a:rPr>
              <a:t>a = 10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000000"/>
                </a:solidFill>
                <a:effectLst/>
                <a:latin typeface="Consolas" panose="020B0609020204030204" pitchFamily="49" charset="0"/>
              </a:rPr>
              <a:t>a = a + 5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000000"/>
                </a:solidFill>
                <a:effectLst/>
                <a:latin typeface="Consolas" panose="020B0609020204030204" pitchFamily="49" charset="0"/>
              </a:rPr>
              <a:t>a </a:t>
            </a:r>
            <a:r>
              <a:rPr kumimoji="0" lang="es-ES" altLang="es-ES" sz="2400" b="0" i="0" u="none" strike="noStrike" cap="none" normalizeH="0" baseline="0" dirty="0">
                <a:ln>
                  <a:noFill/>
                </a:ln>
                <a:solidFill>
                  <a:srgbClr val="0000FF"/>
                </a:solidFill>
                <a:effectLst/>
                <a:latin typeface="Consolas" panose="020B0609020204030204" pitchFamily="49" charset="0"/>
              </a:rPr>
              <a:t>15</a:t>
            </a:r>
            <a:r>
              <a:rPr kumimoji="0" lang="es-ES" altLang="es-ES" b="0" i="0" u="none" strike="noStrike" cap="none" normalizeH="0" baseline="0" dirty="0">
                <a:ln>
                  <a:noFill/>
                </a:ln>
                <a:solidFill>
                  <a:schemeClr val="tx1"/>
                </a:solidFill>
                <a:effectLst/>
              </a:rPr>
              <a:t> </a:t>
            </a:r>
            <a:endParaRPr kumimoji="0" lang="es-ES" altLang="es-ES" sz="4800" b="0" i="0" u="none" strike="noStrike" cap="none" normalizeH="0" baseline="0" dirty="0">
              <a:ln>
                <a:noFill/>
              </a:ln>
              <a:solidFill>
                <a:schemeClr val="tx1"/>
              </a:solidFill>
              <a:effectLst/>
              <a:latin typeface="Arial" panose="020B0604020202020204" pitchFamily="34" charset="0"/>
            </a:endParaRPr>
          </a:p>
        </p:txBody>
      </p:sp>
      <p:sp>
        <p:nvSpPr>
          <p:cNvPr id="8" name="Flecha: a la derecha 7">
            <a:extLst>
              <a:ext uri="{FF2B5EF4-FFF2-40B4-BE49-F238E27FC236}">
                <a16:creationId xmlns:a16="http://schemas.microsoft.com/office/drawing/2014/main" id="{0D1A7496-6216-DA77-A05E-942B4B1294D5}"/>
              </a:ext>
            </a:extLst>
          </p:cNvPr>
          <p:cNvSpPr/>
          <p:nvPr/>
        </p:nvSpPr>
        <p:spPr>
          <a:xfrm>
            <a:off x="4778188" y="2734235"/>
            <a:ext cx="887506" cy="349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F64D10F9-4FFF-DF81-FFB5-21F52D80B38C}"/>
              </a:ext>
            </a:extLst>
          </p:cNvPr>
          <p:cNvSpPr txBox="1"/>
          <p:nvPr/>
        </p:nvSpPr>
        <p:spPr>
          <a:xfrm>
            <a:off x="4737064" y="2422250"/>
            <a:ext cx="987386" cy="369332"/>
          </a:xfrm>
          <a:prstGeom prst="rect">
            <a:avLst/>
          </a:prstGeom>
          <a:noFill/>
        </p:spPr>
        <p:txBody>
          <a:bodyPr wrap="none" rtlCol="0">
            <a:spAutoFit/>
          </a:bodyPr>
          <a:lstStyle/>
          <a:p>
            <a:r>
              <a:rPr lang="es-ES" b="1" dirty="0">
                <a:solidFill>
                  <a:srgbClr val="FF0000"/>
                </a:solidFill>
              </a:rPr>
              <a:t>Equivale</a:t>
            </a:r>
          </a:p>
        </p:txBody>
      </p:sp>
      <p:pic>
        <p:nvPicPr>
          <p:cNvPr id="11" name="Imagen 10">
            <a:extLst>
              <a:ext uri="{FF2B5EF4-FFF2-40B4-BE49-F238E27FC236}">
                <a16:creationId xmlns:a16="http://schemas.microsoft.com/office/drawing/2014/main" id="{A413419C-73E2-46D9-E755-F580FBB13E8C}"/>
              </a:ext>
            </a:extLst>
          </p:cNvPr>
          <p:cNvPicPr>
            <a:picLocks noChangeAspect="1"/>
          </p:cNvPicPr>
          <p:nvPr/>
        </p:nvPicPr>
        <p:blipFill>
          <a:blip r:embed="rId2"/>
          <a:stretch>
            <a:fillRect/>
          </a:stretch>
        </p:blipFill>
        <p:spPr>
          <a:xfrm>
            <a:off x="2527264" y="3429000"/>
            <a:ext cx="5603724" cy="3019248"/>
          </a:xfrm>
          <a:prstGeom prst="rect">
            <a:avLst/>
          </a:prstGeom>
        </p:spPr>
      </p:pic>
      <p:sp>
        <p:nvSpPr>
          <p:cNvPr id="13" name="CuadroTexto 12">
            <a:extLst>
              <a:ext uri="{FF2B5EF4-FFF2-40B4-BE49-F238E27FC236}">
                <a16:creationId xmlns:a16="http://schemas.microsoft.com/office/drawing/2014/main" id="{A1F02905-7A4B-E679-2A39-5DFA0E1E496A}"/>
              </a:ext>
            </a:extLst>
          </p:cNvPr>
          <p:cNvSpPr txBox="1"/>
          <p:nvPr/>
        </p:nvSpPr>
        <p:spPr>
          <a:xfrm>
            <a:off x="8036859" y="2740807"/>
            <a:ext cx="3155576" cy="1477328"/>
          </a:xfrm>
          <a:prstGeom prst="rect">
            <a:avLst/>
          </a:prstGeom>
          <a:noFill/>
        </p:spPr>
        <p:txBody>
          <a:bodyPr wrap="square">
            <a:spAutoFit/>
          </a:bodyPr>
          <a:lstStyle/>
          <a:p>
            <a:r>
              <a:rPr lang="es-ES" b="0" i="0" dirty="0">
                <a:solidFill>
                  <a:srgbClr val="000000"/>
                </a:solidFill>
                <a:effectLst/>
                <a:latin typeface="Arial" panose="020B0604020202020204" pitchFamily="34" charset="0"/>
              </a:rPr>
              <a:t>En Python </a:t>
            </a:r>
            <a:r>
              <a:rPr lang="es-ES" b="1" i="0" dirty="0">
                <a:solidFill>
                  <a:srgbClr val="FF0000"/>
                </a:solidFill>
                <a:effectLst/>
                <a:latin typeface="Arial" panose="020B0604020202020204" pitchFamily="34" charset="0"/>
              </a:rPr>
              <a:t>no existen </a:t>
            </a:r>
            <a:r>
              <a:rPr lang="es-ES" b="0" i="0" dirty="0">
                <a:solidFill>
                  <a:srgbClr val="000000"/>
                </a:solidFill>
                <a:effectLst/>
                <a:latin typeface="Arial" panose="020B0604020202020204" pitchFamily="34" charset="0"/>
              </a:rPr>
              <a:t>los operadores incremento </a:t>
            </a:r>
            <a:r>
              <a:rPr lang="es-ES" b="1" i="0" dirty="0">
                <a:solidFill>
                  <a:srgbClr val="FF0000"/>
                </a:solidFill>
                <a:effectLst/>
                <a:latin typeface="Arial" panose="020B0604020202020204" pitchFamily="34" charset="0"/>
              </a:rPr>
              <a:t>(++)</a:t>
            </a:r>
            <a:r>
              <a:rPr lang="es-ES" b="0" i="0" dirty="0">
                <a:solidFill>
                  <a:srgbClr val="000000"/>
                </a:solidFill>
                <a:effectLst/>
                <a:latin typeface="Arial" panose="020B0604020202020204" pitchFamily="34" charset="0"/>
              </a:rPr>
              <a:t> o decremento </a:t>
            </a:r>
            <a:r>
              <a:rPr lang="es-ES" b="1" i="0" dirty="0">
                <a:solidFill>
                  <a:srgbClr val="FF0000"/>
                </a:solidFill>
                <a:effectLst/>
                <a:latin typeface="Arial" panose="020B0604020202020204" pitchFamily="34" charset="0"/>
              </a:rPr>
              <a:t>(--)</a:t>
            </a:r>
            <a:r>
              <a:rPr lang="es-ES" b="0" i="0" dirty="0">
                <a:solidFill>
                  <a:srgbClr val="000000"/>
                </a:solidFill>
                <a:effectLst/>
                <a:latin typeface="Arial" panose="020B0604020202020204" pitchFamily="34" charset="0"/>
              </a:rPr>
              <a:t> que sí existen en otros lenguajes de programación:</a:t>
            </a:r>
            <a:endParaRPr lang="es-ES" dirty="0"/>
          </a:p>
        </p:txBody>
      </p:sp>
    </p:spTree>
    <p:extLst>
      <p:ext uri="{BB962C8B-B14F-4D97-AF65-F5344CB8AC3E}">
        <p14:creationId xmlns:p14="http://schemas.microsoft.com/office/powerpoint/2010/main" val="3326726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69A7F7BD-CF0A-59FA-D97E-3ED53C97130F}"/>
              </a:ext>
            </a:extLst>
          </p:cNvPr>
          <p:cNvSpPr txBox="1"/>
          <p:nvPr/>
        </p:nvSpPr>
        <p:spPr>
          <a:xfrm>
            <a:off x="1111623" y="372506"/>
            <a:ext cx="10309411" cy="1015663"/>
          </a:xfrm>
          <a:prstGeom prst="rect">
            <a:avLst/>
          </a:prstGeom>
          <a:noFill/>
        </p:spPr>
        <p:txBody>
          <a:bodyPr wrap="square">
            <a:spAutoFit/>
          </a:bodyPr>
          <a:lstStyle/>
          <a:p>
            <a:pPr algn="just"/>
            <a:r>
              <a:rPr lang="es-ES" sz="2400" b="1" i="0" dirty="0">
                <a:solidFill>
                  <a:srgbClr val="FF0000"/>
                </a:solidFill>
                <a:effectLst/>
                <a:latin typeface="Arial" panose="020B0604020202020204" pitchFamily="34" charset="0"/>
              </a:rPr>
              <a:t>Definir y modificar varias variables a la vez</a:t>
            </a:r>
          </a:p>
          <a:p>
            <a:pPr algn="just"/>
            <a:r>
              <a:rPr lang="es-ES" b="0" i="0" dirty="0">
                <a:solidFill>
                  <a:srgbClr val="000000"/>
                </a:solidFill>
                <a:effectLst/>
                <a:latin typeface="Arial" panose="020B0604020202020204" pitchFamily="34" charset="0"/>
              </a:rPr>
              <a:t>En una misma línea se pueden definir simultáneamente varias variables, con el mismo valor o con valores distintos, como muestra el siguiente ejemplo:</a:t>
            </a:r>
          </a:p>
        </p:txBody>
      </p:sp>
      <p:pic>
        <p:nvPicPr>
          <p:cNvPr id="8" name="Imagen 7">
            <a:extLst>
              <a:ext uri="{FF2B5EF4-FFF2-40B4-BE49-F238E27FC236}">
                <a16:creationId xmlns:a16="http://schemas.microsoft.com/office/drawing/2014/main" id="{E8AA06B7-CCB2-4681-4C5C-B7B032F66FDD}"/>
              </a:ext>
            </a:extLst>
          </p:cNvPr>
          <p:cNvPicPr>
            <a:picLocks noChangeAspect="1"/>
          </p:cNvPicPr>
          <p:nvPr/>
        </p:nvPicPr>
        <p:blipFill>
          <a:blip r:embed="rId2"/>
          <a:stretch>
            <a:fillRect/>
          </a:stretch>
        </p:blipFill>
        <p:spPr>
          <a:xfrm>
            <a:off x="1968033" y="1603842"/>
            <a:ext cx="6854506" cy="798699"/>
          </a:xfrm>
          <a:prstGeom prst="rect">
            <a:avLst/>
          </a:prstGeom>
        </p:spPr>
      </p:pic>
      <p:sp>
        <p:nvSpPr>
          <p:cNvPr id="10" name="CuadroTexto 9">
            <a:extLst>
              <a:ext uri="{FF2B5EF4-FFF2-40B4-BE49-F238E27FC236}">
                <a16:creationId xmlns:a16="http://schemas.microsoft.com/office/drawing/2014/main" id="{66C1F7D7-FFE7-15F3-5826-147388202005}"/>
              </a:ext>
            </a:extLst>
          </p:cNvPr>
          <p:cNvSpPr txBox="1"/>
          <p:nvPr/>
        </p:nvSpPr>
        <p:spPr>
          <a:xfrm>
            <a:off x="1013011" y="2505670"/>
            <a:ext cx="10049435" cy="646331"/>
          </a:xfrm>
          <a:prstGeom prst="rect">
            <a:avLst/>
          </a:prstGeom>
          <a:noFill/>
        </p:spPr>
        <p:txBody>
          <a:bodyPr wrap="square">
            <a:spAutoFit/>
          </a:bodyPr>
          <a:lstStyle/>
          <a:p>
            <a:r>
              <a:rPr lang="es-ES" b="0" i="0" dirty="0">
                <a:solidFill>
                  <a:srgbClr val="000000"/>
                </a:solidFill>
                <a:effectLst/>
                <a:latin typeface="Arial" panose="020B0604020202020204" pitchFamily="34" charset="0"/>
              </a:rPr>
              <a:t>En el primer caso las dos variables tendrán el mismo valor. En el segundo caso la primera variable tomará el primer valor y así sucesivamente.</a:t>
            </a:r>
            <a:endParaRPr lang="es-ES" dirty="0"/>
          </a:p>
        </p:txBody>
      </p:sp>
      <p:sp>
        <p:nvSpPr>
          <p:cNvPr id="12" name="CuadroTexto 11">
            <a:extLst>
              <a:ext uri="{FF2B5EF4-FFF2-40B4-BE49-F238E27FC236}">
                <a16:creationId xmlns:a16="http://schemas.microsoft.com/office/drawing/2014/main" id="{108AD41E-7503-8EF2-4562-72394C9A9837}"/>
              </a:ext>
            </a:extLst>
          </p:cNvPr>
          <p:cNvSpPr txBox="1"/>
          <p:nvPr/>
        </p:nvSpPr>
        <p:spPr>
          <a:xfrm>
            <a:off x="1013010" y="3105834"/>
            <a:ext cx="9350189" cy="646331"/>
          </a:xfrm>
          <a:prstGeom prst="rect">
            <a:avLst/>
          </a:prstGeom>
          <a:noFill/>
        </p:spPr>
        <p:txBody>
          <a:bodyPr wrap="square">
            <a:spAutoFit/>
          </a:bodyPr>
          <a:lstStyle/>
          <a:p>
            <a:r>
              <a:rPr lang="es-ES" b="0" i="0" dirty="0">
                <a:solidFill>
                  <a:srgbClr val="000000"/>
                </a:solidFill>
                <a:effectLst/>
                <a:latin typeface="Arial" panose="020B0604020202020204" pitchFamily="34" charset="0"/>
              </a:rPr>
              <a:t>Si el número de variables no coincide con el de valores, Python genera un mensaje de error.</a:t>
            </a:r>
            <a:endParaRPr lang="es-ES" dirty="0"/>
          </a:p>
        </p:txBody>
      </p:sp>
    </p:spTree>
    <p:extLst>
      <p:ext uri="{BB962C8B-B14F-4D97-AF65-F5344CB8AC3E}">
        <p14:creationId xmlns:p14="http://schemas.microsoft.com/office/powerpoint/2010/main" val="2075076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3116044-8EFE-B2B6-E039-019E604EFBF2}"/>
              </a:ext>
            </a:extLst>
          </p:cNvPr>
          <p:cNvSpPr txBox="1"/>
          <p:nvPr/>
        </p:nvSpPr>
        <p:spPr>
          <a:xfrm>
            <a:off x="883023" y="284682"/>
            <a:ext cx="10425953" cy="3046988"/>
          </a:xfrm>
          <a:prstGeom prst="rect">
            <a:avLst/>
          </a:prstGeom>
          <a:noFill/>
        </p:spPr>
        <p:txBody>
          <a:bodyPr wrap="square">
            <a:spAutoFit/>
          </a:bodyPr>
          <a:lstStyle/>
          <a:p>
            <a:pPr algn="just"/>
            <a:r>
              <a:rPr lang="es-ES" sz="2400" b="1" i="0" dirty="0">
                <a:solidFill>
                  <a:srgbClr val="FF0000"/>
                </a:solidFill>
                <a:effectLst/>
                <a:latin typeface="Arial" panose="020B0604020202020204" pitchFamily="34" charset="0"/>
              </a:rPr>
              <a:t>Variables en Python</a:t>
            </a:r>
          </a:p>
          <a:p>
            <a:pPr algn="just"/>
            <a:endParaRPr lang="es-ES" sz="2400" b="1" i="0" dirty="0">
              <a:solidFill>
                <a:srgbClr val="FF0000"/>
              </a:solidFill>
              <a:effectLst/>
              <a:latin typeface="Arial" panose="020B0604020202020204" pitchFamily="34" charset="0"/>
            </a:endParaRPr>
          </a:p>
          <a:p>
            <a:pPr algn="just"/>
            <a:r>
              <a:rPr lang="es-ES" b="0" i="0" dirty="0">
                <a:solidFill>
                  <a:srgbClr val="000000"/>
                </a:solidFill>
                <a:effectLst/>
                <a:latin typeface="Arial" panose="020B0604020202020204" pitchFamily="34" charset="0"/>
              </a:rPr>
              <a:t>Las variables en Python se crean cuando se definen por primera vez, es decir, cuando se les asigna un valor por primera vez. </a:t>
            </a:r>
          </a:p>
          <a:p>
            <a:pPr algn="just"/>
            <a:endParaRPr lang="es-ES" dirty="0">
              <a:solidFill>
                <a:srgbClr val="000000"/>
              </a:solidFill>
              <a:latin typeface="Arial" panose="020B0604020202020204" pitchFamily="34" charset="0"/>
            </a:endParaRPr>
          </a:p>
          <a:p>
            <a:pPr algn="just"/>
            <a:r>
              <a:rPr lang="es-ES" b="0" i="0" dirty="0">
                <a:solidFill>
                  <a:srgbClr val="000000"/>
                </a:solidFill>
                <a:effectLst/>
                <a:latin typeface="Arial" panose="020B0604020202020204" pitchFamily="34" charset="0"/>
              </a:rPr>
              <a:t>Para asignar un valor a una variable se utiliza el operador de igualdad (</a:t>
            </a:r>
            <a:r>
              <a:rPr lang="es-ES" b="1" i="0" dirty="0">
                <a:solidFill>
                  <a:srgbClr val="000000"/>
                </a:solidFill>
                <a:effectLst/>
                <a:latin typeface="Arial" panose="020B0604020202020204" pitchFamily="34" charset="0"/>
              </a:rPr>
              <a:t>=</a:t>
            </a:r>
            <a:r>
              <a:rPr lang="es-ES" b="0" i="0" dirty="0">
                <a:solidFill>
                  <a:srgbClr val="000000"/>
                </a:solidFill>
                <a:effectLst/>
                <a:latin typeface="Arial" panose="020B0604020202020204" pitchFamily="34" charset="0"/>
              </a:rPr>
              <a:t>). A la izquierda de la igualdad se escribe el nombre de la variable y a la derecha el valor que se quiere dar a la variable.</a:t>
            </a:r>
          </a:p>
          <a:p>
            <a:pPr algn="just"/>
            <a:r>
              <a:rPr lang="es-ES" b="0" i="0" dirty="0">
                <a:solidFill>
                  <a:srgbClr val="000000"/>
                </a:solidFill>
                <a:effectLst/>
                <a:latin typeface="Arial" panose="020B0604020202020204" pitchFamily="34" charset="0"/>
              </a:rPr>
              <a:t>En el ejemplo siguiente se almacena el número decimal 2.5 en una variable de nombre </a:t>
            </a:r>
            <a:r>
              <a:rPr lang="es-ES" b="0" i="1" dirty="0">
                <a:solidFill>
                  <a:srgbClr val="000000"/>
                </a:solidFill>
                <a:effectLst/>
                <a:latin typeface="Arial" panose="020B0604020202020204" pitchFamily="34" charset="0"/>
              </a:rPr>
              <a:t>x.</a:t>
            </a:r>
          </a:p>
          <a:p>
            <a:pPr algn="just"/>
            <a:r>
              <a:rPr lang="es-ES" b="0" i="0" dirty="0">
                <a:solidFill>
                  <a:srgbClr val="000000"/>
                </a:solidFill>
                <a:effectLst/>
                <a:latin typeface="Arial" panose="020B0604020202020204" pitchFamily="34" charset="0"/>
              </a:rPr>
              <a:t> </a:t>
            </a:r>
          </a:p>
          <a:p>
            <a:pPr algn="just"/>
            <a:r>
              <a:rPr lang="es-ES" b="0" i="0" dirty="0">
                <a:solidFill>
                  <a:srgbClr val="000000"/>
                </a:solidFill>
                <a:effectLst/>
                <a:latin typeface="Arial" panose="020B0604020202020204" pitchFamily="34" charset="0"/>
              </a:rPr>
              <a:t>Nota: los números decimales se escriben con punto (.) y no con coma (,).</a:t>
            </a:r>
          </a:p>
        </p:txBody>
      </p:sp>
      <p:sp>
        <p:nvSpPr>
          <p:cNvPr id="2" name="Rectangle 1">
            <a:extLst>
              <a:ext uri="{FF2B5EF4-FFF2-40B4-BE49-F238E27FC236}">
                <a16:creationId xmlns:a16="http://schemas.microsoft.com/office/drawing/2014/main" id="{11A4B7FF-A1A0-DED0-AA32-9663EB331A88}"/>
              </a:ext>
            </a:extLst>
          </p:cNvPr>
          <p:cNvSpPr>
            <a:spLocks noChangeArrowheads="1"/>
          </p:cNvSpPr>
          <p:nvPr/>
        </p:nvSpPr>
        <p:spPr bwMode="auto">
          <a:xfrm>
            <a:off x="4724400" y="3372444"/>
            <a:ext cx="116541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2000" b="1" i="0" u="none" strike="noStrike" cap="none" normalizeH="0" baseline="0" dirty="0">
                <a:ln>
                  <a:noFill/>
                </a:ln>
                <a:solidFill>
                  <a:srgbClr val="000000"/>
                </a:solidFill>
                <a:effectLst/>
                <a:latin typeface="Consolas" panose="020B0609020204030204" pitchFamily="49" charset="0"/>
              </a:rPr>
              <a:t>x = 2.5</a:t>
            </a:r>
            <a:r>
              <a:rPr kumimoji="0" lang="es-ES" altLang="es-ES" sz="1600" b="1" i="0" u="none" strike="noStrike" cap="none" normalizeH="0" baseline="0" dirty="0">
                <a:ln>
                  <a:noFill/>
                </a:ln>
                <a:solidFill>
                  <a:schemeClr val="tx1"/>
                </a:solidFill>
                <a:effectLst/>
              </a:rPr>
              <a:t> </a:t>
            </a:r>
            <a:endParaRPr kumimoji="0" lang="es-ES" altLang="es-ES" sz="4400" b="1" i="0" u="none" strike="noStrike" cap="none" normalizeH="0" baseline="0" dirty="0">
              <a:ln>
                <a:noFill/>
              </a:ln>
              <a:solidFill>
                <a:schemeClr val="tx1"/>
              </a:solidFill>
              <a:effectLst/>
              <a:latin typeface="Arial" panose="020B0604020202020204" pitchFamily="34" charset="0"/>
            </a:endParaRPr>
          </a:p>
        </p:txBody>
      </p:sp>
      <p:sp>
        <p:nvSpPr>
          <p:cNvPr id="6" name="CuadroTexto 5">
            <a:extLst>
              <a:ext uri="{FF2B5EF4-FFF2-40B4-BE49-F238E27FC236}">
                <a16:creationId xmlns:a16="http://schemas.microsoft.com/office/drawing/2014/main" id="{391A07E1-EBCD-D5AF-5221-36F5C56042A8}"/>
              </a:ext>
            </a:extLst>
          </p:cNvPr>
          <p:cNvSpPr txBox="1"/>
          <p:nvPr/>
        </p:nvSpPr>
        <p:spPr>
          <a:xfrm>
            <a:off x="883023" y="3840941"/>
            <a:ext cx="10053918" cy="369332"/>
          </a:xfrm>
          <a:prstGeom prst="rect">
            <a:avLst/>
          </a:prstGeom>
          <a:noFill/>
        </p:spPr>
        <p:txBody>
          <a:bodyPr wrap="square">
            <a:spAutoFit/>
          </a:bodyPr>
          <a:lstStyle/>
          <a:p>
            <a:r>
              <a:rPr lang="es-ES" b="0" i="0" dirty="0">
                <a:solidFill>
                  <a:srgbClr val="000000"/>
                </a:solidFill>
                <a:effectLst/>
                <a:latin typeface="Arial" panose="020B0604020202020204" pitchFamily="34" charset="0"/>
              </a:rPr>
              <a:t>Si una variable no se ha definido previamente, escribir su nombre genera un mensaje de error:</a:t>
            </a:r>
            <a:endParaRPr lang="es-ES" dirty="0"/>
          </a:p>
        </p:txBody>
      </p:sp>
      <p:pic>
        <p:nvPicPr>
          <p:cNvPr id="10" name="Imagen 9">
            <a:extLst>
              <a:ext uri="{FF2B5EF4-FFF2-40B4-BE49-F238E27FC236}">
                <a16:creationId xmlns:a16="http://schemas.microsoft.com/office/drawing/2014/main" id="{8E3E6E88-5704-3264-F02C-04AB2E1DC5ED}"/>
              </a:ext>
            </a:extLst>
          </p:cNvPr>
          <p:cNvPicPr>
            <a:picLocks noChangeAspect="1"/>
          </p:cNvPicPr>
          <p:nvPr/>
        </p:nvPicPr>
        <p:blipFill>
          <a:blip r:embed="rId2"/>
          <a:stretch>
            <a:fillRect/>
          </a:stretch>
        </p:blipFill>
        <p:spPr>
          <a:xfrm>
            <a:off x="2917731" y="4449575"/>
            <a:ext cx="6737257" cy="1294350"/>
          </a:xfrm>
          <a:prstGeom prst="rect">
            <a:avLst/>
          </a:prstGeom>
        </p:spPr>
      </p:pic>
      <p:sp>
        <p:nvSpPr>
          <p:cNvPr id="11" name="Rectangle 1">
            <a:extLst>
              <a:ext uri="{FF2B5EF4-FFF2-40B4-BE49-F238E27FC236}">
                <a16:creationId xmlns:a16="http://schemas.microsoft.com/office/drawing/2014/main" id="{6D0DE2C6-1191-7973-611E-57D8BD71B0F4}"/>
              </a:ext>
            </a:extLst>
          </p:cNvPr>
          <p:cNvSpPr>
            <a:spLocks noChangeArrowheads="1"/>
          </p:cNvSpPr>
          <p:nvPr/>
        </p:nvSpPr>
        <p:spPr bwMode="auto">
          <a:xfrm>
            <a:off x="1299882" y="4411767"/>
            <a:ext cx="116541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ES" altLang="es-ES" sz="2000" b="1" dirty="0">
                <a:solidFill>
                  <a:srgbClr val="000000"/>
                </a:solidFill>
                <a:latin typeface="Consolas" panose="020B0609020204030204" pitchFamily="49" charset="0"/>
              </a:rPr>
              <a:t>y</a:t>
            </a:r>
            <a:endParaRPr kumimoji="0" lang="es-ES" altLang="es-ES" sz="4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905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DCB061-74B4-F019-460F-25BBC8A3DDA7}"/>
              </a:ext>
            </a:extLst>
          </p:cNvPr>
          <p:cNvSpPr>
            <a:spLocks noGrp="1"/>
          </p:cNvSpPr>
          <p:nvPr>
            <p:ph type="title"/>
          </p:nvPr>
        </p:nvSpPr>
        <p:spPr>
          <a:xfrm>
            <a:off x="907560" y="86227"/>
            <a:ext cx="8911687" cy="747490"/>
          </a:xfrm>
        </p:spPr>
        <p:txBody>
          <a:bodyPr>
            <a:normAutofit/>
          </a:bodyPr>
          <a:lstStyle/>
          <a:p>
            <a:pPr algn="l"/>
            <a:r>
              <a:rPr lang="es-ES" b="0" i="0" dirty="0">
                <a:solidFill>
                  <a:srgbClr val="FF0000"/>
                </a:solidFill>
                <a:effectLst/>
                <a:latin typeface="Roboto" panose="02000000000000000000" pitchFamily="2" charset="0"/>
              </a:rPr>
              <a:t>Para iniciar Spyder:</a:t>
            </a:r>
          </a:p>
        </p:txBody>
      </p:sp>
      <p:sp>
        <p:nvSpPr>
          <p:cNvPr id="3" name="Marcador de contenido 2">
            <a:extLst>
              <a:ext uri="{FF2B5EF4-FFF2-40B4-BE49-F238E27FC236}">
                <a16:creationId xmlns:a16="http://schemas.microsoft.com/office/drawing/2014/main" id="{A334351C-39D5-50C6-0FC9-9681A6705310}"/>
              </a:ext>
            </a:extLst>
          </p:cNvPr>
          <p:cNvSpPr>
            <a:spLocks noGrp="1"/>
          </p:cNvSpPr>
          <p:nvPr>
            <p:ph idx="1"/>
          </p:nvPr>
        </p:nvSpPr>
        <p:spPr>
          <a:xfrm>
            <a:off x="1638300" y="1963271"/>
            <a:ext cx="8915400" cy="3804516"/>
          </a:xfrm>
        </p:spPr>
        <p:txBody>
          <a:bodyPr>
            <a:normAutofit/>
          </a:bodyPr>
          <a:lstStyle/>
          <a:p>
            <a:pPr algn="l">
              <a:buFont typeface="Arial" panose="020B0604020202020204" pitchFamily="34" charset="0"/>
              <a:buChar char="•"/>
            </a:pPr>
            <a:r>
              <a:rPr lang="es-ES" b="0" i="0" dirty="0">
                <a:solidFill>
                  <a:srgbClr val="0A0A0A"/>
                </a:solidFill>
                <a:effectLst/>
                <a:latin typeface="Roboto" panose="02000000000000000000" pitchFamily="2" charset="0"/>
              </a:rPr>
              <a:t>En </a:t>
            </a:r>
            <a:r>
              <a:rPr lang="es-ES" b="0" i="1" dirty="0">
                <a:solidFill>
                  <a:srgbClr val="0A0A0A"/>
                </a:solidFill>
                <a:effectLst/>
                <a:latin typeface="Roboto" panose="02000000000000000000" pitchFamily="2" charset="0"/>
              </a:rPr>
              <a:t>Windows</a:t>
            </a:r>
            <a:r>
              <a:rPr lang="es-ES" b="0" i="0" dirty="0">
                <a:solidFill>
                  <a:srgbClr val="0A0A0A"/>
                </a:solidFill>
                <a:effectLst/>
                <a:latin typeface="Roboto" panose="02000000000000000000" pitchFamily="2" charset="0"/>
              </a:rPr>
              <a:t> , se puede encontrar un enlace a Spyder en </a:t>
            </a:r>
            <a:r>
              <a:rPr lang="es-ES" b="1" i="0" dirty="0">
                <a:solidFill>
                  <a:srgbClr val="0A0A0A"/>
                </a:solidFill>
                <a:effectLst/>
                <a:latin typeface="Roboto" panose="02000000000000000000" pitchFamily="2" charset="0"/>
              </a:rPr>
              <a:t>Menú Inicio -&gt; Programas -&gt; Anaconda3 (64 bits)</a:t>
            </a:r>
          </a:p>
          <a:p>
            <a:pPr>
              <a:buFont typeface="Arial" panose="020B0604020202020204" pitchFamily="34" charset="0"/>
              <a:buChar char="•"/>
            </a:pPr>
            <a:r>
              <a:rPr lang="es-ES" b="0" i="0" dirty="0">
                <a:solidFill>
                  <a:srgbClr val="0A0A0A"/>
                </a:solidFill>
                <a:effectLst/>
                <a:latin typeface="Roboto" panose="02000000000000000000" pitchFamily="2" charset="0"/>
              </a:rPr>
              <a:t>La configuración inicial de Spyder revela tres paneles (subventanas): 1) una ventana de </a:t>
            </a:r>
            <a:r>
              <a:rPr lang="es-ES" b="1" i="0" dirty="0">
                <a:solidFill>
                  <a:srgbClr val="0A0A0A"/>
                </a:solidFill>
                <a:effectLst/>
                <a:latin typeface="Roboto" panose="02000000000000000000" pitchFamily="2" charset="0"/>
              </a:rPr>
              <a:t>edición</a:t>
            </a:r>
            <a:r>
              <a:rPr lang="es-ES" b="0" i="0" dirty="0">
                <a:solidFill>
                  <a:srgbClr val="0A0A0A"/>
                </a:solidFill>
                <a:effectLst/>
                <a:latin typeface="Roboto" panose="02000000000000000000" pitchFamily="2" charset="0"/>
              </a:rPr>
              <a:t> de archivos a la izquierda, 2) una ventana de </a:t>
            </a:r>
            <a:r>
              <a:rPr lang="es-ES" b="1" i="0" dirty="0">
                <a:solidFill>
                  <a:srgbClr val="0A0A0A"/>
                </a:solidFill>
                <a:effectLst/>
                <a:latin typeface="Roboto" panose="02000000000000000000" pitchFamily="2" charset="0"/>
              </a:rPr>
              <a:t>ayuda</a:t>
            </a:r>
            <a:r>
              <a:rPr lang="es-ES" b="0" i="0" dirty="0">
                <a:solidFill>
                  <a:srgbClr val="0A0A0A"/>
                </a:solidFill>
                <a:effectLst/>
                <a:latin typeface="Roboto" panose="02000000000000000000" pitchFamily="2" charset="0"/>
              </a:rPr>
              <a:t> en la esquina superior derecha y 3) una ventana de </a:t>
            </a:r>
            <a:r>
              <a:rPr lang="es-ES" b="1" i="0" dirty="0">
                <a:solidFill>
                  <a:srgbClr val="0A0A0A"/>
                </a:solidFill>
                <a:effectLst/>
                <a:latin typeface="Roboto" panose="02000000000000000000" pitchFamily="2" charset="0"/>
              </a:rPr>
              <a:t>consola</a:t>
            </a:r>
            <a:r>
              <a:rPr lang="es-ES" b="0" i="0" dirty="0">
                <a:solidFill>
                  <a:srgbClr val="0A0A0A"/>
                </a:solidFill>
                <a:effectLst/>
                <a:latin typeface="Roboto" panose="02000000000000000000" pitchFamily="2" charset="0"/>
              </a:rPr>
              <a:t> en la esquina inferior derecha. Puede ajustar los tamaños de estos paneles arrastrando la barra vertical u horizontal que separa cada panel. Puede moverlos o (¡accidentalmente!) eliminarlos usando los íconos en la parte superior de cada panel. Puede restaurar un panel utilizando el menú </a:t>
            </a:r>
            <a:r>
              <a:rPr lang="es-ES" b="1" i="0" dirty="0">
                <a:solidFill>
                  <a:srgbClr val="0A0A0A"/>
                </a:solidFill>
                <a:effectLst/>
                <a:latin typeface="Roboto" panose="02000000000000000000" pitchFamily="2" charset="0"/>
              </a:rPr>
              <a:t>Ver-&gt;Paneles .</a:t>
            </a:r>
            <a:endParaRPr lang="es-ES" b="0" i="0" dirty="0">
              <a:solidFill>
                <a:srgbClr val="0A0A0A"/>
              </a:solidFill>
              <a:effectLst/>
              <a:latin typeface="Roboto" panose="02000000000000000000" pitchFamily="2" charset="0"/>
            </a:endParaRPr>
          </a:p>
          <a:p>
            <a:pPr algn="l">
              <a:buFont typeface="Arial" panose="020B0604020202020204" pitchFamily="34" charset="0"/>
              <a:buChar char="•"/>
            </a:pPr>
            <a:endParaRPr lang="es-ES" b="0" i="0" dirty="0">
              <a:solidFill>
                <a:srgbClr val="0A0A0A"/>
              </a:solidFill>
              <a:effectLst/>
              <a:latin typeface="Roboto" panose="02000000000000000000" pitchFamily="2" charset="0"/>
            </a:endParaRPr>
          </a:p>
          <a:p>
            <a:endParaRPr lang="es-ES" sz="1800" b="1" i="0" dirty="0">
              <a:solidFill>
                <a:schemeClr val="tx1"/>
              </a:solidFill>
              <a:effectLst/>
              <a:latin typeface="Primary"/>
            </a:endParaRPr>
          </a:p>
        </p:txBody>
      </p:sp>
      <p:sp>
        <p:nvSpPr>
          <p:cNvPr id="5" name="CuadroTexto 4">
            <a:extLst>
              <a:ext uri="{FF2B5EF4-FFF2-40B4-BE49-F238E27FC236}">
                <a16:creationId xmlns:a16="http://schemas.microsoft.com/office/drawing/2014/main" id="{6B76A512-B8A3-2E66-D4E2-40E1444B4C03}"/>
              </a:ext>
            </a:extLst>
          </p:cNvPr>
          <p:cNvSpPr txBox="1"/>
          <p:nvPr/>
        </p:nvSpPr>
        <p:spPr>
          <a:xfrm>
            <a:off x="2315402" y="905546"/>
            <a:ext cx="8238297" cy="461665"/>
          </a:xfrm>
          <a:prstGeom prst="rect">
            <a:avLst/>
          </a:prstGeom>
          <a:noFill/>
        </p:spPr>
        <p:txBody>
          <a:bodyPr wrap="square">
            <a:spAutoFit/>
          </a:bodyPr>
          <a:lstStyle/>
          <a:p>
            <a:r>
              <a:rPr lang="es-ES" sz="2400" b="1" dirty="0"/>
              <a:t>https://docs.spyder-ide.org/current/installation.html</a:t>
            </a:r>
          </a:p>
        </p:txBody>
      </p:sp>
    </p:spTree>
    <p:extLst>
      <p:ext uri="{BB962C8B-B14F-4D97-AF65-F5344CB8AC3E}">
        <p14:creationId xmlns:p14="http://schemas.microsoft.com/office/powerpoint/2010/main" val="2005512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3116044-8EFE-B2B6-E039-019E604EFBF2}"/>
              </a:ext>
            </a:extLst>
          </p:cNvPr>
          <p:cNvSpPr txBox="1"/>
          <p:nvPr/>
        </p:nvSpPr>
        <p:spPr>
          <a:xfrm>
            <a:off x="874058" y="383294"/>
            <a:ext cx="9964271" cy="1938992"/>
          </a:xfrm>
          <a:prstGeom prst="rect">
            <a:avLst/>
          </a:prstGeom>
          <a:noFill/>
        </p:spPr>
        <p:txBody>
          <a:bodyPr wrap="square">
            <a:spAutoFit/>
          </a:bodyPr>
          <a:lstStyle/>
          <a:p>
            <a:pPr algn="just"/>
            <a:r>
              <a:rPr lang="es-ES" sz="2400" b="1" i="0" dirty="0">
                <a:solidFill>
                  <a:srgbClr val="FF0000"/>
                </a:solidFill>
                <a:effectLst/>
                <a:latin typeface="Arial" panose="020B0604020202020204" pitchFamily="34" charset="0"/>
              </a:rPr>
              <a:t>Variables en Python</a:t>
            </a:r>
          </a:p>
          <a:p>
            <a:pPr algn="just"/>
            <a:endParaRPr lang="es-ES" sz="2400" b="1" i="0" dirty="0">
              <a:solidFill>
                <a:srgbClr val="FF0000"/>
              </a:solidFill>
              <a:effectLst/>
              <a:latin typeface="Arial" panose="020B0604020202020204" pitchFamily="34" charset="0"/>
            </a:endParaRPr>
          </a:p>
          <a:p>
            <a:pPr algn="just"/>
            <a:r>
              <a:rPr lang="es-ES" b="0" i="0" dirty="0">
                <a:solidFill>
                  <a:srgbClr val="000000"/>
                </a:solidFill>
                <a:effectLst/>
                <a:latin typeface="Arial" panose="020B0604020202020204" pitchFamily="34" charset="0"/>
              </a:rPr>
              <a:t>Una variable puede almacenar números, texto o estructuras más complicadas (que se verán más adelante). Si se va a almacenar texto, el texto debe escribirse entre comillas simples (') o dobles ("), que son equivalentes.</a:t>
            </a:r>
          </a:p>
          <a:p>
            <a:pPr algn="just"/>
            <a:r>
              <a:rPr lang="es-ES" b="0" i="0" dirty="0">
                <a:solidFill>
                  <a:srgbClr val="000000"/>
                </a:solidFill>
                <a:effectLst/>
                <a:latin typeface="Arial" panose="020B0604020202020204" pitchFamily="34" charset="0"/>
              </a:rPr>
              <a:t>A las variables que almacenan texto se les suele llamar cadenas (de texto).</a:t>
            </a:r>
          </a:p>
        </p:txBody>
      </p:sp>
      <p:sp>
        <p:nvSpPr>
          <p:cNvPr id="4" name="Rectangle 1">
            <a:extLst>
              <a:ext uri="{FF2B5EF4-FFF2-40B4-BE49-F238E27FC236}">
                <a16:creationId xmlns:a16="http://schemas.microsoft.com/office/drawing/2014/main" id="{EB13B70F-66CB-EC5E-9F31-383E339E9A7E}"/>
              </a:ext>
            </a:extLst>
          </p:cNvPr>
          <p:cNvSpPr>
            <a:spLocks noChangeArrowheads="1"/>
          </p:cNvSpPr>
          <p:nvPr/>
        </p:nvSpPr>
        <p:spPr bwMode="auto">
          <a:xfrm>
            <a:off x="3184710" y="2447819"/>
            <a:ext cx="39332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000000"/>
                </a:solidFill>
                <a:effectLst/>
                <a:latin typeface="Consolas" panose="020B0609020204030204" pitchFamily="49" charset="0"/>
              </a:rPr>
              <a:t>nombre = </a:t>
            </a:r>
            <a:r>
              <a:rPr kumimoji="0" lang="es-ES" altLang="es-ES" b="0" i="0" u="none" strike="noStrike" cap="none" normalizeH="0" baseline="0" dirty="0">
                <a:ln>
                  <a:noFill/>
                </a:ln>
                <a:solidFill>
                  <a:srgbClr val="00AA00"/>
                </a:solidFill>
                <a:effectLst/>
                <a:latin typeface="Consolas" panose="020B0609020204030204" pitchFamily="49" charset="0"/>
              </a:rPr>
              <a:t>“Cynthya Garcia"</a:t>
            </a:r>
            <a:r>
              <a:rPr kumimoji="0" lang="es-ES" altLang="es-ES" sz="1400" b="0" i="0" u="none" strike="noStrike" cap="none" normalizeH="0" baseline="0" dirty="0">
                <a:ln>
                  <a:noFill/>
                </a:ln>
                <a:solidFill>
                  <a:schemeClr val="tx1"/>
                </a:solidFill>
                <a:effectLst/>
              </a:rPr>
              <a:t> </a:t>
            </a:r>
            <a:endParaRPr kumimoji="0" lang="es-ES" altLang="es-ES" sz="4000" b="0" i="0" u="none" strike="noStrike" cap="none" normalizeH="0" baseline="0" dirty="0">
              <a:ln>
                <a:noFill/>
              </a:ln>
              <a:solidFill>
                <a:schemeClr val="tx1"/>
              </a:solidFill>
              <a:effectLst/>
              <a:latin typeface="Arial" panose="020B0604020202020204" pitchFamily="34" charset="0"/>
            </a:endParaRPr>
          </a:p>
        </p:txBody>
      </p:sp>
      <p:sp>
        <p:nvSpPr>
          <p:cNvPr id="7" name="CuadroTexto 6">
            <a:extLst>
              <a:ext uri="{FF2B5EF4-FFF2-40B4-BE49-F238E27FC236}">
                <a16:creationId xmlns:a16="http://schemas.microsoft.com/office/drawing/2014/main" id="{13C0C639-12C4-1CE3-87A1-FF774436F9DF}"/>
              </a:ext>
            </a:extLst>
          </p:cNvPr>
          <p:cNvSpPr txBox="1"/>
          <p:nvPr/>
        </p:nvSpPr>
        <p:spPr>
          <a:xfrm>
            <a:off x="874058" y="2917576"/>
            <a:ext cx="6096000" cy="646331"/>
          </a:xfrm>
          <a:prstGeom prst="rect">
            <a:avLst/>
          </a:prstGeom>
          <a:noFill/>
        </p:spPr>
        <p:txBody>
          <a:bodyPr wrap="square">
            <a:spAutoFit/>
          </a:bodyPr>
          <a:lstStyle/>
          <a:p>
            <a:pPr algn="just"/>
            <a:r>
              <a:rPr lang="es-ES" b="1" i="0" dirty="0">
                <a:solidFill>
                  <a:srgbClr val="FF0000"/>
                </a:solidFill>
                <a:effectLst/>
                <a:latin typeface="Arial" panose="020B0604020202020204" pitchFamily="34" charset="0"/>
              </a:rPr>
              <a:t>Borrar una variable</a:t>
            </a:r>
          </a:p>
          <a:p>
            <a:pPr algn="just"/>
            <a:r>
              <a:rPr lang="es-ES" b="0" i="0" dirty="0">
                <a:solidFill>
                  <a:srgbClr val="000000"/>
                </a:solidFill>
                <a:effectLst/>
                <a:latin typeface="Arial" panose="020B0604020202020204" pitchFamily="34" charset="0"/>
              </a:rPr>
              <a:t>La instrucción </a:t>
            </a:r>
            <a:r>
              <a:rPr lang="es-ES" b="0" i="0" dirty="0">
                <a:solidFill>
                  <a:srgbClr val="FF7700"/>
                </a:solidFill>
                <a:effectLst/>
                <a:latin typeface="Arial" panose="020B0604020202020204" pitchFamily="34" charset="0"/>
              </a:rPr>
              <a:t>del</a:t>
            </a:r>
            <a:r>
              <a:rPr lang="es-ES" b="0" i="0" dirty="0">
                <a:solidFill>
                  <a:srgbClr val="000000"/>
                </a:solidFill>
                <a:effectLst/>
                <a:latin typeface="Arial" panose="020B0604020202020204" pitchFamily="34" charset="0"/>
              </a:rPr>
              <a:t> borra completamente una variable.</a:t>
            </a:r>
          </a:p>
        </p:txBody>
      </p:sp>
      <p:sp>
        <p:nvSpPr>
          <p:cNvPr id="8" name="Rectangle 2">
            <a:extLst>
              <a:ext uri="{FF2B5EF4-FFF2-40B4-BE49-F238E27FC236}">
                <a16:creationId xmlns:a16="http://schemas.microsoft.com/office/drawing/2014/main" id="{11CC3945-6CDC-8240-B0FC-864BC20D4608}"/>
              </a:ext>
            </a:extLst>
          </p:cNvPr>
          <p:cNvSpPr>
            <a:spLocks noChangeArrowheads="1"/>
          </p:cNvSpPr>
          <p:nvPr/>
        </p:nvSpPr>
        <p:spPr bwMode="auto">
          <a:xfrm>
            <a:off x="2330824" y="3704718"/>
            <a:ext cx="6096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000000"/>
                </a:solidFill>
                <a:effectLst/>
                <a:latin typeface="Consolas" panose="020B0609020204030204" pitchFamily="49" charset="0"/>
              </a:rPr>
              <a:t>nombre = </a:t>
            </a:r>
            <a:r>
              <a:rPr kumimoji="0" lang="es-ES" altLang="es-ES" b="0" i="0" u="none" strike="noStrike" cap="none" normalizeH="0" baseline="0" dirty="0">
                <a:ln>
                  <a:noFill/>
                </a:ln>
                <a:solidFill>
                  <a:srgbClr val="00AA00"/>
                </a:solidFill>
                <a:effectLst/>
                <a:latin typeface="Consolas" panose="020B0609020204030204" pitchFamily="49" charset="0"/>
              </a:rPr>
              <a:t>"Pepito Conejo"</a:t>
            </a:r>
            <a:r>
              <a:rPr kumimoji="0" lang="es-ES" altLang="es-ES"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000000"/>
                </a:solidFill>
                <a:effectLst/>
                <a:latin typeface="Consolas" panose="020B0609020204030204" pitchFamily="49" charset="0"/>
              </a:rPr>
              <a:t>nombre </a:t>
            </a:r>
            <a:r>
              <a:rPr kumimoji="0" lang="es-ES" altLang="es-ES" b="0" i="0" u="none" strike="noStrike" cap="none" normalizeH="0" baseline="0" dirty="0">
                <a:ln>
                  <a:noFill/>
                </a:ln>
                <a:solidFill>
                  <a:srgbClr val="0000FF"/>
                </a:solidFill>
                <a:effectLst/>
                <a:latin typeface="Consolas" panose="020B0609020204030204" pitchFamily="49" charset="0"/>
              </a:rPr>
              <a:t>'Pepito Conejo’</a:t>
            </a:r>
            <a:r>
              <a:rPr kumimoji="0" lang="es-ES" altLang="es-ES"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FF7700"/>
                </a:solidFill>
                <a:effectLst/>
                <a:latin typeface="Consolas" panose="020B0609020204030204" pitchFamily="49" charset="0"/>
              </a:rPr>
              <a:t>del</a:t>
            </a:r>
            <a:r>
              <a:rPr kumimoji="0" lang="es-ES" altLang="es-ES" b="0" i="0" u="none" strike="noStrike" cap="none" normalizeH="0" baseline="0" dirty="0">
                <a:ln>
                  <a:noFill/>
                </a:ln>
                <a:solidFill>
                  <a:srgbClr val="000000"/>
                </a:solidFill>
                <a:effectLst/>
                <a:latin typeface="Consolas" panose="020B0609020204030204" pitchFamily="49" charset="0"/>
              </a:rPr>
              <a:t> nombre</a:t>
            </a:r>
            <a:r>
              <a:rPr kumimoji="0" lang="es-ES" altLang="es-ES" sz="1400" b="0" i="0" u="none" strike="noStrike" cap="none" normalizeH="0" baseline="0" dirty="0">
                <a:ln>
                  <a:noFill/>
                </a:ln>
                <a:solidFill>
                  <a:schemeClr val="tx1"/>
                </a:solidFill>
                <a:effectLst/>
              </a:rPr>
              <a:t> </a:t>
            </a:r>
            <a:endParaRPr kumimoji="0" lang="es-ES" altLang="es-E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180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3116044-8EFE-B2B6-E039-019E604EFBF2}"/>
              </a:ext>
            </a:extLst>
          </p:cNvPr>
          <p:cNvSpPr txBox="1"/>
          <p:nvPr/>
        </p:nvSpPr>
        <p:spPr>
          <a:xfrm>
            <a:off x="874058" y="383294"/>
            <a:ext cx="9964271" cy="461665"/>
          </a:xfrm>
          <a:prstGeom prst="rect">
            <a:avLst/>
          </a:prstGeom>
          <a:noFill/>
        </p:spPr>
        <p:txBody>
          <a:bodyPr wrap="square">
            <a:spAutoFit/>
          </a:bodyPr>
          <a:lstStyle/>
          <a:p>
            <a:pPr algn="just"/>
            <a:r>
              <a:rPr lang="es-ES" sz="2400" b="1" i="0" dirty="0">
                <a:solidFill>
                  <a:srgbClr val="FF0000"/>
                </a:solidFill>
                <a:effectLst/>
                <a:latin typeface="Arial" panose="020B0604020202020204" pitchFamily="34" charset="0"/>
              </a:rPr>
              <a:t>Variables en Python</a:t>
            </a:r>
          </a:p>
        </p:txBody>
      </p:sp>
      <p:sp>
        <p:nvSpPr>
          <p:cNvPr id="5" name="CuadroTexto 4">
            <a:extLst>
              <a:ext uri="{FF2B5EF4-FFF2-40B4-BE49-F238E27FC236}">
                <a16:creationId xmlns:a16="http://schemas.microsoft.com/office/drawing/2014/main" id="{2560FB7F-8F2C-B535-0DBD-761120B23668}"/>
              </a:ext>
            </a:extLst>
          </p:cNvPr>
          <p:cNvSpPr txBox="1"/>
          <p:nvPr/>
        </p:nvSpPr>
        <p:spPr>
          <a:xfrm>
            <a:off x="986117" y="1013029"/>
            <a:ext cx="9852211" cy="4801314"/>
          </a:xfrm>
          <a:prstGeom prst="rect">
            <a:avLst/>
          </a:prstGeom>
          <a:noFill/>
        </p:spPr>
        <p:txBody>
          <a:bodyPr wrap="square">
            <a:spAutoFit/>
          </a:bodyPr>
          <a:lstStyle/>
          <a:p>
            <a:pPr marL="285750" indent="-285750">
              <a:buFont typeface="Wingdings" panose="05000000000000000000" pitchFamily="2" charset="2"/>
              <a:buChar char="§"/>
            </a:pPr>
            <a:r>
              <a:rPr lang="es-ES" b="0" i="0" dirty="0">
                <a:solidFill>
                  <a:srgbClr val="000000"/>
                </a:solidFill>
                <a:effectLst/>
                <a:latin typeface="Arial" panose="020B0604020202020204" pitchFamily="34" charset="0"/>
              </a:rPr>
              <a:t>El nombre de una variable debe empezar por una letra o por un guion bajo (_) y puede seguir con más letras, números o guiones bajos.</a:t>
            </a:r>
          </a:p>
          <a:p>
            <a:endParaRPr lang="es-ES" b="0" i="0" dirty="0">
              <a:solidFill>
                <a:srgbClr val="000000"/>
              </a:solidFill>
              <a:effectLst/>
              <a:latin typeface="Arial" panose="020B0604020202020204" pitchFamily="34" charset="0"/>
            </a:endParaRPr>
          </a:p>
          <a:p>
            <a:pPr marL="285750" indent="-285750">
              <a:buFont typeface="Wingdings" panose="05000000000000000000" pitchFamily="2" charset="2"/>
              <a:buChar char="§"/>
            </a:pPr>
            <a:r>
              <a:rPr lang="es-ES" b="0" i="0" dirty="0">
                <a:solidFill>
                  <a:srgbClr val="000000"/>
                </a:solidFill>
                <a:effectLst/>
                <a:latin typeface="Arial" panose="020B0604020202020204" pitchFamily="34" charset="0"/>
              </a:rPr>
              <a:t>Los nombres de variables no pueden incluir espacios en blanco.</a:t>
            </a:r>
          </a:p>
          <a:p>
            <a:pPr marL="285750" indent="-285750">
              <a:buFont typeface="Wingdings" panose="05000000000000000000" pitchFamily="2" charset="2"/>
              <a:buChar char="§"/>
            </a:pPr>
            <a:endParaRPr lang="es-ES" b="0" i="0" dirty="0">
              <a:solidFill>
                <a:srgbClr val="000000"/>
              </a:solidFill>
              <a:effectLst/>
              <a:latin typeface="Arial" panose="020B0604020202020204" pitchFamily="34" charset="0"/>
            </a:endParaRPr>
          </a:p>
          <a:p>
            <a:pPr marL="285750" indent="-285750">
              <a:buFont typeface="Wingdings" panose="05000000000000000000" pitchFamily="2" charset="2"/>
              <a:buChar char="§"/>
            </a:pPr>
            <a:r>
              <a:rPr lang="es-ES" b="0" i="0" dirty="0">
                <a:solidFill>
                  <a:srgbClr val="000000"/>
                </a:solidFill>
                <a:effectLst/>
                <a:latin typeface="Arial" panose="020B0604020202020204" pitchFamily="34" charset="0"/>
              </a:rPr>
              <a:t>Los nombres de variables pueden contener cualquier carácter alfabético (los del alfabeto inglés, pero también ñ, ç o vocales acentuadas), aunque se recomienda utilizar únicamente los caracteres del alfabeto inglés.</a:t>
            </a:r>
          </a:p>
          <a:p>
            <a:pPr marL="285750" indent="-285750">
              <a:buFont typeface="Wingdings" panose="05000000000000000000" pitchFamily="2" charset="2"/>
              <a:buChar char="§"/>
            </a:pPr>
            <a:r>
              <a:rPr lang="es-ES" b="0" i="0" dirty="0">
                <a:solidFill>
                  <a:srgbClr val="000000"/>
                </a:solidFill>
                <a:effectLst/>
                <a:latin typeface="Arial" panose="020B0604020202020204" pitchFamily="34" charset="0"/>
              </a:rPr>
              <a:t>Los nombres de las variables pueden contener mayúsculas, pero tenga en cuenta que Python distingue entre mayúsculas y minúsculas (en inglés se dice que Python es </a:t>
            </a:r>
            <a:r>
              <a:rPr lang="es-ES" b="0" i="1" dirty="0">
                <a:solidFill>
                  <a:srgbClr val="000000"/>
                </a:solidFill>
                <a:effectLst/>
                <a:latin typeface="Arial" panose="020B0604020202020204" pitchFamily="34" charset="0"/>
              </a:rPr>
              <a:t>case-sensitive</a:t>
            </a:r>
            <a:r>
              <a:rPr lang="es-ES" b="0" i="0" dirty="0">
                <a:solidFill>
                  <a:srgbClr val="000000"/>
                </a:solidFill>
                <a:effectLst/>
                <a:latin typeface="Arial" panose="020B0604020202020204" pitchFamily="34" charset="0"/>
              </a:rPr>
              <a:t>).</a:t>
            </a:r>
          </a:p>
          <a:p>
            <a:pPr marL="285750" indent="-285750">
              <a:buFont typeface="Wingdings" panose="05000000000000000000" pitchFamily="2" charset="2"/>
              <a:buChar char="§"/>
            </a:pPr>
            <a:r>
              <a:rPr lang="es-ES" b="0" i="0" dirty="0">
                <a:solidFill>
                  <a:srgbClr val="000000"/>
                </a:solidFill>
                <a:effectLst/>
                <a:latin typeface="Arial" panose="020B0604020202020204" pitchFamily="34" charset="0"/>
              </a:rPr>
              <a:t>Cuando el nombre de una variable contiene varias palabras, se aconseja separarlas con guiones bajos para facilitar la legibilidad, aunque también se utiliza la notación </a:t>
            </a:r>
            <a:r>
              <a:rPr lang="es-ES" b="0" i="1" dirty="0">
                <a:effectLst/>
                <a:latin typeface="Arial" panose="020B0604020202020204" pitchFamily="34" charset="0"/>
              </a:rPr>
              <a:t>camelCase</a:t>
            </a:r>
            <a:r>
              <a:rPr lang="es-ES" b="0" i="0" dirty="0">
                <a:solidFill>
                  <a:srgbClr val="000000"/>
                </a:solidFill>
                <a:effectLst/>
                <a:latin typeface="Arial" panose="020B0604020202020204" pitchFamily="34" charset="0"/>
              </a:rPr>
              <a:t>, en las que las palabras no se separan pero empiezan con mayúsculas (salvo la primera palabra).</a:t>
            </a:r>
          </a:p>
          <a:p>
            <a:pPr marL="285750" indent="-285750">
              <a:buFont typeface="Wingdings" panose="05000000000000000000" pitchFamily="2" charset="2"/>
              <a:buChar char="§"/>
            </a:pPr>
            <a:r>
              <a:rPr lang="es-ES" b="0" i="0" dirty="0">
                <a:solidFill>
                  <a:srgbClr val="000000"/>
                </a:solidFill>
                <a:effectLst/>
                <a:latin typeface="Arial" panose="020B0604020202020204" pitchFamily="34" charset="0"/>
              </a:rPr>
              <a:t>Las </a:t>
            </a:r>
            <a:r>
              <a:rPr lang="es-ES" b="1" i="0" dirty="0">
                <a:effectLst/>
                <a:latin typeface="Arial" panose="020B0604020202020204" pitchFamily="34" charset="0"/>
              </a:rPr>
              <a:t>palabras reservadas</a:t>
            </a:r>
            <a:r>
              <a:rPr lang="es-ES" b="1" i="0" dirty="0">
                <a:solidFill>
                  <a:srgbClr val="000000"/>
                </a:solidFill>
                <a:effectLst/>
                <a:latin typeface="Arial" panose="020B0604020202020204" pitchFamily="34" charset="0"/>
              </a:rPr>
              <a:t> </a:t>
            </a:r>
            <a:r>
              <a:rPr lang="es-ES" b="0" i="0" dirty="0">
                <a:solidFill>
                  <a:srgbClr val="000000"/>
                </a:solidFill>
                <a:effectLst/>
                <a:latin typeface="Arial" panose="020B0604020202020204" pitchFamily="34" charset="0"/>
              </a:rPr>
              <a:t>del lenguaje (las que IDLE escribe en </a:t>
            </a:r>
            <a:r>
              <a:rPr lang="es-ES" b="0" i="0" dirty="0">
                <a:solidFill>
                  <a:srgbClr val="FF7700"/>
                </a:solidFill>
                <a:effectLst/>
                <a:latin typeface="Arial" panose="020B0604020202020204" pitchFamily="34" charset="0"/>
              </a:rPr>
              <a:t>naranja</a:t>
            </a:r>
            <a:r>
              <a:rPr lang="es-ES" b="0" i="0" dirty="0">
                <a:solidFill>
                  <a:srgbClr val="000000"/>
                </a:solidFill>
                <a:effectLst/>
                <a:latin typeface="Arial" panose="020B0604020202020204" pitchFamily="34" charset="0"/>
              </a:rPr>
              <a:t>) están prohibidas como nombres de variables:</a:t>
            </a:r>
            <a:endParaRPr lang="es-ES" dirty="0"/>
          </a:p>
        </p:txBody>
      </p:sp>
    </p:spTree>
    <p:extLst>
      <p:ext uri="{BB962C8B-B14F-4D97-AF65-F5344CB8AC3E}">
        <p14:creationId xmlns:p14="http://schemas.microsoft.com/office/powerpoint/2010/main" val="1116880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3116044-8EFE-B2B6-E039-019E604EFBF2}"/>
              </a:ext>
            </a:extLst>
          </p:cNvPr>
          <p:cNvSpPr txBox="1"/>
          <p:nvPr/>
        </p:nvSpPr>
        <p:spPr>
          <a:xfrm>
            <a:off x="874058" y="383294"/>
            <a:ext cx="9964271" cy="461665"/>
          </a:xfrm>
          <a:prstGeom prst="rect">
            <a:avLst/>
          </a:prstGeom>
          <a:noFill/>
        </p:spPr>
        <p:txBody>
          <a:bodyPr wrap="square">
            <a:spAutoFit/>
          </a:bodyPr>
          <a:lstStyle/>
          <a:p>
            <a:pPr algn="just"/>
            <a:r>
              <a:rPr lang="es-ES" sz="2400" b="1" i="0" dirty="0">
                <a:solidFill>
                  <a:srgbClr val="FF0000"/>
                </a:solidFill>
                <a:effectLst/>
                <a:latin typeface="Arial" panose="020B0604020202020204" pitchFamily="34" charset="0"/>
              </a:rPr>
              <a:t>Variables en Python</a:t>
            </a:r>
          </a:p>
        </p:txBody>
      </p:sp>
      <p:pic>
        <p:nvPicPr>
          <p:cNvPr id="4" name="Imagen 3">
            <a:extLst>
              <a:ext uri="{FF2B5EF4-FFF2-40B4-BE49-F238E27FC236}">
                <a16:creationId xmlns:a16="http://schemas.microsoft.com/office/drawing/2014/main" id="{C7610919-7A19-7F23-4201-C16AFCE13740}"/>
              </a:ext>
            </a:extLst>
          </p:cNvPr>
          <p:cNvPicPr>
            <a:picLocks noChangeAspect="1"/>
          </p:cNvPicPr>
          <p:nvPr/>
        </p:nvPicPr>
        <p:blipFill>
          <a:blip r:embed="rId2"/>
          <a:stretch>
            <a:fillRect/>
          </a:stretch>
        </p:blipFill>
        <p:spPr>
          <a:xfrm>
            <a:off x="1285874" y="970988"/>
            <a:ext cx="3519207" cy="3776083"/>
          </a:xfrm>
          <a:prstGeom prst="rect">
            <a:avLst/>
          </a:prstGeom>
        </p:spPr>
      </p:pic>
      <p:pic>
        <p:nvPicPr>
          <p:cNvPr id="9" name="Imagen 8">
            <a:extLst>
              <a:ext uri="{FF2B5EF4-FFF2-40B4-BE49-F238E27FC236}">
                <a16:creationId xmlns:a16="http://schemas.microsoft.com/office/drawing/2014/main" id="{17BC222B-FA16-C8BF-61E6-BD7C24C429F3}"/>
              </a:ext>
            </a:extLst>
          </p:cNvPr>
          <p:cNvPicPr>
            <a:picLocks noChangeAspect="1"/>
          </p:cNvPicPr>
          <p:nvPr/>
        </p:nvPicPr>
        <p:blipFill>
          <a:blip r:embed="rId3"/>
          <a:stretch>
            <a:fillRect/>
          </a:stretch>
        </p:blipFill>
        <p:spPr>
          <a:xfrm>
            <a:off x="5184121" y="713534"/>
            <a:ext cx="5857875" cy="2872348"/>
          </a:xfrm>
          <a:prstGeom prst="rect">
            <a:avLst/>
          </a:prstGeom>
        </p:spPr>
      </p:pic>
    </p:spTree>
    <p:extLst>
      <p:ext uri="{BB962C8B-B14F-4D97-AF65-F5344CB8AC3E}">
        <p14:creationId xmlns:p14="http://schemas.microsoft.com/office/powerpoint/2010/main" val="3942423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3116044-8EFE-B2B6-E039-019E604EFBF2}"/>
              </a:ext>
            </a:extLst>
          </p:cNvPr>
          <p:cNvSpPr txBox="1"/>
          <p:nvPr/>
        </p:nvSpPr>
        <p:spPr>
          <a:xfrm>
            <a:off x="874058" y="383294"/>
            <a:ext cx="9964271" cy="461665"/>
          </a:xfrm>
          <a:prstGeom prst="rect">
            <a:avLst/>
          </a:prstGeom>
          <a:noFill/>
        </p:spPr>
        <p:txBody>
          <a:bodyPr wrap="square">
            <a:spAutoFit/>
          </a:bodyPr>
          <a:lstStyle/>
          <a:p>
            <a:pPr algn="just"/>
            <a:r>
              <a:rPr lang="es-ES" sz="2400" b="1" i="0" dirty="0">
                <a:solidFill>
                  <a:srgbClr val="FF0000"/>
                </a:solidFill>
                <a:effectLst/>
                <a:latin typeface="Arial" panose="020B0604020202020204" pitchFamily="34" charset="0"/>
              </a:rPr>
              <a:t>Variables y alcance en Python</a:t>
            </a:r>
          </a:p>
        </p:txBody>
      </p:sp>
      <p:sp>
        <p:nvSpPr>
          <p:cNvPr id="5" name="CuadroTexto 4">
            <a:extLst>
              <a:ext uri="{FF2B5EF4-FFF2-40B4-BE49-F238E27FC236}">
                <a16:creationId xmlns:a16="http://schemas.microsoft.com/office/drawing/2014/main" id="{24987BA0-644C-CAFE-EBDC-5B8C90233D5F}"/>
              </a:ext>
            </a:extLst>
          </p:cNvPr>
          <p:cNvSpPr txBox="1"/>
          <p:nvPr/>
        </p:nvSpPr>
        <p:spPr>
          <a:xfrm>
            <a:off x="941294" y="1128717"/>
            <a:ext cx="10461812" cy="2548455"/>
          </a:xfrm>
          <a:prstGeom prst="rect">
            <a:avLst/>
          </a:prstGeom>
          <a:noFill/>
        </p:spPr>
        <p:txBody>
          <a:bodyPr wrap="square">
            <a:spAutoFit/>
          </a:bodyPr>
          <a:lstStyle/>
          <a:p>
            <a:pPr>
              <a:lnSpc>
                <a:spcPct val="107000"/>
              </a:lnSpc>
              <a:spcAft>
                <a:spcPts val="800"/>
              </a:spcAft>
            </a:pPr>
            <a:r>
              <a:rPr lang="es-ES" sz="2400" dirty="0">
                <a:effectLst/>
                <a:latin typeface="Calibri" panose="020F0502020204030204" pitchFamily="34" charset="0"/>
                <a:ea typeface="Calibri" panose="020F0502020204030204" pitchFamily="34" charset="0"/>
                <a:cs typeface="Times New Roman" panose="02020603050405020304" pitchFamily="18" charset="0"/>
              </a:rPr>
              <a:t>Un concepto muy importante cuando definimos una variable, es </a:t>
            </a:r>
            <a:r>
              <a:rPr lang="es-ES" sz="2400" b="1" dirty="0">
                <a:effectLst/>
                <a:latin typeface="Calibri" panose="020F0502020204030204" pitchFamily="34" charset="0"/>
                <a:ea typeface="Calibri" panose="020F0502020204030204" pitchFamily="34" charset="0"/>
                <a:cs typeface="Times New Roman" panose="02020603050405020304" pitchFamily="18" charset="0"/>
              </a:rPr>
              <a:t>saber el alcance o scope que tiene</a:t>
            </a:r>
            <a:r>
              <a:rPr lang="es-ES" sz="24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s-ES" sz="2400" dirty="0">
                <a:effectLst/>
                <a:latin typeface="Calibri" panose="020F0502020204030204" pitchFamily="34" charset="0"/>
                <a:ea typeface="Calibri" panose="020F0502020204030204" pitchFamily="34" charset="0"/>
                <a:cs typeface="Times New Roman" panose="02020603050405020304" pitchFamily="18" charset="0"/>
              </a:rPr>
              <a:t>En el siguiente ejemplo la variable con valor 10 tiene un alcance </a:t>
            </a:r>
            <a:r>
              <a:rPr lang="es-ES" sz="2400" b="1" dirty="0">
                <a:effectLst/>
                <a:latin typeface="Calibri" panose="020F0502020204030204" pitchFamily="34" charset="0"/>
                <a:ea typeface="Calibri" panose="020F0502020204030204" pitchFamily="34" charset="0"/>
                <a:cs typeface="Times New Roman" panose="02020603050405020304" pitchFamily="18" charset="0"/>
              </a:rPr>
              <a:t>global</a:t>
            </a:r>
            <a:r>
              <a:rPr lang="es-ES" sz="2400" dirty="0">
                <a:effectLst/>
                <a:latin typeface="Calibri" panose="020F0502020204030204" pitchFamily="34" charset="0"/>
                <a:ea typeface="Calibri" panose="020F0502020204030204" pitchFamily="34" charset="0"/>
                <a:cs typeface="Times New Roman" panose="02020603050405020304" pitchFamily="18" charset="0"/>
              </a:rPr>
              <a:t> y la que tiene el valor 5 dentro de la función, tiene un alcance </a:t>
            </a:r>
            <a:r>
              <a:rPr lang="es-ES" sz="2400" b="1" dirty="0">
                <a:effectLst/>
                <a:latin typeface="Calibri" panose="020F0502020204030204" pitchFamily="34" charset="0"/>
                <a:ea typeface="Calibri" panose="020F0502020204030204" pitchFamily="34" charset="0"/>
                <a:cs typeface="Times New Roman" panose="02020603050405020304" pitchFamily="18" charset="0"/>
              </a:rPr>
              <a:t>local</a:t>
            </a:r>
            <a:r>
              <a:rPr lang="es-ES" sz="2400" dirty="0">
                <a:effectLst/>
                <a:latin typeface="Calibri" panose="020F0502020204030204" pitchFamily="34" charset="0"/>
                <a:ea typeface="Calibri" panose="020F0502020204030204" pitchFamily="34" charset="0"/>
                <a:cs typeface="Times New Roman" panose="02020603050405020304" pitchFamily="18" charset="0"/>
              </a:rPr>
              <a:t>. Esto significa que cuando hacemos print(x), estamos accediendo a la variable global x y no a la x definida dentro de la función.</a:t>
            </a:r>
          </a:p>
        </p:txBody>
      </p:sp>
      <p:pic>
        <p:nvPicPr>
          <p:cNvPr id="7" name="Imagen 6">
            <a:extLst>
              <a:ext uri="{FF2B5EF4-FFF2-40B4-BE49-F238E27FC236}">
                <a16:creationId xmlns:a16="http://schemas.microsoft.com/office/drawing/2014/main" id="{AE640C38-BB39-AB84-D6F1-036724BE035D}"/>
              </a:ext>
            </a:extLst>
          </p:cNvPr>
          <p:cNvPicPr>
            <a:picLocks noChangeAspect="1"/>
          </p:cNvPicPr>
          <p:nvPr/>
        </p:nvPicPr>
        <p:blipFill>
          <a:blip r:embed="rId2"/>
          <a:stretch>
            <a:fillRect/>
          </a:stretch>
        </p:blipFill>
        <p:spPr>
          <a:xfrm>
            <a:off x="5335681" y="3218890"/>
            <a:ext cx="2427754" cy="2294116"/>
          </a:xfrm>
          <a:prstGeom prst="rect">
            <a:avLst/>
          </a:prstGeom>
        </p:spPr>
      </p:pic>
    </p:spTree>
    <p:extLst>
      <p:ext uri="{BB962C8B-B14F-4D97-AF65-F5344CB8AC3E}">
        <p14:creationId xmlns:p14="http://schemas.microsoft.com/office/powerpoint/2010/main" val="1498074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3116044-8EFE-B2B6-E039-019E604EFBF2}"/>
              </a:ext>
            </a:extLst>
          </p:cNvPr>
          <p:cNvSpPr txBox="1"/>
          <p:nvPr/>
        </p:nvSpPr>
        <p:spPr>
          <a:xfrm>
            <a:off x="874058" y="383294"/>
            <a:ext cx="9964271" cy="532903"/>
          </a:xfrm>
          <a:prstGeom prst="rect">
            <a:avLst/>
          </a:prstGeom>
          <a:noFill/>
        </p:spPr>
        <p:txBody>
          <a:bodyPr wrap="square">
            <a:spAutoFit/>
          </a:bodyPr>
          <a:lstStyle/>
          <a:p>
            <a:pPr>
              <a:lnSpc>
                <a:spcPct val="107000"/>
              </a:lnSpc>
              <a:spcAft>
                <a:spcPts val="800"/>
              </a:spcAft>
            </a:pPr>
            <a:r>
              <a:rPr lang="es-ES"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Uso de la función print()</a:t>
            </a:r>
          </a:p>
        </p:txBody>
      </p:sp>
      <p:sp>
        <p:nvSpPr>
          <p:cNvPr id="4" name="CuadroTexto 3">
            <a:extLst>
              <a:ext uri="{FF2B5EF4-FFF2-40B4-BE49-F238E27FC236}">
                <a16:creationId xmlns:a16="http://schemas.microsoft.com/office/drawing/2014/main" id="{AE72D985-4E5C-3E72-4737-07F80E51BC52}"/>
              </a:ext>
            </a:extLst>
          </p:cNvPr>
          <p:cNvSpPr txBox="1"/>
          <p:nvPr/>
        </p:nvSpPr>
        <p:spPr>
          <a:xfrm>
            <a:off x="874057" y="1138518"/>
            <a:ext cx="10538013" cy="1070871"/>
          </a:xfrm>
          <a:prstGeom prst="rect">
            <a:avLst/>
          </a:prstGeom>
          <a:noFill/>
        </p:spPr>
        <p:txBody>
          <a:bodyPr wrap="square">
            <a:spAutoFit/>
          </a:bodyPr>
          <a:lstStyle/>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Hacer uso de print() en diferentes secciones del código, nos permiten ver el valor de las variables y diferente información útil.</a:t>
            </a:r>
          </a:p>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Existen muchas formas de usar la función print() </a:t>
            </a:r>
          </a:p>
        </p:txBody>
      </p:sp>
      <p:sp>
        <p:nvSpPr>
          <p:cNvPr id="8" name="CuadroTexto 7">
            <a:extLst>
              <a:ext uri="{FF2B5EF4-FFF2-40B4-BE49-F238E27FC236}">
                <a16:creationId xmlns:a16="http://schemas.microsoft.com/office/drawing/2014/main" id="{366568C6-EED4-C8EF-D521-1076052BA427}"/>
              </a:ext>
            </a:extLst>
          </p:cNvPr>
          <p:cNvSpPr txBox="1"/>
          <p:nvPr/>
        </p:nvSpPr>
        <p:spPr>
          <a:xfrm>
            <a:off x="874057" y="2831958"/>
            <a:ext cx="7319684" cy="400110"/>
          </a:xfrm>
          <a:prstGeom prst="rect">
            <a:avLst/>
          </a:prstGeom>
          <a:noFill/>
        </p:spPr>
        <p:txBody>
          <a:bodyPr wrap="square">
            <a:spAutoFit/>
          </a:bodyPr>
          <a:lstStyle/>
          <a:p>
            <a:r>
              <a:rPr lang="es-ES" sz="2000" i="0" dirty="0">
                <a:effectLst/>
                <a:latin typeface="PT Sans" panose="020B0503020203020204" pitchFamily="34" charset="0"/>
              </a:rPr>
              <a:t>También es posible imprimir el contenido de una variable.</a:t>
            </a:r>
            <a:endParaRPr lang="es-ES" sz="2000" dirty="0"/>
          </a:p>
        </p:txBody>
      </p:sp>
      <p:pic>
        <p:nvPicPr>
          <p:cNvPr id="10" name="Imagen 9">
            <a:extLst>
              <a:ext uri="{FF2B5EF4-FFF2-40B4-BE49-F238E27FC236}">
                <a16:creationId xmlns:a16="http://schemas.microsoft.com/office/drawing/2014/main" id="{8DA100EC-DC6B-CECA-0EEA-7F97C92692A8}"/>
              </a:ext>
            </a:extLst>
          </p:cNvPr>
          <p:cNvPicPr>
            <a:picLocks noChangeAspect="1"/>
          </p:cNvPicPr>
          <p:nvPr/>
        </p:nvPicPr>
        <p:blipFill>
          <a:blip r:embed="rId2"/>
          <a:stretch>
            <a:fillRect/>
          </a:stretch>
        </p:blipFill>
        <p:spPr>
          <a:xfrm>
            <a:off x="3321703" y="2209389"/>
            <a:ext cx="5231045" cy="748964"/>
          </a:xfrm>
          <a:prstGeom prst="rect">
            <a:avLst/>
          </a:prstGeom>
        </p:spPr>
      </p:pic>
      <p:pic>
        <p:nvPicPr>
          <p:cNvPr id="12" name="Imagen 11">
            <a:extLst>
              <a:ext uri="{FF2B5EF4-FFF2-40B4-BE49-F238E27FC236}">
                <a16:creationId xmlns:a16="http://schemas.microsoft.com/office/drawing/2014/main" id="{8042305B-D732-82E0-7268-2CD4DA2033B4}"/>
              </a:ext>
            </a:extLst>
          </p:cNvPr>
          <p:cNvPicPr>
            <a:picLocks noChangeAspect="1"/>
          </p:cNvPicPr>
          <p:nvPr/>
        </p:nvPicPr>
        <p:blipFill>
          <a:blip r:embed="rId3"/>
          <a:stretch>
            <a:fillRect/>
          </a:stretch>
        </p:blipFill>
        <p:spPr>
          <a:xfrm>
            <a:off x="3378572" y="3185634"/>
            <a:ext cx="1704415" cy="1122750"/>
          </a:xfrm>
          <a:prstGeom prst="rect">
            <a:avLst/>
          </a:prstGeom>
        </p:spPr>
      </p:pic>
      <p:sp>
        <p:nvSpPr>
          <p:cNvPr id="14" name="CuadroTexto 13">
            <a:extLst>
              <a:ext uri="{FF2B5EF4-FFF2-40B4-BE49-F238E27FC236}">
                <a16:creationId xmlns:a16="http://schemas.microsoft.com/office/drawing/2014/main" id="{B151C230-4A7C-2614-4C87-DA47AF982964}"/>
              </a:ext>
            </a:extLst>
          </p:cNvPr>
          <p:cNvSpPr txBox="1"/>
          <p:nvPr/>
        </p:nvSpPr>
        <p:spPr>
          <a:xfrm>
            <a:off x="753036" y="4199707"/>
            <a:ext cx="9964270" cy="407035"/>
          </a:xfrm>
          <a:prstGeom prst="rect">
            <a:avLst/>
          </a:prstGeom>
          <a:noFill/>
        </p:spPr>
        <p:txBody>
          <a:bodyPr wrap="square">
            <a:spAutoFit/>
          </a:bodyPr>
          <a:lstStyle/>
          <a:p>
            <a:pPr>
              <a:lnSpc>
                <a:spcPct val="107000"/>
              </a:lnSpc>
              <a:spcAft>
                <a:spcPts val="800"/>
              </a:spcAft>
            </a:pPr>
            <a:r>
              <a:rPr lang="es-ES" sz="2000" dirty="0">
                <a:effectLst/>
                <a:latin typeface="Calibri" panose="020F0502020204030204" pitchFamily="34" charset="0"/>
                <a:ea typeface="Calibri" panose="020F0502020204030204" pitchFamily="34" charset="0"/>
                <a:cs typeface="Times New Roman" panose="02020603050405020304" pitchFamily="18" charset="0"/>
              </a:rPr>
              <a:t>Y separando por comas, los valores, es posible imprimir el texto y el contenido de variables.</a:t>
            </a:r>
          </a:p>
        </p:txBody>
      </p:sp>
      <p:pic>
        <p:nvPicPr>
          <p:cNvPr id="16" name="Imagen 15">
            <a:extLst>
              <a:ext uri="{FF2B5EF4-FFF2-40B4-BE49-F238E27FC236}">
                <a16:creationId xmlns:a16="http://schemas.microsoft.com/office/drawing/2014/main" id="{146A2891-0EEF-6711-48D3-090AFE477992}"/>
              </a:ext>
            </a:extLst>
          </p:cNvPr>
          <p:cNvPicPr>
            <a:picLocks noChangeAspect="1"/>
          </p:cNvPicPr>
          <p:nvPr/>
        </p:nvPicPr>
        <p:blipFill>
          <a:blip r:embed="rId4"/>
          <a:stretch>
            <a:fillRect/>
          </a:stretch>
        </p:blipFill>
        <p:spPr>
          <a:xfrm>
            <a:off x="3378572" y="4770624"/>
            <a:ext cx="4340040" cy="1341269"/>
          </a:xfrm>
          <a:prstGeom prst="rect">
            <a:avLst/>
          </a:prstGeom>
        </p:spPr>
      </p:pic>
    </p:spTree>
    <p:extLst>
      <p:ext uri="{BB962C8B-B14F-4D97-AF65-F5344CB8AC3E}">
        <p14:creationId xmlns:p14="http://schemas.microsoft.com/office/powerpoint/2010/main" val="1882243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31CFDD4-01DD-ECC9-4C81-13C168C1FB49}"/>
              </a:ext>
            </a:extLst>
          </p:cNvPr>
          <p:cNvSpPr txBox="1"/>
          <p:nvPr/>
        </p:nvSpPr>
        <p:spPr>
          <a:xfrm>
            <a:off x="1111623" y="448235"/>
            <a:ext cx="9798424" cy="4729500"/>
          </a:xfrm>
          <a:prstGeom prst="rect">
            <a:avLst/>
          </a:prstGeom>
          <a:noFill/>
        </p:spPr>
        <p:txBody>
          <a:bodyPr wrap="square">
            <a:spAutoFit/>
          </a:bodyPr>
          <a:lstStyle/>
          <a:p>
            <a:pPr>
              <a:lnSpc>
                <a:spcPct val="107000"/>
              </a:lnSpc>
              <a:spcAft>
                <a:spcPts val="800"/>
              </a:spcAft>
            </a:pPr>
            <a:r>
              <a:rPr lang="es-ES" sz="2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Hola mundo en Python</a:t>
            </a:r>
          </a:p>
          <a:p>
            <a:pPr>
              <a:lnSpc>
                <a:spcPct val="107000"/>
              </a:lnSpc>
              <a:spcAft>
                <a:spcPts val="800"/>
              </a:spcAft>
            </a:pPr>
            <a:r>
              <a:rPr lang="es-ES" sz="2400" dirty="0">
                <a:effectLst/>
                <a:latin typeface="Calibri" panose="020F0502020204030204" pitchFamily="34" charset="0"/>
                <a:ea typeface="Calibri" panose="020F0502020204030204" pitchFamily="34" charset="0"/>
                <a:cs typeface="Times New Roman" panose="02020603050405020304" pitchFamily="18" charset="0"/>
              </a:rPr>
              <a:t>En cualquier introducción a un nuevo lenguaje de programación, no puede faltar el famoso </a:t>
            </a:r>
            <a:r>
              <a:rPr lang="es-ES" sz="2400" i="1" dirty="0">
                <a:effectLst/>
                <a:latin typeface="Calibri" panose="020F0502020204030204" pitchFamily="34" charset="0"/>
                <a:ea typeface="Calibri" panose="020F0502020204030204" pitchFamily="34" charset="0"/>
                <a:cs typeface="Times New Roman" panose="02020603050405020304" pitchFamily="18" charset="0"/>
              </a:rPr>
              <a:t>Hola Mundo</a:t>
            </a:r>
            <a:r>
              <a:rPr lang="es-ES" sz="2400" dirty="0">
                <a:effectLst/>
                <a:latin typeface="Calibri" panose="020F0502020204030204" pitchFamily="34" charset="0"/>
                <a:ea typeface="Calibri" panose="020F0502020204030204" pitchFamily="34" charset="0"/>
                <a:cs typeface="Times New Roman" panose="02020603050405020304" pitchFamily="18" charset="0"/>
              </a:rPr>
              <a:t>. Se trata del primer programa por el que se empieza, que consiste en programar una aplicación que muestra por pantalla ese texto. Si ejecutas el siguiente código, habrás cumplido el primer hito de la programación en Python.</a:t>
            </a:r>
          </a:p>
          <a:p>
            <a:pPr>
              <a:lnSpc>
                <a:spcPct val="107000"/>
              </a:lnSpc>
              <a:spcAft>
                <a:spcPts val="800"/>
              </a:spcAft>
            </a:pPr>
            <a:r>
              <a:rPr lang="es-ES" sz="2400" dirty="0">
                <a:effectLst/>
                <a:latin typeface="Calibri" panose="020F0502020204030204" pitchFamily="34" charset="0"/>
                <a:ea typeface="Calibri" panose="020F0502020204030204" pitchFamily="34" charset="0"/>
                <a:cs typeface="Times New Roman" panose="02020603050405020304" pitchFamily="18" charset="0"/>
              </a:rPr>
              <a:t>print("Hola Mundo") Por lo tanto ya te puedes imaginar que la función </a:t>
            </a:r>
            <a:r>
              <a:rPr lang="es-ES" sz="2400" b="1" dirty="0">
                <a:effectLst/>
                <a:latin typeface="Calibri" panose="020F0502020204030204" pitchFamily="34" charset="0"/>
                <a:ea typeface="Calibri" panose="020F0502020204030204" pitchFamily="34" charset="0"/>
                <a:cs typeface="Times New Roman" panose="02020603050405020304" pitchFamily="18" charset="0"/>
              </a:rPr>
              <a:t>print() </a:t>
            </a:r>
            <a:r>
              <a:rPr lang="es-ES" sz="2400" dirty="0">
                <a:effectLst/>
                <a:latin typeface="Calibri" panose="020F0502020204030204" pitchFamily="34" charset="0"/>
                <a:ea typeface="Calibri" panose="020F0502020204030204" pitchFamily="34" charset="0"/>
                <a:cs typeface="Times New Roman" panose="02020603050405020304" pitchFamily="18" charset="0"/>
              </a:rPr>
              <a:t>sirve para imprimir valores por pantalla. Imprimirá todo lo que haya dentro de los paréntesis. </a:t>
            </a:r>
          </a:p>
          <a:p>
            <a:pPr>
              <a:lnSpc>
                <a:spcPct val="107000"/>
              </a:lnSpc>
              <a:spcAft>
                <a:spcPts val="800"/>
              </a:spcAft>
            </a:pPr>
            <a:r>
              <a:rPr lang="es-ES" sz="2400" dirty="0">
                <a:effectLst/>
                <a:latin typeface="Calibri" panose="020F0502020204030204" pitchFamily="34" charset="0"/>
                <a:ea typeface="Calibri" panose="020F0502020204030204" pitchFamily="34" charset="0"/>
                <a:cs typeface="Times New Roman" panose="02020603050405020304" pitchFamily="18" charset="0"/>
              </a:rPr>
              <a:t>A diferencia de otros lenguajes de programación, en Python se puede hacer en 1 línea.</a:t>
            </a:r>
          </a:p>
        </p:txBody>
      </p:sp>
    </p:spTree>
    <p:extLst>
      <p:ext uri="{BB962C8B-B14F-4D97-AF65-F5344CB8AC3E}">
        <p14:creationId xmlns:p14="http://schemas.microsoft.com/office/powerpoint/2010/main" val="105500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203ED45-D4C8-7723-1C90-96BF54498E6E}"/>
              </a:ext>
            </a:extLst>
          </p:cNvPr>
          <p:cNvSpPr txBox="1"/>
          <p:nvPr/>
        </p:nvSpPr>
        <p:spPr>
          <a:xfrm>
            <a:off x="1084729" y="375628"/>
            <a:ext cx="6096000" cy="584775"/>
          </a:xfrm>
          <a:prstGeom prst="rect">
            <a:avLst/>
          </a:prstGeom>
          <a:noFill/>
        </p:spPr>
        <p:txBody>
          <a:bodyPr wrap="square">
            <a:spAutoFit/>
          </a:bodyPr>
          <a:lstStyle/>
          <a:p>
            <a:pPr algn="l"/>
            <a:r>
              <a:rPr lang="es-ES" sz="3200" b="1" i="0" dirty="0">
                <a:solidFill>
                  <a:srgbClr val="FF0000"/>
                </a:solidFill>
                <a:effectLst/>
                <a:latin typeface="var(--title-font)"/>
              </a:rPr>
              <a:t>Operadores aritméticos</a:t>
            </a:r>
          </a:p>
        </p:txBody>
      </p:sp>
      <p:sp>
        <p:nvSpPr>
          <p:cNvPr id="12" name="CuadroTexto 11">
            <a:extLst>
              <a:ext uri="{FF2B5EF4-FFF2-40B4-BE49-F238E27FC236}">
                <a16:creationId xmlns:a16="http://schemas.microsoft.com/office/drawing/2014/main" id="{AF3B4E2A-E948-87D1-A984-7BA21E2A03AB}"/>
              </a:ext>
            </a:extLst>
          </p:cNvPr>
          <p:cNvSpPr txBox="1"/>
          <p:nvPr/>
        </p:nvSpPr>
        <p:spPr>
          <a:xfrm>
            <a:off x="1084729" y="1059738"/>
            <a:ext cx="9923931" cy="1497589"/>
          </a:xfrm>
          <a:prstGeom prst="rect">
            <a:avLst/>
          </a:prstGeom>
          <a:noFill/>
        </p:spPr>
        <p:txBody>
          <a:bodyPr wrap="square">
            <a:spAutoFit/>
          </a:bodyPr>
          <a:lstStyle/>
          <a:p>
            <a:pPr>
              <a:lnSpc>
                <a:spcPct val="107000"/>
              </a:lnSpc>
              <a:spcAft>
                <a:spcPts val="800"/>
              </a:spcAft>
            </a:pPr>
            <a:r>
              <a:rPr lang="es-ES" sz="2000" dirty="0">
                <a:effectLst/>
                <a:latin typeface="Calibri" panose="020F0502020204030204" pitchFamily="34" charset="0"/>
                <a:ea typeface="Calibri" panose="020F0502020204030204" pitchFamily="34" charset="0"/>
                <a:cs typeface="Times New Roman" panose="02020603050405020304" pitchFamily="18" charset="0"/>
              </a:rPr>
              <a:t>Un operador aritmético toma dos operandos como entrada, realiza un cálculo y devuelve el resultado.</a:t>
            </a:r>
          </a:p>
          <a:p>
            <a:pPr algn="l">
              <a:lnSpc>
                <a:spcPct val="107000"/>
              </a:lnSpc>
              <a:spcAft>
                <a:spcPts val="800"/>
              </a:spcAft>
            </a:pPr>
            <a:r>
              <a:rPr lang="es-ES" sz="2000" dirty="0">
                <a:effectLst/>
                <a:latin typeface="Calibri" panose="020F0502020204030204" pitchFamily="34" charset="0"/>
                <a:ea typeface="Calibri" panose="020F0502020204030204" pitchFamily="34" charset="0"/>
                <a:cs typeface="Times New Roman" panose="02020603050405020304" pitchFamily="18" charset="0"/>
              </a:rPr>
              <a:t>Considera la expresión, </a:t>
            </a:r>
            <a:r>
              <a:rPr lang="es-ES" sz="2000" b="1" dirty="0">
                <a:effectLst/>
                <a:latin typeface="Calibri" panose="020F0502020204030204" pitchFamily="34" charset="0"/>
                <a:ea typeface="Calibri" panose="020F0502020204030204" pitchFamily="34" charset="0"/>
                <a:cs typeface="Times New Roman" panose="02020603050405020304" pitchFamily="18" charset="0"/>
              </a:rPr>
              <a:t>“a = 2 + 3”</a:t>
            </a:r>
            <a:r>
              <a:rPr lang="es-ES" sz="2000" dirty="0">
                <a:effectLst/>
                <a:latin typeface="Calibri" panose="020F0502020204030204" pitchFamily="34" charset="0"/>
                <a:ea typeface="Calibri" panose="020F0502020204030204" pitchFamily="34" charset="0"/>
                <a:cs typeface="Times New Roman" panose="02020603050405020304" pitchFamily="18" charset="0"/>
              </a:rPr>
              <a:t>. Aquí, 2 y 3 son los </a:t>
            </a:r>
            <a:r>
              <a:rPr lang="es-ES" sz="2000" i="1" dirty="0">
                <a:effectLst/>
                <a:latin typeface="Calibri" panose="020F0502020204030204" pitchFamily="34" charset="0"/>
                <a:ea typeface="Calibri" panose="020F0502020204030204" pitchFamily="34" charset="0"/>
                <a:cs typeface="Times New Roman" panose="02020603050405020304" pitchFamily="18" charset="0"/>
              </a:rPr>
              <a:t>operandos</a:t>
            </a:r>
            <a:r>
              <a:rPr lang="es-ES" sz="2000" dirty="0">
                <a:effectLst/>
                <a:latin typeface="Calibri" panose="020F0502020204030204" pitchFamily="34" charset="0"/>
                <a:ea typeface="Calibri" panose="020F0502020204030204" pitchFamily="34" charset="0"/>
                <a:cs typeface="Times New Roman" panose="02020603050405020304" pitchFamily="18" charset="0"/>
              </a:rPr>
              <a:t> y + es el </a:t>
            </a:r>
            <a:r>
              <a:rPr lang="es-ES" sz="2000" i="1" dirty="0">
                <a:effectLst/>
                <a:latin typeface="Calibri" panose="020F0502020204030204" pitchFamily="34" charset="0"/>
                <a:ea typeface="Calibri" panose="020F0502020204030204" pitchFamily="34" charset="0"/>
                <a:cs typeface="Times New Roman" panose="02020603050405020304" pitchFamily="18" charset="0"/>
              </a:rPr>
              <a:t>operador aritmético</a:t>
            </a:r>
            <a:r>
              <a:rPr lang="es-ES" sz="2000" dirty="0">
                <a:effectLst/>
                <a:latin typeface="Calibri" panose="020F0502020204030204" pitchFamily="34" charset="0"/>
                <a:ea typeface="Calibri" panose="020F0502020204030204" pitchFamily="34" charset="0"/>
                <a:cs typeface="Times New Roman" panose="02020603050405020304" pitchFamily="18" charset="0"/>
              </a:rPr>
              <a:t>. El resultado de la operación se almacena en la variable a.</a:t>
            </a:r>
          </a:p>
        </p:txBody>
      </p:sp>
      <p:pic>
        <p:nvPicPr>
          <p:cNvPr id="14" name="Imagen 13">
            <a:extLst>
              <a:ext uri="{FF2B5EF4-FFF2-40B4-BE49-F238E27FC236}">
                <a16:creationId xmlns:a16="http://schemas.microsoft.com/office/drawing/2014/main" id="{57951DB6-F70E-3DA4-EC40-38114DBA4D0A}"/>
              </a:ext>
            </a:extLst>
          </p:cNvPr>
          <p:cNvPicPr>
            <a:picLocks noChangeAspect="1"/>
          </p:cNvPicPr>
          <p:nvPr/>
        </p:nvPicPr>
        <p:blipFill>
          <a:blip r:embed="rId2"/>
          <a:stretch>
            <a:fillRect/>
          </a:stretch>
        </p:blipFill>
        <p:spPr>
          <a:xfrm>
            <a:off x="2350714" y="2557327"/>
            <a:ext cx="6371944" cy="4087811"/>
          </a:xfrm>
          <a:prstGeom prst="rect">
            <a:avLst/>
          </a:prstGeom>
        </p:spPr>
      </p:pic>
    </p:spTree>
    <p:extLst>
      <p:ext uri="{BB962C8B-B14F-4D97-AF65-F5344CB8AC3E}">
        <p14:creationId xmlns:p14="http://schemas.microsoft.com/office/powerpoint/2010/main" val="3594324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07F9A2A-870F-A80D-1FEF-7F0009B27CA7}"/>
              </a:ext>
            </a:extLst>
          </p:cNvPr>
          <p:cNvSpPr txBox="1"/>
          <p:nvPr/>
        </p:nvSpPr>
        <p:spPr>
          <a:xfrm>
            <a:off x="1237128" y="1116578"/>
            <a:ext cx="9708777" cy="646331"/>
          </a:xfrm>
          <a:prstGeom prst="rect">
            <a:avLst/>
          </a:prstGeom>
          <a:noFill/>
        </p:spPr>
        <p:txBody>
          <a:bodyPr wrap="square">
            <a:spAutoFit/>
          </a:bodyPr>
          <a:lstStyle/>
          <a:p>
            <a:pPr algn="l" fontAlgn="base"/>
            <a:r>
              <a:rPr lang="es-ES" b="0" i="0" dirty="0">
                <a:solidFill>
                  <a:srgbClr val="0A0A23"/>
                </a:solidFill>
                <a:effectLst/>
                <a:latin typeface="Lato" panose="020F0502020204030203" pitchFamily="34" charset="0"/>
              </a:rPr>
              <a:t>Un operador relacional se emplea para comparar y establecer la relación entre ellos. Devuelve un valor booleano (true o false) basado en la condición.</a:t>
            </a:r>
          </a:p>
        </p:txBody>
      </p:sp>
      <p:sp>
        <p:nvSpPr>
          <p:cNvPr id="4" name="CuadroTexto 3">
            <a:extLst>
              <a:ext uri="{FF2B5EF4-FFF2-40B4-BE49-F238E27FC236}">
                <a16:creationId xmlns:a16="http://schemas.microsoft.com/office/drawing/2014/main" id="{2A6BFE3E-E0CF-D437-416F-F4B586C2EC84}"/>
              </a:ext>
            </a:extLst>
          </p:cNvPr>
          <p:cNvSpPr txBox="1"/>
          <p:nvPr/>
        </p:nvSpPr>
        <p:spPr>
          <a:xfrm>
            <a:off x="1084729" y="375628"/>
            <a:ext cx="6096000" cy="584775"/>
          </a:xfrm>
          <a:prstGeom prst="rect">
            <a:avLst/>
          </a:prstGeom>
          <a:noFill/>
        </p:spPr>
        <p:txBody>
          <a:bodyPr wrap="square">
            <a:spAutoFit/>
          </a:bodyPr>
          <a:lstStyle/>
          <a:p>
            <a:pPr algn="l"/>
            <a:r>
              <a:rPr lang="es-ES" sz="3200" b="1" i="0" dirty="0">
                <a:solidFill>
                  <a:srgbClr val="FF0000"/>
                </a:solidFill>
                <a:effectLst/>
                <a:latin typeface="var(--title-font)"/>
              </a:rPr>
              <a:t>Operadores </a:t>
            </a:r>
            <a:r>
              <a:rPr lang="es-ES" sz="3200" b="1" i="0" dirty="0">
                <a:solidFill>
                  <a:srgbClr val="FF0000"/>
                </a:solidFill>
                <a:effectLst/>
                <a:latin typeface="inherit"/>
              </a:rPr>
              <a:t>Relacionales</a:t>
            </a:r>
            <a:endParaRPr lang="es-ES" sz="3200" b="1" i="0" dirty="0">
              <a:solidFill>
                <a:srgbClr val="FF0000"/>
              </a:solidFill>
              <a:effectLst/>
              <a:latin typeface="var(--title-font)"/>
            </a:endParaRPr>
          </a:p>
        </p:txBody>
      </p:sp>
      <p:grpSp>
        <p:nvGrpSpPr>
          <p:cNvPr id="11" name="Grupo 10">
            <a:extLst>
              <a:ext uri="{FF2B5EF4-FFF2-40B4-BE49-F238E27FC236}">
                <a16:creationId xmlns:a16="http://schemas.microsoft.com/office/drawing/2014/main" id="{8008FCB0-D0B4-F512-F6C0-B851332ADDAB}"/>
              </a:ext>
            </a:extLst>
          </p:cNvPr>
          <p:cNvGrpSpPr/>
          <p:nvPr/>
        </p:nvGrpSpPr>
        <p:grpSpPr>
          <a:xfrm>
            <a:off x="1905280" y="1949067"/>
            <a:ext cx="8673073" cy="3214604"/>
            <a:chOff x="972951" y="2135226"/>
            <a:chExt cx="8166121" cy="2959866"/>
          </a:xfrm>
        </p:grpSpPr>
        <p:pic>
          <p:nvPicPr>
            <p:cNvPr id="8" name="Imagen 7">
              <a:extLst>
                <a:ext uri="{FF2B5EF4-FFF2-40B4-BE49-F238E27FC236}">
                  <a16:creationId xmlns:a16="http://schemas.microsoft.com/office/drawing/2014/main" id="{F9E6E9C3-BFFD-7DBA-FB30-E907B6B44D94}"/>
                </a:ext>
              </a:extLst>
            </p:cNvPr>
            <p:cNvPicPr>
              <a:picLocks noChangeAspect="1"/>
            </p:cNvPicPr>
            <p:nvPr/>
          </p:nvPicPr>
          <p:blipFill>
            <a:blip r:embed="rId2"/>
            <a:stretch>
              <a:fillRect/>
            </a:stretch>
          </p:blipFill>
          <p:spPr>
            <a:xfrm>
              <a:off x="972951" y="2135226"/>
              <a:ext cx="6548438" cy="2959866"/>
            </a:xfrm>
            <a:prstGeom prst="rect">
              <a:avLst/>
            </a:prstGeom>
          </p:spPr>
        </p:pic>
        <p:pic>
          <p:nvPicPr>
            <p:cNvPr id="10" name="Imagen 9">
              <a:extLst>
                <a:ext uri="{FF2B5EF4-FFF2-40B4-BE49-F238E27FC236}">
                  <a16:creationId xmlns:a16="http://schemas.microsoft.com/office/drawing/2014/main" id="{BE28CFE7-1930-4637-0169-6F3A52FB610D}"/>
                </a:ext>
              </a:extLst>
            </p:cNvPr>
            <p:cNvPicPr>
              <a:picLocks noChangeAspect="1"/>
            </p:cNvPicPr>
            <p:nvPr/>
          </p:nvPicPr>
          <p:blipFill>
            <a:blip r:embed="rId3"/>
            <a:stretch>
              <a:fillRect/>
            </a:stretch>
          </p:blipFill>
          <p:spPr>
            <a:xfrm>
              <a:off x="7521389" y="2135226"/>
              <a:ext cx="1617683" cy="2959866"/>
            </a:xfrm>
            <a:prstGeom prst="rect">
              <a:avLst/>
            </a:prstGeom>
          </p:spPr>
        </p:pic>
      </p:grpSp>
    </p:spTree>
    <p:extLst>
      <p:ext uri="{BB962C8B-B14F-4D97-AF65-F5344CB8AC3E}">
        <p14:creationId xmlns:p14="http://schemas.microsoft.com/office/powerpoint/2010/main" val="3365471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07F66A5-8C62-0758-08F9-175DAE5AE39B}"/>
              </a:ext>
            </a:extLst>
          </p:cNvPr>
          <p:cNvSpPr txBox="1"/>
          <p:nvPr/>
        </p:nvSpPr>
        <p:spPr>
          <a:xfrm>
            <a:off x="1084729" y="1058760"/>
            <a:ext cx="9448800" cy="646331"/>
          </a:xfrm>
          <a:prstGeom prst="rect">
            <a:avLst/>
          </a:prstGeom>
          <a:noFill/>
        </p:spPr>
        <p:txBody>
          <a:bodyPr wrap="square">
            <a:spAutoFit/>
          </a:bodyPr>
          <a:lstStyle/>
          <a:p>
            <a:pPr algn="l" fontAlgn="base"/>
            <a:r>
              <a:rPr lang="es-ES" b="0" i="0" dirty="0">
                <a:solidFill>
                  <a:srgbClr val="0A0A23"/>
                </a:solidFill>
                <a:effectLst/>
                <a:latin typeface="Lato" panose="020F0502020204030203" pitchFamily="34" charset="0"/>
              </a:rPr>
              <a:t>Un operador bit a bit realiza operaciones en los operandos bit a bit.</a:t>
            </a:r>
          </a:p>
          <a:p>
            <a:pPr algn="l" fontAlgn="base"/>
            <a:r>
              <a:rPr lang="es-ES" b="0" i="0" dirty="0">
                <a:solidFill>
                  <a:srgbClr val="0A0A23"/>
                </a:solidFill>
                <a:effectLst/>
                <a:latin typeface="Lato" panose="020F0502020204030203" pitchFamily="34" charset="0"/>
              </a:rPr>
              <a:t>Consideremos a = 2 (en binario = 10) y b = 3 (en binario = 11) para los siguientes casos.</a:t>
            </a:r>
          </a:p>
        </p:txBody>
      </p:sp>
      <p:sp>
        <p:nvSpPr>
          <p:cNvPr id="4" name="CuadroTexto 3">
            <a:extLst>
              <a:ext uri="{FF2B5EF4-FFF2-40B4-BE49-F238E27FC236}">
                <a16:creationId xmlns:a16="http://schemas.microsoft.com/office/drawing/2014/main" id="{2F825D92-BAC9-11EC-818B-A905633D59A4}"/>
              </a:ext>
            </a:extLst>
          </p:cNvPr>
          <p:cNvSpPr txBox="1"/>
          <p:nvPr/>
        </p:nvSpPr>
        <p:spPr>
          <a:xfrm>
            <a:off x="1084729" y="375628"/>
            <a:ext cx="6096000" cy="584775"/>
          </a:xfrm>
          <a:prstGeom prst="rect">
            <a:avLst/>
          </a:prstGeom>
          <a:noFill/>
        </p:spPr>
        <p:txBody>
          <a:bodyPr wrap="square">
            <a:spAutoFit/>
          </a:bodyPr>
          <a:lstStyle/>
          <a:p>
            <a:pPr algn="l"/>
            <a:r>
              <a:rPr lang="es-ES" sz="3200" b="1" i="0" dirty="0">
                <a:solidFill>
                  <a:srgbClr val="FF0000"/>
                </a:solidFill>
                <a:effectLst/>
                <a:latin typeface="var(--title-font)"/>
              </a:rPr>
              <a:t>Operadores </a:t>
            </a:r>
            <a:r>
              <a:rPr lang="es-ES" sz="3200" b="1" i="0" dirty="0">
                <a:solidFill>
                  <a:srgbClr val="FF0000"/>
                </a:solidFill>
                <a:effectLst/>
                <a:latin typeface="inherit"/>
              </a:rPr>
              <a:t>Bit a Bit</a:t>
            </a:r>
            <a:endParaRPr lang="es-ES" sz="3200" b="1" i="0" dirty="0">
              <a:solidFill>
                <a:srgbClr val="FF0000"/>
              </a:solidFill>
              <a:effectLst/>
              <a:latin typeface="var(--title-font)"/>
            </a:endParaRPr>
          </a:p>
        </p:txBody>
      </p:sp>
      <p:pic>
        <p:nvPicPr>
          <p:cNvPr id="6" name="Imagen 5">
            <a:extLst>
              <a:ext uri="{FF2B5EF4-FFF2-40B4-BE49-F238E27FC236}">
                <a16:creationId xmlns:a16="http://schemas.microsoft.com/office/drawing/2014/main" id="{F1CA036D-E58F-DEEB-8853-BE6C0EBDE775}"/>
              </a:ext>
            </a:extLst>
          </p:cNvPr>
          <p:cNvPicPr>
            <a:picLocks noChangeAspect="1"/>
          </p:cNvPicPr>
          <p:nvPr/>
        </p:nvPicPr>
        <p:blipFill>
          <a:blip r:embed="rId2"/>
          <a:stretch>
            <a:fillRect/>
          </a:stretch>
        </p:blipFill>
        <p:spPr>
          <a:xfrm>
            <a:off x="1438275" y="2061323"/>
            <a:ext cx="9315450" cy="3524250"/>
          </a:xfrm>
          <a:prstGeom prst="rect">
            <a:avLst/>
          </a:prstGeom>
        </p:spPr>
      </p:pic>
    </p:spTree>
    <p:extLst>
      <p:ext uri="{BB962C8B-B14F-4D97-AF65-F5344CB8AC3E}">
        <p14:creationId xmlns:p14="http://schemas.microsoft.com/office/powerpoint/2010/main" val="317265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1478F64-223D-E1C5-FEE7-94A021EB749E}"/>
              </a:ext>
            </a:extLst>
          </p:cNvPr>
          <p:cNvSpPr txBox="1"/>
          <p:nvPr/>
        </p:nvSpPr>
        <p:spPr>
          <a:xfrm>
            <a:off x="1084728" y="1128665"/>
            <a:ext cx="9986683" cy="2690737"/>
          </a:xfrm>
          <a:prstGeom prst="rect">
            <a:avLst/>
          </a:prstGeom>
          <a:noFill/>
        </p:spPr>
        <p:txBody>
          <a:bodyPr wrap="square">
            <a:spAutoFit/>
          </a:bodyPr>
          <a:lstStyle/>
          <a:p>
            <a:pPr algn="l">
              <a:lnSpc>
                <a:spcPct val="107000"/>
              </a:lnSpc>
              <a:spcAft>
                <a:spcPts val="800"/>
              </a:spcAft>
            </a:pPr>
            <a:r>
              <a:rPr lang="es-ES" sz="2000" dirty="0">
                <a:effectLst/>
                <a:latin typeface="Calibri" panose="020F0502020204030204" pitchFamily="34" charset="0"/>
                <a:ea typeface="Calibri" panose="020F0502020204030204" pitchFamily="34" charset="0"/>
                <a:cs typeface="Times New Roman" panose="02020603050405020304" pitchFamily="18" charset="0"/>
              </a:rPr>
              <a:t>Se utiliza un operador de asignación para asignar valores a una variable. Esto generalmente se combina con otros operadores (como aritmética, bit a bit) donde la operación se realiza en los operandos y el resultado se asigna al operando izquierdo.</a:t>
            </a:r>
          </a:p>
          <a:p>
            <a:pPr algn="l">
              <a:lnSpc>
                <a:spcPct val="107000"/>
              </a:lnSpc>
              <a:spcAft>
                <a:spcPts val="800"/>
              </a:spcAft>
            </a:pPr>
            <a:r>
              <a:rPr lang="es-ES" sz="2000" dirty="0">
                <a:effectLst/>
                <a:latin typeface="Calibri" panose="020F0502020204030204" pitchFamily="34" charset="0"/>
                <a:ea typeface="Calibri" panose="020F0502020204030204" pitchFamily="34" charset="0"/>
                <a:cs typeface="Times New Roman" panose="02020603050405020304" pitchFamily="18" charset="0"/>
              </a:rPr>
              <a:t>Considera los siguientes ejemplos,</a:t>
            </a:r>
          </a:p>
          <a:p>
            <a:pPr algn="l">
              <a:lnSpc>
                <a:spcPct val="107000"/>
              </a:lnSpc>
              <a:spcAft>
                <a:spcPts val="800"/>
              </a:spcAft>
            </a:pPr>
            <a:r>
              <a:rPr lang="es-ES" sz="2000" b="1" dirty="0">
                <a:effectLst/>
                <a:latin typeface="Calibri" panose="020F0502020204030204" pitchFamily="34" charset="0"/>
                <a:ea typeface="Calibri" panose="020F0502020204030204" pitchFamily="34" charset="0"/>
                <a:cs typeface="Times New Roman" panose="02020603050405020304" pitchFamily="18" charset="0"/>
              </a:rPr>
              <a:t>a = 18</a:t>
            </a:r>
            <a:r>
              <a:rPr lang="es-ES" sz="2000" dirty="0">
                <a:effectLst/>
                <a:latin typeface="Calibri" panose="020F0502020204030204" pitchFamily="34" charset="0"/>
                <a:ea typeface="Calibri" panose="020F0502020204030204" pitchFamily="34" charset="0"/>
                <a:cs typeface="Times New Roman" panose="02020603050405020304" pitchFamily="18" charset="0"/>
              </a:rPr>
              <a:t>. Aquí = es un operador de asignación, y el resultado se almacena en la variable a.</a:t>
            </a:r>
          </a:p>
          <a:p>
            <a:pPr algn="l">
              <a:lnSpc>
                <a:spcPct val="107000"/>
              </a:lnSpc>
              <a:spcAft>
                <a:spcPts val="800"/>
              </a:spcAft>
            </a:pPr>
            <a:r>
              <a:rPr lang="es-ES" sz="2000" b="1" dirty="0">
                <a:effectLst/>
                <a:latin typeface="Calibri" panose="020F0502020204030204" pitchFamily="34" charset="0"/>
                <a:ea typeface="Calibri" panose="020F0502020204030204" pitchFamily="34" charset="0"/>
                <a:cs typeface="Times New Roman" panose="02020603050405020304" pitchFamily="18" charset="0"/>
              </a:rPr>
              <a:t>a + = 10</a:t>
            </a:r>
            <a:r>
              <a:rPr lang="es-ES" sz="2000" dirty="0">
                <a:effectLst/>
                <a:latin typeface="Calibri" panose="020F0502020204030204" pitchFamily="34" charset="0"/>
                <a:ea typeface="Calibri" panose="020F0502020204030204" pitchFamily="34" charset="0"/>
                <a:cs typeface="Times New Roman" panose="02020603050405020304" pitchFamily="18" charset="0"/>
              </a:rPr>
              <a:t>. Aquí += es un operador de asignación, y el resultado se almacena en la variable a. Es lo mismo que a = a + 10.</a:t>
            </a:r>
          </a:p>
        </p:txBody>
      </p:sp>
      <p:sp>
        <p:nvSpPr>
          <p:cNvPr id="4" name="CuadroTexto 3">
            <a:extLst>
              <a:ext uri="{FF2B5EF4-FFF2-40B4-BE49-F238E27FC236}">
                <a16:creationId xmlns:a16="http://schemas.microsoft.com/office/drawing/2014/main" id="{F347C11D-2F4A-47B9-04D8-823125FEE334}"/>
              </a:ext>
            </a:extLst>
          </p:cNvPr>
          <p:cNvSpPr txBox="1"/>
          <p:nvPr/>
        </p:nvSpPr>
        <p:spPr>
          <a:xfrm>
            <a:off x="1084729" y="375628"/>
            <a:ext cx="6096000" cy="584775"/>
          </a:xfrm>
          <a:prstGeom prst="rect">
            <a:avLst/>
          </a:prstGeom>
          <a:noFill/>
        </p:spPr>
        <p:txBody>
          <a:bodyPr wrap="square">
            <a:spAutoFit/>
          </a:bodyPr>
          <a:lstStyle/>
          <a:p>
            <a:pPr algn="l"/>
            <a:r>
              <a:rPr lang="es-ES" sz="3200" b="1" i="0" dirty="0">
                <a:solidFill>
                  <a:srgbClr val="FF0000"/>
                </a:solidFill>
                <a:effectLst/>
                <a:latin typeface="var(--title-font)"/>
              </a:rPr>
              <a:t>Operadores </a:t>
            </a:r>
            <a:r>
              <a:rPr lang="es-ES" sz="32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Asignación</a:t>
            </a:r>
            <a:endParaRPr lang="es-ES" sz="3200" b="1" i="0" dirty="0">
              <a:solidFill>
                <a:srgbClr val="FF0000"/>
              </a:solidFill>
              <a:effectLst/>
              <a:latin typeface="var(--title-font)"/>
            </a:endParaRPr>
          </a:p>
        </p:txBody>
      </p:sp>
    </p:spTree>
    <p:extLst>
      <p:ext uri="{BB962C8B-B14F-4D97-AF65-F5344CB8AC3E}">
        <p14:creationId xmlns:p14="http://schemas.microsoft.com/office/powerpoint/2010/main" val="3762424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6E2B244-46C2-A22F-903E-EA72C28FB22E}"/>
              </a:ext>
            </a:extLst>
          </p:cNvPr>
          <p:cNvSpPr txBox="1"/>
          <p:nvPr/>
        </p:nvSpPr>
        <p:spPr>
          <a:xfrm>
            <a:off x="1034526" y="873221"/>
            <a:ext cx="10314792" cy="5262979"/>
          </a:xfrm>
          <a:prstGeom prst="rect">
            <a:avLst/>
          </a:prstGeom>
          <a:noFill/>
        </p:spPr>
        <p:txBody>
          <a:bodyPr wrap="square">
            <a:spAutoFit/>
          </a:bodyPr>
          <a:lstStyle/>
          <a:p>
            <a:r>
              <a:rPr lang="es-ES" sz="2800" b="1" i="0" dirty="0">
                <a:solidFill>
                  <a:srgbClr val="FF0000"/>
                </a:solidFill>
                <a:effectLst/>
                <a:latin typeface="Roboto" panose="02000000000000000000" pitchFamily="2" charset="0"/>
              </a:rPr>
              <a:t>Python</a:t>
            </a:r>
            <a:r>
              <a:rPr lang="es-ES" sz="2800" b="0" i="0" dirty="0">
                <a:solidFill>
                  <a:srgbClr val="0A0A0A"/>
                </a:solidFill>
                <a:effectLst/>
                <a:latin typeface="Roboto" panose="02000000000000000000" pitchFamily="2" charset="0"/>
              </a:rPr>
              <a:t> es un lenguaje de secuencias de comandos interpretado. Esto significa que los programas de Python son, en su forma más básica, solo archivos de texto con una lista de comandos, que son ejecutados por un programa llamado intérprete de Python. </a:t>
            </a:r>
          </a:p>
          <a:p>
            <a:r>
              <a:rPr lang="es-ES" sz="2800" b="0" i="0" dirty="0">
                <a:solidFill>
                  <a:srgbClr val="0A0A0A"/>
                </a:solidFill>
                <a:effectLst/>
                <a:latin typeface="Roboto" panose="02000000000000000000" pitchFamily="2" charset="0"/>
              </a:rPr>
              <a:t>No es necesario compilar programas de Python, o "scripts", en 1 y 0 binarios, ya que el intérprete puede leer el código fuente directamente. </a:t>
            </a:r>
          </a:p>
          <a:p>
            <a:r>
              <a:rPr lang="es-ES" sz="2800" b="0" i="0" dirty="0">
                <a:solidFill>
                  <a:srgbClr val="0A0A0A"/>
                </a:solidFill>
                <a:effectLst/>
                <a:latin typeface="Roboto" panose="02000000000000000000" pitchFamily="2" charset="0"/>
              </a:rPr>
              <a:t>En general, los comandos se ejecutan en orden, comenzando con la primera línea del programa y hasta la última, aunque ciertas declaraciones dan la posibilidad de repetir u omitir fragmentos de código</a:t>
            </a:r>
            <a:endParaRPr lang="es-ES" sz="2800" dirty="0"/>
          </a:p>
        </p:txBody>
      </p:sp>
    </p:spTree>
    <p:extLst>
      <p:ext uri="{BB962C8B-B14F-4D97-AF65-F5344CB8AC3E}">
        <p14:creationId xmlns:p14="http://schemas.microsoft.com/office/powerpoint/2010/main" val="37722534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347C11D-2F4A-47B9-04D8-823125FEE334}"/>
              </a:ext>
            </a:extLst>
          </p:cNvPr>
          <p:cNvSpPr txBox="1"/>
          <p:nvPr/>
        </p:nvSpPr>
        <p:spPr>
          <a:xfrm>
            <a:off x="1084729" y="375628"/>
            <a:ext cx="6096000" cy="584775"/>
          </a:xfrm>
          <a:prstGeom prst="rect">
            <a:avLst/>
          </a:prstGeom>
          <a:noFill/>
        </p:spPr>
        <p:txBody>
          <a:bodyPr wrap="square">
            <a:spAutoFit/>
          </a:bodyPr>
          <a:lstStyle/>
          <a:p>
            <a:pPr algn="l"/>
            <a:r>
              <a:rPr lang="es-ES" sz="3200" b="1" i="0" dirty="0">
                <a:solidFill>
                  <a:srgbClr val="FF0000"/>
                </a:solidFill>
                <a:effectLst/>
                <a:latin typeface="var(--title-font)"/>
              </a:rPr>
              <a:t>Operadores </a:t>
            </a:r>
            <a:r>
              <a:rPr lang="es-ES" sz="32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Asignación</a:t>
            </a:r>
            <a:endParaRPr lang="es-ES" sz="3200" b="1" i="0" dirty="0">
              <a:solidFill>
                <a:srgbClr val="FF0000"/>
              </a:solidFill>
              <a:effectLst/>
              <a:latin typeface="var(--title-font)"/>
            </a:endParaRPr>
          </a:p>
        </p:txBody>
      </p:sp>
      <p:pic>
        <p:nvPicPr>
          <p:cNvPr id="5" name="Imagen 4">
            <a:extLst>
              <a:ext uri="{FF2B5EF4-FFF2-40B4-BE49-F238E27FC236}">
                <a16:creationId xmlns:a16="http://schemas.microsoft.com/office/drawing/2014/main" id="{8ECB6437-7CB9-337D-1D2A-2CF80344013B}"/>
              </a:ext>
            </a:extLst>
          </p:cNvPr>
          <p:cNvPicPr>
            <a:picLocks noChangeAspect="1"/>
          </p:cNvPicPr>
          <p:nvPr/>
        </p:nvPicPr>
        <p:blipFill>
          <a:blip r:embed="rId2"/>
          <a:stretch>
            <a:fillRect/>
          </a:stretch>
        </p:blipFill>
        <p:spPr>
          <a:xfrm>
            <a:off x="1084729" y="960403"/>
            <a:ext cx="4482073" cy="5043395"/>
          </a:xfrm>
          <a:prstGeom prst="rect">
            <a:avLst/>
          </a:prstGeom>
        </p:spPr>
      </p:pic>
      <p:pic>
        <p:nvPicPr>
          <p:cNvPr id="7" name="Imagen 6">
            <a:extLst>
              <a:ext uri="{FF2B5EF4-FFF2-40B4-BE49-F238E27FC236}">
                <a16:creationId xmlns:a16="http://schemas.microsoft.com/office/drawing/2014/main" id="{64619244-A507-ABB5-8F0C-F889C037AD2B}"/>
              </a:ext>
            </a:extLst>
          </p:cNvPr>
          <p:cNvPicPr>
            <a:picLocks noChangeAspect="1"/>
          </p:cNvPicPr>
          <p:nvPr/>
        </p:nvPicPr>
        <p:blipFill>
          <a:blip r:embed="rId3"/>
          <a:stretch>
            <a:fillRect/>
          </a:stretch>
        </p:blipFill>
        <p:spPr>
          <a:xfrm>
            <a:off x="5699312" y="960404"/>
            <a:ext cx="4345242" cy="3217150"/>
          </a:xfrm>
          <a:prstGeom prst="rect">
            <a:avLst/>
          </a:prstGeom>
        </p:spPr>
      </p:pic>
    </p:spTree>
    <p:extLst>
      <p:ext uri="{BB962C8B-B14F-4D97-AF65-F5344CB8AC3E}">
        <p14:creationId xmlns:p14="http://schemas.microsoft.com/office/powerpoint/2010/main" val="4666151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347C11D-2F4A-47B9-04D8-823125FEE334}"/>
              </a:ext>
            </a:extLst>
          </p:cNvPr>
          <p:cNvSpPr txBox="1"/>
          <p:nvPr/>
        </p:nvSpPr>
        <p:spPr>
          <a:xfrm>
            <a:off x="1084729" y="375628"/>
            <a:ext cx="6096000" cy="584775"/>
          </a:xfrm>
          <a:prstGeom prst="rect">
            <a:avLst/>
          </a:prstGeom>
          <a:noFill/>
        </p:spPr>
        <p:txBody>
          <a:bodyPr wrap="square">
            <a:spAutoFit/>
          </a:bodyPr>
          <a:lstStyle/>
          <a:p>
            <a:r>
              <a:rPr lang="es-ES" sz="3200" b="1" i="0" dirty="0">
                <a:solidFill>
                  <a:srgbClr val="FF0000"/>
                </a:solidFill>
                <a:effectLst/>
                <a:latin typeface="var(--title-font)"/>
              </a:rPr>
              <a:t>Operadores </a:t>
            </a:r>
            <a:r>
              <a:rPr lang="es-ES" sz="32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Lógicos</a:t>
            </a:r>
            <a:endParaRPr lang="es-ES" sz="3200" b="1" i="0" dirty="0">
              <a:solidFill>
                <a:srgbClr val="FF0000"/>
              </a:solidFill>
              <a:effectLst/>
              <a:latin typeface="var(--title-font)"/>
            </a:endParaRPr>
          </a:p>
        </p:txBody>
      </p:sp>
      <p:sp>
        <p:nvSpPr>
          <p:cNvPr id="6" name="CuadroTexto 5">
            <a:extLst>
              <a:ext uri="{FF2B5EF4-FFF2-40B4-BE49-F238E27FC236}">
                <a16:creationId xmlns:a16="http://schemas.microsoft.com/office/drawing/2014/main" id="{A0B35607-FD36-058B-14DA-306FAD233D8F}"/>
              </a:ext>
            </a:extLst>
          </p:cNvPr>
          <p:cNvSpPr txBox="1"/>
          <p:nvPr/>
        </p:nvSpPr>
        <p:spPr>
          <a:xfrm>
            <a:off x="995081" y="1060018"/>
            <a:ext cx="9959789" cy="736355"/>
          </a:xfrm>
          <a:prstGeom prst="rect">
            <a:avLst/>
          </a:prstGeom>
          <a:noFill/>
        </p:spPr>
        <p:txBody>
          <a:bodyPr wrap="square">
            <a:spAutoFit/>
          </a:bodyPr>
          <a:lstStyle/>
          <a:p>
            <a:pPr algn="l">
              <a:lnSpc>
                <a:spcPct val="107000"/>
              </a:lnSpc>
              <a:spcAft>
                <a:spcPts val="800"/>
              </a:spcAft>
            </a:pPr>
            <a:r>
              <a:rPr lang="es-ES" sz="2000" dirty="0">
                <a:effectLst/>
                <a:latin typeface="Calibri" panose="020F0502020204030204" pitchFamily="34" charset="0"/>
                <a:ea typeface="Calibri" panose="020F0502020204030204" pitchFamily="34" charset="0"/>
                <a:cs typeface="Times New Roman" panose="02020603050405020304" pitchFamily="18" charset="0"/>
              </a:rPr>
              <a:t>Se utiliza un operador lógico para tomar una decisión basada en múltiples condiciones. Los operadores lógicos utilizados en Python son  </a:t>
            </a:r>
            <a:r>
              <a:rPr lang="es-ES" sz="2000" b="1" dirty="0">
                <a:effectLst/>
                <a:latin typeface="Calibri" panose="020F0502020204030204" pitchFamily="34" charset="0"/>
                <a:ea typeface="Calibri" panose="020F0502020204030204" pitchFamily="34" charset="0"/>
                <a:cs typeface="Times New Roman" panose="02020603050405020304" pitchFamily="18" charset="0"/>
              </a:rPr>
              <a:t>and, or y not.</a:t>
            </a:r>
          </a:p>
        </p:txBody>
      </p:sp>
      <p:pic>
        <p:nvPicPr>
          <p:cNvPr id="9" name="Imagen 8">
            <a:extLst>
              <a:ext uri="{FF2B5EF4-FFF2-40B4-BE49-F238E27FC236}">
                <a16:creationId xmlns:a16="http://schemas.microsoft.com/office/drawing/2014/main" id="{E10332D3-7CE7-2C09-48E1-2B55CADED113}"/>
              </a:ext>
            </a:extLst>
          </p:cNvPr>
          <p:cNvPicPr>
            <a:picLocks noChangeAspect="1"/>
          </p:cNvPicPr>
          <p:nvPr/>
        </p:nvPicPr>
        <p:blipFill>
          <a:blip r:embed="rId2"/>
          <a:stretch>
            <a:fillRect/>
          </a:stretch>
        </p:blipFill>
        <p:spPr>
          <a:xfrm>
            <a:off x="2408144" y="1895988"/>
            <a:ext cx="6515100" cy="2400300"/>
          </a:xfrm>
          <a:prstGeom prst="rect">
            <a:avLst/>
          </a:prstGeom>
        </p:spPr>
      </p:pic>
    </p:spTree>
    <p:extLst>
      <p:ext uri="{BB962C8B-B14F-4D97-AF65-F5344CB8AC3E}">
        <p14:creationId xmlns:p14="http://schemas.microsoft.com/office/powerpoint/2010/main" val="34288981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347C11D-2F4A-47B9-04D8-823125FEE334}"/>
              </a:ext>
            </a:extLst>
          </p:cNvPr>
          <p:cNvSpPr txBox="1"/>
          <p:nvPr/>
        </p:nvSpPr>
        <p:spPr>
          <a:xfrm>
            <a:off x="1084729" y="375628"/>
            <a:ext cx="6096000" cy="584775"/>
          </a:xfrm>
          <a:prstGeom prst="rect">
            <a:avLst/>
          </a:prstGeom>
          <a:noFill/>
        </p:spPr>
        <p:txBody>
          <a:bodyPr wrap="square">
            <a:spAutoFit/>
          </a:bodyPr>
          <a:lstStyle/>
          <a:p>
            <a:pPr algn="l"/>
            <a:r>
              <a:rPr lang="es-ES" sz="3200" b="1" i="0" dirty="0">
                <a:solidFill>
                  <a:srgbClr val="FF0000"/>
                </a:solidFill>
                <a:effectLst/>
                <a:latin typeface="var(--title-font)"/>
              </a:rPr>
              <a:t>Operadores de </a:t>
            </a:r>
            <a:r>
              <a:rPr lang="es-ES" sz="32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Pertenencia</a:t>
            </a:r>
            <a:endParaRPr lang="es-ES" sz="3200" b="1" i="0" dirty="0">
              <a:solidFill>
                <a:srgbClr val="FF0000"/>
              </a:solidFill>
              <a:effectLst/>
              <a:latin typeface="var(--title-font)"/>
            </a:endParaRPr>
          </a:p>
        </p:txBody>
      </p:sp>
      <p:sp>
        <p:nvSpPr>
          <p:cNvPr id="3" name="CuadroTexto 2">
            <a:extLst>
              <a:ext uri="{FF2B5EF4-FFF2-40B4-BE49-F238E27FC236}">
                <a16:creationId xmlns:a16="http://schemas.microsoft.com/office/drawing/2014/main" id="{F2577139-DF5F-C5B9-44C4-A1C6738AE123}"/>
              </a:ext>
            </a:extLst>
          </p:cNvPr>
          <p:cNvSpPr txBox="1"/>
          <p:nvPr/>
        </p:nvSpPr>
        <p:spPr>
          <a:xfrm>
            <a:off x="1084729" y="1057475"/>
            <a:ext cx="10291483" cy="2231060"/>
          </a:xfrm>
          <a:prstGeom prst="rect">
            <a:avLst/>
          </a:prstGeom>
          <a:noFill/>
        </p:spPr>
        <p:txBody>
          <a:bodyPr wrap="square">
            <a:spAutoFit/>
          </a:bodyPr>
          <a:lstStyle/>
          <a:p>
            <a:pPr algn="l">
              <a:lnSpc>
                <a:spcPct val="107000"/>
              </a:lnSpc>
              <a:spcAft>
                <a:spcPts val="800"/>
              </a:spcAft>
            </a:pPr>
            <a:r>
              <a:rPr lang="es-ES" dirty="0">
                <a:effectLst/>
                <a:latin typeface="Calibri" panose="020F0502020204030204" pitchFamily="34" charset="0"/>
                <a:ea typeface="Calibri" panose="020F0502020204030204" pitchFamily="34" charset="0"/>
                <a:cs typeface="Times New Roman" panose="02020603050405020304" pitchFamily="18" charset="0"/>
              </a:rPr>
              <a:t>Un operador de pertenencia se emplea para identificar pertenencia en alguna secuencia (listas, strings, tuplas).</a:t>
            </a:r>
          </a:p>
          <a:p>
            <a:pPr algn="l">
              <a:lnSpc>
                <a:spcPct val="107000"/>
              </a:lnSpc>
              <a:spcAft>
                <a:spcPts val="800"/>
              </a:spcAft>
            </a:pPr>
            <a:r>
              <a:rPr lang="es-ES" b="1" dirty="0">
                <a:effectLst/>
                <a:latin typeface="Calibri" panose="020F0502020204030204" pitchFamily="34" charset="0"/>
                <a:ea typeface="Calibri" panose="020F0502020204030204" pitchFamily="34" charset="0"/>
                <a:cs typeface="Times New Roman" panose="02020603050405020304" pitchFamily="18" charset="0"/>
              </a:rPr>
              <a:t>in </a:t>
            </a:r>
            <a:r>
              <a:rPr lang="es-ES" dirty="0">
                <a:effectLst/>
                <a:latin typeface="Calibri" panose="020F0502020204030204" pitchFamily="34" charset="0"/>
                <a:ea typeface="Calibri" panose="020F0502020204030204" pitchFamily="34" charset="0"/>
                <a:cs typeface="Times New Roman" panose="02020603050405020304" pitchFamily="18" charset="0"/>
              </a:rPr>
              <a:t>y</a:t>
            </a:r>
            <a:r>
              <a:rPr lang="es-ES" b="1" dirty="0">
                <a:effectLst/>
                <a:latin typeface="Calibri" panose="020F0502020204030204" pitchFamily="34" charset="0"/>
                <a:ea typeface="Calibri" panose="020F0502020204030204" pitchFamily="34" charset="0"/>
                <a:cs typeface="Times New Roman" panose="02020603050405020304" pitchFamily="18" charset="0"/>
              </a:rPr>
              <a:t> not </a:t>
            </a:r>
            <a:r>
              <a:rPr lang="es-ES" dirty="0">
                <a:effectLst/>
                <a:latin typeface="Calibri" panose="020F0502020204030204" pitchFamily="34" charset="0"/>
                <a:ea typeface="Calibri" panose="020F0502020204030204" pitchFamily="34" charset="0"/>
                <a:cs typeface="Times New Roman" panose="02020603050405020304" pitchFamily="18" charset="0"/>
              </a:rPr>
              <a:t>in son operadores de pertenencia.</a:t>
            </a:r>
          </a:p>
          <a:p>
            <a:pPr algn="l">
              <a:lnSpc>
                <a:spcPct val="107000"/>
              </a:lnSpc>
              <a:spcAft>
                <a:spcPts val="800"/>
              </a:spcAft>
            </a:pPr>
            <a:r>
              <a:rPr lang="es-ES"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a:t>
            </a:r>
            <a:r>
              <a:rPr lang="es-ES" dirty="0">
                <a:effectLst/>
                <a:latin typeface="Calibri" panose="020F0502020204030204" pitchFamily="34" charset="0"/>
                <a:ea typeface="Calibri" panose="020F0502020204030204" pitchFamily="34" charset="0"/>
                <a:cs typeface="Times New Roman" panose="02020603050405020304" pitchFamily="18" charset="0"/>
              </a:rPr>
              <a:t> devuelve </a:t>
            </a:r>
            <a:r>
              <a:rPr lang="es-ES" b="1" i="1" dirty="0">
                <a:effectLst/>
                <a:latin typeface="Calibri" panose="020F0502020204030204" pitchFamily="34" charset="0"/>
                <a:ea typeface="Calibri" panose="020F0502020204030204" pitchFamily="34" charset="0"/>
                <a:cs typeface="Times New Roman" panose="02020603050405020304" pitchFamily="18" charset="0"/>
              </a:rPr>
              <a:t>True</a:t>
            </a:r>
            <a:r>
              <a:rPr lang="es-ES" dirty="0">
                <a:effectLst/>
                <a:latin typeface="Calibri" panose="020F0502020204030204" pitchFamily="34" charset="0"/>
                <a:ea typeface="Calibri" panose="020F0502020204030204" pitchFamily="34" charset="0"/>
                <a:cs typeface="Times New Roman" panose="02020603050405020304" pitchFamily="18" charset="0"/>
              </a:rPr>
              <a:t> si el valor especificado se encuentra en la secuencia. En caso contrario devuelve </a:t>
            </a:r>
            <a:r>
              <a:rPr lang="es-ES" b="1" dirty="0">
                <a:effectLst/>
                <a:latin typeface="Calibri" panose="020F0502020204030204" pitchFamily="34" charset="0"/>
                <a:ea typeface="Calibri" panose="020F0502020204030204" pitchFamily="34" charset="0"/>
                <a:cs typeface="Times New Roman" panose="02020603050405020304" pitchFamily="18" charset="0"/>
              </a:rPr>
              <a:t>False</a:t>
            </a:r>
            <a:r>
              <a:rPr lang="es-ES" dirty="0">
                <a:effectLst/>
                <a:latin typeface="Calibri" panose="020F0502020204030204" pitchFamily="34" charset="0"/>
                <a:ea typeface="Calibri" panose="020F0502020204030204" pitchFamily="34" charset="0"/>
                <a:cs typeface="Times New Roman" panose="02020603050405020304" pitchFamily="18" charset="0"/>
              </a:rPr>
              <a:t>.</a:t>
            </a:r>
          </a:p>
          <a:p>
            <a:pPr algn="l">
              <a:lnSpc>
                <a:spcPct val="107000"/>
              </a:lnSpc>
              <a:spcAft>
                <a:spcPts val="800"/>
              </a:spcAft>
            </a:pPr>
            <a:r>
              <a:rPr lang="es-ES"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not</a:t>
            </a:r>
            <a:r>
              <a:rPr lang="es-ES" dirty="0">
                <a:effectLst/>
                <a:latin typeface="Calibri" panose="020F0502020204030204" pitchFamily="34" charset="0"/>
                <a:ea typeface="Calibri" panose="020F0502020204030204" pitchFamily="34" charset="0"/>
                <a:cs typeface="Times New Roman" panose="02020603050405020304" pitchFamily="18" charset="0"/>
              </a:rPr>
              <a:t> </a:t>
            </a:r>
            <a:r>
              <a:rPr lang="es-ES"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a:t>
            </a:r>
            <a:r>
              <a:rPr lang="es-ES" dirty="0">
                <a:effectLst/>
                <a:latin typeface="Calibri" panose="020F0502020204030204" pitchFamily="34" charset="0"/>
                <a:ea typeface="Calibri" panose="020F0502020204030204" pitchFamily="34" charset="0"/>
                <a:cs typeface="Times New Roman" panose="02020603050405020304" pitchFamily="18" charset="0"/>
              </a:rPr>
              <a:t> devuelve </a:t>
            </a:r>
            <a:r>
              <a:rPr lang="es-ES" b="1" dirty="0">
                <a:effectLst/>
                <a:latin typeface="Calibri" panose="020F0502020204030204" pitchFamily="34" charset="0"/>
                <a:ea typeface="Calibri" panose="020F0502020204030204" pitchFamily="34" charset="0"/>
                <a:cs typeface="Times New Roman" panose="02020603050405020304" pitchFamily="18" charset="0"/>
              </a:rPr>
              <a:t>True</a:t>
            </a:r>
            <a:r>
              <a:rPr lang="es-ES" dirty="0">
                <a:effectLst/>
                <a:latin typeface="Calibri" panose="020F0502020204030204" pitchFamily="34" charset="0"/>
                <a:ea typeface="Calibri" panose="020F0502020204030204" pitchFamily="34" charset="0"/>
                <a:cs typeface="Times New Roman" panose="02020603050405020304" pitchFamily="18" charset="0"/>
              </a:rPr>
              <a:t> si el valor especificado no se encuentra en la secuencia. En caso contrario devuelve </a:t>
            </a:r>
            <a:r>
              <a:rPr lang="es-ES" b="1" dirty="0">
                <a:effectLst/>
                <a:latin typeface="Calibri" panose="020F0502020204030204" pitchFamily="34" charset="0"/>
                <a:ea typeface="Calibri" panose="020F0502020204030204" pitchFamily="34" charset="0"/>
                <a:cs typeface="Times New Roman" panose="02020603050405020304" pitchFamily="18" charset="0"/>
              </a:rPr>
              <a:t>False</a:t>
            </a:r>
            <a:r>
              <a:rPr lang="es-ES" dirty="0">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8" name="Imagen 7">
            <a:extLst>
              <a:ext uri="{FF2B5EF4-FFF2-40B4-BE49-F238E27FC236}">
                <a16:creationId xmlns:a16="http://schemas.microsoft.com/office/drawing/2014/main" id="{5A970814-D23F-8CED-9517-FA1BF4A6E5B9}"/>
              </a:ext>
            </a:extLst>
          </p:cNvPr>
          <p:cNvPicPr>
            <a:picLocks noChangeAspect="1"/>
          </p:cNvPicPr>
          <p:nvPr/>
        </p:nvPicPr>
        <p:blipFill>
          <a:blip r:embed="rId2"/>
          <a:stretch>
            <a:fillRect/>
          </a:stretch>
        </p:blipFill>
        <p:spPr>
          <a:xfrm>
            <a:off x="3055283" y="3016622"/>
            <a:ext cx="5731173" cy="3769659"/>
          </a:xfrm>
          <a:prstGeom prst="rect">
            <a:avLst/>
          </a:prstGeom>
        </p:spPr>
      </p:pic>
    </p:spTree>
    <p:extLst>
      <p:ext uri="{BB962C8B-B14F-4D97-AF65-F5344CB8AC3E}">
        <p14:creationId xmlns:p14="http://schemas.microsoft.com/office/powerpoint/2010/main" val="36847389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347C11D-2F4A-47B9-04D8-823125FEE334}"/>
              </a:ext>
            </a:extLst>
          </p:cNvPr>
          <p:cNvSpPr txBox="1"/>
          <p:nvPr/>
        </p:nvSpPr>
        <p:spPr>
          <a:xfrm>
            <a:off x="1084729" y="375628"/>
            <a:ext cx="6096000" cy="584775"/>
          </a:xfrm>
          <a:prstGeom prst="rect">
            <a:avLst/>
          </a:prstGeom>
          <a:noFill/>
        </p:spPr>
        <p:txBody>
          <a:bodyPr wrap="square">
            <a:spAutoFit/>
          </a:bodyPr>
          <a:lstStyle/>
          <a:p>
            <a:r>
              <a:rPr lang="es-ES" sz="3200" b="1" i="0" dirty="0">
                <a:solidFill>
                  <a:srgbClr val="FF0000"/>
                </a:solidFill>
                <a:effectLst/>
                <a:latin typeface="var(--title-font)"/>
              </a:rPr>
              <a:t>Operadores de </a:t>
            </a:r>
            <a:r>
              <a:rPr lang="es-ES" sz="32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Identidad</a:t>
            </a:r>
          </a:p>
        </p:txBody>
      </p:sp>
      <p:sp>
        <p:nvSpPr>
          <p:cNvPr id="5" name="CuadroTexto 4">
            <a:extLst>
              <a:ext uri="{FF2B5EF4-FFF2-40B4-BE49-F238E27FC236}">
                <a16:creationId xmlns:a16="http://schemas.microsoft.com/office/drawing/2014/main" id="{C7F8D296-837C-EAFE-6B2E-51EDF82F08F2}"/>
              </a:ext>
            </a:extLst>
          </p:cNvPr>
          <p:cNvSpPr txBox="1"/>
          <p:nvPr/>
        </p:nvSpPr>
        <p:spPr>
          <a:xfrm>
            <a:off x="1084729" y="945307"/>
            <a:ext cx="4303059" cy="4360746"/>
          </a:xfrm>
          <a:prstGeom prst="rect">
            <a:avLst/>
          </a:prstGeom>
          <a:noFill/>
        </p:spPr>
        <p:txBody>
          <a:bodyPr wrap="square">
            <a:spAutoFit/>
          </a:bodyPr>
          <a:lstStyle/>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Operadores de Un operador de identidad se emplea para comprobar si dos variables emplean la misma ubicación en memoria.</a:t>
            </a:r>
          </a:p>
          <a:p>
            <a:pPr algn="l">
              <a:lnSpc>
                <a:spcPct val="107000"/>
              </a:lnSpc>
              <a:spcAft>
                <a:spcPts val="800"/>
              </a:spcAft>
            </a:pPr>
            <a:r>
              <a:rPr lang="es-ES"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is</a:t>
            </a:r>
            <a:r>
              <a:rPr lang="es-ES" sz="1800" dirty="0">
                <a:effectLst/>
                <a:latin typeface="Calibri" panose="020F0502020204030204" pitchFamily="34" charset="0"/>
                <a:ea typeface="Calibri" panose="020F0502020204030204" pitchFamily="34" charset="0"/>
                <a:cs typeface="Times New Roman" panose="02020603050405020304" pitchFamily="18" charset="0"/>
              </a:rPr>
              <a:t> y </a:t>
            </a:r>
            <a:r>
              <a:rPr lang="es-ES"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is not </a:t>
            </a:r>
            <a:r>
              <a:rPr lang="es-ES" sz="1800" dirty="0">
                <a:effectLst/>
                <a:latin typeface="Calibri" panose="020F0502020204030204" pitchFamily="34" charset="0"/>
                <a:ea typeface="Calibri" panose="020F0502020204030204" pitchFamily="34" charset="0"/>
                <a:cs typeface="Times New Roman" panose="02020603050405020304" pitchFamily="18" charset="0"/>
              </a:rPr>
              <a:t>son operadores de identidad.</a:t>
            </a:r>
          </a:p>
          <a:p>
            <a:pPr algn="l">
              <a:lnSpc>
                <a:spcPct val="107000"/>
              </a:lnSpc>
              <a:spcAft>
                <a:spcPts val="800"/>
              </a:spcAft>
            </a:pPr>
            <a:r>
              <a:rPr lang="es-ES" sz="20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is </a:t>
            </a:r>
            <a:r>
              <a:rPr lang="es-ES" sz="1800" dirty="0">
                <a:effectLst/>
                <a:latin typeface="Calibri" panose="020F0502020204030204" pitchFamily="34" charset="0"/>
                <a:ea typeface="Calibri" panose="020F0502020204030204" pitchFamily="34" charset="0"/>
                <a:cs typeface="Times New Roman" panose="02020603050405020304" pitchFamily="18" charset="0"/>
              </a:rPr>
              <a:t>devuelve True si los operandos se refieren al mismo objeto. En caso contrario devuelve False.</a:t>
            </a:r>
          </a:p>
          <a:p>
            <a:pPr algn="l">
              <a:lnSpc>
                <a:spcPct val="107000"/>
              </a:lnSpc>
              <a:spcAft>
                <a:spcPts val="800"/>
              </a:spcAft>
            </a:pPr>
            <a:r>
              <a:rPr lang="es-ES"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is not </a:t>
            </a:r>
            <a:r>
              <a:rPr lang="es-ES" sz="1800" dirty="0">
                <a:effectLst/>
                <a:latin typeface="Calibri" panose="020F0502020204030204" pitchFamily="34" charset="0"/>
                <a:ea typeface="Calibri" panose="020F0502020204030204" pitchFamily="34" charset="0"/>
                <a:cs typeface="Times New Roman" panose="02020603050405020304" pitchFamily="18" charset="0"/>
              </a:rPr>
              <a:t>devuelve True si los operandos no se refieren al mismo objeto. En caso contrario devuelve False.</a:t>
            </a:r>
          </a:p>
          <a:p>
            <a:pPr algn="l">
              <a:lnSpc>
                <a:spcPct val="107000"/>
              </a:lnSpc>
              <a:spcAft>
                <a:spcPts val="800"/>
              </a:spcAft>
            </a:pPr>
            <a:r>
              <a:rPr lang="es-ES" sz="1800" b="1" dirty="0">
                <a:effectLst/>
                <a:latin typeface="Calibri" panose="020F0502020204030204" pitchFamily="34" charset="0"/>
                <a:ea typeface="Calibri" panose="020F0502020204030204" pitchFamily="34" charset="0"/>
                <a:cs typeface="Times New Roman" panose="02020603050405020304" pitchFamily="18" charset="0"/>
              </a:rPr>
              <a:t>Nota: </a:t>
            </a:r>
            <a:r>
              <a:rPr lang="es-ES" sz="1800" dirty="0">
                <a:effectLst/>
                <a:latin typeface="Calibri" panose="020F0502020204030204" pitchFamily="34" charset="0"/>
                <a:ea typeface="Calibri" panose="020F0502020204030204" pitchFamily="34" charset="0"/>
                <a:cs typeface="Times New Roman" panose="02020603050405020304" pitchFamily="18" charset="0"/>
              </a:rPr>
              <a:t>dos valores, cuando son iguales, no implica necesariamente que sean idénticos</a:t>
            </a:r>
            <a:r>
              <a:rPr lang="es-ES" sz="3200" dirty="0">
                <a:solidFill>
                  <a:srgbClr val="0A0A23"/>
                </a:solidFill>
                <a:effectLst/>
                <a:latin typeface="Lato" panose="020F0502020204030203" pitchFamily="34" charset="0"/>
                <a:ea typeface="Calibri" panose="020F0502020204030204" pitchFamily="34" charset="0"/>
                <a:cs typeface="Times New Roman" panose="02020603050405020304" pitchFamily="18" charset="0"/>
              </a:rPr>
              <a:t>.</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EBE3303A-3584-91B2-7A2B-E4811B9E11F1}"/>
              </a:ext>
            </a:extLst>
          </p:cNvPr>
          <p:cNvPicPr>
            <a:picLocks noChangeAspect="1"/>
          </p:cNvPicPr>
          <p:nvPr/>
        </p:nvPicPr>
        <p:blipFill>
          <a:blip r:embed="rId2"/>
          <a:stretch>
            <a:fillRect/>
          </a:stretch>
        </p:blipFill>
        <p:spPr>
          <a:xfrm>
            <a:off x="5791200" y="380110"/>
            <a:ext cx="6290865" cy="5556130"/>
          </a:xfrm>
          <a:prstGeom prst="rect">
            <a:avLst/>
          </a:prstGeom>
        </p:spPr>
      </p:pic>
    </p:spTree>
    <p:extLst>
      <p:ext uri="{BB962C8B-B14F-4D97-AF65-F5344CB8AC3E}">
        <p14:creationId xmlns:p14="http://schemas.microsoft.com/office/powerpoint/2010/main" val="40770897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32336594-C00B-52E5-195E-BB67C419D2BC}"/>
              </a:ext>
            </a:extLst>
          </p:cNvPr>
          <p:cNvSpPr txBox="1"/>
          <p:nvPr/>
        </p:nvSpPr>
        <p:spPr>
          <a:xfrm>
            <a:off x="1389529" y="457218"/>
            <a:ext cx="8704729" cy="1200329"/>
          </a:xfrm>
          <a:prstGeom prst="rect">
            <a:avLst/>
          </a:prstGeom>
          <a:noFill/>
        </p:spPr>
        <p:txBody>
          <a:bodyPr wrap="square">
            <a:spAutoFit/>
          </a:bodyPr>
          <a:lstStyle/>
          <a:p>
            <a:pPr algn="l"/>
            <a:r>
              <a:rPr lang="es-ES" sz="2400" b="1" i="0" dirty="0">
                <a:effectLst/>
                <a:latin typeface="museo"/>
              </a:rPr>
              <a:t>Ejercicio 1: </a:t>
            </a:r>
            <a:r>
              <a:rPr lang="es-ES" sz="2400" b="1" i="0" dirty="0">
                <a:solidFill>
                  <a:srgbClr val="FF0000"/>
                </a:solidFill>
                <a:effectLst/>
                <a:latin typeface="museo"/>
              </a:rPr>
              <a:t>Operadores aritméticos</a:t>
            </a:r>
          </a:p>
          <a:p>
            <a:br>
              <a:rPr lang="es-ES" sz="2400" b="1" dirty="0">
                <a:solidFill>
                  <a:srgbClr val="FF0000"/>
                </a:solidFill>
              </a:rPr>
            </a:br>
            <a:endParaRPr lang="es-ES" sz="2400" b="1" dirty="0">
              <a:solidFill>
                <a:srgbClr val="FF0000"/>
              </a:solidFill>
            </a:endParaRPr>
          </a:p>
        </p:txBody>
      </p:sp>
      <p:pic>
        <p:nvPicPr>
          <p:cNvPr id="13" name="Imagen 12">
            <a:extLst>
              <a:ext uri="{FF2B5EF4-FFF2-40B4-BE49-F238E27FC236}">
                <a16:creationId xmlns:a16="http://schemas.microsoft.com/office/drawing/2014/main" id="{7A6C04A6-5B29-406C-5350-7A5E2BA4CF29}"/>
              </a:ext>
            </a:extLst>
          </p:cNvPr>
          <p:cNvPicPr>
            <a:picLocks noChangeAspect="1"/>
          </p:cNvPicPr>
          <p:nvPr/>
        </p:nvPicPr>
        <p:blipFill>
          <a:blip r:embed="rId2"/>
          <a:stretch>
            <a:fillRect/>
          </a:stretch>
        </p:blipFill>
        <p:spPr>
          <a:xfrm>
            <a:off x="1595716" y="1152524"/>
            <a:ext cx="3033061" cy="568699"/>
          </a:xfrm>
          <a:prstGeom prst="rect">
            <a:avLst/>
          </a:prstGeom>
        </p:spPr>
      </p:pic>
      <p:pic>
        <p:nvPicPr>
          <p:cNvPr id="15" name="Imagen 14">
            <a:extLst>
              <a:ext uri="{FF2B5EF4-FFF2-40B4-BE49-F238E27FC236}">
                <a16:creationId xmlns:a16="http://schemas.microsoft.com/office/drawing/2014/main" id="{9EB77EAF-0530-3C36-C8B8-9B7EE52D61B4}"/>
              </a:ext>
            </a:extLst>
          </p:cNvPr>
          <p:cNvPicPr>
            <a:picLocks noChangeAspect="1"/>
          </p:cNvPicPr>
          <p:nvPr/>
        </p:nvPicPr>
        <p:blipFill>
          <a:blip r:embed="rId3"/>
          <a:stretch>
            <a:fillRect/>
          </a:stretch>
        </p:blipFill>
        <p:spPr>
          <a:xfrm>
            <a:off x="2375647" y="1816193"/>
            <a:ext cx="4755776" cy="3428122"/>
          </a:xfrm>
          <a:prstGeom prst="rect">
            <a:avLst/>
          </a:prstGeom>
        </p:spPr>
      </p:pic>
      <p:sp>
        <p:nvSpPr>
          <p:cNvPr id="17" name="CuadroTexto 16">
            <a:extLst>
              <a:ext uri="{FF2B5EF4-FFF2-40B4-BE49-F238E27FC236}">
                <a16:creationId xmlns:a16="http://schemas.microsoft.com/office/drawing/2014/main" id="{C488E79A-314A-7EF9-783E-849660D87E99}"/>
              </a:ext>
            </a:extLst>
          </p:cNvPr>
          <p:cNvSpPr txBox="1"/>
          <p:nvPr/>
        </p:nvSpPr>
        <p:spPr>
          <a:xfrm>
            <a:off x="7315200" y="1816193"/>
            <a:ext cx="4186518" cy="1815882"/>
          </a:xfrm>
          <a:prstGeom prst="rect">
            <a:avLst/>
          </a:prstGeom>
          <a:noFill/>
        </p:spPr>
        <p:txBody>
          <a:bodyPr wrap="square">
            <a:spAutoFit/>
          </a:bodyPr>
          <a:lstStyle/>
          <a:p>
            <a:r>
              <a:rPr lang="en-US" sz="2800" b="0" i="0" dirty="0">
                <a:solidFill>
                  <a:srgbClr val="859900"/>
                </a:solidFill>
                <a:effectLst/>
                <a:latin typeface="SFMono-Regular"/>
              </a:rPr>
              <a:t>import</a:t>
            </a:r>
            <a:r>
              <a:rPr lang="en-US" sz="2800" b="0" i="0" dirty="0">
                <a:solidFill>
                  <a:srgbClr val="5C5962"/>
                </a:solidFill>
                <a:effectLst/>
                <a:latin typeface="SFMono-Regular"/>
              </a:rPr>
              <a:t> </a:t>
            </a:r>
            <a:r>
              <a:rPr lang="en-US" sz="2800" b="0" i="0" dirty="0">
                <a:solidFill>
                  <a:srgbClr val="93A1A1"/>
                </a:solidFill>
                <a:effectLst/>
                <a:latin typeface="SFMono-Regular"/>
              </a:rPr>
              <a:t>math</a:t>
            </a:r>
            <a:r>
              <a:rPr lang="en-US" sz="2800" b="0" i="0" dirty="0">
                <a:solidFill>
                  <a:srgbClr val="5C5962"/>
                </a:solidFill>
                <a:effectLst/>
                <a:latin typeface="SFMono-Regular"/>
              </a:rPr>
              <a:t> </a:t>
            </a:r>
          </a:p>
          <a:p>
            <a:endParaRPr lang="en-US" sz="2800" dirty="0">
              <a:solidFill>
                <a:srgbClr val="5C5962"/>
              </a:solidFill>
              <a:latin typeface="SFMono-Regular"/>
            </a:endParaRPr>
          </a:p>
          <a:p>
            <a:r>
              <a:rPr lang="en-US" sz="2800" b="0" i="0" dirty="0">
                <a:solidFill>
                  <a:srgbClr val="859900"/>
                </a:solidFill>
                <a:effectLst/>
                <a:latin typeface="SFMono-Regular"/>
              </a:rPr>
              <a:t>print</a:t>
            </a:r>
            <a:r>
              <a:rPr lang="en-US" sz="2800" b="0" i="0" dirty="0">
                <a:solidFill>
                  <a:srgbClr val="93A1A1"/>
                </a:solidFill>
                <a:effectLst/>
                <a:latin typeface="SFMono-Regular"/>
              </a:rPr>
              <a:t>(</a:t>
            </a:r>
            <a:r>
              <a:rPr lang="en-US" sz="2800" b="0" i="0" dirty="0" err="1">
                <a:solidFill>
                  <a:srgbClr val="93A1A1"/>
                </a:solidFill>
                <a:effectLst/>
                <a:latin typeface="SFMono-Regular"/>
              </a:rPr>
              <a:t>math.</a:t>
            </a:r>
            <a:r>
              <a:rPr lang="en-US" sz="2800" b="0" i="0" dirty="0" err="1">
                <a:solidFill>
                  <a:srgbClr val="B58900"/>
                </a:solidFill>
                <a:effectLst/>
                <a:latin typeface="SFMono-Regular"/>
              </a:rPr>
              <a:t>pow</a:t>
            </a:r>
            <a:r>
              <a:rPr lang="en-US" sz="2800" b="0" i="0" dirty="0">
                <a:solidFill>
                  <a:srgbClr val="93A1A1"/>
                </a:solidFill>
                <a:effectLst/>
                <a:latin typeface="SFMono-Regular"/>
              </a:rPr>
              <a:t>(</a:t>
            </a:r>
            <a:r>
              <a:rPr lang="en-US" sz="2800" b="0" i="0" dirty="0">
                <a:solidFill>
                  <a:srgbClr val="2AA198"/>
                </a:solidFill>
                <a:effectLst/>
                <a:latin typeface="SFMono-Regular"/>
              </a:rPr>
              <a:t>10</a:t>
            </a:r>
            <a:r>
              <a:rPr lang="en-US" sz="2800" b="0" i="0" dirty="0">
                <a:solidFill>
                  <a:srgbClr val="93A1A1"/>
                </a:solidFill>
                <a:effectLst/>
                <a:latin typeface="SFMono-Regular"/>
              </a:rPr>
              <a:t>,</a:t>
            </a:r>
            <a:r>
              <a:rPr lang="en-US" sz="2800" b="0" i="0" dirty="0">
                <a:solidFill>
                  <a:srgbClr val="5C5962"/>
                </a:solidFill>
                <a:effectLst/>
                <a:latin typeface="SFMono-Regular"/>
              </a:rPr>
              <a:t> </a:t>
            </a:r>
            <a:r>
              <a:rPr lang="en-US" sz="2800" b="0" i="0" dirty="0">
                <a:solidFill>
                  <a:srgbClr val="2AA198"/>
                </a:solidFill>
                <a:effectLst/>
                <a:latin typeface="SFMono-Regular"/>
              </a:rPr>
              <a:t>3</a:t>
            </a:r>
            <a:r>
              <a:rPr lang="en-US" sz="2800" b="0" i="0" dirty="0">
                <a:solidFill>
                  <a:srgbClr val="93A1A1"/>
                </a:solidFill>
                <a:effectLst/>
                <a:latin typeface="SFMono-Regular"/>
              </a:rPr>
              <a:t>))</a:t>
            </a:r>
            <a:r>
              <a:rPr lang="en-US" sz="2800" b="0" i="0" dirty="0">
                <a:solidFill>
                  <a:srgbClr val="5C5962"/>
                </a:solidFill>
                <a:effectLst/>
                <a:latin typeface="SFMono-Regular"/>
              </a:rPr>
              <a:t> </a:t>
            </a:r>
            <a:r>
              <a:rPr lang="en-US" sz="2800" b="0" i="0" dirty="0">
                <a:solidFill>
                  <a:srgbClr val="586E75"/>
                </a:solidFill>
                <a:effectLst/>
                <a:latin typeface="SFMono-Regular"/>
              </a:rPr>
              <a:t>#1000.0</a:t>
            </a:r>
            <a:endParaRPr lang="es-ES" sz="2800" dirty="0"/>
          </a:p>
        </p:txBody>
      </p:sp>
      <p:sp>
        <p:nvSpPr>
          <p:cNvPr id="19" name="CuadroTexto 18">
            <a:extLst>
              <a:ext uri="{FF2B5EF4-FFF2-40B4-BE49-F238E27FC236}">
                <a16:creationId xmlns:a16="http://schemas.microsoft.com/office/drawing/2014/main" id="{8A46768F-DACC-ECD6-AB0C-DDF7A598E459}"/>
              </a:ext>
            </a:extLst>
          </p:cNvPr>
          <p:cNvSpPr txBox="1"/>
          <p:nvPr/>
        </p:nvSpPr>
        <p:spPr>
          <a:xfrm>
            <a:off x="7718612" y="3790721"/>
            <a:ext cx="3048000" cy="2445862"/>
          </a:xfrm>
          <a:prstGeom prst="rect">
            <a:avLst/>
          </a:prstGeom>
          <a:noFill/>
        </p:spPr>
        <p:txBody>
          <a:bodyPr wrap="square">
            <a:spAutoFit/>
          </a:bodyPr>
          <a:lstStyle/>
          <a:p>
            <a:pPr>
              <a:lnSpc>
                <a:spcPct val="107000"/>
              </a:lnSpc>
              <a:spcAft>
                <a:spcPts val="800"/>
              </a:spcAft>
            </a:pPr>
            <a:r>
              <a:rPr lang="es-ES" sz="2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librería math</a:t>
            </a:r>
            <a:r>
              <a:rPr lang="es-ES" sz="2400" dirty="0">
                <a:effectLst/>
                <a:latin typeface="Calibri" panose="020F0502020204030204" pitchFamily="34" charset="0"/>
                <a:ea typeface="Calibri" panose="020F0502020204030204" pitchFamily="34" charset="0"/>
                <a:cs typeface="Times New Roman" panose="02020603050405020304" pitchFamily="18" charset="0"/>
              </a:rPr>
              <a:t>. En esta librería también tenemos una función llamada </a:t>
            </a:r>
            <a:r>
              <a:rPr lang="es-ES" sz="2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pow() </a:t>
            </a:r>
            <a:r>
              <a:rPr lang="es-ES" sz="2400" dirty="0">
                <a:effectLst/>
                <a:latin typeface="Calibri" panose="020F0502020204030204" pitchFamily="34" charset="0"/>
                <a:ea typeface="Calibri" panose="020F0502020204030204" pitchFamily="34" charset="0"/>
                <a:cs typeface="Times New Roman" panose="02020603050405020304" pitchFamily="18" charset="0"/>
              </a:rPr>
              <a:t>que es equivalente al operador **.</a:t>
            </a:r>
          </a:p>
        </p:txBody>
      </p:sp>
    </p:spTree>
    <p:extLst>
      <p:ext uri="{BB962C8B-B14F-4D97-AF65-F5344CB8AC3E}">
        <p14:creationId xmlns:p14="http://schemas.microsoft.com/office/powerpoint/2010/main" val="38976423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32336594-C00B-52E5-195E-BB67C419D2BC}"/>
              </a:ext>
            </a:extLst>
          </p:cNvPr>
          <p:cNvSpPr txBox="1"/>
          <p:nvPr/>
        </p:nvSpPr>
        <p:spPr>
          <a:xfrm>
            <a:off x="1389529" y="457218"/>
            <a:ext cx="8704729" cy="1200329"/>
          </a:xfrm>
          <a:prstGeom prst="rect">
            <a:avLst/>
          </a:prstGeom>
          <a:noFill/>
        </p:spPr>
        <p:txBody>
          <a:bodyPr wrap="square">
            <a:spAutoFit/>
          </a:bodyPr>
          <a:lstStyle/>
          <a:p>
            <a:pPr algn="l"/>
            <a:r>
              <a:rPr lang="es-ES" sz="2400" b="1" i="0" dirty="0">
                <a:solidFill>
                  <a:srgbClr val="FF0000"/>
                </a:solidFill>
                <a:effectLst/>
                <a:latin typeface="museo"/>
              </a:rPr>
              <a:t>Operadores aritméticos – Orden de prioridad</a:t>
            </a:r>
          </a:p>
          <a:p>
            <a:br>
              <a:rPr lang="es-ES" sz="2400" b="1" dirty="0">
                <a:solidFill>
                  <a:srgbClr val="FF0000"/>
                </a:solidFill>
              </a:rPr>
            </a:br>
            <a:endParaRPr lang="es-ES" sz="2400" b="1" dirty="0">
              <a:solidFill>
                <a:srgbClr val="FF0000"/>
              </a:solidFill>
            </a:endParaRPr>
          </a:p>
        </p:txBody>
      </p:sp>
      <p:sp>
        <p:nvSpPr>
          <p:cNvPr id="3" name="CuadroTexto 2">
            <a:extLst>
              <a:ext uri="{FF2B5EF4-FFF2-40B4-BE49-F238E27FC236}">
                <a16:creationId xmlns:a16="http://schemas.microsoft.com/office/drawing/2014/main" id="{68A100B5-FBB5-0EDC-7FD1-AD86EF83DADE}"/>
              </a:ext>
            </a:extLst>
          </p:cNvPr>
          <p:cNvSpPr txBox="1"/>
          <p:nvPr/>
        </p:nvSpPr>
        <p:spPr>
          <a:xfrm>
            <a:off x="1389529" y="976700"/>
            <a:ext cx="9968753" cy="830997"/>
          </a:xfrm>
          <a:prstGeom prst="rect">
            <a:avLst/>
          </a:prstGeom>
          <a:noFill/>
        </p:spPr>
        <p:txBody>
          <a:bodyPr wrap="square">
            <a:spAutoFit/>
          </a:bodyPr>
          <a:lstStyle/>
          <a:p>
            <a:r>
              <a:rPr lang="es-ES" sz="2400" b="1" i="0" dirty="0">
                <a:solidFill>
                  <a:srgbClr val="5C5962"/>
                </a:solidFill>
                <a:effectLst/>
                <a:latin typeface="PT Sans" panose="020B0503020203020204" pitchFamily="34" charset="0"/>
              </a:rPr>
              <a:t>El orden de prioridad sería el siguiente para los operadores aritméticos, siendo el primero el de mayor prioridad:</a:t>
            </a:r>
            <a:endParaRPr lang="es-ES" sz="2400" b="1" dirty="0"/>
          </a:p>
        </p:txBody>
      </p:sp>
      <p:pic>
        <p:nvPicPr>
          <p:cNvPr id="5" name="Imagen 4">
            <a:extLst>
              <a:ext uri="{FF2B5EF4-FFF2-40B4-BE49-F238E27FC236}">
                <a16:creationId xmlns:a16="http://schemas.microsoft.com/office/drawing/2014/main" id="{575F0225-EC59-63C3-DA45-83B7E4515E7E}"/>
              </a:ext>
            </a:extLst>
          </p:cNvPr>
          <p:cNvPicPr>
            <a:picLocks noChangeAspect="1"/>
          </p:cNvPicPr>
          <p:nvPr/>
        </p:nvPicPr>
        <p:blipFill>
          <a:blip r:embed="rId2"/>
          <a:stretch>
            <a:fillRect/>
          </a:stretch>
        </p:blipFill>
        <p:spPr>
          <a:xfrm>
            <a:off x="2406182" y="1807697"/>
            <a:ext cx="4905375" cy="2162175"/>
          </a:xfrm>
          <a:prstGeom prst="rect">
            <a:avLst/>
          </a:prstGeom>
        </p:spPr>
      </p:pic>
      <p:pic>
        <p:nvPicPr>
          <p:cNvPr id="7" name="Imagen 6">
            <a:extLst>
              <a:ext uri="{FF2B5EF4-FFF2-40B4-BE49-F238E27FC236}">
                <a16:creationId xmlns:a16="http://schemas.microsoft.com/office/drawing/2014/main" id="{78B2F49B-9470-1E5F-A4FD-A6D1B7CABE83}"/>
              </a:ext>
            </a:extLst>
          </p:cNvPr>
          <p:cNvPicPr>
            <a:picLocks noChangeAspect="1"/>
          </p:cNvPicPr>
          <p:nvPr/>
        </p:nvPicPr>
        <p:blipFill>
          <a:blip r:embed="rId3"/>
          <a:stretch>
            <a:fillRect/>
          </a:stretch>
        </p:blipFill>
        <p:spPr>
          <a:xfrm>
            <a:off x="1940858" y="3969872"/>
            <a:ext cx="8225117" cy="2447925"/>
          </a:xfrm>
          <a:prstGeom prst="rect">
            <a:avLst/>
          </a:prstGeom>
        </p:spPr>
      </p:pic>
    </p:spTree>
    <p:extLst>
      <p:ext uri="{BB962C8B-B14F-4D97-AF65-F5344CB8AC3E}">
        <p14:creationId xmlns:p14="http://schemas.microsoft.com/office/powerpoint/2010/main" val="5409615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3116044-8EFE-B2B6-E039-019E604EFBF2}"/>
              </a:ext>
            </a:extLst>
          </p:cNvPr>
          <p:cNvSpPr txBox="1"/>
          <p:nvPr/>
        </p:nvSpPr>
        <p:spPr>
          <a:xfrm>
            <a:off x="874058" y="383294"/>
            <a:ext cx="9964271" cy="532903"/>
          </a:xfrm>
          <a:prstGeom prst="rect">
            <a:avLst/>
          </a:prstGeom>
          <a:noFill/>
        </p:spPr>
        <p:txBody>
          <a:bodyPr wrap="square">
            <a:spAutoFit/>
          </a:bodyPr>
          <a:lstStyle/>
          <a:p>
            <a:pPr>
              <a:lnSpc>
                <a:spcPct val="107000"/>
              </a:lnSpc>
              <a:spcAft>
                <a:spcPts val="800"/>
              </a:spcAft>
            </a:pPr>
            <a:r>
              <a:rPr lang="es-ES"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Uso de paréntesis</a:t>
            </a:r>
          </a:p>
        </p:txBody>
      </p:sp>
      <p:sp>
        <p:nvSpPr>
          <p:cNvPr id="7" name="CuadroTexto 6">
            <a:extLst>
              <a:ext uri="{FF2B5EF4-FFF2-40B4-BE49-F238E27FC236}">
                <a16:creationId xmlns:a16="http://schemas.microsoft.com/office/drawing/2014/main" id="{DE208B59-6549-928D-038B-D63645E4761C}"/>
              </a:ext>
            </a:extLst>
          </p:cNvPr>
          <p:cNvSpPr txBox="1"/>
          <p:nvPr/>
        </p:nvSpPr>
        <p:spPr>
          <a:xfrm>
            <a:off x="874058" y="989737"/>
            <a:ext cx="9964270" cy="4218399"/>
          </a:xfrm>
          <a:prstGeom prst="rect">
            <a:avLst/>
          </a:prstGeom>
          <a:noFill/>
        </p:spPr>
        <p:txBody>
          <a:bodyPr wrap="square">
            <a:spAutoFit/>
          </a:bodyPr>
          <a:lstStyle/>
          <a:p>
            <a:pPr>
              <a:lnSpc>
                <a:spcPct val="107000"/>
              </a:lnSpc>
              <a:spcAft>
                <a:spcPts val="800"/>
              </a:spcAft>
            </a:pPr>
            <a:r>
              <a:rPr lang="es-ES" sz="2000" dirty="0">
                <a:effectLst/>
                <a:latin typeface="Calibri" panose="020F0502020204030204" pitchFamily="34" charset="0"/>
                <a:ea typeface="Calibri" panose="020F0502020204030204" pitchFamily="34" charset="0"/>
                <a:cs typeface="Times New Roman" panose="02020603050405020304" pitchFamily="18" charset="0"/>
              </a:rPr>
              <a:t>Python soporta todos los operadores matemáticos más comunes, conocidos como </a:t>
            </a:r>
            <a:r>
              <a:rPr lang="es-ES" sz="2000" u="none" strike="noStrike" dirty="0">
                <a:effectLst/>
                <a:latin typeface="Calibri" panose="020F0502020204030204" pitchFamily="34" charset="0"/>
                <a:ea typeface="Calibri" panose="020F0502020204030204" pitchFamily="34" charset="0"/>
                <a:cs typeface="Times New Roman" panose="02020603050405020304" pitchFamily="18" charset="0"/>
              </a:rPr>
              <a:t>operadores aritméticos</a:t>
            </a:r>
            <a:r>
              <a:rPr lang="es-ES" sz="2000" dirty="0">
                <a:effectLst/>
                <a:latin typeface="Calibri" panose="020F0502020204030204" pitchFamily="34" charset="0"/>
                <a:ea typeface="Calibri" panose="020F0502020204030204" pitchFamily="34" charset="0"/>
                <a:cs typeface="Times New Roman" panose="02020603050405020304" pitchFamily="18" charset="0"/>
              </a:rPr>
              <a:t>. Por lo tanto podemos realizar sumas, restas, multiplicaciones, exponentes (usando **).</a:t>
            </a:r>
          </a:p>
          <a:p>
            <a:pPr>
              <a:lnSpc>
                <a:spcPct val="107000"/>
              </a:lnSpc>
              <a:spcAft>
                <a:spcPts val="800"/>
              </a:spcAft>
            </a:pPr>
            <a:r>
              <a:rPr lang="es-ES" sz="2000" dirty="0">
                <a:effectLst/>
                <a:latin typeface="Calibri" panose="020F0502020204030204" pitchFamily="34" charset="0"/>
                <a:ea typeface="Calibri" panose="020F0502020204030204" pitchFamily="34" charset="0"/>
                <a:cs typeface="Times New Roman" panose="02020603050405020304" pitchFamily="18" charset="0"/>
              </a:rPr>
              <a:t> En el siguiente ejemplo realizamos varias operaciones en la misma línea, y almacenamos su resultado en y.</a:t>
            </a:r>
          </a:p>
          <a:p>
            <a:pPr>
              <a:lnSpc>
                <a:spcPct val="107000"/>
              </a:lnSpc>
              <a:spcAft>
                <a:spcPts val="800"/>
              </a:spcAft>
            </a:pP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Pero el comportamiento del código anterior y el siguiente es distinto, ya que el uso de paréntesis () da prioridad a unas operaciones sobre otras.</a:t>
            </a:r>
          </a:p>
          <a:p>
            <a:pPr>
              <a:lnSpc>
                <a:spcPct val="107000"/>
              </a:lnSpc>
              <a:spcAft>
                <a:spcPts val="800"/>
              </a:spcAft>
            </a:pP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5" name="Imagen 4">
            <a:extLst>
              <a:ext uri="{FF2B5EF4-FFF2-40B4-BE49-F238E27FC236}">
                <a16:creationId xmlns:a16="http://schemas.microsoft.com/office/drawing/2014/main" id="{DC8216EE-EEEB-9502-5A23-736B6016D3F9}"/>
              </a:ext>
            </a:extLst>
          </p:cNvPr>
          <p:cNvPicPr>
            <a:picLocks noChangeAspect="1"/>
          </p:cNvPicPr>
          <p:nvPr/>
        </p:nvPicPr>
        <p:blipFill>
          <a:blip r:embed="rId2"/>
          <a:stretch>
            <a:fillRect/>
          </a:stretch>
        </p:blipFill>
        <p:spPr>
          <a:xfrm>
            <a:off x="3567953" y="2444829"/>
            <a:ext cx="3540777" cy="1238599"/>
          </a:xfrm>
          <a:prstGeom prst="rect">
            <a:avLst/>
          </a:prstGeom>
        </p:spPr>
      </p:pic>
      <p:pic>
        <p:nvPicPr>
          <p:cNvPr id="8" name="Imagen 7">
            <a:extLst>
              <a:ext uri="{FF2B5EF4-FFF2-40B4-BE49-F238E27FC236}">
                <a16:creationId xmlns:a16="http://schemas.microsoft.com/office/drawing/2014/main" id="{07BCA3FC-4319-AD64-7EDA-22A389358486}"/>
              </a:ext>
            </a:extLst>
          </p:cNvPr>
          <p:cNvPicPr>
            <a:picLocks noChangeAspect="1"/>
          </p:cNvPicPr>
          <p:nvPr/>
        </p:nvPicPr>
        <p:blipFill>
          <a:blip r:embed="rId3"/>
          <a:stretch>
            <a:fillRect/>
          </a:stretch>
        </p:blipFill>
        <p:spPr>
          <a:xfrm>
            <a:off x="3711108" y="4351307"/>
            <a:ext cx="3460657" cy="1220564"/>
          </a:xfrm>
          <a:prstGeom prst="rect">
            <a:avLst/>
          </a:prstGeom>
        </p:spPr>
      </p:pic>
      <p:sp>
        <p:nvSpPr>
          <p:cNvPr id="10" name="CuadroTexto 9">
            <a:extLst>
              <a:ext uri="{FF2B5EF4-FFF2-40B4-BE49-F238E27FC236}">
                <a16:creationId xmlns:a16="http://schemas.microsoft.com/office/drawing/2014/main" id="{8DFB99EE-004F-041A-2960-34E36371E417}"/>
              </a:ext>
            </a:extLst>
          </p:cNvPr>
          <p:cNvSpPr txBox="1"/>
          <p:nvPr/>
        </p:nvSpPr>
        <p:spPr>
          <a:xfrm>
            <a:off x="761999" y="5551376"/>
            <a:ext cx="10452847" cy="646331"/>
          </a:xfrm>
          <a:prstGeom prst="rect">
            <a:avLst/>
          </a:prstGeom>
          <a:noFill/>
        </p:spPr>
        <p:txBody>
          <a:bodyPr wrap="square">
            <a:spAutoFit/>
          </a:bodyPr>
          <a:lstStyle/>
          <a:p>
            <a:r>
              <a:rPr lang="es-ES" b="0" i="0" dirty="0">
                <a:effectLst/>
                <a:latin typeface="PT Sans" panose="020B0503020203020204" pitchFamily="34" charset="0"/>
              </a:rPr>
              <a:t>El uso de paréntesis no solo se aplica a los operadores aritméticos, sino que también pueden ser aplicados a otros operadores como los </a:t>
            </a:r>
            <a:r>
              <a:rPr lang="es-ES" b="0" i="0" u="none" strike="noStrike" dirty="0">
                <a:effectLst/>
                <a:latin typeface="PT Sans" panose="020B0503020203020204" pitchFamily="34" charset="0"/>
              </a:rPr>
              <a:t>relacionales</a:t>
            </a:r>
            <a:r>
              <a:rPr lang="es-ES" b="0" i="0" dirty="0">
                <a:effectLst/>
                <a:latin typeface="PT Sans" panose="020B0503020203020204" pitchFamily="34" charset="0"/>
              </a:rPr>
              <a:t> o de </a:t>
            </a:r>
            <a:r>
              <a:rPr lang="es-ES" b="0" i="0" u="none" strike="noStrike" dirty="0">
                <a:effectLst/>
                <a:latin typeface="PT Sans" panose="020B0503020203020204" pitchFamily="34" charset="0"/>
              </a:rPr>
              <a:t>membresía</a:t>
            </a:r>
            <a:endParaRPr lang="es-ES" dirty="0"/>
          </a:p>
        </p:txBody>
      </p:sp>
    </p:spTree>
    <p:extLst>
      <p:ext uri="{BB962C8B-B14F-4D97-AF65-F5344CB8AC3E}">
        <p14:creationId xmlns:p14="http://schemas.microsoft.com/office/powerpoint/2010/main" val="38306350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C2987BD3-1641-1D73-FF6B-A8D146A84935}"/>
              </a:ext>
            </a:extLst>
          </p:cNvPr>
          <p:cNvSpPr txBox="1"/>
          <p:nvPr/>
        </p:nvSpPr>
        <p:spPr>
          <a:xfrm>
            <a:off x="1039906" y="312875"/>
            <a:ext cx="6096000" cy="584775"/>
          </a:xfrm>
          <a:prstGeom prst="rect">
            <a:avLst/>
          </a:prstGeom>
          <a:noFill/>
        </p:spPr>
        <p:txBody>
          <a:bodyPr wrap="square">
            <a:spAutoFit/>
          </a:bodyPr>
          <a:lstStyle/>
          <a:p>
            <a:pPr algn="just"/>
            <a:r>
              <a:rPr lang="es-ES" sz="3200" b="1" i="0" dirty="0">
                <a:solidFill>
                  <a:srgbClr val="FF0000"/>
                </a:solidFill>
                <a:effectLst/>
                <a:latin typeface="PT Sans" panose="020B0503020203020204" pitchFamily="34" charset="0"/>
              </a:rPr>
              <a:t>Sintaxis Python</a:t>
            </a:r>
            <a:endParaRPr lang="es-ES" sz="3200" b="1" i="0" dirty="0">
              <a:solidFill>
                <a:srgbClr val="FF0000"/>
              </a:solidFill>
              <a:effectLst/>
              <a:latin typeface="Arial" panose="020B0604020202020204" pitchFamily="34" charset="0"/>
            </a:endParaRPr>
          </a:p>
        </p:txBody>
      </p:sp>
      <p:sp>
        <p:nvSpPr>
          <p:cNvPr id="9" name="CuadroTexto 8">
            <a:extLst>
              <a:ext uri="{FF2B5EF4-FFF2-40B4-BE49-F238E27FC236}">
                <a16:creationId xmlns:a16="http://schemas.microsoft.com/office/drawing/2014/main" id="{B22C10C1-DDDD-6F8D-0E64-C116E53D1EAE}"/>
              </a:ext>
            </a:extLst>
          </p:cNvPr>
          <p:cNvSpPr txBox="1"/>
          <p:nvPr/>
        </p:nvSpPr>
        <p:spPr>
          <a:xfrm>
            <a:off x="1039906" y="897650"/>
            <a:ext cx="10560423" cy="1631216"/>
          </a:xfrm>
          <a:prstGeom prst="rect">
            <a:avLst/>
          </a:prstGeom>
          <a:noFill/>
        </p:spPr>
        <p:txBody>
          <a:bodyPr wrap="square">
            <a:spAutoFit/>
          </a:bodyPr>
          <a:lstStyle/>
          <a:p>
            <a:r>
              <a:rPr lang="es-ES" sz="2400" b="0" i="0" dirty="0">
                <a:solidFill>
                  <a:srgbClr val="5C5962"/>
                </a:solidFill>
                <a:effectLst/>
                <a:latin typeface="PT Sans" panose="020B0503020203020204" pitchFamily="34" charset="0"/>
              </a:rPr>
              <a:t>El termino sintaxis hace referencia al </a:t>
            </a:r>
            <a:r>
              <a:rPr lang="es-ES" sz="2800" b="1" i="0" dirty="0">
                <a:solidFill>
                  <a:srgbClr val="5C5962"/>
                </a:solidFill>
                <a:effectLst/>
                <a:latin typeface="PT Sans" panose="020B0503020203020204" pitchFamily="34" charset="0"/>
              </a:rPr>
              <a:t>conjunto</a:t>
            </a:r>
            <a:r>
              <a:rPr lang="es-ES" sz="2400" b="1" i="0" dirty="0">
                <a:solidFill>
                  <a:srgbClr val="5C5962"/>
                </a:solidFill>
                <a:effectLst/>
                <a:latin typeface="PT Sans" panose="020B0503020203020204" pitchFamily="34" charset="0"/>
              </a:rPr>
              <a:t> de reglas que definen como se tiene que escribir el código en un determinado lenguaje de programación</a:t>
            </a:r>
            <a:r>
              <a:rPr lang="es-ES" sz="2400" b="0" i="0" dirty="0">
                <a:solidFill>
                  <a:srgbClr val="5C5962"/>
                </a:solidFill>
                <a:effectLst/>
                <a:latin typeface="PT Sans" panose="020B0503020203020204" pitchFamily="34" charset="0"/>
              </a:rPr>
              <a:t>. Es decir, hace referencia a la forma en la que debemos escribir las instrucciones para que el ordenador, o más bien lenguaje de programación, nos entienda.</a:t>
            </a:r>
            <a:endParaRPr lang="es-ES" sz="2400" dirty="0"/>
          </a:p>
        </p:txBody>
      </p:sp>
      <p:sp>
        <p:nvSpPr>
          <p:cNvPr id="10" name="CuadroTexto 9">
            <a:extLst>
              <a:ext uri="{FF2B5EF4-FFF2-40B4-BE49-F238E27FC236}">
                <a16:creationId xmlns:a16="http://schemas.microsoft.com/office/drawing/2014/main" id="{0E2EF04C-27D8-91BE-46CC-86FC8A0783C9}"/>
              </a:ext>
            </a:extLst>
          </p:cNvPr>
          <p:cNvSpPr txBox="1"/>
          <p:nvPr/>
        </p:nvSpPr>
        <p:spPr>
          <a:xfrm>
            <a:off x="1039906" y="2879325"/>
            <a:ext cx="9959788" cy="865173"/>
          </a:xfrm>
          <a:prstGeom prst="rect">
            <a:avLst/>
          </a:prstGeom>
          <a:noFill/>
        </p:spPr>
        <p:txBody>
          <a:bodyPr wrap="square">
            <a:spAutoFit/>
          </a:bodyPr>
          <a:lstStyle/>
          <a:p>
            <a:pPr>
              <a:lnSpc>
                <a:spcPct val="107000"/>
              </a:lnSpc>
              <a:spcAft>
                <a:spcPts val="800"/>
              </a:spcAft>
            </a:pPr>
            <a:r>
              <a:rPr lang="es-ES" sz="2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Ejercicio 2:</a:t>
            </a:r>
            <a:r>
              <a:rPr lang="es-ES" sz="2400" dirty="0">
                <a:effectLst/>
                <a:latin typeface="Calibri" panose="020F0502020204030204" pitchFamily="34" charset="0"/>
                <a:ea typeface="Calibri" panose="020F0502020204030204" pitchFamily="34" charset="0"/>
                <a:cs typeface="Times New Roman" panose="02020603050405020304" pitchFamily="18" charset="0"/>
              </a:rPr>
              <a:t> El siguiente código simplemente define tres valores a, b y c, realiza unas operaciones con ellos y muestra el resultado por pantalla.</a:t>
            </a:r>
          </a:p>
        </p:txBody>
      </p:sp>
    </p:spTree>
    <p:extLst>
      <p:ext uri="{BB962C8B-B14F-4D97-AF65-F5344CB8AC3E}">
        <p14:creationId xmlns:p14="http://schemas.microsoft.com/office/powerpoint/2010/main" val="29047560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5F89ECA8-8CF9-DB39-CF91-F624CA98DBD7}"/>
              </a:ext>
            </a:extLst>
          </p:cNvPr>
          <p:cNvPicPr>
            <a:picLocks noChangeAspect="1"/>
          </p:cNvPicPr>
          <p:nvPr/>
        </p:nvPicPr>
        <p:blipFill>
          <a:blip r:embed="rId2"/>
          <a:stretch>
            <a:fillRect/>
          </a:stretch>
        </p:blipFill>
        <p:spPr>
          <a:xfrm>
            <a:off x="2665316" y="562066"/>
            <a:ext cx="6774519" cy="5531256"/>
          </a:xfrm>
          <a:prstGeom prst="rect">
            <a:avLst/>
          </a:prstGeom>
        </p:spPr>
      </p:pic>
    </p:spTree>
    <p:extLst>
      <p:ext uri="{BB962C8B-B14F-4D97-AF65-F5344CB8AC3E}">
        <p14:creationId xmlns:p14="http://schemas.microsoft.com/office/powerpoint/2010/main" val="32574595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32336594-C00B-52E5-195E-BB67C419D2BC}"/>
              </a:ext>
            </a:extLst>
          </p:cNvPr>
          <p:cNvSpPr txBox="1"/>
          <p:nvPr/>
        </p:nvSpPr>
        <p:spPr>
          <a:xfrm>
            <a:off x="1389529" y="457218"/>
            <a:ext cx="8704729" cy="1200329"/>
          </a:xfrm>
          <a:prstGeom prst="rect">
            <a:avLst/>
          </a:prstGeom>
          <a:noFill/>
        </p:spPr>
        <p:txBody>
          <a:bodyPr wrap="square">
            <a:spAutoFit/>
          </a:bodyPr>
          <a:lstStyle/>
          <a:p>
            <a:pPr algn="l"/>
            <a:r>
              <a:rPr lang="es-ES" sz="2400" b="1" i="0" dirty="0">
                <a:effectLst/>
                <a:latin typeface="museo"/>
              </a:rPr>
              <a:t>Ejercicio 3:</a:t>
            </a:r>
            <a:endParaRPr lang="es-ES" sz="2400" b="1" i="0" dirty="0">
              <a:solidFill>
                <a:srgbClr val="FF0000"/>
              </a:solidFill>
              <a:effectLst/>
              <a:latin typeface="museo"/>
            </a:endParaRPr>
          </a:p>
          <a:p>
            <a:br>
              <a:rPr lang="es-ES" sz="2400" b="1" dirty="0">
                <a:solidFill>
                  <a:srgbClr val="FF0000"/>
                </a:solidFill>
              </a:rPr>
            </a:br>
            <a:endParaRPr lang="es-ES" sz="2400" b="1" dirty="0">
              <a:solidFill>
                <a:srgbClr val="FF0000"/>
              </a:solidFill>
            </a:endParaRPr>
          </a:p>
        </p:txBody>
      </p:sp>
      <p:sp>
        <p:nvSpPr>
          <p:cNvPr id="3" name="CuadroTexto 2">
            <a:extLst>
              <a:ext uri="{FF2B5EF4-FFF2-40B4-BE49-F238E27FC236}">
                <a16:creationId xmlns:a16="http://schemas.microsoft.com/office/drawing/2014/main" id="{2A8A9FC6-E3A4-66D0-68EE-EF0BF9365084}"/>
              </a:ext>
            </a:extLst>
          </p:cNvPr>
          <p:cNvSpPr txBox="1"/>
          <p:nvPr/>
        </p:nvSpPr>
        <p:spPr>
          <a:xfrm>
            <a:off x="2877670" y="457218"/>
            <a:ext cx="8068236" cy="707886"/>
          </a:xfrm>
          <a:prstGeom prst="rect">
            <a:avLst/>
          </a:prstGeom>
          <a:noFill/>
        </p:spPr>
        <p:txBody>
          <a:bodyPr wrap="square">
            <a:spAutoFit/>
          </a:bodyPr>
          <a:lstStyle/>
          <a:p>
            <a:r>
              <a:rPr lang="es-ES" sz="2000" b="1" i="0" dirty="0">
                <a:solidFill>
                  <a:srgbClr val="FF0000"/>
                </a:solidFill>
                <a:effectLst/>
                <a:latin typeface="-apple-system"/>
              </a:rPr>
              <a:t>Aplicando las reglas matemáticas de asociatividad, decidir cuáles de las siguientes expresiones son iguales entre sí:</a:t>
            </a:r>
            <a:endParaRPr lang="es-ES" sz="2000" b="1" dirty="0">
              <a:solidFill>
                <a:srgbClr val="FF0000"/>
              </a:solidFill>
            </a:endParaRPr>
          </a:p>
        </p:txBody>
      </p:sp>
      <p:pic>
        <p:nvPicPr>
          <p:cNvPr id="5" name="Imagen 4">
            <a:extLst>
              <a:ext uri="{FF2B5EF4-FFF2-40B4-BE49-F238E27FC236}">
                <a16:creationId xmlns:a16="http://schemas.microsoft.com/office/drawing/2014/main" id="{A8B51F7D-DC9A-ACA9-9363-508CC3402BCC}"/>
              </a:ext>
            </a:extLst>
          </p:cNvPr>
          <p:cNvPicPr>
            <a:picLocks noChangeAspect="1"/>
          </p:cNvPicPr>
          <p:nvPr/>
        </p:nvPicPr>
        <p:blipFill>
          <a:blip r:embed="rId2"/>
          <a:stretch>
            <a:fillRect/>
          </a:stretch>
        </p:blipFill>
        <p:spPr>
          <a:xfrm>
            <a:off x="2877670" y="1277751"/>
            <a:ext cx="5558118" cy="2443896"/>
          </a:xfrm>
          <a:prstGeom prst="rect">
            <a:avLst/>
          </a:prstGeom>
        </p:spPr>
      </p:pic>
    </p:spTree>
    <p:extLst>
      <p:ext uri="{BB962C8B-B14F-4D97-AF65-F5344CB8AC3E}">
        <p14:creationId xmlns:p14="http://schemas.microsoft.com/office/powerpoint/2010/main" val="1972365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5357AF-302F-E081-F29D-506CB68CDDD3}"/>
              </a:ext>
            </a:extLst>
          </p:cNvPr>
          <p:cNvSpPr>
            <a:spLocks noGrp="1"/>
          </p:cNvSpPr>
          <p:nvPr>
            <p:ph type="title"/>
          </p:nvPr>
        </p:nvSpPr>
        <p:spPr/>
        <p:txBody>
          <a:bodyPr/>
          <a:lstStyle/>
          <a:p>
            <a:r>
              <a:rPr lang="es-ES" sz="4300" b="1" dirty="0">
                <a:solidFill>
                  <a:schemeClr val="accent1"/>
                </a:solidFill>
              </a:rPr>
              <a:t>Usar Python de forma interactiva</a:t>
            </a:r>
            <a:br>
              <a:rPr lang="es-ES" b="0" i="0" dirty="0">
                <a:effectLst/>
                <a:latin typeface="var(--title-font)"/>
              </a:rPr>
            </a:br>
            <a:endParaRPr lang="es-ES" dirty="0"/>
          </a:p>
        </p:txBody>
      </p:sp>
      <p:sp>
        <p:nvSpPr>
          <p:cNvPr id="3" name="Marcador de contenido 2">
            <a:extLst>
              <a:ext uri="{FF2B5EF4-FFF2-40B4-BE49-F238E27FC236}">
                <a16:creationId xmlns:a16="http://schemas.microsoft.com/office/drawing/2014/main" id="{9B2E19D6-691E-2EA7-DE02-CB188061EAEF}"/>
              </a:ext>
            </a:extLst>
          </p:cNvPr>
          <p:cNvSpPr>
            <a:spLocks noGrp="1"/>
          </p:cNvSpPr>
          <p:nvPr>
            <p:ph idx="1"/>
          </p:nvPr>
        </p:nvSpPr>
        <p:spPr>
          <a:xfrm>
            <a:off x="1097279" y="1845734"/>
            <a:ext cx="9660367" cy="4023360"/>
          </a:xfrm>
        </p:spPr>
        <p:txBody>
          <a:bodyPr/>
          <a:lstStyle/>
          <a:p>
            <a:pPr algn="l"/>
            <a:r>
              <a:rPr lang="es-ES" sz="2800" b="0" i="0" dirty="0">
                <a:solidFill>
                  <a:srgbClr val="0A0A0A"/>
                </a:solidFill>
                <a:effectLst/>
                <a:latin typeface="Roboto" panose="02000000000000000000" pitchFamily="2" charset="0"/>
              </a:rPr>
              <a:t>Un "</a:t>
            </a:r>
            <a:r>
              <a:rPr lang="es-ES" sz="2800" b="1" i="0" dirty="0">
                <a:solidFill>
                  <a:srgbClr val="0A0A0A"/>
                </a:solidFill>
                <a:effectLst/>
                <a:latin typeface="Roboto" panose="02000000000000000000" pitchFamily="2" charset="0"/>
              </a:rPr>
              <a:t>shell"</a:t>
            </a:r>
            <a:r>
              <a:rPr lang="es-ES" sz="2800" b="0" i="0" dirty="0">
                <a:solidFill>
                  <a:srgbClr val="0A0A0A"/>
                </a:solidFill>
                <a:effectLst/>
                <a:latin typeface="Roboto" panose="02000000000000000000" pitchFamily="2" charset="0"/>
              </a:rPr>
              <a:t> es un programa de computadora que le permite trabajar de manera interactiva con un programa o un sistema operativo usando comandos escritos. </a:t>
            </a:r>
          </a:p>
          <a:p>
            <a:pPr algn="l"/>
            <a:r>
              <a:rPr lang="es-ES" sz="2800" b="0" i="0" dirty="0">
                <a:solidFill>
                  <a:srgbClr val="0A0A0A"/>
                </a:solidFill>
                <a:effectLst/>
                <a:latin typeface="Roboto" panose="02000000000000000000" pitchFamily="2" charset="0"/>
              </a:rPr>
              <a:t>La Ventana Consola en Spyder es un shell para los comandos de Python. En el shell de Python, puede ingresar comandos para que Python procese (o "interprete").</a:t>
            </a:r>
          </a:p>
          <a:p>
            <a:pPr algn="l"/>
            <a:r>
              <a:rPr lang="es-ES" sz="2800" b="0" i="0" dirty="0">
                <a:solidFill>
                  <a:srgbClr val="0A0A0A"/>
                </a:solidFill>
                <a:effectLst/>
                <a:latin typeface="Roboto" panose="02000000000000000000" pitchFamily="2" charset="0"/>
              </a:rPr>
              <a:t>En esta sección, usaremos el shell de Python para hacer algunos cálculos y otros trabajos de forma interactiva.</a:t>
            </a:r>
          </a:p>
          <a:p>
            <a:endParaRPr lang="es-ES" dirty="0"/>
          </a:p>
        </p:txBody>
      </p:sp>
    </p:spTree>
    <p:extLst>
      <p:ext uri="{BB962C8B-B14F-4D97-AF65-F5344CB8AC3E}">
        <p14:creationId xmlns:p14="http://schemas.microsoft.com/office/powerpoint/2010/main" val="12511176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EF26CA02-DDE2-9508-E207-DC886B4BA839}"/>
              </a:ext>
            </a:extLst>
          </p:cNvPr>
          <p:cNvSpPr txBox="1"/>
          <p:nvPr/>
        </p:nvSpPr>
        <p:spPr>
          <a:xfrm>
            <a:off x="977153" y="1147482"/>
            <a:ext cx="10309412" cy="1477328"/>
          </a:xfrm>
          <a:prstGeom prst="rect">
            <a:avLst/>
          </a:prstGeom>
          <a:noFill/>
        </p:spPr>
        <p:txBody>
          <a:bodyPr wrap="square">
            <a:spAutoFit/>
          </a:bodyPr>
          <a:lstStyle/>
          <a:p>
            <a:pPr algn="l"/>
            <a:r>
              <a:rPr lang="es-ES" b="0" i="0" dirty="0">
                <a:solidFill>
                  <a:srgbClr val="000000"/>
                </a:solidFill>
                <a:effectLst/>
                <a:latin typeface="Verdana" panose="020B0604030504040204" pitchFamily="34" charset="0"/>
              </a:rPr>
              <a:t>En programación, el tipo de datos es un concepto importante.</a:t>
            </a:r>
          </a:p>
          <a:p>
            <a:pPr algn="l"/>
            <a:r>
              <a:rPr lang="es-ES" b="0" i="0" dirty="0">
                <a:solidFill>
                  <a:srgbClr val="000000"/>
                </a:solidFill>
                <a:effectLst/>
                <a:latin typeface="Verdana" panose="020B0604030504040204" pitchFamily="34" charset="0"/>
              </a:rPr>
              <a:t>Las variables pueden almacenar datos de diferentes tipos, y diferentes tipos pueden hacer cosas diferentes.</a:t>
            </a:r>
          </a:p>
          <a:p>
            <a:pPr algn="l"/>
            <a:r>
              <a:rPr lang="es-ES" b="0" i="0" dirty="0">
                <a:solidFill>
                  <a:srgbClr val="000000"/>
                </a:solidFill>
                <a:effectLst/>
                <a:latin typeface="Verdana" panose="020B0604030504040204" pitchFamily="34" charset="0"/>
              </a:rPr>
              <a:t>Python tiene los siguientes tipos de datos integrados de forma predeterminada, en estas categorías:</a:t>
            </a:r>
          </a:p>
        </p:txBody>
      </p:sp>
      <p:sp>
        <p:nvSpPr>
          <p:cNvPr id="7" name="CuadroTexto 6">
            <a:extLst>
              <a:ext uri="{FF2B5EF4-FFF2-40B4-BE49-F238E27FC236}">
                <a16:creationId xmlns:a16="http://schemas.microsoft.com/office/drawing/2014/main" id="{AB7E76C0-D499-AF48-42F9-4270125D73BE}"/>
              </a:ext>
            </a:extLst>
          </p:cNvPr>
          <p:cNvSpPr txBox="1"/>
          <p:nvPr/>
        </p:nvSpPr>
        <p:spPr>
          <a:xfrm>
            <a:off x="1039906" y="312875"/>
            <a:ext cx="6096000" cy="584775"/>
          </a:xfrm>
          <a:prstGeom prst="rect">
            <a:avLst/>
          </a:prstGeom>
          <a:noFill/>
        </p:spPr>
        <p:txBody>
          <a:bodyPr wrap="square">
            <a:spAutoFit/>
          </a:bodyPr>
          <a:lstStyle/>
          <a:p>
            <a:pPr algn="l"/>
            <a:r>
              <a:rPr lang="es-ES" sz="3200" b="1" i="0" dirty="0">
                <a:solidFill>
                  <a:srgbClr val="FF0000"/>
                </a:solidFill>
                <a:effectLst/>
                <a:latin typeface="Segoe UI" panose="020B0502040204020203" pitchFamily="34" charset="0"/>
              </a:rPr>
              <a:t>Tipos de datos incorporados</a:t>
            </a:r>
          </a:p>
        </p:txBody>
      </p:sp>
      <p:pic>
        <p:nvPicPr>
          <p:cNvPr id="9" name="Imagen 8">
            <a:extLst>
              <a:ext uri="{FF2B5EF4-FFF2-40B4-BE49-F238E27FC236}">
                <a16:creationId xmlns:a16="http://schemas.microsoft.com/office/drawing/2014/main" id="{2CB10BD7-4BAF-FA59-5D5F-8F420947A49E}"/>
              </a:ext>
            </a:extLst>
          </p:cNvPr>
          <p:cNvPicPr>
            <a:picLocks noChangeAspect="1"/>
          </p:cNvPicPr>
          <p:nvPr/>
        </p:nvPicPr>
        <p:blipFill>
          <a:blip r:embed="rId2"/>
          <a:stretch>
            <a:fillRect/>
          </a:stretch>
        </p:blipFill>
        <p:spPr>
          <a:xfrm>
            <a:off x="3479986" y="2283484"/>
            <a:ext cx="4749613" cy="3866785"/>
          </a:xfrm>
          <a:prstGeom prst="rect">
            <a:avLst/>
          </a:prstGeom>
        </p:spPr>
      </p:pic>
    </p:spTree>
    <p:extLst>
      <p:ext uri="{BB962C8B-B14F-4D97-AF65-F5344CB8AC3E}">
        <p14:creationId xmlns:p14="http://schemas.microsoft.com/office/powerpoint/2010/main" val="28534549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8B2AEC-63BD-AE36-5418-F0037E3430BD}"/>
              </a:ext>
            </a:extLst>
          </p:cNvPr>
          <p:cNvSpPr>
            <a:spLocks noChangeArrowheads="1"/>
          </p:cNvSpPr>
          <p:nvPr/>
        </p:nvSpPr>
        <p:spPr bwMode="auto">
          <a:xfrm>
            <a:off x="1174377" y="307645"/>
            <a:ext cx="6033247" cy="5590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800" b="1" i="0" u="none" strike="noStrike" cap="none" normalizeH="0" baseline="0" dirty="0">
                <a:ln>
                  <a:noFill/>
                </a:ln>
                <a:solidFill>
                  <a:srgbClr val="FF0000"/>
                </a:solidFill>
                <a:effectLst/>
                <a:latin typeface="Segoe UI" panose="020B0502040204020203" pitchFamily="34" charset="0"/>
                <a:cs typeface="Segoe UI" panose="020B0502040204020203" pitchFamily="34" charset="0"/>
              </a:rPr>
              <a:t>Obtener el tipo de datos</a:t>
            </a:r>
          </a:p>
        </p:txBody>
      </p:sp>
      <p:sp>
        <p:nvSpPr>
          <p:cNvPr id="4" name="CuadroTexto 3">
            <a:extLst>
              <a:ext uri="{FF2B5EF4-FFF2-40B4-BE49-F238E27FC236}">
                <a16:creationId xmlns:a16="http://schemas.microsoft.com/office/drawing/2014/main" id="{00D9CE3F-B455-3935-418D-939A0C0D50CF}"/>
              </a:ext>
            </a:extLst>
          </p:cNvPr>
          <p:cNvSpPr txBox="1"/>
          <p:nvPr/>
        </p:nvSpPr>
        <p:spPr>
          <a:xfrm>
            <a:off x="851647" y="866732"/>
            <a:ext cx="4185956" cy="95410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800" b="0" i="0" u="none" strike="noStrike" cap="none" normalizeH="0" baseline="0" dirty="0">
                <a:ln>
                  <a:noFill/>
                </a:ln>
                <a:solidFill>
                  <a:srgbClr val="000000"/>
                </a:solidFill>
                <a:effectLst/>
                <a:latin typeface="Verdana" panose="020B0604030504040204" pitchFamily="34" charset="0"/>
              </a:rPr>
              <a:t>Puede obtener el tipo de datos de cualquier objeto utilizando la </a:t>
            </a:r>
            <a:r>
              <a:rPr kumimoji="0" lang="es-ES" altLang="es-ES" sz="2000" b="1" i="0" u="none" strike="noStrike" cap="none" normalizeH="0" baseline="0" dirty="0">
                <a:ln>
                  <a:noFill/>
                </a:ln>
                <a:solidFill>
                  <a:srgbClr val="DC143C"/>
                </a:solidFill>
                <a:effectLst/>
                <a:latin typeface="Consolas" panose="020B0609020204030204" pitchFamily="49" charset="0"/>
              </a:rPr>
              <a:t>type()</a:t>
            </a:r>
            <a:r>
              <a:rPr kumimoji="0" lang="es-ES" altLang="es-ES" sz="1800" b="0" i="0" u="none" strike="noStrike" cap="none" normalizeH="0" baseline="0" dirty="0">
                <a:ln>
                  <a:noFill/>
                </a:ln>
                <a:solidFill>
                  <a:srgbClr val="000000"/>
                </a:solidFill>
                <a:effectLst/>
                <a:latin typeface="Verdana" panose="020B0604030504040204" pitchFamily="34" charset="0"/>
              </a:rPr>
              <a:t>función:</a:t>
            </a:r>
            <a:endParaRPr kumimoji="0" lang="es-ES" altLang="es-ES" sz="3200" b="0" i="0" u="none" strike="noStrike" cap="none" normalizeH="0" baseline="0" dirty="0">
              <a:ln>
                <a:noFill/>
              </a:ln>
              <a:solidFill>
                <a:schemeClr val="tx1"/>
              </a:solidFill>
              <a:effectLst/>
              <a:latin typeface="Arial" panose="020B0604020202020204" pitchFamily="34" charset="0"/>
            </a:endParaRPr>
          </a:p>
        </p:txBody>
      </p:sp>
      <p:pic>
        <p:nvPicPr>
          <p:cNvPr id="6" name="Imagen 5">
            <a:extLst>
              <a:ext uri="{FF2B5EF4-FFF2-40B4-BE49-F238E27FC236}">
                <a16:creationId xmlns:a16="http://schemas.microsoft.com/office/drawing/2014/main" id="{33EBFF6E-797E-EDEA-5974-87BBA4CC7C02}"/>
              </a:ext>
            </a:extLst>
          </p:cNvPr>
          <p:cNvPicPr>
            <a:picLocks noChangeAspect="1"/>
          </p:cNvPicPr>
          <p:nvPr/>
        </p:nvPicPr>
        <p:blipFill>
          <a:blip r:embed="rId2"/>
          <a:stretch>
            <a:fillRect/>
          </a:stretch>
        </p:blipFill>
        <p:spPr>
          <a:xfrm>
            <a:off x="429184" y="1958266"/>
            <a:ext cx="3318062" cy="1299053"/>
          </a:xfrm>
          <a:prstGeom prst="rect">
            <a:avLst/>
          </a:prstGeom>
        </p:spPr>
      </p:pic>
      <p:pic>
        <p:nvPicPr>
          <p:cNvPr id="8" name="Imagen 7">
            <a:extLst>
              <a:ext uri="{FF2B5EF4-FFF2-40B4-BE49-F238E27FC236}">
                <a16:creationId xmlns:a16="http://schemas.microsoft.com/office/drawing/2014/main" id="{3362CC39-A3BF-AAC2-58AF-7626FAA5DDA9}"/>
              </a:ext>
            </a:extLst>
          </p:cNvPr>
          <p:cNvPicPr>
            <a:picLocks noChangeAspect="1"/>
          </p:cNvPicPr>
          <p:nvPr/>
        </p:nvPicPr>
        <p:blipFill>
          <a:blip r:embed="rId3"/>
          <a:stretch>
            <a:fillRect/>
          </a:stretch>
        </p:blipFill>
        <p:spPr>
          <a:xfrm>
            <a:off x="429184" y="3394746"/>
            <a:ext cx="3542667" cy="1753441"/>
          </a:xfrm>
          <a:prstGeom prst="rect">
            <a:avLst/>
          </a:prstGeom>
        </p:spPr>
      </p:pic>
      <p:pic>
        <p:nvPicPr>
          <p:cNvPr id="12" name="Imagen 11">
            <a:extLst>
              <a:ext uri="{FF2B5EF4-FFF2-40B4-BE49-F238E27FC236}">
                <a16:creationId xmlns:a16="http://schemas.microsoft.com/office/drawing/2014/main" id="{756E2967-A594-2C62-16D0-EC7FA5D7FA3D}"/>
              </a:ext>
            </a:extLst>
          </p:cNvPr>
          <p:cNvPicPr>
            <a:picLocks noChangeAspect="1"/>
          </p:cNvPicPr>
          <p:nvPr/>
        </p:nvPicPr>
        <p:blipFill>
          <a:blip r:embed="rId4"/>
          <a:stretch>
            <a:fillRect/>
          </a:stretch>
        </p:blipFill>
        <p:spPr>
          <a:xfrm>
            <a:off x="5279650" y="394447"/>
            <a:ext cx="6784322" cy="5970494"/>
          </a:xfrm>
          <a:prstGeom prst="rect">
            <a:avLst/>
          </a:prstGeom>
        </p:spPr>
      </p:pic>
    </p:spTree>
    <p:extLst>
      <p:ext uri="{BB962C8B-B14F-4D97-AF65-F5344CB8AC3E}">
        <p14:creationId xmlns:p14="http://schemas.microsoft.com/office/powerpoint/2010/main" val="19649945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BBE2E12-3699-C19F-0AEB-64ABDE38FB47}"/>
              </a:ext>
            </a:extLst>
          </p:cNvPr>
          <p:cNvPicPr>
            <a:picLocks noChangeAspect="1"/>
          </p:cNvPicPr>
          <p:nvPr/>
        </p:nvPicPr>
        <p:blipFill>
          <a:blip r:embed="rId2"/>
          <a:stretch>
            <a:fillRect/>
          </a:stretch>
        </p:blipFill>
        <p:spPr>
          <a:xfrm>
            <a:off x="1267384" y="595695"/>
            <a:ext cx="7966263" cy="5666610"/>
          </a:xfrm>
          <a:prstGeom prst="rect">
            <a:avLst/>
          </a:prstGeom>
        </p:spPr>
      </p:pic>
    </p:spTree>
    <p:extLst>
      <p:ext uri="{BB962C8B-B14F-4D97-AF65-F5344CB8AC3E}">
        <p14:creationId xmlns:p14="http://schemas.microsoft.com/office/powerpoint/2010/main" val="23889422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70508218-F99D-A311-EEA7-95D5FF49FBF0}"/>
              </a:ext>
            </a:extLst>
          </p:cNvPr>
          <p:cNvPicPr>
            <a:picLocks noChangeAspect="1"/>
          </p:cNvPicPr>
          <p:nvPr/>
        </p:nvPicPr>
        <p:blipFill>
          <a:blip r:embed="rId2"/>
          <a:stretch>
            <a:fillRect/>
          </a:stretch>
        </p:blipFill>
        <p:spPr>
          <a:xfrm>
            <a:off x="1062037" y="852487"/>
            <a:ext cx="9572625" cy="4981575"/>
          </a:xfrm>
          <a:prstGeom prst="rect">
            <a:avLst/>
          </a:prstGeom>
        </p:spPr>
      </p:pic>
      <p:sp>
        <p:nvSpPr>
          <p:cNvPr id="7" name="Rectangle 1">
            <a:extLst>
              <a:ext uri="{FF2B5EF4-FFF2-40B4-BE49-F238E27FC236}">
                <a16:creationId xmlns:a16="http://schemas.microsoft.com/office/drawing/2014/main" id="{8A72B10B-AFE0-D058-A76C-6BA56668631A}"/>
              </a:ext>
            </a:extLst>
          </p:cNvPr>
          <p:cNvSpPr>
            <a:spLocks noChangeArrowheads="1"/>
          </p:cNvSpPr>
          <p:nvPr/>
        </p:nvSpPr>
        <p:spPr bwMode="auto">
          <a:xfrm>
            <a:off x="1174377" y="307645"/>
            <a:ext cx="6033247" cy="5590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800" b="1" i="0" u="none" strike="noStrike" cap="none" normalizeH="0" baseline="0" dirty="0">
                <a:ln>
                  <a:noFill/>
                </a:ln>
                <a:solidFill>
                  <a:srgbClr val="FF0000"/>
                </a:solidFill>
                <a:effectLst/>
                <a:latin typeface="Segoe UI" panose="020B0502040204020203" pitchFamily="34" charset="0"/>
                <a:cs typeface="Segoe UI" panose="020B0502040204020203" pitchFamily="34" charset="0"/>
              </a:rPr>
              <a:t>Tipo de dato </a:t>
            </a:r>
            <a:r>
              <a:rPr kumimoji="0" lang="es-ES" altLang="es-ES" sz="2800" b="1" i="0" u="none" strike="noStrike" cap="none" normalizeH="0" baseline="0" dirty="0" err="1">
                <a:ln>
                  <a:noFill/>
                </a:ln>
                <a:solidFill>
                  <a:srgbClr val="FF0000"/>
                </a:solidFill>
                <a:effectLst/>
                <a:latin typeface="Segoe UI" panose="020B0502040204020203" pitchFamily="34" charset="0"/>
                <a:cs typeface="Segoe UI" panose="020B0502040204020203" pitchFamily="34" charset="0"/>
              </a:rPr>
              <a:t>Complex</a:t>
            </a:r>
            <a:endParaRPr kumimoji="0" lang="es-ES" altLang="es-ES" sz="2800" b="1" i="0" u="none" strike="noStrike" cap="none" normalizeH="0" baseline="0" dirty="0">
              <a:ln>
                <a:noFill/>
              </a:ln>
              <a:solidFill>
                <a:srgbClr val="FF0000"/>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728827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971E66A-B10B-6344-E973-EE986B8378FC}"/>
              </a:ext>
            </a:extLst>
          </p:cNvPr>
          <p:cNvPicPr>
            <a:picLocks noChangeAspect="1"/>
          </p:cNvPicPr>
          <p:nvPr/>
        </p:nvPicPr>
        <p:blipFill>
          <a:blip r:embed="rId2"/>
          <a:stretch>
            <a:fillRect/>
          </a:stretch>
        </p:blipFill>
        <p:spPr>
          <a:xfrm>
            <a:off x="1081087" y="361950"/>
            <a:ext cx="9629775" cy="4229100"/>
          </a:xfrm>
          <a:prstGeom prst="rect">
            <a:avLst/>
          </a:prstGeom>
        </p:spPr>
      </p:pic>
      <p:pic>
        <p:nvPicPr>
          <p:cNvPr id="8" name="Imagen 7">
            <a:extLst>
              <a:ext uri="{FF2B5EF4-FFF2-40B4-BE49-F238E27FC236}">
                <a16:creationId xmlns:a16="http://schemas.microsoft.com/office/drawing/2014/main" id="{BDDF4277-AE2F-ABF3-D9D6-E267B6CC6C43}"/>
              </a:ext>
            </a:extLst>
          </p:cNvPr>
          <p:cNvPicPr>
            <a:picLocks noChangeAspect="1"/>
          </p:cNvPicPr>
          <p:nvPr/>
        </p:nvPicPr>
        <p:blipFill>
          <a:blip r:embed="rId3"/>
          <a:stretch>
            <a:fillRect/>
          </a:stretch>
        </p:blipFill>
        <p:spPr>
          <a:xfrm>
            <a:off x="4914900" y="1510084"/>
            <a:ext cx="4781550" cy="4985966"/>
          </a:xfrm>
          <a:prstGeom prst="rect">
            <a:avLst/>
          </a:prstGeom>
        </p:spPr>
      </p:pic>
    </p:spTree>
    <p:extLst>
      <p:ext uri="{BB962C8B-B14F-4D97-AF65-F5344CB8AC3E}">
        <p14:creationId xmlns:p14="http://schemas.microsoft.com/office/powerpoint/2010/main" val="8326225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A61262-A98F-B200-9CE1-CB9C77ACA918}"/>
              </a:ext>
            </a:extLst>
          </p:cNvPr>
          <p:cNvSpPr>
            <a:spLocks noChangeArrowheads="1"/>
          </p:cNvSpPr>
          <p:nvPr/>
        </p:nvSpPr>
        <p:spPr bwMode="auto">
          <a:xfrm>
            <a:off x="995081" y="817679"/>
            <a:ext cx="9914965"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s-ES" sz="2400" b="0" i="0" dirty="0">
                <a:effectLst/>
                <a:latin typeface="Lato" panose="020F0502020204030203" pitchFamily="34" charset="0"/>
              </a:rPr>
              <a:t>Como ya lo mostramos anteriormente, muestra los datos por pantalla en Python, es cuestión de una sola línea de código con una sola función llamada </a:t>
            </a:r>
            <a:r>
              <a:rPr lang="es-ES" sz="3200" b="1" i="1" dirty="0">
                <a:solidFill>
                  <a:srgbClr val="FF0000"/>
                </a:solidFill>
                <a:effectLst/>
                <a:latin typeface="Lato" panose="020F0502020204030203" pitchFamily="34" charset="0"/>
              </a:rPr>
              <a:t>print()</a:t>
            </a:r>
            <a:r>
              <a:rPr lang="es-ES" sz="3200" b="1" i="0" dirty="0">
                <a:solidFill>
                  <a:srgbClr val="FF0000"/>
                </a:solidFill>
                <a:effectLst/>
                <a:latin typeface="Lato" panose="020F0502020204030203" pitchFamily="34" charset="0"/>
              </a:rPr>
              <a:t>. </a:t>
            </a:r>
            <a:r>
              <a:rPr lang="es-ES" sz="2400" b="1" i="0" dirty="0">
                <a:solidFill>
                  <a:srgbClr val="5A5A5A"/>
                </a:solidFill>
                <a:effectLst/>
                <a:latin typeface="Lato" panose="020F0502020204030203" pitchFamily="34" charset="0"/>
              </a:rPr>
              <a:t>La función </a:t>
            </a:r>
            <a:r>
              <a:rPr lang="es-ES" sz="2400" b="1" i="1" dirty="0">
                <a:solidFill>
                  <a:srgbClr val="FF0000"/>
                </a:solidFill>
                <a:effectLst/>
                <a:latin typeface="Lato" panose="020F0502020204030203" pitchFamily="34" charset="0"/>
              </a:rPr>
              <a:t>print()</a:t>
            </a:r>
            <a:r>
              <a:rPr lang="es-ES" sz="2400" b="1" i="0" dirty="0">
                <a:solidFill>
                  <a:srgbClr val="FF0000"/>
                </a:solidFill>
                <a:effectLst/>
                <a:latin typeface="Lato" panose="020F0502020204030203" pitchFamily="34" charset="0"/>
              </a:rPr>
              <a:t> </a:t>
            </a:r>
            <a:r>
              <a:rPr lang="es-ES" sz="2400" b="0" i="0" dirty="0">
                <a:solidFill>
                  <a:srgbClr val="5A5A5A"/>
                </a:solidFill>
                <a:effectLst/>
                <a:latin typeface="Lato" panose="020F0502020204030203" pitchFamily="34" charset="0"/>
              </a:rPr>
              <a:t>, </a:t>
            </a:r>
            <a:r>
              <a:rPr lang="es-ES" sz="2400" b="0" i="0" dirty="0">
                <a:effectLst/>
                <a:latin typeface="Lato" panose="020F0502020204030203" pitchFamily="34" charset="0"/>
              </a:rPr>
              <a:t>recibe entre los paréntesis lo que sea que quieras mostrar y además te permite indicar algunos detalles adicionales.</a:t>
            </a:r>
            <a:endParaRPr kumimoji="0" lang="es-ES" altLang="es-ES" sz="2400" b="1" i="0" u="none" strike="noStrike" cap="none" normalizeH="0" baseline="0" dirty="0">
              <a:ln>
                <a:noFill/>
              </a:ln>
              <a:effectLst/>
              <a:latin typeface="Arial" panose="020B0604020202020204" pitchFamily="34" charset="0"/>
            </a:endParaRPr>
          </a:p>
        </p:txBody>
      </p:sp>
      <p:sp>
        <p:nvSpPr>
          <p:cNvPr id="3" name="Rectangle 1">
            <a:extLst>
              <a:ext uri="{FF2B5EF4-FFF2-40B4-BE49-F238E27FC236}">
                <a16:creationId xmlns:a16="http://schemas.microsoft.com/office/drawing/2014/main" id="{3C6B51FA-6212-A86C-FE10-B601378F8FA3}"/>
              </a:ext>
            </a:extLst>
          </p:cNvPr>
          <p:cNvSpPr>
            <a:spLocks noChangeArrowheads="1"/>
          </p:cNvSpPr>
          <p:nvPr/>
        </p:nvSpPr>
        <p:spPr bwMode="auto">
          <a:xfrm>
            <a:off x="1174377" y="276868"/>
            <a:ext cx="6033247" cy="6206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32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La función print()</a:t>
            </a:r>
          </a:p>
        </p:txBody>
      </p:sp>
      <p:pic>
        <p:nvPicPr>
          <p:cNvPr id="6" name="Imagen 5">
            <a:extLst>
              <a:ext uri="{FF2B5EF4-FFF2-40B4-BE49-F238E27FC236}">
                <a16:creationId xmlns:a16="http://schemas.microsoft.com/office/drawing/2014/main" id="{7D435DCE-9FFA-03DF-C9F1-ADE48BA8AE1C}"/>
              </a:ext>
            </a:extLst>
          </p:cNvPr>
          <p:cNvPicPr>
            <a:picLocks noChangeAspect="1"/>
          </p:cNvPicPr>
          <p:nvPr/>
        </p:nvPicPr>
        <p:blipFill>
          <a:blip r:embed="rId2"/>
          <a:stretch>
            <a:fillRect/>
          </a:stretch>
        </p:blipFill>
        <p:spPr>
          <a:xfrm>
            <a:off x="3631825" y="2548395"/>
            <a:ext cx="4641476" cy="923930"/>
          </a:xfrm>
          <a:prstGeom prst="rect">
            <a:avLst/>
          </a:prstGeom>
        </p:spPr>
      </p:pic>
      <p:sp>
        <p:nvSpPr>
          <p:cNvPr id="10" name="CuadroTexto 9">
            <a:extLst>
              <a:ext uri="{FF2B5EF4-FFF2-40B4-BE49-F238E27FC236}">
                <a16:creationId xmlns:a16="http://schemas.microsoft.com/office/drawing/2014/main" id="{DB6A7779-883D-CAD9-A15D-E6E5935A3B4B}"/>
              </a:ext>
            </a:extLst>
          </p:cNvPr>
          <p:cNvSpPr txBox="1"/>
          <p:nvPr/>
        </p:nvSpPr>
        <p:spPr>
          <a:xfrm>
            <a:off x="995081" y="3655053"/>
            <a:ext cx="10489826" cy="1200329"/>
          </a:xfrm>
          <a:prstGeom prst="rect">
            <a:avLst/>
          </a:prstGeom>
          <a:noFill/>
        </p:spPr>
        <p:txBody>
          <a:bodyPr wrap="square">
            <a:spAutoFit/>
          </a:bodyPr>
          <a:lstStyle/>
          <a:p>
            <a:pPr algn="l"/>
            <a:r>
              <a:rPr lang="es-ES" sz="2400" b="1" i="0" dirty="0">
                <a:effectLst/>
                <a:latin typeface="Lato" panose="020F0502020204030203" pitchFamily="34" charset="0"/>
              </a:rPr>
              <a:t>Cambiando el final de línea de </a:t>
            </a:r>
            <a:r>
              <a:rPr lang="es-ES" sz="2400" b="1" i="1" dirty="0">
                <a:solidFill>
                  <a:srgbClr val="FF0000"/>
                </a:solidFill>
                <a:effectLst/>
                <a:latin typeface="Lato" panose="020F0502020204030203" pitchFamily="34" charset="0"/>
              </a:rPr>
              <a:t>print()</a:t>
            </a:r>
            <a:r>
              <a:rPr lang="es-ES" sz="2400" b="1" i="0" dirty="0">
                <a:solidFill>
                  <a:srgbClr val="FF0000"/>
                </a:solidFill>
                <a:effectLst/>
                <a:latin typeface="Lato" panose="020F0502020204030203" pitchFamily="34" charset="0"/>
              </a:rPr>
              <a:t> </a:t>
            </a:r>
            <a:r>
              <a:rPr lang="es-ES" sz="2400" b="1" i="0" dirty="0">
                <a:effectLst/>
                <a:latin typeface="Lato" panose="020F0502020204030203" pitchFamily="34" charset="0"/>
              </a:rPr>
              <a:t>en Python</a:t>
            </a:r>
          </a:p>
          <a:p>
            <a:pPr algn="l"/>
            <a:r>
              <a:rPr lang="es-ES" sz="2400" b="0" i="0" dirty="0">
                <a:effectLst/>
                <a:latin typeface="Lato" panose="020F0502020204030203" pitchFamily="34" charset="0"/>
              </a:rPr>
              <a:t>Para cambiar entonces el final de cada línea, debemos indicar un parámetro llamado </a:t>
            </a:r>
            <a:r>
              <a:rPr lang="es-ES" sz="2400" b="1" i="1" dirty="0">
                <a:solidFill>
                  <a:srgbClr val="000000"/>
                </a:solidFill>
                <a:effectLst/>
                <a:latin typeface="Lato" panose="020F0502020204030203" pitchFamily="34" charset="0"/>
              </a:rPr>
              <a:t>end</a:t>
            </a:r>
            <a:r>
              <a:rPr lang="es-ES" sz="2400" b="0" i="0" dirty="0">
                <a:solidFill>
                  <a:srgbClr val="5A5A5A"/>
                </a:solidFill>
                <a:effectLst/>
                <a:latin typeface="Lato" panose="020F0502020204030203" pitchFamily="34" charset="0"/>
              </a:rPr>
              <a:t>, </a:t>
            </a:r>
            <a:r>
              <a:rPr lang="es-ES" sz="2400" b="0" i="0" dirty="0">
                <a:effectLst/>
                <a:latin typeface="Lato" panose="020F0502020204030203" pitchFamily="34" charset="0"/>
              </a:rPr>
              <a:t>así:</a:t>
            </a:r>
          </a:p>
        </p:txBody>
      </p:sp>
      <p:pic>
        <p:nvPicPr>
          <p:cNvPr id="12" name="Imagen 11">
            <a:extLst>
              <a:ext uri="{FF2B5EF4-FFF2-40B4-BE49-F238E27FC236}">
                <a16:creationId xmlns:a16="http://schemas.microsoft.com/office/drawing/2014/main" id="{B021B438-6BF0-32C5-8D5B-00F3A10550C3}"/>
              </a:ext>
            </a:extLst>
          </p:cNvPr>
          <p:cNvPicPr>
            <a:picLocks noChangeAspect="1"/>
          </p:cNvPicPr>
          <p:nvPr/>
        </p:nvPicPr>
        <p:blipFill>
          <a:blip r:embed="rId3"/>
          <a:stretch>
            <a:fillRect/>
          </a:stretch>
        </p:blipFill>
        <p:spPr>
          <a:xfrm>
            <a:off x="3562068" y="4702002"/>
            <a:ext cx="5355851" cy="842416"/>
          </a:xfrm>
          <a:prstGeom prst="rect">
            <a:avLst/>
          </a:prstGeom>
        </p:spPr>
      </p:pic>
    </p:spTree>
    <p:extLst>
      <p:ext uri="{BB962C8B-B14F-4D97-AF65-F5344CB8AC3E}">
        <p14:creationId xmlns:p14="http://schemas.microsoft.com/office/powerpoint/2010/main" val="8105623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A61262-A98F-B200-9CE1-CB9C77ACA918}"/>
              </a:ext>
            </a:extLst>
          </p:cNvPr>
          <p:cNvSpPr>
            <a:spLocks noChangeArrowheads="1"/>
          </p:cNvSpPr>
          <p:nvPr/>
        </p:nvSpPr>
        <p:spPr bwMode="auto">
          <a:xfrm>
            <a:off x="847726" y="1063900"/>
            <a:ext cx="10372724"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s-ES" sz="2400" b="1" i="0" dirty="0">
                <a:solidFill>
                  <a:srgbClr val="FF0000"/>
                </a:solidFill>
                <a:effectLst/>
                <a:latin typeface="-apple-system"/>
              </a:rPr>
              <a:t>\ t: </a:t>
            </a:r>
            <a:r>
              <a:rPr lang="es-ES" sz="2400" b="0" i="0" dirty="0">
                <a:effectLst/>
                <a:latin typeface="-apple-system"/>
              </a:rPr>
              <a:t>Representa un espacio en blanco de 4 caracteres, similar a la función de sangría en el documento, que es equivalente a presionar una tecla Tab.</a:t>
            </a:r>
            <a:br>
              <a:rPr lang="es-ES" sz="2400" dirty="0"/>
            </a:br>
            <a:r>
              <a:rPr lang="es-ES" sz="2400" b="1" i="0" dirty="0">
                <a:solidFill>
                  <a:srgbClr val="FF0000"/>
                </a:solidFill>
                <a:effectLst/>
                <a:latin typeface="-apple-system"/>
              </a:rPr>
              <a:t>\ n: </a:t>
            </a:r>
            <a:r>
              <a:rPr lang="es-ES" sz="2400" b="0" i="0" dirty="0">
                <a:effectLst/>
                <a:latin typeface="-apple-system"/>
              </a:rPr>
              <a:t>significa salto de línea, equivalente a presionar una tecla enter</a:t>
            </a:r>
            <a:br>
              <a:rPr lang="es-ES" sz="2400" dirty="0"/>
            </a:br>
            <a:r>
              <a:rPr lang="es-ES" sz="2400" b="1" i="0" dirty="0">
                <a:solidFill>
                  <a:srgbClr val="FF0000"/>
                </a:solidFill>
                <a:effectLst/>
                <a:latin typeface="-apple-system"/>
              </a:rPr>
              <a:t>\ n \ t: </a:t>
            </a:r>
            <a:r>
              <a:rPr lang="es-ES" sz="2400" b="0" i="0" dirty="0">
                <a:effectLst/>
                <a:latin typeface="-apple-system"/>
              </a:rPr>
              <a:t>Significa que 4 caracteres están en blanco mientras se envuelve.</a:t>
            </a:r>
            <a:endParaRPr kumimoji="0" lang="es-ES" altLang="es-ES" sz="2400" b="1" i="0" u="none" strike="noStrike" cap="none" normalizeH="0" baseline="0" dirty="0">
              <a:ln>
                <a:noFill/>
              </a:ln>
              <a:effectLst/>
              <a:latin typeface="Arial" panose="020B0604020202020204" pitchFamily="34" charset="0"/>
            </a:endParaRPr>
          </a:p>
        </p:txBody>
      </p:sp>
      <p:sp>
        <p:nvSpPr>
          <p:cNvPr id="3" name="Rectangle 1">
            <a:extLst>
              <a:ext uri="{FF2B5EF4-FFF2-40B4-BE49-F238E27FC236}">
                <a16:creationId xmlns:a16="http://schemas.microsoft.com/office/drawing/2014/main" id="{3C6B51FA-6212-A86C-FE10-B601378F8FA3}"/>
              </a:ext>
            </a:extLst>
          </p:cNvPr>
          <p:cNvSpPr>
            <a:spLocks noChangeArrowheads="1"/>
          </p:cNvSpPr>
          <p:nvPr/>
        </p:nvSpPr>
        <p:spPr bwMode="auto">
          <a:xfrm>
            <a:off x="1174377" y="276868"/>
            <a:ext cx="6033247" cy="6206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32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La función print()</a:t>
            </a:r>
          </a:p>
        </p:txBody>
      </p:sp>
      <p:pic>
        <p:nvPicPr>
          <p:cNvPr id="8" name="Imagen 7">
            <a:extLst>
              <a:ext uri="{FF2B5EF4-FFF2-40B4-BE49-F238E27FC236}">
                <a16:creationId xmlns:a16="http://schemas.microsoft.com/office/drawing/2014/main" id="{16F18FAE-744B-6735-F33F-D41073835E2E}"/>
              </a:ext>
            </a:extLst>
          </p:cNvPr>
          <p:cNvPicPr>
            <a:picLocks noChangeAspect="1"/>
          </p:cNvPicPr>
          <p:nvPr/>
        </p:nvPicPr>
        <p:blipFill>
          <a:blip r:embed="rId2"/>
          <a:stretch>
            <a:fillRect/>
          </a:stretch>
        </p:blipFill>
        <p:spPr>
          <a:xfrm>
            <a:off x="2952750" y="2850451"/>
            <a:ext cx="6662200" cy="1226249"/>
          </a:xfrm>
          <a:prstGeom prst="rect">
            <a:avLst/>
          </a:prstGeom>
        </p:spPr>
      </p:pic>
    </p:spTree>
    <p:extLst>
      <p:ext uri="{BB962C8B-B14F-4D97-AF65-F5344CB8AC3E}">
        <p14:creationId xmlns:p14="http://schemas.microsoft.com/office/powerpoint/2010/main" val="31406094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A61262-A98F-B200-9CE1-CB9C77ACA918}"/>
              </a:ext>
            </a:extLst>
          </p:cNvPr>
          <p:cNvSpPr>
            <a:spLocks noChangeArrowheads="1"/>
          </p:cNvSpPr>
          <p:nvPr/>
        </p:nvSpPr>
        <p:spPr bwMode="auto">
          <a:xfrm>
            <a:off x="819150" y="809298"/>
            <a:ext cx="10372724"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s-ES" sz="2400" b="1" i="1" dirty="0">
                <a:effectLst/>
                <a:latin typeface="Lato" panose="020F0502020204030203" pitchFamily="34" charset="0"/>
              </a:rPr>
              <a:t>Hay que entender varias cosas importantes:</a:t>
            </a:r>
          </a:p>
          <a:p>
            <a:pPr algn="l">
              <a:buFont typeface="Arial" panose="020B0604020202020204" pitchFamily="34" charset="0"/>
              <a:buChar char="•"/>
            </a:pPr>
            <a:r>
              <a:rPr lang="es-ES" sz="2400" b="0" i="0" dirty="0">
                <a:effectLst/>
                <a:latin typeface="Lato" panose="020F0502020204030203" pitchFamily="34" charset="0"/>
              </a:rPr>
              <a:t>Cada parámetro se separa por "</a:t>
            </a:r>
            <a:r>
              <a:rPr lang="es-ES" sz="3200" b="0" i="0" dirty="0">
                <a:solidFill>
                  <a:srgbClr val="FF0000"/>
                </a:solidFill>
                <a:effectLst/>
                <a:latin typeface="Lato" panose="020F0502020204030203" pitchFamily="34" charset="0"/>
              </a:rPr>
              <a:t>,</a:t>
            </a:r>
            <a:r>
              <a:rPr lang="es-ES" sz="2400" b="0" i="0" dirty="0">
                <a:effectLst/>
                <a:latin typeface="Lato" panose="020F0502020204030203" pitchFamily="34" charset="0"/>
              </a:rPr>
              <a:t>" y </a:t>
            </a:r>
            <a:r>
              <a:rPr lang="es-ES" sz="2400" b="0" i="1" dirty="0">
                <a:effectLst/>
                <a:latin typeface="Lato" panose="020F0502020204030203" pitchFamily="34" charset="0"/>
              </a:rPr>
              <a:t>end</a:t>
            </a:r>
            <a:r>
              <a:rPr lang="es-ES" sz="2400" b="0" i="0" dirty="0">
                <a:effectLst/>
                <a:latin typeface="Lato" panose="020F0502020204030203" pitchFamily="34" charset="0"/>
              </a:rPr>
              <a:t> no es la excepción</a:t>
            </a:r>
          </a:p>
          <a:p>
            <a:pPr algn="l">
              <a:buFont typeface="Arial" panose="020B0604020202020204" pitchFamily="34" charset="0"/>
              <a:buChar char="•"/>
            </a:pPr>
            <a:r>
              <a:rPr lang="es-ES" sz="2400" b="0" i="0" dirty="0">
                <a:effectLst/>
                <a:latin typeface="Lato" panose="020F0502020204030203" pitchFamily="34" charset="0"/>
              </a:rPr>
              <a:t>El parámetro </a:t>
            </a:r>
            <a:r>
              <a:rPr lang="es-ES" sz="2400" b="0" i="1" dirty="0">
                <a:solidFill>
                  <a:srgbClr val="FF0000"/>
                </a:solidFill>
                <a:effectLst/>
                <a:latin typeface="Lato" panose="020F0502020204030203" pitchFamily="34" charset="0"/>
              </a:rPr>
              <a:t>end</a:t>
            </a:r>
            <a:r>
              <a:rPr lang="es-ES" sz="2400" b="0" i="0" dirty="0">
                <a:solidFill>
                  <a:srgbClr val="FF0000"/>
                </a:solidFill>
                <a:effectLst/>
                <a:latin typeface="Lato" panose="020F0502020204030203" pitchFamily="34" charset="0"/>
              </a:rPr>
              <a:t> </a:t>
            </a:r>
            <a:r>
              <a:rPr lang="es-ES" sz="2400" b="0" i="0" dirty="0">
                <a:effectLst/>
                <a:latin typeface="Lato" panose="020F0502020204030203" pitchFamily="34" charset="0"/>
              </a:rPr>
              <a:t>debe ir después de cualquier otro parámetro regular (de hecho, </a:t>
            </a:r>
            <a:r>
              <a:rPr lang="es-ES" sz="2400" b="1" i="1" dirty="0">
                <a:solidFill>
                  <a:srgbClr val="FF0000"/>
                </a:solidFill>
                <a:effectLst/>
                <a:latin typeface="Lato" panose="020F0502020204030203" pitchFamily="34" charset="0"/>
              </a:rPr>
              <a:t>print()</a:t>
            </a:r>
            <a:r>
              <a:rPr lang="es-ES" sz="2400" b="1" i="0" dirty="0">
                <a:solidFill>
                  <a:srgbClr val="FF0000"/>
                </a:solidFill>
                <a:effectLst/>
                <a:latin typeface="Lato" panose="020F0502020204030203" pitchFamily="34" charset="0"/>
              </a:rPr>
              <a:t> </a:t>
            </a:r>
            <a:r>
              <a:rPr lang="es-ES" sz="2400" b="0" i="0" dirty="0">
                <a:effectLst/>
                <a:latin typeface="Lato" panose="020F0502020204030203" pitchFamily="34" charset="0"/>
              </a:rPr>
              <a:t>recibe cuantos valores (parámetros) quieras y los va a imprimir todos).</a:t>
            </a:r>
          </a:p>
          <a:p>
            <a:pPr algn="l">
              <a:buFont typeface="Arial" panose="020B0604020202020204" pitchFamily="34" charset="0"/>
              <a:buChar char="•"/>
            </a:pPr>
            <a:r>
              <a:rPr lang="es-ES" sz="2400" b="0" i="0" dirty="0">
                <a:effectLst/>
                <a:latin typeface="Lato" panose="020F0502020204030203" pitchFamily="34" charset="0"/>
              </a:rPr>
              <a:t>En este ejemplo, hay un espacio en blanco, para que las líneas no queden pegadas unas a otras, sino conservando la separación correspondiente de espacios. Ahora bien, existe otro parámetro "especial" para </a:t>
            </a:r>
            <a:r>
              <a:rPr lang="es-ES" sz="2400" b="0" i="1" dirty="0">
                <a:effectLst/>
                <a:latin typeface="Lato" panose="020F0502020204030203" pitchFamily="34" charset="0"/>
              </a:rPr>
              <a:t>print()</a:t>
            </a:r>
            <a:r>
              <a:rPr lang="es-ES" sz="2400" b="0" i="0" dirty="0">
                <a:effectLst/>
                <a:latin typeface="Lato" panose="020F0502020204030203" pitchFamily="34" charset="0"/>
              </a:rPr>
              <a:t> en Python llamado </a:t>
            </a:r>
            <a:r>
              <a:rPr lang="es-ES" sz="2400" b="0" i="1" dirty="0">
                <a:solidFill>
                  <a:srgbClr val="FF0000"/>
                </a:solidFill>
                <a:effectLst/>
                <a:latin typeface="Lato" panose="020F0502020204030203" pitchFamily="34" charset="0"/>
              </a:rPr>
              <a:t>sep</a:t>
            </a:r>
            <a:r>
              <a:rPr lang="es-ES" sz="2400" b="0" i="0" dirty="0">
                <a:effectLst/>
                <a:latin typeface="Lato" panose="020F0502020204030203" pitchFamily="34" charset="0"/>
              </a:rPr>
              <a:t>. </a:t>
            </a:r>
          </a:p>
          <a:p>
            <a:pPr algn="l"/>
            <a:r>
              <a:rPr lang="es-ES" sz="3200" b="1" i="1" dirty="0">
                <a:solidFill>
                  <a:srgbClr val="FF0000"/>
                </a:solidFill>
                <a:effectLst/>
                <a:latin typeface="Lato" panose="020F0502020204030203" pitchFamily="34" charset="0"/>
              </a:rPr>
              <a:t>Sep: </a:t>
            </a:r>
            <a:r>
              <a:rPr lang="es-ES" sz="2400" b="0" i="1" dirty="0">
                <a:effectLst/>
                <a:latin typeface="Lato" panose="020F0502020204030203" pitchFamily="34" charset="0"/>
              </a:rPr>
              <a:t>nos permite indicar cómo queremos separar los diferentes valores que le pasemos a print() y por defecto es un espacio en blanco.</a:t>
            </a:r>
            <a:endParaRPr lang="es-ES" sz="2400" b="0" i="0" dirty="0">
              <a:effectLst/>
              <a:latin typeface="Lato" panose="020F0502020204030203" pitchFamily="34" charset="0"/>
            </a:endParaRPr>
          </a:p>
        </p:txBody>
      </p:sp>
      <p:sp>
        <p:nvSpPr>
          <p:cNvPr id="3" name="Rectangle 1">
            <a:extLst>
              <a:ext uri="{FF2B5EF4-FFF2-40B4-BE49-F238E27FC236}">
                <a16:creationId xmlns:a16="http://schemas.microsoft.com/office/drawing/2014/main" id="{3C6B51FA-6212-A86C-FE10-B601378F8FA3}"/>
              </a:ext>
            </a:extLst>
          </p:cNvPr>
          <p:cNvSpPr>
            <a:spLocks noChangeArrowheads="1"/>
          </p:cNvSpPr>
          <p:nvPr/>
        </p:nvSpPr>
        <p:spPr bwMode="auto">
          <a:xfrm>
            <a:off x="1174377" y="276868"/>
            <a:ext cx="6033247" cy="6206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32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La función print()</a:t>
            </a:r>
          </a:p>
        </p:txBody>
      </p:sp>
    </p:spTree>
    <p:extLst>
      <p:ext uri="{BB962C8B-B14F-4D97-AF65-F5344CB8AC3E}">
        <p14:creationId xmlns:p14="http://schemas.microsoft.com/office/powerpoint/2010/main" val="31057759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C6B51FA-6212-A86C-FE10-B601378F8FA3}"/>
              </a:ext>
            </a:extLst>
          </p:cNvPr>
          <p:cNvSpPr>
            <a:spLocks noChangeArrowheads="1"/>
          </p:cNvSpPr>
          <p:nvPr/>
        </p:nvSpPr>
        <p:spPr bwMode="auto">
          <a:xfrm>
            <a:off x="1174377" y="276868"/>
            <a:ext cx="6033247" cy="6206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32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La función print()</a:t>
            </a:r>
          </a:p>
        </p:txBody>
      </p:sp>
      <p:sp>
        <p:nvSpPr>
          <p:cNvPr id="5" name="CuadroTexto 4">
            <a:extLst>
              <a:ext uri="{FF2B5EF4-FFF2-40B4-BE49-F238E27FC236}">
                <a16:creationId xmlns:a16="http://schemas.microsoft.com/office/drawing/2014/main" id="{6C8DEF62-FABB-6084-FAC4-73DB53740281}"/>
              </a:ext>
            </a:extLst>
          </p:cNvPr>
          <p:cNvSpPr txBox="1"/>
          <p:nvPr/>
        </p:nvSpPr>
        <p:spPr>
          <a:xfrm>
            <a:off x="841474" y="897510"/>
            <a:ext cx="10820400" cy="1200329"/>
          </a:xfrm>
          <a:prstGeom prst="rect">
            <a:avLst/>
          </a:prstGeom>
          <a:noFill/>
        </p:spPr>
        <p:txBody>
          <a:bodyPr wrap="square">
            <a:spAutoFit/>
          </a:bodyPr>
          <a:lstStyle/>
          <a:p>
            <a:r>
              <a:rPr lang="es-ES" sz="2400" b="1" dirty="0">
                <a:solidFill>
                  <a:srgbClr val="000000"/>
                </a:solidFill>
                <a:effectLst/>
                <a:latin typeface="Lato" panose="020F0502020204030203" pitchFamily="34" charset="0"/>
              </a:rPr>
              <a:t>De ese modo, con base a lo anterior, si se llama a </a:t>
            </a:r>
            <a:r>
              <a:rPr lang="es-ES" sz="2400" b="1" i="1" dirty="0">
                <a:solidFill>
                  <a:srgbClr val="000000"/>
                </a:solidFill>
                <a:effectLst/>
                <a:latin typeface="Lato" panose="020F0502020204030203" pitchFamily="34" charset="0"/>
              </a:rPr>
              <a:t>print</a:t>
            </a:r>
            <a:r>
              <a:rPr lang="es-ES" sz="2400" b="1" dirty="0">
                <a:solidFill>
                  <a:srgbClr val="000000"/>
                </a:solidFill>
                <a:effectLst/>
                <a:latin typeface="Lato" panose="020F0502020204030203" pitchFamily="34" charset="0"/>
              </a:rPr>
              <a:t> separando los mensajes como parámetros diferentes (con una ","), obtendremos los valores debidamente separados, así:</a:t>
            </a:r>
            <a:endParaRPr lang="es-ES" sz="2400" b="1" dirty="0"/>
          </a:p>
        </p:txBody>
      </p:sp>
      <p:pic>
        <p:nvPicPr>
          <p:cNvPr id="7" name="Imagen 6">
            <a:extLst>
              <a:ext uri="{FF2B5EF4-FFF2-40B4-BE49-F238E27FC236}">
                <a16:creationId xmlns:a16="http://schemas.microsoft.com/office/drawing/2014/main" id="{34BCEA29-BF07-4087-CA0E-1171BF969C84}"/>
              </a:ext>
            </a:extLst>
          </p:cNvPr>
          <p:cNvPicPr>
            <a:picLocks noChangeAspect="1"/>
          </p:cNvPicPr>
          <p:nvPr/>
        </p:nvPicPr>
        <p:blipFill>
          <a:blip r:embed="rId2"/>
          <a:stretch>
            <a:fillRect/>
          </a:stretch>
        </p:blipFill>
        <p:spPr>
          <a:xfrm>
            <a:off x="923628" y="2282505"/>
            <a:ext cx="10426898" cy="445370"/>
          </a:xfrm>
          <a:prstGeom prst="rect">
            <a:avLst/>
          </a:prstGeom>
        </p:spPr>
      </p:pic>
      <p:sp>
        <p:nvSpPr>
          <p:cNvPr id="9" name="CuadroTexto 8">
            <a:extLst>
              <a:ext uri="{FF2B5EF4-FFF2-40B4-BE49-F238E27FC236}">
                <a16:creationId xmlns:a16="http://schemas.microsoft.com/office/drawing/2014/main" id="{6FA1116E-F7E7-942D-684F-269D3E1C3C85}"/>
              </a:ext>
            </a:extLst>
          </p:cNvPr>
          <p:cNvSpPr txBox="1"/>
          <p:nvPr/>
        </p:nvSpPr>
        <p:spPr>
          <a:xfrm>
            <a:off x="803550" y="2745312"/>
            <a:ext cx="10546976" cy="1200329"/>
          </a:xfrm>
          <a:prstGeom prst="rect">
            <a:avLst/>
          </a:prstGeom>
          <a:noFill/>
        </p:spPr>
        <p:txBody>
          <a:bodyPr wrap="square">
            <a:spAutoFit/>
          </a:bodyPr>
          <a:lstStyle/>
          <a:p>
            <a:r>
              <a:rPr lang="es-ES" sz="2400" b="1" dirty="0">
                <a:solidFill>
                  <a:srgbClr val="000000"/>
                </a:solidFill>
                <a:effectLst/>
                <a:latin typeface="Lato" panose="020F0502020204030203" pitchFamily="34" charset="0"/>
              </a:rPr>
              <a:t>print() no solo recibe texto como había mencionado al comienzo. Además, cada parámetro ha quedado debidamente separado por un espacio. O</a:t>
            </a:r>
            <a:r>
              <a:rPr lang="es-ES" sz="2400" b="1" dirty="0">
                <a:solidFill>
                  <a:srgbClr val="000000"/>
                </a:solidFill>
                <a:latin typeface="Lato" panose="020F0502020204030203" pitchFamily="34" charset="0"/>
              </a:rPr>
              <a:t>tro ejemplo</a:t>
            </a:r>
            <a:r>
              <a:rPr lang="es-ES" sz="2400" b="1" dirty="0">
                <a:solidFill>
                  <a:srgbClr val="000000"/>
                </a:solidFill>
                <a:effectLst/>
                <a:latin typeface="Lato" panose="020F0502020204030203" pitchFamily="34" charset="0"/>
              </a:rPr>
              <a:t>.</a:t>
            </a:r>
            <a:endParaRPr lang="es-ES" sz="2400" b="1" dirty="0"/>
          </a:p>
        </p:txBody>
      </p:sp>
      <p:sp>
        <p:nvSpPr>
          <p:cNvPr id="11" name="CuadroTexto 10">
            <a:extLst>
              <a:ext uri="{FF2B5EF4-FFF2-40B4-BE49-F238E27FC236}">
                <a16:creationId xmlns:a16="http://schemas.microsoft.com/office/drawing/2014/main" id="{FFC0A9E7-2087-22B1-23EC-EE8A5531814A}"/>
              </a:ext>
            </a:extLst>
          </p:cNvPr>
          <p:cNvSpPr txBox="1"/>
          <p:nvPr/>
        </p:nvSpPr>
        <p:spPr>
          <a:xfrm>
            <a:off x="727350" y="4129837"/>
            <a:ext cx="10546975" cy="1938992"/>
          </a:xfrm>
          <a:prstGeom prst="rect">
            <a:avLst/>
          </a:prstGeom>
          <a:noFill/>
        </p:spPr>
        <p:txBody>
          <a:bodyPr wrap="square">
            <a:spAutoFit/>
          </a:bodyPr>
          <a:lstStyle/>
          <a:p>
            <a:r>
              <a:rPr lang="es-ES" sz="2400" b="1" dirty="0">
                <a:solidFill>
                  <a:srgbClr val="000000"/>
                </a:solidFill>
                <a:effectLst/>
                <a:latin typeface="Lato" panose="020F0502020204030203" pitchFamily="34" charset="0"/>
              </a:rPr>
              <a:t>Acá se usó print() para mostrar los factores de una multiplicación como texto (porque están entre comillas) y luego pone el resultado de multiplicar 5 y 15 (75). por defecto el separador de print es un espacio en blanco. Sin embargo, puedes cambiarlo, por medio del parámetro especial sep, así:</a:t>
            </a:r>
            <a:endParaRPr lang="es-ES" sz="2400" b="1" dirty="0"/>
          </a:p>
          <a:p>
            <a:endParaRPr lang="es-ES" sz="2400" b="1" dirty="0"/>
          </a:p>
        </p:txBody>
      </p:sp>
      <p:pic>
        <p:nvPicPr>
          <p:cNvPr id="13" name="Imagen 12">
            <a:extLst>
              <a:ext uri="{FF2B5EF4-FFF2-40B4-BE49-F238E27FC236}">
                <a16:creationId xmlns:a16="http://schemas.microsoft.com/office/drawing/2014/main" id="{123B1D49-A030-F7E9-5672-2BEE89EBBB8B}"/>
              </a:ext>
            </a:extLst>
          </p:cNvPr>
          <p:cNvPicPr>
            <a:picLocks noChangeAspect="1"/>
          </p:cNvPicPr>
          <p:nvPr/>
        </p:nvPicPr>
        <p:blipFill>
          <a:blip r:embed="rId3"/>
          <a:stretch>
            <a:fillRect/>
          </a:stretch>
        </p:blipFill>
        <p:spPr>
          <a:xfrm>
            <a:off x="2900362" y="3529673"/>
            <a:ext cx="5807168" cy="525170"/>
          </a:xfrm>
          <a:prstGeom prst="rect">
            <a:avLst/>
          </a:prstGeom>
        </p:spPr>
      </p:pic>
      <p:pic>
        <p:nvPicPr>
          <p:cNvPr id="14" name="Imagen 13">
            <a:extLst>
              <a:ext uri="{FF2B5EF4-FFF2-40B4-BE49-F238E27FC236}">
                <a16:creationId xmlns:a16="http://schemas.microsoft.com/office/drawing/2014/main" id="{FDD248FA-E121-52CB-BCD1-EA3D8DB68ADA}"/>
              </a:ext>
            </a:extLst>
          </p:cNvPr>
          <p:cNvPicPr>
            <a:picLocks noChangeAspect="1"/>
          </p:cNvPicPr>
          <p:nvPr/>
        </p:nvPicPr>
        <p:blipFill>
          <a:blip r:embed="rId4"/>
          <a:stretch>
            <a:fillRect/>
          </a:stretch>
        </p:blipFill>
        <p:spPr>
          <a:xfrm>
            <a:off x="1174377" y="5638998"/>
            <a:ext cx="8963025" cy="504825"/>
          </a:xfrm>
          <a:prstGeom prst="rect">
            <a:avLst/>
          </a:prstGeom>
        </p:spPr>
      </p:pic>
    </p:spTree>
    <p:extLst>
      <p:ext uri="{BB962C8B-B14F-4D97-AF65-F5344CB8AC3E}">
        <p14:creationId xmlns:p14="http://schemas.microsoft.com/office/powerpoint/2010/main" val="3276736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C6B51FA-6212-A86C-FE10-B601378F8FA3}"/>
              </a:ext>
            </a:extLst>
          </p:cNvPr>
          <p:cNvSpPr>
            <a:spLocks noChangeArrowheads="1"/>
          </p:cNvSpPr>
          <p:nvPr/>
        </p:nvSpPr>
        <p:spPr bwMode="auto">
          <a:xfrm>
            <a:off x="1145802" y="514993"/>
            <a:ext cx="9331698" cy="6206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s-ES" sz="3200" b="1" i="0" dirty="0">
                <a:solidFill>
                  <a:srgbClr val="FF0000"/>
                </a:solidFill>
                <a:effectLst/>
                <a:latin typeface="Lato" panose="020F0502020204030203" pitchFamily="34" charset="0"/>
              </a:rPr>
              <a:t>Ejemplo de reasignación de variables en Python</a:t>
            </a:r>
          </a:p>
        </p:txBody>
      </p:sp>
      <p:pic>
        <p:nvPicPr>
          <p:cNvPr id="6" name="Imagen 5">
            <a:extLst>
              <a:ext uri="{FF2B5EF4-FFF2-40B4-BE49-F238E27FC236}">
                <a16:creationId xmlns:a16="http://schemas.microsoft.com/office/drawing/2014/main" id="{D5F93F21-9798-5BF8-8527-DA1093810EA5}"/>
              </a:ext>
            </a:extLst>
          </p:cNvPr>
          <p:cNvPicPr>
            <a:picLocks noChangeAspect="1"/>
          </p:cNvPicPr>
          <p:nvPr/>
        </p:nvPicPr>
        <p:blipFill>
          <a:blip r:embed="rId2"/>
          <a:stretch>
            <a:fillRect/>
          </a:stretch>
        </p:blipFill>
        <p:spPr>
          <a:xfrm>
            <a:off x="3400425" y="1058166"/>
            <a:ext cx="4581525" cy="5075934"/>
          </a:xfrm>
          <a:prstGeom prst="rect">
            <a:avLst/>
          </a:prstGeom>
        </p:spPr>
      </p:pic>
    </p:spTree>
    <p:extLst>
      <p:ext uri="{BB962C8B-B14F-4D97-AF65-F5344CB8AC3E}">
        <p14:creationId xmlns:p14="http://schemas.microsoft.com/office/powerpoint/2010/main" val="142876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2B8D464-BF26-6604-9A8D-BE85E842E4A8}"/>
              </a:ext>
            </a:extLst>
          </p:cNvPr>
          <p:cNvPicPr>
            <a:picLocks noChangeAspect="1"/>
          </p:cNvPicPr>
          <p:nvPr/>
        </p:nvPicPr>
        <p:blipFill>
          <a:blip r:embed="rId2"/>
          <a:stretch>
            <a:fillRect/>
          </a:stretch>
        </p:blipFill>
        <p:spPr>
          <a:xfrm>
            <a:off x="1434354" y="1894633"/>
            <a:ext cx="7494494" cy="3068734"/>
          </a:xfrm>
          <a:prstGeom prst="rect">
            <a:avLst/>
          </a:prstGeom>
        </p:spPr>
      </p:pic>
    </p:spTree>
    <p:extLst>
      <p:ext uri="{BB962C8B-B14F-4D97-AF65-F5344CB8AC3E}">
        <p14:creationId xmlns:p14="http://schemas.microsoft.com/office/powerpoint/2010/main" val="38893708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C6B51FA-6212-A86C-FE10-B601378F8FA3}"/>
              </a:ext>
            </a:extLst>
          </p:cNvPr>
          <p:cNvSpPr>
            <a:spLocks noChangeArrowheads="1"/>
          </p:cNvSpPr>
          <p:nvPr/>
        </p:nvSpPr>
        <p:spPr bwMode="auto">
          <a:xfrm>
            <a:off x="1174377" y="246090"/>
            <a:ext cx="9188823" cy="6821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s-ES" sz="3600" b="1" i="0" dirty="0">
                <a:solidFill>
                  <a:srgbClr val="FF0000"/>
                </a:solidFill>
                <a:effectLst/>
                <a:latin typeface="Lato" panose="020F0502020204030203" pitchFamily="34" charset="0"/>
              </a:rPr>
              <a:t>Entrada de datos en Python. Uso de input()</a:t>
            </a:r>
          </a:p>
        </p:txBody>
      </p:sp>
      <p:sp>
        <p:nvSpPr>
          <p:cNvPr id="6" name="CuadroTexto 5">
            <a:extLst>
              <a:ext uri="{FF2B5EF4-FFF2-40B4-BE49-F238E27FC236}">
                <a16:creationId xmlns:a16="http://schemas.microsoft.com/office/drawing/2014/main" id="{24819E24-549E-2812-5475-1B5FD1303A5C}"/>
              </a:ext>
            </a:extLst>
          </p:cNvPr>
          <p:cNvSpPr txBox="1"/>
          <p:nvPr/>
        </p:nvSpPr>
        <p:spPr>
          <a:xfrm>
            <a:off x="1104900" y="928288"/>
            <a:ext cx="9820275" cy="2369880"/>
          </a:xfrm>
          <a:prstGeom prst="rect">
            <a:avLst/>
          </a:prstGeom>
          <a:noFill/>
        </p:spPr>
        <p:txBody>
          <a:bodyPr wrap="square">
            <a:spAutoFit/>
          </a:bodyPr>
          <a:lstStyle/>
          <a:p>
            <a:r>
              <a:rPr lang="es-ES" sz="2400" b="0" i="0" dirty="0">
                <a:effectLst/>
                <a:latin typeface="Lato" panose="020F0502020204030203" pitchFamily="34" charset="0"/>
              </a:rPr>
              <a:t>La entrada de datos en Python es</a:t>
            </a:r>
            <a:r>
              <a:rPr lang="es-ES" sz="2400" dirty="0">
                <a:latin typeface="Lato" panose="020F0502020204030203" pitchFamily="34" charset="0"/>
              </a:rPr>
              <a:t> por </a:t>
            </a:r>
            <a:r>
              <a:rPr lang="es-ES" sz="2400" b="0" i="0" dirty="0">
                <a:effectLst/>
                <a:latin typeface="Lato" panose="020F0502020204030203" pitchFamily="34" charset="0"/>
              </a:rPr>
              <a:t>medio de la función </a:t>
            </a:r>
            <a:r>
              <a:rPr lang="es-ES" sz="2800" b="1" i="0" dirty="0">
                <a:solidFill>
                  <a:srgbClr val="FF0000"/>
                </a:solidFill>
                <a:effectLst/>
                <a:latin typeface="Lato" panose="020F0502020204030203" pitchFamily="34" charset="0"/>
              </a:rPr>
              <a:t>input(). </a:t>
            </a:r>
            <a:r>
              <a:rPr lang="es-ES" sz="2400" b="0" i="0" dirty="0">
                <a:effectLst/>
                <a:latin typeface="Lato" panose="020F0502020204030203" pitchFamily="34" charset="0"/>
              </a:rPr>
              <a:t>En este artículo verémos entonces cómo usar la función </a:t>
            </a:r>
            <a:r>
              <a:rPr lang="es-ES" sz="2400" b="1" i="0" dirty="0">
                <a:solidFill>
                  <a:srgbClr val="FF0000"/>
                </a:solidFill>
                <a:effectLst/>
                <a:latin typeface="Lato" panose="020F0502020204030203" pitchFamily="34" charset="0"/>
              </a:rPr>
              <a:t>input() </a:t>
            </a:r>
            <a:r>
              <a:rPr lang="es-ES" sz="2400" b="0" i="0" dirty="0">
                <a:effectLst/>
                <a:latin typeface="Lato" panose="020F0502020204030203" pitchFamily="34" charset="0"/>
              </a:rPr>
              <a:t>de Python , para leer leer datos por teclado y asignar ese valor recibido a una variable. Adicionalmente, hay algunas consideraciones a tener en cuenta al momento de usar input() para leer valores por teclado en Python, como son:</a:t>
            </a:r>
            <a:endParaRPr lang="es-ES" sz="2400" dirty="0"/>
          </a:p>
        </p:txBody>
      </p:sp>
      <p:sp>
        <p:nvSpPr>
          <p:cNvPr id="10" name="CuadroTexto 9">
            <a:extLst>
              <a:ext uri="{FF2B5EF4-FFF2-40B4-BE49-F238E27FC236}">
                <a16:creationId xmlns:a16="http://schemas.microsoft.com/office/drawing/2014/main" id="{503A9243-2614-9C0F-D821-AA19B743A422}"/>
              </a:ext>
            </a:extLst>
          </p:cNvPr>
          <p:cNvSpPr txBox="1"/>
          <p:nvPr/>
        </p:nvSpPr>
        <p:spPr>
          <a:xfrm>
            <a:off x="1104900" y="3116109"/>
            <a:ext cx="9912723" cy="1200329"/>
          </a:xfrm>
          <a:prstGeom prst="rect">
            <a:avLst/>
          </a:prstGeom>
          <a:noFill/>
        </p:spPr>
        <p:txBody>
          <a:bodyPr wrap="square">
            <a:spAutoFit/>
          </a:bodyPr>
          <a:lstStyle/>
          <a:p>
            <a:r>
              <a:rPr lang="es-ES" sz="2400" b="0" i="0" dirty="0">
                <a:effectLst/>
                <a:latin typeface="Lato" panose="020F0502020204030203" pitchFamily="34" charset="0"/>
              </a:rPr>
              <a:t>Esta función generará una interrupción en el programa, esperando por una entrada. Dicha entrada, se entiende completada una vez el usuario presiona "</a:t>
            </a:r>
            <a:r>
              <a:rPr lang="es-ES" sz="2400" b="1" i="0" dirty="0">
                <a:effectLst/>
                <a:latin typeface="Lato" panose="020F0502020204030203" pitchFamily="34" charset="0"/>
              </a:rPr>
              <a:t>enter</a:t>
            </a:r>
            <a:r>
              <a:rPr lang="es-ES" sz="2400" b="0" i="0" dirty="0">
                <a:effectLst/>
                <a:latin typeface="Lato" panose="020F0502020204030203" pitchFamily="34" charset="0"/>
              </a:rPr>
              <a:t>" para confirmar los datos ingresados.</a:t>
            </a:r>
            <a:endParaRPr lang="es-ES" sz="2400" dirty="0"/>
          </a:p>
        </p:txBody>
      </p:sp>
    </p:spTree>
    <p:extLst>
      <p:ext uri="{BB962C8B-B14F-4D97-AF65-F5344CB8AC3E}">
        <p14:creationId xmlns:p14="http://schemas.microsoft.com/office/powerpoint/2010/main" val="29965563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C6B51FA-6212-A86C-FE10-B601378F8FA3}"/>
              </a:ext>
            </a:extLst>
          </p:cNvPr>
          <p:cNvSpPr>
            <a:spLocks noChangeArrowheads="1"/>
          </p:cNvSpPr>
          <p:nvPr/>
        </p:nvSpPr>
        <p:spPr bwMode="auto">
          <a:xfrm>
            <a:off x="1174377" y="246090"/>
            <a:ext cx="9188823" cy="6821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s-ES" sz="3600" b="1" i="0" dirty="0">
                <a:solidFill>
                  <a:srgbClr val="FF0000"/>
                </a:solidFill>
                <a:effectLst/>
                <a:latin typeface="Lato" panose="020F0502020204030203" pitchFamily="34" charset="0"/>
              </a:rPr>
              <a:t>Entrada de datos en Python. Uso de input()</a:t>
            </a:r>
          </a:p>
        </p:txBody>
      </p:sp>
      <p:pic>
        <p:nvPicPr>
          <p:cNvPr id="4" name="Imagen 3">
            <a:extLst>
              <a:ext uri="{FF2B5EF4-FFF2-40B4-BE49-F238E27FC236}">
                <a16:creationId xmlns:a16="http://schemas.microsoft.com/office/drawing/2014/main" id="{1788FD58-9FA6-59BD-D4A2-72A525C20B4A}"/>
              </a:ext>
            </a:extLst>
          </p:cNvPr>
          <p:cNvPicPr>
            <a:picLocks noChangeAspect="1"/>
          </p:cNvPicPr>
          <p:nvPr/>
        </p:nvPicPr>
        <p:blipFill>
          <a:blip r:embed="rId2"/>
          <a:stretch>
            <a:fillRect/>
          </a:stretch>
        </p:blipFill>
        <p:spPr>
          <a:xfrm>
            <a:off x="806691" y="1409700"/>
            <a:ext cx="10094672" cy="3486149"/>
          </a:xfrm>
          <a:prstGeom prst="rect">
            <a:avLst/>
          </a:prstGeom>
        </p:spPr>
      </p:pic>
    </p:spTree>
    <p:extLst>
      <p:ext uri="{BB962C8B-B14F-4D97-AF65-F5344CB8AC3E}">
        <p14:creationId xmlns:p14="http://schemas.microsoft.com/office/powerpoint/2010/main" val="22855107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A61262-A98F-B200-9CE1-CB9C77ACA918}"/>
              </a:ext>
            </a:extLst>
          </p:cNvPr>
          <p:cNvSpPr>
            <a:spLocks noChangeArrowheads="1"/>
          </p:cNvSpPr>
          <p:nvPr/>
        </p:nvSpPr>
        <p:spPr bwMode="auto">
          <a:xfrm>
            <a:off x="995080" y="810415"/>
            <a:ext cx="9914965"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La función </a:t>
            </a:r>
            <a:r>
              <a:rPr kumimoji="0" lang="es-ES" altLang="es-ES" sz="24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input() </a:t>
            </a:r>
            <a:r>
              <a:rPr kumimoji="0" lang="es-ES" altLang="es-E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permite obtener texto escrito por teclado. Al llegar a la función, el programa se detiene esperando que se escriba algo y se pulse la tecla </a:t>
            </a:r>
            <a:r>
              <a:rPr kumimoji="0" lang="es-ES" altLang="es-ES" sz="2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Intro</a:t>
            </a:r>
            <a:r>
              <a:rPr kumimoji="0" lang="es-ES" altLang="es-E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como muestra el siguiente ejemplo:</a:t>
            </a:r>
            <a:endParaRPr kumimoji="0" lang="es-ES" altLang="es-ES" sz="24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3C6B51FA-6212-A86C-FE10-B601378F8FA3}"/>
              </a:ext>
            </a:extLst>
          </p:cNvPr>
          <p:cNvSpPr>
            <a:spLocks noChangeArrowheads="1"/>
          </p:cNvSpPr>
          <p:nvPr/>
        </p:nvSpPr>
        <p:spPr bwMode="auto">
          <a:xfrm>
            <a:off x="1174377" y="276868"/>
            <a:ext cx="6033247" cy="6206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32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La función input()</a:t>
            </a:r>
          </a:p>
        </p:txBody>
      </p:sp>
      <p:pic>
        <p:nvPicPr>
          <p:cNvPr id="7" name="Imagen 6">
            <a:extLst>
              <a:ext uri="{FF2B5EF4-FFF2-40B4-BE49-F238E27FC236}">
                <a16:creationId xmlns:a16="http://schemas.microsoft.com/office/drawing/2014/main" id="{0D3CB870-389B-FBD7-826B-53E0BB6C5890}"/>
              </a:ext>
            </a:extLst>
          </p:cNvPr>
          <p:cNvPicPr>
            <a:picLocks noChangeAspect="1"/>
          </p:cNvPicPr>
          <p:nvPr/>
        </p:nvPicPr>
        <p:blipFill>
          <a:blip r:embed="rId2"/>
          <a:stretch>
            <a:fillRect/>
          </a:stretch>
        </p:blipFill>
        <p:spPr>
          <a:xfrm>
            <a:off x="1025080" y="2017769"/>
            <a:ext cx="4857450" cy="1100703"/>
          </a:xfrm>
          <a:prstGeom prst="rect">
            <a:avLst/>
          </a:prstGeom>
        </p:spPr>
      </p:pic>
      <p:pic>
        <p:nvPicPr>
          <p:cNvPr id="6" name="Imagen 5">
            <a:extLst>
              <a:ext uri="{FF2B5EF4-FFF2-40B4-BE49-F238E27FC236}">
                <a16:creationId xmlns:a16="http://schemas.microsoft.com/office/drawing/2014/main" id="{B718C1F1-46EF-C584-E507-226C09A6E3F9}"/>
              </a:ext>
            </a:extLst>
          </p:cNvPr>
          <p:cNvPicPr>
            <a:picLocks noChangeAspect="1"/>
          </p:cNvPicPr>
          <p:nvPr/>
        </p:nvPicPr>
        <p:blipFill>
          <a:blip r:embed="rId3"/>
          <a:stretch>
            <a:fillRect/>
          </a:stretch>
        </p:blipFill>
        <p:spPr>
          <a:xfrm>
            <a:off x="6309472" y="2017769"/>
            <a:ext cx="4390194" cy="957436"/>
          </a:xfrm>
          <a:prstGeom prst="rect">
            <a:avLst/>
          </a:prstGeom>
        </p:spPr>
      </p:pic>
      <p:sp>
        <p:nvSpPr>
          <p:cNvPr id="10" name="CuadroTexto 9">
            <a:extLst>
              <a:ext uri="{FF2B5EF4-FFF2-40B4-BE49-F238E27FC236}">
                <a16:creationId xmlns:a16="http://schemas.microsoft.com/office/drawing/2014/main" id="{DE89A90C-A8F9-0E31-D487-BD22F2BEB19B}"/>
              </a:ext>
            </a:extLst>
          </p:cNvPr>
          <p:cNvSpPr txBox="1"/>
          <p:nvPr/>
        </p:nvSpPr>
        <p:spPr>
          <a:xfrm>
            <a:off x="995080" y="3249209"/>
            <a:ext cx="10141840" cy="1938992"/>
          </a:xfrm>
          <a:prstGeom prst="rect">
            <a:avLst/>
          </a:prstGeom>
          <a:noFill/>
        </p:spPr>
        <p:txBody>
          <a:bodyPr wrap="square">
            <a:spAutoFit/>
          </a:bodyPr>
          <a:lstStyle/>
          <a:p>
            <a:pPr algn="just"/>
            <a:r>
              <a:rPr lang="es-ES" sz="2000" b="0" i="0" dirty="0">
                <a:solidFill>
                  <a:srgbClr val="000000"/>
                </a:solidFill>
                <a:effectLst/>
                <a:latin typeface="Arial" panose="020B0604020202020204" pitchFamily="34" charset="0"/>
              </a:rPr>
              <a:t>En el ejemplo anterior, el usuario escribe su respuesta en una línea distinta a la pregunta porque Python añade un salto de línea al final de cada </a:t>
            </a:r>
            <a:r>
              <a:rPr lang="es-ES" sz="2000" b="0" i="0" dirty="0">
                <a:solidFill>
                  <a:srgbClr val="800080"/>
                </a:solidFill>
                <a:effectLst/>
                <a:latin typeface="Arial" panose="020B0604020202020204" pitchFamily="34" charset="0"/>
              </a:rPr>
              <a:t>print</a:t>
            </a:r>
            <a:r>
              <a:rPr lang="es-ES" sz="2000" b="0" i="0" dirty="0">
                <a:solidFill>
                  <a:srgbClr val="000000"/>
                </a:solidFill>
                <a:effectLst/>
                <a:latin typeface="Arial" panose="020B0604020202020204" pitchFamily="34" charset="0"/>
              </a:rPr>
              <a:t>().</a:t>
            </a:r>
          </a:p>
          <a:p>
            <a:pPr algn="just"/>
            <a:r>
              <a:rPr lang="es-ES" sz="2000" b="0" i="0" dirty="0">
                <a:solidFill>
                  <a:srgbClr val="000000"/>
                </a:solidFill>
                <a:effectLst/>
                <a:latin typeface="Arial" panose="020B0604020202020204" pitchFamily="34" charset="0"/>
              </a:rPr>
              <a:t>Si se prefiere que el usuario escriba su respuesta a continuación de la pregunta, se podría utilizar el argumento opcional end en la función </a:t>
            </a:r>
            <a:r>
              <a:rPr lang="es-ES" sz="2000" b="0" i="0" dirty="0">
                <a:solidFill>
                  <a:srgbClr val="800080"/>
                </a:solidFill>
                <a:effectLst/>
                <a:latin typeface="Arial" panose="020B0604020202020204" pitchFamily="34" charset="0"/>
              </a:rPr>
              <a:t>print</a:t>
            </a:r>
            <a:r>
              <a:rPr lang="es-ES" sz="2000" b="0" i="0" dirty="0">
                <a:solidFill>
                  <a:srgbClr val="000000"/>
                </a:solidFill>
                <a:effectLst/>
                <a:latin typeface="Arial" panose="020B0604020202020204" pitchFamily="34" charset="0"/>
              </a:rPr>
              <a:t>(), que indica el carácter o caracteres a utilizar en vez del salto de línea. Para separar la respuesta de la pregunta se ha añadido un espacio al final de la pregunta.</a:t>
            </a:r>
          </a:p>
        </p:txBody>
      </p:sp>
      <p:pic>
        <p:nvPicPr>
          <p:cNvPr id="12" name="Imagen 11">
            <a:extLst>
              <a:ext uri="{FF2B5EF4-FFF2-40B4-BE49-F238E27FC236}">
                <a16:creationId xmlns:a16="http://schemas.microsoft.com/office/drawing/2014/main" id="{57CB2610-51A4-22EB-F385-D09A589038D9}"/>
              </a:ext>
            </a:extLst>
          </p:cNvPr>
          <p:cNvPicPr>
            <a:picLocks noChangeAspect="1"/>
          </p:cNvPicPr>
          <p:nvPr/>
        </p:nvPicPr>
        <p:blipFill>
          <a:blip r:embed="rId4"/>
          <a:stretch>
            <a:fillRect/>
          </a:stretch>
        </p:blipFill>
        <p:spPr>
          <a:xfrm>
            <a:off x="6811658" y="5318938"/>
            <a:ext cx="4873241" cy="842939"/>
          </a:xfrm>
          <a:prstGeom prst="rect">
            <a:avLst/>
          </a:prstGeom>
        </p:spPr>
      </p:pic>
      <p:pic>
        <p:nvPicPr>
          <p:cNvPr id="14" name="Imagen 13">
            <a:extLst>
              <a:ext uri="{FF2B5EF4-FFF2-40B4-BE49-F238E27FC236}">
                <a16:creationId xmlns:a16="http://schemas.microsoft.com/office/drawing/2014/main" id="{04097FEE-8457-4C8E-6BE1-94303C0E6065}"/>
              </a:ext>
            </a:extLst>
          </p:cNvPr>
          <p:cNvPicPr>
            <a:picLocks noChangeAspect="1"/>
          </p:cNvPicPr>
          <p:nvPr/>
        </p:nvPicPr>
        <p:blipFill>
          <a:blip r:embed="rId5"/>
          <a:stretch>
            <a:fillRect/>
          </a:stretch>
        </p:blipFill>
        <p:spPr>
          <a:xfrm>
            <a:off x="914400" y="5263372"/>
            <a:ext cx="5715000" cy="1181100"/>
          </a:xfrm>
          <a:prstGeom prst="rect">
            <a:avLst/>
          </a:prstGeom>
        </p:spPr>
      </p:pic>
    </p:spTree>
    <p:extLst>
      <p:ext uri="{BB962C8B-B14F-4D97-AF65-F5344CB8AC3E}">
        <p14:creationId xmlns:p14="http://schemas.microsoft.com/office/powerpoint/2010/main" val="2249996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C6B51FA-6212-A86C-FE10-B601378F8FA3}"/>
              </a:ext>
            </a:extLst>
          </p:cNvPr>
          <p:cNvSpPr>
            <a:spLocks noChangeArrowheads="1"/>
          </p:cNvSpPr>
          <p:nvPr/>
        </p:nvSpPr>
        <p:spPr bwMode="auto">
          <a:xfrm>
            <a:off x="1174377" y="276868"/>
            <a:ext cx="6033247" cy="6206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32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La función input()</a:t>
            </a:r>
          </a:p>
        </p:txBody>
      </p:sp>
      <p:pic>
        <p:nvPicPr>
          <p:cNvPr id="5" name="Imagen 4">
            <a:extLst>
              <a:ext uri="{FF2B5EF4-FFF2-40B4-BE49-F238E27FC236}">
                <a16:creationId xmlns:a16="http://schemas.microsoft.com/office/drawing/2014/main" id="{3FF58ECA-1C83-F0AE-53D9-2BCE2B77D359}"/>
              </a:ext>
            </a:extLst>
          </p:cNvPr>
          <p:cNvPicPr>
            <a:picLocks noChangeAspect="1"/>
          </p:cNvPicPr>
          <p:nvPr/>
        </p:nvPicPr>
        <p:blipFill>
          <a:blip r:embed="rId2"/>
          <a:stretch>
            <a:fillRect/>
          </a:stretch>
        </p:blipFill>
        <p:spPr>
          <a:xfrm>
            <a:off x="652462" y="897510"/>
            <a:ext cx="11167793" cy="1483740"/>
          </a:xfrm>
          <a:prstGeom prst="rect">
            <a:avLst/>
          </a:prstGeom>
        </p:spPr>
      </p:pic>
      <p:pic>
        <p:nvPicPr>
          <p:cNvPr id="9" name="Imagen 8">
            <a:extLst>
              <a:ext uri="{FF2B5EF4-FFF2-40B4-BE49-F238E27FC236}">
                <a16:creationId xmlns:a16="http://schemas.microsoft.com/office/drawing/2014/main" id="{72A59E3E-3D2D-030C-47C6-41A902983522}"/>
              </a:ext>
            </a:extLst>
          </p:cNvPr>
          <p:cNvPicPr>
            <a:picLocks noChangeAspect="1"/>
          </p:cNvPicPr>
          <p:nvPr/>
        </p:nvPicPr>
        <p:blipFill>
          <a:blip r:embed="rId3"/>
          <a:stretch>
            <a:fillRect/>
          </a:stretch>
        </p:blipFill>
        <p:spPr>
          <a:xfrm>
            <a:off x="1419225" y="2381250"/>
            <a:ext cx="8362950" cy="2526308"/>
          </a:xfrm>
          <a:prstGeom prst="rect">
            <a:avLst/>
          </a:prstGeom>
        </p:spPr>
      </p:pic>
    </p:spTree>
    <p:extLst>
      <p:ext uri="{BB962C8B-B14F-4D97-AF65-F5344CB8AC3E}">
        <p14:creationId xmlns:p14="http://schemas.microsoft.com/office/powerpoint/2010/main" val="32319829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C6B51FA-6212-A86C-FE10-B601378F8FA3}"/>
              </a:ext>
            </a:extLst>
          </p:cNvPr>
          <p:cNvSpPr>
            <a:spLocks noChangeArrowheads="1"/>
          </p:cNvSpPr>
          <p:nvPr/>
        </p:nvSpPr>
        <p:spPr bwMode="auto">
          <a:xfrm>
            <a:off x="1183902" y="152401"/>
            <a:ext cx="6033247" cy="6206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32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La función input()</a:t>
            </a:r>
          </a:p>
        </p:txBody>
      </p:sp>
      <p:sp>
        <p:nvSpPr>
          <p:cNvPr id="4" name="CuadroTexto 3">
            <a:extLst>
              <a:ext uri="{FF2B5EF4-FFF2-40B4-BE49-F238E27FC236}">
                <a16:creationId xmlns:a16="http://schemas.microsoft.com/office/drawing/2014/main" id="{7287873F-F47C-66C4-7326-1554E7D2CD18}"/>
              </a:ext>
            </a:extLst>
          </p:cNvPr>
          <p:cNvSpPr txBox="1"/>
          <p:nvPr/>
        </p:nvSpPr>
        <p:spPr>
          <a:xfrm>
            <a:off x="998724" y="658430"/>
            <a:ext cx="10194551" cy="1938992"/>
          </a:xfrm>
          <a:prstGeom prst="rect">
            <a:avLst/>
          </a:prstGeom>
          <a:noFill/>
        </p:spPr>
        <p:txBody>
          <a:bodyPr wrap="square">
            <a:spAutoFit/>
          </a:bodyPr>
          <a:lstStyle/>
          <a:p>
            <a:r>
              <a:rPr lang="es-ES" sz="2400" i="0" dirty="0">
                <a:effectLst/>
                <a:latin typeface="-apple-system"/>
              </a:rPr>
              <a:t>Debemos tener en cuenta que al usar </a:t>
            </a:r>
            <a:r>
              <a:rPr lang="es-ES" sz="2400" i="1" dirty="0">
                <a:effectLst/>
                <a:latin typeface="-apple-system"/>
              </a:rPr>
              <a:t>input</a:t>
            </a:r>
            <a:r>
              <a:rPr lang="es-ES" sz="2400" i="0" dirty="0">
                <a:effectLst/>
                <a:latin typeface="-apple-system"/>
              </a:rPr>
              <a:t>(), los datos ingresados siempre serán guardados como tipo </a:t>
            </a:r>
            <a:r>
              <a:rPr lang="es-ES" sz="2400" b="1" i="1" u="none" strike="noStrike" dirty="0">
                <a:solidFill>
                  <a:srgbClr val="FF0000"/>
                </a:solidFill>
                <a:effectLst/>
                <a:latin typeface="-apple-system"/>
              </a:rPr>
              <a:t>string</a:t>
            </a:r>
            <a:r>
              <a:rPr lang="es-ES" sz="2400" b="1" i="0" dirty="0">
                <a:solidFill>
                  <a:srgbClr val="FF0000"/>
                </a:solidFill>
                <a:effectLst/>
                <a:latin typeface="-apple-system"/>
              </a:rPr>
              <a:t>.</a:t>
            </a:r>
            <a:r>
              <a:rPr lang="es-ES" sz="2400" i="0" dirty="0">
                <a:effectLst/>
                <a:latin typeface="-apple-system"/>
              </a:rPr>
              <a:t> Si necesitáramos ingresar números para utilizarlos en alguna operación matemática, debemos convertirlos a un tipo de dato adecuado (por ejemplo int o float, dependiendo si requerimos decimales). Podemos hacerlo de las siguientes maneras:</a:t>
            </a:r>
            <a:endParaRPr lang="es-ES" sz="2400" dirty="0"/>
          </a:p>
        </p:txBody>
      </p:sp>
      <p:pic>
        <p:nvPicPr>
          <p:cNvPr id="10" name="Imagen 9">
            <a:extLst>
              <a:ext uri="{FF2B5EF4-FFF2-40B4-BE49-F238E27FC236}">
                <a16:creationId xmlns:a16="http://schemas.microsoft.com/office/drawing/2014/main" id="{D1020770-CC45-C385-80AF-7DF63F9D695C}"/>
              </a:ext>
            </a:extLst>
          </p:cNvPr>
          <p:cNvPicPr>
            <a:picLocks noChangeAspect="1"/>
          </p:cNvPicPr>
          <p:nvPr/>
        </p:nvPicPr>
        <p:blipFill>
          <a:blip r:embed="rId2"/>
          <a:stretch>
            <a:fillRect/>
          </a:stretch>
        </p:blipFill>
        <p:spPr>
          <a:xfrm>
            <a:off x="2647949" y="2486821"/>
            <a:ext cx="6712424" cy="3835671"/>
          </a:xfrm>
          <a:prstGeom prst="rect">
            <a:avLst/>
          </a:prstGeom>
        </p:spPr>
      </p:pic>
    </p:spTree>
    <p:extLst>
      <p:ext uri="{BB962C8B-B14F-4D97-AF65-F5344CB8AC3E}">
        <p14:creationId xmlns:p14="http://schemas.microsoft.com/office/powerpoint/2010/main" val="16381960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B6DA5BC9-DE22-B83E-C436-B1D80B1931FF}"/>
              </a:ext>
            </a:extLst>
          </p:cNvPr>
          <p:cNvSpPr txBox="1"/>
          <p:nvPr/>
        </p:nvSpPr>
        <p:spPr>
          <a:xfrm>
            <a:off x="1174377" y="1890662"/>
            <a:ext cx="8516470" cy="3416320"/>
          </a:xfrm>
          <a:prstGeom prst="rect">
            <a:avLst/>
          </a:prstGeom>
          <a:noFill/>
        </p:spPr>
        <p:txBody>
          <a:bodyPr wrap="square">
            <a:spAutoFit/>
          </a:bodyPr>
          <a:lstStyle/>
          <a:p>
            <a:pPr marL="342900" indent="-342900">
              <a:buFont typeface="+mj-lt"/>
              <a:buAutoNum type="arabicPeriod"/>
            </a:pPr>
            <a:r>
              <a:rPr lang="es-ES" dirty="0">
                <a:solidFill>
                  <a:srgbClr val="000000"/>
                </a:solidFill>
                <a:latin typeface="Arial" panose="020B0604020202020204" pitchFamily="34" charset="0"/>
              </a:rPr>
              <a:t>Me llamo Santiago y tengo 16 años.</a:t>
            </a:r>
          </a:p>
          <a:p>
            <a:pPr marL="342900" indent="-342900">
              <a:buFont typeface="+mj-lt"/>
              <a:buAutoNum type="arabicPeriod"/>
            </a:pPr>
            <a:r>
              <a:rPr lang="es-ES" dirty="0">
                <a:solidFill>
                  <a:srgbClr val="000000"/>
                </a:solidFill>
                <a:latin typeface="Arial" panose="020B0604020202020204" pitchFamily="34" charset="0"/>
              </a:rPr>
              <a:t>En 8 semanas hay 56 días.</a:t>
            </a:r>
          </a:p>
          <a:p>
            <a:pPr marL="342900" indent="-342900">
              <a:buFont typeface="+mj-lt"/>
              <a:buAutoNum type="arabicPeriod"/>
            </a:pPr>
            <a:r>
              <a:rPr lang="es-ES" dirty="0">
                <a:solidFill>
                  <a:srgbClr val="000000"/>
                </a:solidFill>
                <a:effectLst/>
                <a:latin typeface="Arial" panose="020B0604020202020204" pitchFamily="34" charset="0"/>
              </a:rPr>
              <a:t>Suma de dos números </a:t>
            </a:r>
          </a:p>
          <a:p>
            <a:pPr marL="342900" indent="-342900">
              <a:buFont typeface="+mj-lt"/>
              <a:buAutoNum type="arabicPeriod"/>
            </a:pPr>
            <a:r>
              <a:rPr lang="es-ES" b="0" i="0" dirty="0">
                <a:solidFill>
                  <a:srgbClr val="0A0A0A"/>
                </a:solidFill>
                <a:effectLst/>
                <a:latin typeface="Roboto" panose="02000000000000000000" pitchFamily="2" charset="0"/>
              </a:rPr>
              <a:t>A continuación calcula la altura alcanzada de una pelota donde la velocidad es:12,5 m/s y g= 9.8.</a:t>
            </a:r>
          </a:p>
          <a:p>
            <a:pPr marL="342900" indent="-342900">
              <a:buFont typeface="+mj-lt"/>
              <a:buAutoNum type="arabicPeriod"/>
            </a:pPr>
            <a:endParaRPr lang="es-ES" dirty="0">
              <a:solidFill>
                <a:srgbClr val="0A0A0A"/>
              </a:solidFill>
              <a:latin typeface="Roboto" panose="02000000000000000000" pitchFamily="2" charset="0"/>
            </a:endParaRPr>
          </a:p>
          <a:p>
            <a:pPr marL="342900" indent="-342900">
              <a:buFont typeface="+mj-lt"/>
              <a:buAutoNum type="arabicPeriod"/>
            </a:pPr>
            <a:endParaRPr lang="es-ES" b="0" i="0" dirty="0">
              <a:solidFill>
                <a:srgbClr val="0A0A0A"/>
              </a:solidFill>
              <a:effectLst/>
              <a:latin typeface="Roboto" panose="02000000000000000000" pitchFamily="2" charset="0"/>
            </a:endParaRPr>
          </a:p>
          <a:p>
            <a:pPr marL="342900" indent="-342900">
              <a:buFont typeface="+mj-lt"/>
              <a:buAutoNum type="arabicPeriod"/>
            </a:pPr>
            <a:endParaRPr lang="es-ES" dirty="0">
              <a:solidFill>
                <a:srgbClr val="0A0A0A"/>
              </a:solidFill>
              <a:latin typeface="Roboto" panose="02000000000000000000" pitchFamily="2" charset="0"/>
            </a:endParaRPr>
          </a:p>
          <a:p>
            <a:pPr marL="342900" indent="-342900">
              <a:buFont typeface="+mj-lt"/>
              <a:buAutoNum type="arabicPeriod"/>
            </a:pPr>
            <a:r>
              <a:rPr lang="es-ES" b="0" i="0" dirty="0">
                <a:solidFill>
                  <a:srgbClr val="0A0A0A"/>
                </a:solidFill>
                <a:effectLst/>
                <a:latin typeface="Roboto" panose="02000000000000000000" pitchFamily="2" charset="0"/>
              </a:rPr>
              <a:t>Calcula:</a:t>
            </a:r>
          </a:p>
          <a:p>
            <a:pPr marL="342900" indent="-342900">
              <a:buFont typeface="+mj-lt"/>
              <a:buAutoNum type="arabicPeriod"/>
            </a:pPr>
            <a:endParaRPr lang="es-ES" b="0" i="0" dirty="0">
              <a:solidFill>
                <a:srgbClr val="0A0A0A"/>
              </a:solidFill>
              <a:effectLst/>
              <a:latin typeface="Roboto" panose="02000000000000000000" pitchFamily="2" charset="0"/>
            </a:endParaRPr>
          </a:p>
          <a:p>
            <a:pPr marL="342900" indent="-342900">
              <a:buFont typeface="+mj-lt"/>
              <a:buAutoNum type="arabicPeriod"/>
            </a:pPr>
            <a:endParaRPr lang="es-ES" dirty="0">
              <a:solidFill>
                <a:srgbClr val="000000"/>
              </a:solidFill>
              <a:effectLst/>
              <a:latin typeface="Arial" panose="020B0604020202020204" pitchFamily="34" charset="0"/>
            </a:endParaRPr>
          </a:p>
          <a:p>
            <a:pPr marL="342900" indent="-342900">
              <a:buFont typeface="+mj-lt"/>
              <a:buAutoNum type="arabicPeriod"/>
            </a:pPr>
            <a:endParaRPr lang="es-ES" dirty="0"/>
          </a:p>
        </p:txBody>
      </p:sp>
      <p:sp>
        <p:nvSpPr>
          <p:cNvPr id="7" name="Rectangle 1">
            <a:extLst>
              <a:ext uri="{FF2B5EF4-FFF2-40B4-BE49-F238E27FC236}">
                <a16:creationId xmlns:a16="http://schemas.microsoft.com/office/drawing/2014/main" id="{33607933-7C55-D6DA-6184-6648BFA0F0E8}"/>
              </a:ext>
            </a:extLst>
          </p:cNvPr>
          <p:cNvSpPr>
            <a:spLocks noChangeArrowheads="1"/>
          </p:cNvSpPr>
          <p:nvPr/>
        </p:nvSpPr>
        <p:spPr bwMode="auto">
          <a:xfrm>
            <a:off x="1174377" y="276867"/>
            <a:ext cx="8102973" cy="6206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3200" b="1" i="0" u="none" strike="noStrike" cap="none" normalizeH="0" baseline="0" dirty="0">
                <a:ln>
                  <a:noFill/>
                </a:ln>
                <a:solidFill>
                  <a:srgbClr val="FF0000"/>
                </a:solidFill>
                <a:effectLst/>
                <a:latin typeface="Segoe UI" panose="020B0502040204020203" pitchFamily="34" charset="0"/>
                <a:cs typeface="Segoe UI" panose="020B0502040204020203" pitchFamily="34" charset="0"/>
              </a:rPr>
              <a:t>Ejercicios Salida de Datos  usando print():</a:t>
            </a:r>
          </a:p>
        </p:txBody>
      </p:sp>
      <p:sp>
        <p:nvSpPr>
          <p:cNvPr id="8" name="CuadroTexto 7">
            <a:extLst>
              <a:ext uri="{FF2B5EF4-FFF2-40B4-BE49-F238E27FC236}">
                <a16:creationId xmlns:a16="http://schemas.microsoft.com/office/drawing/2014/main" id="{CEA9C103-36B9-21F6-FF27-EEF815D09D57}"/>
              </a:ext>
            </a:extLst>
          </p:cNvPr>
          <p:cNvSpPr txBox="1"/>
          <p:nvPr/>
        </p:nvSpPr>
        <p:spPr>
          <a:xfrm>
            <a:off x="1111624" y="1074875"/>
            <a:ext cx="7575176" cy="461665"/>
          </a:xfrm>
          <a:prstGeom prst="rect">
            <a:avLst/>
          </a:prstGeom>
          <a:noFill/>
        </p:spPr>
        <p:txBody>
          <a:bodyPr wrap="square">
            <a:spAutoFit/>
          </a:bodyPr>
          <a:lstStyle/>
          <a:p>
            <a:r>
              <a:rPr lang="es-ES" sz="2400" dirty="0"/>
              <a:t>Desarrollar los siguientes programas que impriman :</a:t>
            </a:r>
          </a:p>
        </p:txBody>
      </p:sp>
      <p:pic>
        <p:nvPicPr>
          <p:cNvPr id="17" name="Imagen 16">
            <a:extLst>
              <a:ext uri="{FF2B5EF4-FFF2-40B4-BE49-F238E27FC236}">
                <a16:creationId xmlns:a16="http://schemas.microsoft.com/office/drawing/2014/main" id="{F3AD7C65-B6E6-B2D7-B538-818D9FD48BFD}"/>
              </a:ext>
            </a:extLst>
          </p:cNvPr>
          <p:cNvPicPr>
            <a:picLocks noChangeAspect="1"/>
          </p:cNvPicPr>
          <p:nvPr/>
        </p:nvPicPr>
        <p:blipFill>
          <a:blip r:embed="rId2"/>
          <a:stretch>
            <a:fillRect/>
          </a:stretch>
        </p:blipFill>
        <p:spPr>
          <a:xfrm>
            <a:off x="3960999" y="3126862"/>
            <a:ext cx="1876425" cy="942975"/>
          </a:xfrm>
          <a:prstGeom prst="rect">
            <a:avLst/>
          </a:prstGeom>
        </p:spPr>
      </p:pic>
      <p:pic>
        <p:nvPicPr>
          <p:cNvPr id="19" name="Imagen 18">
            <a:extLst>
              <a:ext uri="{FF2B5EF4-FFF2-40B4-BE49-F238E27FC236}">
                <a16:creationId xmlns:a16="http://schemas.microsoft.com/office/drawing/2014/main" id="{78ACB497-F85C-409B-4901-845D2749DDEF}"/>
              </a:ext>
            </a:extLst>
          </p:cNvPr>
          <p:cNvPicPr>
            <a:picLocks noChangeAspect="1"/>
          </p:cNvPicPr>
          <p:nvPr/>
        </p:nvPicPr>
        <p:blipFill>
          <a:blip r:embed="rId3"/>
          <a:stretch>
            <a:fillRect/>
          </a:stretch>
        </p:blipFill>
        <p:spPr>
          <a:xfrm>
            <a:off x="2713224" y="4310623"/>
            <a:ext cx="5438775" cy="1266825"/>
          </a:xfrm>
          <a:prstGeom prst="rect">
            <a:avLst/>
          </a:prstGeom>
        </p:spPr>
      </p:pic>
    </p:spTree>
    <p:extLst>
      <p:ext uri="{BB962C8B-B14F-4D97-AF65-F5344CB8AC3E}">
        <p14:creationId xmlns:p14="http://schemas.microsoft.com/office/powerpoint/2010/main" val="12241573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C6B51FA-6212-A86C-FE10-B601378F8FA3}"/>
              </a:ext>
            </a:extLst>
          </p:cNvPr>
          <p:cNvSpPr>
            <a:spLocks noChangeArrowheads="1"/>
          </p:cNvSpPr>
          <p:nvPr/>
        </p:nvSpPr>
        <p:spPr bwMode="auto">
          <a:xfrm>
            <a:off x="1174377" y="-30908"/>
            <a:ext cx="9188823" cy="12361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s-ES" sz="3600" b="1" i="0" dirty="0">
                <a:solidFill>
                  <a:srgbClr val="FF0000"/>
                </a:solidFill>
                <a:effectLst/>
                <a:latin typeface="Lato" panose="020F0502020204030203" pitchFamily="34" charset="0"/>
              </a:rPr>
              <a:t>Ejercicios de Entrada y Salida de datos usando input():</a:t>
            </a:r>
          </a:p>
        </p:txBody>
      </p:sp>
      <p:sp>
        <p:nvSpPr>
          <p:cNvPr id="5" name="CuadroTexto 4">
            <a:extLst>
              <a:ext uri="{FF2B5EF4-FFF2-40B4-BE49-F238E27FC236}">
                <a16:creationId xmlns:a16="http://schemas.microsoft.com/office/drawing/2014/main" id="{278BF295-602E-2E2C-4E74-940186FB8CEA}"/>
              </a:ext>
            </a:extLst>
          </p:cNvPr>
          <p:cNvSpPr txBox="1"/>
          <p:nvPr/>
        </p:nvSpPr>
        <p:spPr>
          <a:xfrm>
            <a:off x="981075" y="1351508"/>
            <a:ext cx="10229850" cy="4154984"/>
          </a:xfrm>
          <a:prstGeom prst="rect">
            <a:avLst/>
          </a:prstGeom>
          <a:noFill/>
        </p:spPr>
        <p:txBody>
          <a:bodyPr wrap="square">
            <a:spAutoFit/>
          </a:bodyPr>
          <a:lstStyle/>
          <a:p>
            <a:r>
              <a:rPr lang="es-ES" sz="2400" b="1" i="0" dirty="0">
                <a:solidFill>
                  <a:srgbClr val="202020"/>
                </a:solidFill>
                <a:effectLst/>
                <a:latin typeface="Open Sans" panose="020B0604020202020204" pitchFamily="34" charset="0"/>
              </a:rPr>
              <a:t>Ejercicio 6</a:t>
            </a:r>
            <a:r>
              <a:rPr lang="es-ES" sz="2400" b="1" dirty="0">
                <a:solidFill>
                  <a:srgbClr val="202020"/>
                </a:solidFill>
                <a:latin typeface="Open Sans" panose="020B0604020202020204" pitchFamily="34" charset="0"/>
              </a:rPr>
              <a:t>: </a:t>
            </a:r>
            <a:r>
              <a:rPr lang="es-ES" sz="2400" b="0" i="0" dirty="0">
                <a:solidFill>
                  <a:srgbClr val="202020"/>
                </a:solidFill>
                <a:effectLst/>
                <a:latin typeface="Open Sans" panose="020B0604020202020204" pitchFamily="34" charset="0"/>
              </a:rPr>
              <a:t>Desarrollar un programa que permita calcular y mostrar velocidad final, utilizando la siguiente formula: </a:t>
            </a:r>
            <a:r>
              <a:rPr lang="es-ES" sz="2400" b="1" i="0" dirty="0">
                <a:effectLst/>
                <a:latin typeface="Open Sans" panose="020B0604020202020204" pitchFamily="34" charset="0"/>
              </a:rPr>
              <a:t>Vf = Vo + g * T</a:t>
            </a:r>
            <a:br>
              <a:rPr lang="es-ES" sz="2400" b="1" dirty="0"/>
            </a:br>
            <a:r>
              <a:rPr lang="es-ES" sz="2400" b="1" i="0" dirty="0">
                <a:solidFill>
                  <a:srgbClr val="202020"/>
                </a:solidFill>
                <a:effectLst/>
                <a:latin typeface="Open Sans" panose="020B0604020202020204" pitchFamily="34" charset="0"/>
              </a:rPr>
              <a:t>Donde:</a:t>
            </a:r>
            <a:br>
              <a:rPr lang="es-ES" sz="2400" dirty="0"/>
            </a:br>
            <a:r>
              <a:rPr lang="es-ES" sz="2400" b="1" i="0" dirty="0">
                <a:solidFill>
                  <a:srgbClr val="202020"/>
                </a:solidFill>
                <a:effectLst/>
                <a:latin typeface="Open Sans" panose="020B0604020202020204" pitchFamily="34" charset="0"/>
              </a:rPr>
              <a:t>Vf : </a:t>
            </a:r>
            <a:r>
              <a:rPr lang="es-ES" sz="2400" b="0" i="0" dirty="0">
                <a:solidFill>
                  <a:srgbClr val="202020"/>
                </a:solidFill>
                <a:effectLst/>
                <a:latin typeface="Open Sans" panose="020B0604020202020204" pitchFamily="34" charset="0"/>
              </a:rPr>
              <a:t>Velocidad Final (m/s)</a:t>
            </a:r>
            <a:br>
              <a:rPr lang="es-ES" sz="2400" dirty="0"/>
            </a:br>
            <a:r>
              <a:rPr lang="es-ES" sz="2400" b="1" i="0" dirty="0">
                <a:solidFill>
                  <a:srgbClr val="202020"/>
                </a:solidFill>
                <a:effectLst/>
                <a:latin typeface="Open Sans" panose="020B0604020202020204" pitchFamily="34" charset="0"/>
              </a:rPr>
              <a:t>Vo: </a:t>
            </a:r>
            <a:r>
              <a:rPr lang="es-ES" sz="2400" b="0" i="0" dirty="0">
                <a:solidFill>
                  <a:srgbClr val="202020"/>
                </a:solidFill>
                <a:effectLst/>
                <a:latin typeface="Open Sans" panose="020B0604020202020204" pitchFamily="34" charset="0"/>
              </a:rPr>
              <a:t>Velocidad Inicial (m/s)</a:t>
            </a:r>
            <a:br>
              <a:rPr lang="es-ES" sz="2400" dirty="0"/>
            </a:br>
            <a:r>
              <a:rPr lang="es-ES" sz="2400" b="1" i="0" dirty="0">
                <a:solidFill>
                  <a:srgbClr val="202020"/>
                </a:solidFill>
                <a:effectLst/>
                <a:latin typeface="Open Sans" panose="020B0604020202020204" pitchFamily="34" charset="0"/>
              </a:rPr>
              <a:t>g: </a:t>
            </a:r>
            <a:r>
              <a:rPr lang="es-ES" sz="2400" b="0" i="0" dirty="0">
                <a:solidFill>
                  <a:srgbClr val="202020"/>
                </a:solidFill>
                <a:effectLst/>
                <a:latin typeface="Open Sans" panose="020B0604020202020204" pitchFamily="34" charset="0"/>
              </a:rPr>
              <a:t>Gravedad (considere g= 9.8 m/s2)</a:t>
            </a:r>
            <a:br>
              <a:rPr lang="es-ES" sz="2400" dirty="0"/>
            </a:br>
            <a:r>
              <a:rPr lang="es-ES" sz="2400" b="1" i="0" dirty="0">
                <a:solidFill>
                  <a:srgbClr val="202020"/>
                </a:solidFill>
                <a:effectLst/>
                <a:latin typeface="Open Sans" panose="020B0604020202020204" pitchFamily="34" charset="0"/>
              </a:rPr>
              <a:t>T: </a:t>
            </a:r>
            <a:r>
              <a:rPr lang="es-ES" sz="2400" b="0" i="0" dirty="0">
                <a:solidFill>
                  <a:srgbClr val="202020"/>
                </a:solidFill>
                <a:effectLst/>
                <a:latin typeface="Open Sans" panose="020B0604020202020204" pitchFamily="34" charset="0"/>
              </a:rPr>
              <a:t>Tiempo</a:t>
            </a:r>
          </a:p>
          <a:p>
            <a:endParaRPr lang="es-ES" sz="2400" dirty="0">
              <a:solidFill>
                <a:srgbClr val="202020"/>
              </a:solidFill>
              <a:latin typeface="Open Sans" panose="020B0604020202020204" pitchFamily="34" charset="0"/>
            </a:endParaRPr>
          </a:p>
          <a:p>
            <a:r>
              <a:rPr lang="es-ES" sz="2400" b="1" i="0" dirty="0">
                <a:solidFill>
                  <a:srgbClr val="202020"/>
                </a:solidFill>
                <a:effectLst/>
                <a:latin typeface="Open Sans" panose="020B0604020202020204" pitchFamily="34" charset="0"/>
              </a:rPr>
              <a:t>Ejercicio 7</a:t>
            </a:r>
            <a:r>
              <a:rPr lang="es-ES" sz="2400" b="1" dirty="0">
                <a:solidFill>
                  <a:srgbClr val="202020"/>
                </a:solidFill>
                <a:latin typeface="Open Sans" panose="020B0604020202020204" pitchFamily="34" charset="0"/>
              </a:rPr>
              <a:t>: </a:t>
            </a:r>
            <a:r>
              <a:rPr lang="es-ES" sz="2400" b="0" i="0" dirty="0">
                <a:solidFill>
                  <a:srgbClr val="202020"/>
                </a:solidFill>
                <a:effectLst/>
                <a:latin typeface="Open Sans" panose="020B0604020202020204" pitchFamily="34" charset="0"/>
              </a:rPr>
              <a:t>Desarrollar un programa </a:t>
            </a:r>
            <a:r>
              <a:rPr lang="es-ES" sz="2400" b="0" i="0" dirty="0">
                <a:solidFill>
                  <a:srgbClr val="202020"/>
                </a:solidFill>
                <a:effectLst/>
                <a:latin typeface="Open Sans" panose="020B0606030504020204" pitchFamily="34" charset="0"/>
              </a:rPr>
              <a:t>que permita aceptar dos números enteros, seguidamente determinar y mostrar la suma, resta y multiplicación de estos números.</a:t>
            </a:r>
            <a:endParaRPr lang="es-ES" sz="2400" dirty="0"/>
          </a:p>
        </p:txBody>
      </p:sp>
    </p:spTree>
    <p:extLst>
      <p:ext uri="{BB962C8B-B14F-4D97-AF65-F5344CB8AC3E}">
        <p14:creationId xmlns:p14="http://schemas.microsoft.com/office/powerpoint/2010/main" val="38075894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C6B51FA-6212-A86C-FE10-B601378F8FA3}"/>
              </a:ext>
            </a:extLst>
          </p:cNvPr>
          <p:cNvSpPr>
            <a:spLocks noChangeArrowheads="1"/>
          </p:cNvSpPr>
          <p:nvPr/>
        </p:nvSpPr>
        <p:spPr bwMode="auto">
          <a:xfrm>
            <a:off x="1174377" y="246090"/>
            <a:ext cx="9188823" cy="6821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s-ES" sz="3600" b="1" i="0" dirty="0">
                <a:solidFill>
                  <a:srgbClr val="FF0000"/>
                </a:solidFill>
                <a:effectLst/>
                <a:latin typeface="Lato" panose="020F0502020204030203" pitchFamily="34" charset="0"/>
              </a:rPr>
              <a:t>Ejercicios usando input():</a:t>
            </a:r>
          </a:p>
        </p:txBody>
      </p:sp>
      <p:sp>
        <p:nvSpPr>
          <p:cNvPr id="5" name="CuadroTexto 4">
            <a:extLst>
              <a:ext uri="{FF2B5EF4-FFF2-40B4-BE49-F238E27FC236}">
                <a16:creationId xmlns:a16="http://schemas.microsoft.com/office/drawing/2014/main" id="{278BF295-602E-2E2C-4E74-940186FB8CEA}"/>
              </a:ext>
            </a:extLst>
          </p:cNvPr>
          <p:cNvSpPr txBox="1"/>
          <p:nvPr/>
        </p:nvSpPr>
        <p:spPr>
          <a:xfrm>
            <a:off x="1174377" y="1006376"/>
            <a:ext cx="10229850" cy="4154984"/>
          </a:xfrm>
          <a:prstGeom prst="rect">
            <a:avLst/>
          </a:prstGeom>
          <a:noFill/>
        </p:spPr>
        <p:txBody>
          <a:bodyPr wrap="square">
            <a:spAutoFit/>
          </a:bodyPr>
          <a:lstStyle/>
          <a:p>
            <a:r>
              <a:rPr lang="es-ES" sz="2400" b="1" i="0" dirty="0">
                <a:solidFill>
                  <a:srgbClr val="202020"/>
                </a:solidFill>
                <a:effectLst/>
                <a:latin typeface="Open Sans" panose="020B0604020202020204" pitchFamily="34" charset="0"/>
              </a:rPr>
              <a:t>Ejercicio 8</a:t>
            </a:r>
            <a:r>
              <a:rPr lang="es-ES" sz="2400" b="1" dirty="0">
                <a:solidFill>
                  <a:srgbClr val="202020"/>
                </a:solidFill>
                <a:latin typeface="Open Sans" panose="020B0604020202020204" pitchFamily="34" charset="0"/>
              </a:rPr>
              <a:t>: </a:t>
            </a:r>
            <a:r>
              <a:rPr lang="es-ES" sz="2400" b="0" i="0" dirty="0">
                <a:solidFill>
                  <a:srgbClr val="202020"/>
                </a:solidFill>
                <a:effectLst/>
                <a:latin typeface="Open Sans" panose="020B0604020202020204" pitchFamily="34" charset="0"/>
              </a:rPr>
              <a:t>Desarrollar un programa </a:t>
            </a:r>
            <a:r>
              <a:rPr lang="es-ES" sz="2400" b="0" i="0" dirty="0">
                <a:solidFill>
                  <a:srgbClr val="202020"/>
                </a:solidFill>
                <a:effectLst/>
                <a:latin typeface="Open Sans" panose="020B0606030504020204" pitchFamily="34" charset="0"/>
              </a:rPr>
              <a:t>que permita determinar y mostrar el promedio que ha obtenido un alumno en un determinado curso, conociendo las notas de: tres prácticas, el examen parcial y el examen final.</a:t>
            </a:r>
            <a:br>
              <a:rPr lang="es-ES" sz="2400" dirty="0"/>
            </a:br>
            <a:r>
              <a:rPr lang="es-ES" sz="2400" b="0" i="0" dirty="0">
                <a:solidFill>
                  <a:srgbClr val="202020"/>
                </a:solidFill>
                <a:effectLst/>
                <a:latin typeface="Open Sans" panose="020B0606030504020204" pitchFamily="34" charset="0"/>
              </a:rPr>
              <a:t>Considere</a:t>
            </a:r>
            <a:br>
              <a:rPr lang="es-ES" sz="2400" dirty="0"/>
            </a:br>
            <a:r>
              <a:rPr lang="es-ES" sz="2400" b="0" i="0" dirty="0">
                <a:solidFill>
                  <a:srgbClr val="202020"/>
                </a:solidFill>
                <a:effectLst/>
                <a:latin typeface="Open Sans" panose="020B0606030504020204" pitchFamily="34" charset="0"/>
              </a:rPr>
              <a:t>PP = ( P1 + P2 +P3 ) / 3</a:t>
            </a:r>
            <a:br>
              <a:rPr lang="es-ES" sz="2400" dirty="0"/>
            </a:br>
            <a:r>
              <a:rPr lang="es-ES" sz="2400" b="0" i="0" dirty="0">
                <a:solidFill>
                  <a:srgbClr val="202020"/>
                </a:solidFill>
                <a:effectLst/>
                <a:latin typeface="Open Sans" panose="020B0606030504020204" pitchFamily="34" charset="0"/>
              </a:rPr>
              <a:t>PROM = ( PP + 2*EP + 3*EF ) / 6</a:t>
            </a:r>
            <a:br>
              <a:rPr lang="es-ES" sz="2400" dirty="0"/>
            </a:br>
            <a:r>
              <a:rPr lang="es-ES" sz="2400" b="0" i="0" dirty="0">
                <a:solidFill>
                  <a:srgbClr val="202020"/>
                </a:solidFill>
                <a:effectLst/>
                <a:latin typeface="Open Sans" panose="020B0606030504020204" pitchFamily="34" charset="0"/>
              </a:rPr>
              <a:t>Donde:</a:t>
            </a:r>
            <a:br>
              <a:rPr lang="es-ES" sz="2400" dirty="0"/>
            </a:br>
            <a:r>
              <a:rPr lang="es-ES" sz="2400" b="0" i="0" dirty="0">
                <a:solidFill>
                  <a:srgbClr val="202020"/>
                </a:solidFill>
                <a:effectLst/>
                <a:latin typeface="Open Sans" panose="020B0606030504020204" pitchFamily="34" charset="0"/>
              </a:rPr>
              <a:t>P1, P2, P3 : Practicas</a:t>
            </a:r>
            <a:br>
              <a:rPr lang="es-ES" sz="2400" dirty="0"/>
            </a:br>
            <a:r>
              <a:rPr lang="es-ES" sz="2400" b="0" i="0" dirty="0">
                <a:solidFill>
                  <a:srgbClr val="202020"/>
                </a:solidFill>
                <a:effectLst/>
                <a:latin typeface="Open Sans" panose="020B0606030504020204" pitchFamily="34" charset="0"/>
              </a:rPr>
              <a:t>PP: promedio de práctica PROM: promedio</a:t>
            </a:r>
            <a:br>
              <a:rPr lang="es-ES" sz="2400" dirty="0"/>
            </a:br>
            <a:r>
              <a:rPr lang="es-ES" sz="2400" b="0" i="0" dirty="0">
                <a:solidFill>
                  <a:srgbClr val="202020"/>
                </a:solidFill>
                <a:effectLst/>
                <a:latin typeface="Open Sans" panose="020B0606030504020204" pitchFamily="34" charset="0"/>
              </a:rPr>
              <a:t>EP: examen parcial EF: examen final</a:t>
            </a:r>
            <a:endParaRPr lang="es-ES" sz="2400" dirty="0"/>
          </a:p>
        </p:txBody>
      </p:sp>
      <p:sp>
        <p:nvSpPr>
          <p:cNvPr id="6" name="Rectangle 1">
            <a:extLst>
              <a:ext uri="{FF2B5EF4-FFF2-40B4-BE49-F238E27FC236}">
                <a16:creationId xmlns:a16="http://schemas.microsoft.com/office/drawing/2014/main" id="{4FD109BD-56DE-1D05-76E4-1ED08A0BBE00}"/>
              </a:ext>
            </a:extLst>
          </p:cNvPr>
          <p:cNvSpPr>
            <a:spLocks noChangeArrowheads="1"/>
          </p:cNvSpPr>
          <p:nvPr/>
        </p:nvSpPr>
        <p:spPr bwMode="auto">
          <a:xfrm>
            <a:off x="7600951" y="2166373"/>
            <a:ext cx="3733800"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rgbClr val="000000"/>
                </a:solidFill>
                <a:effectLst/>
                <a:latin typeface="Verdana" panose="020B0604030504040204" pitchFamily="34" charset="0"/>
              </a:rPr>
              <a:t>El </a:t>
            </a:r>
            <a:r>
              <a:rPr kumimoji="0" lang="es-ES" altLang="es-ES" sz="2000" b="1" i="0" u="none" strike="noStrike" cap="none" normalizeH="0" baseline="0" dirty="0">
                <a:ln>
                  <a:noFill/>
                </a:ln>
                <a:solidFill>
                  <a:srgbClr val="DC143C"/>
                </a:solidFill>
                <a:effectLst/>
                <a:latin typeface="Consolas" panose="020B0609020204030204" pitchFamily="49" charset="0"/>
              </a:rPr>
              <a:t>math.floor()</a:t>
            </a:r>
            <a:r>
              <a:rPr kumimoji="0" lang="es-ES" altLang="es-ES" sz="2000" b="0" i="0" u="none" strike="noStrike" cap="none" normalizeH="0" baseline="0" dirty="0">
                <a:ln>
                  <a:noFill/>
                </a:ln>
                <a:solidFill>
                  <a:srgbClr val="000000"/>
                </a:solidFill>
                <a:effectLst/>
                <a:latin typeface="Verdana" panose="020B0604030504040204" pitchFamily="34" charset="0"/>
              </a:rPr>
              <a:t>método redondea un número HACIA ABAJO al entero más cercano, si es necesario, y devuelve el resultado.</a:t>
            </a:r>
            <a:r>
              <a:rPr kumimoji="0" lang="es-ES" altLang="es-ES" sz="12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B5FF6130-728D-636A-1E57-BB3D3EC86C5D}"/>
              </a:ext>
            </a:extLst>
          </p:cNvPr>
          <p:cNvSpPr>
            <a:spLocks noChangeArrowheads="1"/>
          </p:cNvSpPr>
          <p:nvPr/>
        </p:nvSpPr>
        <p:spPr bwMode="auto">
          <a:xfrm>
            <a:off x="7600951" y="4269952"/>
            <a:ext cx="3981451"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000000"/>
                </a:solidFill>
                <a:effectLst/>
                <a:latin typeface="Verdana" panose="020B0604030504040204" pitchFamily="34" charset="0"/>
              </a:rPr>
              <a:t>El </a:t>
            </a:r>
            <a:r>
              <a:rPr kumimoji="0" lang="es-ES" altLang="es-ES" sz="2400" b="1" i="0" u="none" strike="noStrike" cap="none" normalizeH="0" baseline="0" dirty="0">
                <a:ln>
                  <a:noFill/>
                </a:ln>
                <a:solidFill>
                  <a:srgbClr val="DC143C"/>
                </a:solidFill>
                <a:effectLst/>
                <a:latin typeface="Consolas" panose="020B0609020204030204" pitchFamily="49" charset="0"/>
              </a:rPr>
              <a:t>math.ceil()</a:t>
            </a:r>
            <a:r>
              <a:rPr kumimoji="0" lang="es-ES" altLang="es-ES" sz="2400" b="0" i="0" u="none" strike="noStrike" cap="none" normalizeH="0" baseline="0" dirty="0">
                <a:ln>
                  <a:noFill/>
                </a:ln>
                <a:solidFill>
                  <a:srgbClr val="000000"/>
                </a:solidFill>
                <a:effectLst/>
                <a:latin typeface="Verdana" panose="020B0604030504040204" pitchFamily="34" charset="0"/>
              </a:rPr>
              <a:t>método redondea un número al entero más cercano, si es necesario, y devuelve el resultado.</a:t>
            </a:r>
            <a:r>
              <a:rPr kumimoji="0" lang="es-ES" altLang="es-ES" sz="1400" b="0" i="0" u="none" strike="noStrike" cap="none" normalizeH="0" baseline="0" dirty="0">
                <a:ln>
                  <a:noFill/>
                </a:ln>
                <a:solidFill>
                  <a:schemeClr val="tx1"/>
                </a:solidFill>
                <a:effectLst/>
              </a:rPr>
              <a:t> </a:t>
            </a:r>
            <a:endParaRPr kumimoji="0" lang="es-ES" altLang="es-ES" sz="4000" b="0" i="0" u="none" strike="noStrike" cap="none" normalizeH="0" baseline="0" dirty="0">
              <a:ln>
                <a:noFill/>
              </a:ln>
              <a:solidFill>
                <a:schemeClr val="tx1"/>
              </a:solidFill>
              <a:effectLst/>
              <a:latin typeface="Arial" panose="020B0604020202020204" pitchFamily="34" charset="0"/>
            </a:endParaRPr>
          </a:p>
        </p:txBody>
      </p:sp>
      <p:sp>
        <p:nvSpPr>
          <p:cNvPr id="11" name="CuadroTexto 10">
            <a:extLst>
              <a:ext uri="{FF2B5EF4-FFF2-40B4-BE49-F238E27FC236}">
                <a16:creationId xmlns:a16="http://schemas.microsoft.com/office/drawing/2014/main" id="{9C7CD79B-FFFC-8C92-B1FB-99B64C63A0C6}"/>
              </a:ext>
            </a:extLst>
          </p:cNvPr>
          <p:cNvSpPr txBox="1"/>
          <p:nvPr/>
        </p:nvSpPr>
        <p:spPr>
          <a:xfrm>
            <a:off x="1504951" y="5353050"/>
            <a:ext cx="3314699" cy="584775"/>
          </a:xfrm>
          <a:prstGeom prst="rect">
            <a:avLst/>
          </a:prstGeom>
          <a:noFill/>
        </p:spPr>
        <p:txBody>
          <a:bodyPr wrap="square">
            <a:spAutoFit/>
          </a:bodyPr>
          <a:lstStyle/>
          <a:p>
            <a:r>
              <a:rPr lang="es-ES" sz="3200" b="1" dirty="0">
                <a:solidFill>
                  <a:srgbClr val="FF0000"/>
                </a:solidFill>
              </a:rPr>
              <a:t>import math</a:t>
            </a:r>
          </a:p>
        </p:txBody>
      </p:sp>
    </p:spTree>
    <p:extLst>
      <p:ext uri="{BB962C8B-B14F-4D97-AF65-F5344CB8AC3E}">
        <p14:creationId xmlns:p14="http://schemas.microsoft.com/office/powerpoint/2010/main" val="11019492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a:extLst>
              <a:ext uri="{FF2B5EF4-FFF2-40B4-BE49-F238E27FC236}">
                <a16:creationId xmlns:a16="http://schemas.microsoft.com/office/drawing/2014/main" id="{71BC45D5-8294-4305-A91D-823CDD53B044}"/>
              </a:ext>
            </a:extLst>
          </p:cNvPr>
          <p:cNvSpPr txBox="1">
            <a:spLocks/>
          </p:cNvSpPr>
          <p:nvPr/>
        </p:nvSpPr>
        <p:spPr>
          <a:xfrm>
            <a:off x="2263663" y="2894773"/>
            <a:ext cx="8915399" cy="236749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dirty="0"/>
              <a:t>Correo electrónico:</a:t>
            </a:r>
          </a:p>
          <a:p>
            <a:endParaRPr lang="es-ES" dirty="0"/>
          </a:p>
          <a:p>
            <a:r>
              <a:rPr lang="es-ES" sz="2600" b="1" dirty="0">
                <a:solidFill>
                  <a:schemeClr val="tx1"/>
                </a:solidFill>
              </a:rPr>
              <a:t>cynthya.garcia@ufv.es</a:t>
            </a:r>
          </a:p>
          <a:p>
            <a:endParaRPr lang="es-ES" dirty="0"/>
          </a:p>
        </p:txBody>
      </p:sp>
      <p:pic>
        <p:nvPicPr>
          <p:cNvPr id="5" name="Imagen 4">
            <a:extLst>
              <a:ext uri="{FF2B5EF4-FFF2-40B4-BE49-F238E27FC236}">
                <a16:creationId xmlns:a16="http://schemas.microsoft.com/office/drawing/2014/main" id="{FCB66878-F124-DF8B-12BF-81443367183C}"/>
              </a:ext>
            </a:extLst>
          </p:cNvPr>
          <p:cNvPicPr>
            <a:picLocks noChangeAspect="1"/>
          </p:cNvPicPr>
          <p:nvPr/>
        </p:nvPicPr>
        <p:blipFill>
          <a:blip r:embed="rId2"/>
          <a:stretch>
            <a:fillRect/>
          </a:stretch>
        </p:blipFill>
        <p:spPr>
          <a:xfrm>
            <a:off x="10556520" y="172820"/>
            <a:ext cx="1245084" cy="1226416"/>
          </a:xfrm>
          <a:prstGeom prst="rect">
            <a:avLst/>
          </a:prstGeom>
          <a:ln>
            <a:noFill/>
          </a:ln>
          <a:effectLst>
            <a:softEdge rad="112500"/>
          </a:effectLst>
        </p:spPr>
      </p:pic>
      <p:sp>
        <p:nvSpPr>
          <p:cNvPr id="6" name="Rectángulo 5">
            <a:extLst>
              <a:ext uri="{FF2B5EF4-FFF2-40B4-BE49-F238E27FC236}">
                <a16:creationId xmlns:a16="http://schemas.microsoft.com/office/drawing/2014/main" id="{4A27FBE1-02D4-6ACE-EE49-8EA9C90F16E5}"/>
              </a:ext>
            </a:extLst>
          </p:cNvPr>
          <p:cNvSpPr/>
          <p:nvPr/>
        </p:nvSpPr>
        <p:spPr>
          <a:xfrm>
            <a:off x="3501439" y="1005185"/>
            <a:ext cx="5189121" cy="1323439"/>
          </a:xfrm>
          <a:prstGeom prst="rect">
            <a:avLst/>
          </a:prstGeom>
          <a:noFill/>
        </p:spPr>
        <p:txBody>
          <a:bodyPr wrap="square" lIns="91440" tIns="45720" rIns="91440" bIns="45720">
            <a:spAutoFit/>
          </a:bodyPr>
          <a:lstStyle/>
          <a:p>
            <a:pPr algn="ctr"/>
            <a:r>
              <a:rPr lang="es-ES" sz="8000" b="1" dirty="0">
                <a:ln w="9525">
                  <a:solidFill>
                    <a:schemeClr val="bg1"/>
                  </a:solidFill>
                  <a:prstDash val="solid"/>
                </a:ln>
                <a:effectLst>
                  <a:outerShdw blurRad="12700" dist="38100" dir="2700000" algn="tl" rotWithShape="0">
                    <a:schemeClr val="bg1">
                      <a:lumMod val="50000"/>
                    </a:schemeClr>
                  </a:outerShdw>
                </a:effectLst>
              </a:rPr>
              <a:t>¡GRACIAS!</a:t>
            </a:r>
            <a:endParaRPr lang="es-E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722107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448BC6E-01C0-8B74-D100-38B0FE6C7BE3}"/>
              </a:ext>
            </a:extLst>
          </p:cNvPr>
          <p:cNvSpPr>
            <a:spLocks noGrp="1" noChangeArrowheads="1"/>
          </p:cNvSpPr>
          <p:nvPr>
            <p:ph idx="1"/>
          </p:nvPr>
        </p:nvSpPr>
        <p:spPr bwMode="auto">
          <a:xfrm>
            <a:off x="1362092" y="933191"/>
            <a:ext cx="9135579" cy="4339650"/>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1" i="0" u="none" strike="noStrike" cap="none" normalizeH="0" baseline="0" dirty="0">
                <a:ln>
                  <a:noFill/>
                </a:ln>
                <a:solidFill>
                  <a:srgbClr val="FF0000"/>
                </a:solidFill>
                <a:effectLst/>
                <a:latin typeface="Roboto" panose="02000000000000000000" pitchFamily="2" charset="0"/>
              </a:rPr>
              <a:t>Qué acaba de pasar?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0A0A0A"/>
                </a:solidFill>
                <a:effectLst/>
                <a:latin typeface="Roboto" panose="02000000000000000000" pitchFamily="2" charset="0"/>
              </a:rPr>
              <a:t>El intérprete leyó el comando, que le pidió que </a:t>
            </a:r>
            <a:r>
              <a:rPr kumimoji="0" lang="es-ES" altLang="es-ES" sz="2400" b="0" i="0" u="sng" strike="noStrike" cap="none" normalizeH="0" baseline="0" dirty="0">
                <a:ln>
                  <a:noFill/>
                </a:ln>
                <a:solidFill>
                  <a:srgbClr val="FF0000"/>
                </a:solidFill>
                <a:effectLst/>
                <a:latin typeface="Roboto" panose="02000000000000000000" pitchFamily="2" charset="0"/>
              </a:rPr>
              <a:t>imprimiera</a:t>
            </a:r>
            <a:r>
              <a:rPr kumimoji="0" lang="es-ES" altLang="es-ES" sz="2400" b="0" i="0" u="none" strike="noStrike" cap="none" normalizeH="0" baseline="0" dirty="0">
                <a:ln>
                  <a:noFill/>
                </a:ln>
                <a:solidFill>
                  <a:srgbClr val="0A0A0A"/>
                </a:solidFill>
                <a:effectLst/>
                <a:latin typeface="Roboto" panose="02000000000000000000" pitchFamily="2" charset="0"/>
              </a:rPr>
              <a:t> . </a:t>
            </a:r>
            <a:r>
              <a:rPr lang="es-ES" altLang="es-ES" sz="1600" dirty="0">
                <a:solidFill>
                  <a:srgbClr val="0A0A0A"/>
                </a:solidFill>
                <a:latin typeface="Consolas" panose="020B0609020204030204" pitchFamily="49" charset="0"/>
              </a:rPr>
              <a:t>Hola </a:t>
            </a:r>
            <a:r>
              <a:rPr lang="es-ES" altLang="es-ES" sz="1600" dirty="0" err="1">
                <a:solidFill>
                  <a:srgbClr val="0A0A0A"/>
                </a:solidFill>
                <a:latin typeface="Consolas" panose="020B0609020204030204" pitchFamily="49" charset="0"/>
              </a:rPr>
              <a:t>python</a:t>
            </a:r>
            <a:r>
              <a:rPr kumimoji="0" lang="es-ES" altLang="es-ES" sz="1600" b="0" i="0" u="none" strike="noStrike" cap="none" normalizeH="0" baseline="0" dirty="0">
                <a:ln>
                  <a:noFill/>
                </a:ln>
                <a:solidFill>
                  <a:srgbClr val="0A0A0A"/>
                </a:solidFill>
                <a:effectLst/>
                <a:latin typeface="Consolas" panose="020B0609020204030204" pitchFamily="49" charset="0"/>
              </a:rPr>
              <a:t>! </a:t>
            </a:r>
            <a:r>
              <a:rPr kumimoji="0" lang="es-ES" altLang="es-ES" sz="2400" b="0" i="0" u="none" strike="noStrike" cap="none" normalizeH="0" baseline="0" dirty="0">
                <a:ln>
                  <a:noFill/>
                </a:ln>
                <a:solidFill>
                  <a:srgbClr val="0A0A0A"/>
                </a:solidFill>
                <a:effectLst/>
                <a:latin typeface="Roboto" panose="02000000000000000000" pitchFamily="2" charset="0"/>
              </a:rPr>
              <a:t>No vio ningún problema con lo que escribió, por lo que respondió siguiendo su comando.</a:t>
            </a:r>
            <a:br>
              <a:rPr kumimoji="0" lang="es-ES" altLang="es-ES" sz="2400" b="0" i="0" u="none" strike="noStrike" cap="none" normalizeH="0" baseline="0" dirty="0">
                <a:ln>
                  <a:noFill/>
                </a:ln>
                <a:solidFill>
                  <a:srgbClr val="0A0A0A"/>
                </a:solidFill>
                <a:effectLst/>
                <a:latin typeface="Roboto" panose="02000000000000000000" pitchFamily="2" charset="0"/>
              </a:rPr>
            </a:br>
            <a:endParaRPr kumimoji="0" lang="es-ES" altLang="es-E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0A0A0A"/>
                </a:solidFill>
                <a:effectLst/>
                <a:latin typeface="Roboto" panose="02000000000000000000" pitchFamily="2" charset="0"/>
              </a:rPr>
              <a:t>El </a:t>
            </a:r>
            <a:r>
              <a:rPr kumimoji="0" lang="es-ES" altLang="es-ES" sz="1600" b="0" i="0" u="none" strike="noStrike" cap="none" normalizeH="0" baseline="0" dirty="0">
                <a:ln>
                  <a:noFill/>
                </a:ln>
                <a:solidFill>
                  <a:srgbClr val="0A0A0A"/>
                </a:solidFill>
                <a:effectLst/>
                <a:latin typeface="Consolas" panose="020B0609020204030204" pitchFamily="49" charset="0"/>
              </a:rPr>
              <a:t>Hola Python! </a:t>
            </a:r>
            <a:r>
              <a:rPr kumimoji="0" lang="es-ES" altLang="es-ES" sz="2400" b="0" i="0" u="none" strike="noStrike" cap="none" normalizeH="0" baseline="0" dirty="0">
                <a:ln>
                  <a:noFill/>
                </a:ln>
                <a:solidFill>
                  <a:srgbClr val="0A0A0A"/>
                </a:solidFill>
                <a:effectLst/>
                <a:latin typeface="Roboto" panose="02000000000000000000" pitchFamily="2" charset="0"/>
              </a:rPr>
              <a:t>que </a:t>
            </a:r>
            <a:r>
              <a:rPr lang="es-ES" altLang="es-ES" sz="2400" dirty="0">
                <a:solidFill>
                  <a:srgbClr val="0A0A0A"/>
                </a:solidFill>
                <a:latin typeface="Roboto" panose="02000000000000000000" pitchFamily="2" charset="0"/>
              </a:rPr>
              <a:t>a</a:t>
            </a:r>
            <a:r>
              <a:rPr kumimoji="0" lang="es-ES" altLang="es-ES" sz="2400" b="0" i="0" u="none" strike="noStrike" cap="none" normalizeH="0" baseline="0" dirty="0">
                <a:ln>
                  <a:noFill/>
                </a:ln>
                <a:solidFill>
                  <a:srgbClr val="0A0A0A"/>
                </a:solidFill>
                <a:effectLst/>
                <a:latin typeface="Roboto" panose="02000000000000000000" pitchFamily="2" charset="0"/>
              </a:rPr>
              <a:t>pareció en este ejemplo se conoce como </a:t>
            </a:r>
            <a:r>
              <a:rPr kumimoji="0" lang="es-ES" altLang="es-ES" sz="2400" b="0" i="0" u="sng" strike="noStrike" cap="none" normalizeH="0" baseline="0" dirty="0">
                <a:ln>
                  <a:noFill/>
                </a:ln>
                <a:solidFill>
                  <a:srgbClr val="FF0000"/>
                </a:solidFill>
                <a:effectLst/>
                <a:latin typeface="Roboto" panose="02000000000000000000" pitchFamily="2" charset="0"/>
              </a:rPr>
              <a:t>cadena</a:t>
            </a:r>
            <a:r>
              <a:rPr kumimoji="0" lang="es-ES" altLang="es-ES" sz="2400" b="0" i="0" u="none" strike="noStrike" cap="none" normalizeH="0" baseline="0" dirty="0">
                <a:ln>
                  <a:noFill/>
                </a:ln>
                <a:solidFill>
                  <a:srgbClr val="0A0A0A"/>
                </a:solidFill>
                <a:effectLst/>
                <a:latin typeface="Roboto" panose="02000000000000000000" pitchFamily="2" charset="0"/>
              </a:rPr>
              <a:t> , que suele ser una secuencia de caracteres entre comillas (comillas simples o comillas dobles). Las cadenas generalmente representan información (datos, mensajes de advertencia, etc.) que deben ser legibles. Para obtener información más avanzada sobre cadenas y declaraciones de impresión</a:t>
            </a:r>
            <a:endParaRPr kumimoji="0" lang="es-ES" altLang="es-E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3401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F71DD-C7A5-DF23-B0B5-DAE2C38448E9}"/>
              </a:ext>
            </a:extLst>
          </p:cNvPr>
          <p:cNvSpPr>
            <a:spLocks noGrp="1"/>
          </p:cNvSpPr>
          <p:nvPr>
            <p:ph type="title"/>
          </p:nvPr>
        </p:nvSpPr>
        <p:spPr>
          <a:xfrm>
            <a:off x="1893677" y="197224"/>
            <a:ext cx="8911687" cy="1280890"/>
          </a:xfrm>
        </p:spPr>
        <p:txBody>
          <a:bodyPr>
            <a:normAutofit fontScale="90000"/>
          </a:bodyPr>
          <a:lstStyle/>
          <a:p>
            <a:pPr algn="ctr"/>
            <a:r>
              <a:rPr lang="es-ES" b="1" dirty="0">
                <a:solidFill>
                  <a:schemeClr val="accent1"/>
                </a:solidFill>
              </a:rPr>
              <a:t>Estructura de un programa en lenguaje Python</a:t>
            </a:r>
          </a:p>
        </p:txBody>
      </p:sp>
      <p:sp>
        <p:nvSpPr>
          <p:cNvPr id="5" name="Título 1">
            <a:extLst>
              <a:ext uri="{FF2B5EF4-FFF2-40B4-BE49-F238E27FC236}">
                <a16:creationId xmlns:a16="http://schemas.microsoft.com/office/drawing/2014/main" id="{2AE8AE75-CCE2-8543-65A2-CF183C11D963}"/>
              </a:ext>
            </a:extLst>
          </p:cNvPr>
          <p:cNvSpPr txBox="1">
            <a:spLocks/>
          </p:cNvSpPr>
          <p:nvPr/>
        </p:nvSpPr>
        <p:spPr>
          <a:xfrm>
            <a:off x="1750240" y="1738090"/>
            <a:ext cx="9527358" cy="4417357"/>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s-ES" sz="2000" b="0" i="0" dirty="0">
                <a:solidFill>
                  <a:srgbClr val="000000"/>
                </a:solidFill>
                <a:effectLst/>
                <a:latin typeface="Arial" panose="020B0604020202020204" pitchFamily="34" charset="0"/>
              </a:rPr>
              <a:t>Un programa de Python es un fichero de texto (normalmente guardado con el juego de caracteres UTF-8) que contiene expresiones y sentencias del lenguaje Python. Esas expresiones y sentencias se consiguen combinando los elementos básicos del lenguaje.</a:t>
            </a:r>
          </a:p>
          <a:p>
            <a:pPr algn="just"/>
            <a:r>
              <a:rPr lang="es-ES" sz="2000" b="0" i="0" dirty="0">
                <a:solidFill>
                  <a:srgbClr val="000000"/>
                </a:solidFill>
                <a:effectLst/>
                <a:latin typeface="Arial" panose="020B0604020202020204" pitchFamily="34" charset="0"/>
              </a:rPr>
              <a:t>El lenguaje Python está formado por elementos (</a:t>
            </a:r>
            <a:r>
              <a:rPr lang="es-ES" sz="2000" b="0" i="1" dirty="0">
                <a:solidFill>
                  <a:srgbClr val="000000"/>
                </a:solidFill>
                <a:effectLst/>
                <a:latin typeface="Arial" panose="020B0604020202020204" pitchFamily="34" charset="0"/>
              </a:rPr>
              <a:t>tokens</a:t>
            </a:r>
            <a:r>
              <a:rPr lang="es-ES" sz="2000" b="0" i="0" dirty="0">
                <a:solidFill>
                  <a:srgbClr val="000000"/>
                </a:solidFill>
                <a:effectLst/>
                <a:latin typeface="Arial" panose="020B0604020202020204" pitchFamily="34" charset="0"/>
              </a:rPr>
              <a:t>) de diferentes tipos:</a:t>
            </a:r>
          </a:p>
          <a:p>
            <a:pPr algn="just"/>
            <a:endParaRPr lang="es-ES" sz="2000" b="0" i="0" dirty="0">
              <a:solidFill>
                <a:srgbClr val="000000"/>
              </a:solidFill>
              <a:effectLst/>
              <a:latin typeface="Arial" panose="020B0604020202020204" pitchFamily="34" charset="0"/>
            </a:endParaRPr>
          </a:p>
          <a:p>
            <a:pPr algn="just">
              <a:buFont typeface="Arial" panose="020B0604020202020204" pitchFamily="34" charset="0"/>
              <a:buChar char="•"/>
            </a:pPr>
            <a:r>
              <a:rPr lang="es-ES" sz="2000" b="1" i="0" dirty="0">
                <a:solidFill>
                  <a:srgbClr val="000000"/>
                </a:solidFill>
                <a:effectLst/>
                <a:latin typeface="Arial" panose="020B0604020202020204" pitchFamily="34" charset="0"/>
              </a:rPr>
              <a:t>palabras reservadas (</a:t>
            </a:r>
            <a:r>
              <a:rPr lang="es-ES" sz="2000" b="1" i="1" dirty="0">
                <a:solidFill>
                  <a:srgbClr val="000000"/>
                </a:solidFill>
                <a:effectLst/>
                <a:latin typeface="Arial" panose="020B0604020202020204" pitchFamily="34" charset="0"/>
              </a:rPr>
              <a:t>keywords</a:t>
            </a:r>
            <a:r>
              <a:rPr lang="es-ES" sz="2000" b="1" i="0" dirty="0">
                <a:solidFill>
                  <a:srgbClr val="000000"/>
                </a:solidFill>
                <a:effectLst/>
                <a:latin typeface="Arial" panose="020B0604020202020204" pitchFamily="34" charset="0"/>
              </a:rPr>
              <a:t>)</a:t>
            </a:r>
          </a:p>
          <a:p>
            <a:pPr algn="just">
              <a:buFont typeface="Arial" panose="020B0604020202020204" pitchFamily="34" charset="0"/>
              <a:buChar char="•"/>
            </a:pPr>
            <a:r>
              <a:rPr lang="es-ES" sz="2000" b="1" i="0" dirty="0">
                <a:solidFill>
                  <a:srgbClr val="000000"/>
                </a:solidFill>
                <a:effectLst/>
                <a:latin typeface="Arial" panose="020B0604020202020204" pitchFamily="34" charset="0"/>
              </a:rPr>
              <a:t>funciones integradas (</a:t>
            </a:r>
            <a:r>
              <a:rPr lang="es-ES" sz="2000" b="1" i="1" dirty="0">
                <a:solidFill>
                  <a:srgbClr val="000000"/>
                </a:solidFill>
                <a:effectLst/>
                <a:latin typeface="Arial" panose="020B0604020202020204" pitchFamily="34" charset="0"/>
              </a:rPr>
              <a:t>built-in functions</a:t>
            </a:r>
            <a:r>
              <a:rPr lang="es-ES" sz="2000" b="1" i="0" dirty="0">
                <a:solidFill>
                  <a:srgbClr val="000000"/>
                </a:solidFill>
                <a:effectLst/>
                <a:latin typeface="Arial" panose="020B0604020202020204" pitchFamily="34" charset="0"/>
              </a:rPr>
              <a:t>)</a:t>
            </a:r>
          </a:p>
          <a:p>
            <a:pPr algn="just">
              <a:buFont typeface="Arial" panose="020B0604020202020204" pitchFamily="34" charset="0"/>
              <a:buChar char="•"/>
            </a:pPr>
            <a:r>
              <a:rPr lang="es-ES" sz="2000" b="1" i="0" dirty="0">
                <a:solidFill>
                  <a:srgbClr val="000000"/>
                </a:solidFill>
                <a:effectLst/>
                <a:latin typeface="Arial" panose="020B0604020202020204" pitchFamily="34" charset="0"/>
              </a:rPr>
              <a:t>literales</a:t>
            </a:r>
          </a:p>
          <a:p>
            <a:pPr algn="just">
              <a:buFont typeface="Arial" panose="020B0604020202020204" pitchFamily="34" charset="0"/>
              <a:buChar char="•"/>
            </a:pPr>
            <a:r>
              <a:rPr lang="es-ES" sz="2000" b="1" i="0" dirty="0">
                <a:solidFill>
                  <a:srgbClr val="000000"/>
                </a:solidFill>
                <a:effectLst/>
                <a:latin typeface="Arial" panose="020B0604020202020204" pitchFamily="34" charset="0"/>
              </a:rPr>
              <a:t>operadores</a:t>
            </a:r>
          </a:p>
          <a:p>
            <a:pPr algn="just">
              <a:buFont typeface="Arial" panose="020B0604020202020204" pitchFamily="34" charset="0"/>
              <a:buChar char="•"/>
            </a:pPr>
            <a:r>
              <a:rPr lang="es-ES" sz="2000" b="1" i="0" dirty="0">
                <a:solidFill>
                  <a:srgbClr val="000000"/>
                </a:solidFill>
                <a:effectLst/>
                <a:latin typeface="Arial" panose="020B0604020202020204" pitchFamily="34" charset="0"/>
              </a:rPr>
              <a:t>delimitadores</a:t>
            </a:r>
          </a:p>
          <a:p>
            <a:pPr algn="just">
              <a:buFont typeface="Arial" panose="020B0604020202020204" pitchFamily="34" charset="0"/>
              <a:buChar char="•"/>
            </a:pPr>
            <a:r>
              <a:rPr lang="es-ES" sz="2000" b="1" i="0" dirty="0">
                <a:solidFill>
                  <a:srgbClr val="000000"/>
                </a:solidFill>
                <a:effectLst/>
                <a:latin typeface="Arial" panose="020B0604020202020204" pitchFamily="34" charset="0"/>
              </a:rPr>
              <a:t>Identificadores</a:t>
            </a:r>
          </a:p>
          <a:p>
            <a:pPr algn="just"/>
            <a:r>
              <a:rPr lang="es-ES" sz="2000" dirty="0">
                <a:solidFill>
                  <a:srgbClr val="000000"/>
                </a:solidFill>
                <a:latin typeface="Arial" panose="020B0604020202020204" pitchFamily="34" charset="0"/>
              </a:rPr>
              <a:t>Para que un programa se pueda ejecutar, el programa debe ser sintácticamente correcto, es decir, utilizar los elementos del lenguaje Python respetando su reglas de "ensamblaje".</a:t>
            </a:r>
          </a:p>
        </p:txBody>
      </p:sp>
    </p:spTree>
    <p:extLst>
      <p:ext uri="{BB962C8B-B14F-4D97-AF65-F5344CB8AC3E}">
        <p14:creationId xmlns:p14="http://schemas.microsoft.com/office/powerpoint/2010/main" val="1859204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B158E0F-9CFC-C590-429D-AF91A1BB7A43}"/>
              </a:ext>
            </a:extLst>
          </p:cNvPr>
          <p:cNvSpPr txBox="1"/>
          <p:nvPr/>
        </p:nvSpPr>
        <p:spPr>
          <a:xfrm>
            <a:off x="1030941" y="317811"/>
            <a:ext cx="6096000" cy="646331"/>
          </a:xfrm>
          <a:prstGeom prst="rect">
            <a:avLst/>
          </a:prstGeom>
          <a:noFill/>
        </p:spPr>
        <p:txBody>
          <a:bodyPr wrap="square">
            <a:spAutoFit/>
          </a:bodyPr>
          <a:lstStyle/>
          <a:p>
            <a:pPr algn="just"/>
            <a:r>
              <a:rPr lang="es-ES" b="1" i="0" dirty="0">
                <a:solidFill>
                  <a:srgbClr val="000000"/>
                </a:solidFill>
                <a:effectLst/>
                <a:latin typeface="Arial" panose="020B0604020202020204" pitchFamily="34" charset="0"/>
              </a:rPr>
              <a:t>Líneas y espacios</a:t>
            </a:r>
          </a:p>
          <a:p>
            <a:pPr algn="just"/>
            <a:r>
              <a:rPr lang="es-ES" b="0" i="0" dirty="0">
                <a:solidFill>
                  <a:srgbClr val="000000"/>
                </a:solidFill>
                <a:effectLst/>
                <a:latin typeface="Arial" panose="020B0604020202020204" pitchFamily="34" charset="0"/>
              </a:rPr>
              <a:t>Un programa de Python está formado por líneas de texto.</a:t>
            </a:r>
          </a:p>
        </p:txBody>
      </p:sp>
      <p:pic>
        <p:nvPicPr>
          <p:cNvPr id="8" name="Imagen 7">
            <a:extLst>
              <a:ext uri="{FF2B5EF4-FFF2-40B4-BE49-F238E27FC236}">
                <a16:creationId xmlns:a16="http://schemas.microsoft.com/office/drawing/2014/main" id="{214479D2-9009-93F6-FC32-B925C39DAF00}"/>
              </a:ext>
            </a:extLst>
          </p:cNvPr>
          <p:cNvPicPr>
            <a:picLocks noChangeAspect="1"/>
          </p:cNvPicPr>
          <p:nvPr/>
        </p:nvPicPr>
        <p:blipFill>
          <a:blip r:embed="rId2"/>
          <a:stretch>
            <a:fillRect/>
          </a:stretch>
        </p:blipFill>
        <p:spPr>
          <a:xfrm>
            <a:off x="2247900" y="964142"/>
            <a:ext cx="3848100" cy="1162050"/>
          </a:xfrm>
          <a:prstGeom prst="rect">
            <a:avLst/>
          </a:prstGeom>
        </p:spPr>
      </p:pic>
      <p:sp>
        <p:nvSpPr>
          <p:cNvPr id="10" name="CuadroTexto 9">
            <a:extLst>
              <a:ext uri="{FF2B5EF4-FFF2-40B4-BE49-F238E27FC236}">
                <a16:creationId xmlns:a16="http://schemas.microsoft.com/office/drawing/2014/main" id="{A89772BD-1D54-5CA2-CE8E-72FAB4DE65CF}"/>
              </a:ext>
            </a:extLst>
          </p:cNvPr>
          <p:cNvSpPr txBox="1"/>
          <p:nvPr/>
        </p:nvSpPr>
        <p:spPr>
          <a:xfrm>
            <a:off x="941293" y="2061900"/>
            <a:ext cx="10318377" cy="646331"/>
          </a:xfrm>
          <a:prstGeom prst="rect">
            <a:avLst/>
          </a:prstGeom>
          <a:noFill/>
        </p:spPr>
        <p:txBody>
          <a:bodyPr wrap="square">
            <a:spAutoFit/>
          </a:bodyPr>
          <a:lstStyle/>
          <a:p>
            <a:r>
              <a:rPr lang="es-ES" b="0" i="0" dirty="0">
                <a:solidFill>
                  <a:srgbClr val="000000"/>
                </a:solidFill>
                <a:effectLst/>
                <a:latin typeface="Arial" panose="020B0604020202020204" pitchFamily="34" charset="0"/>
              </a:rPr>
              <a:t>Se recomienda que cada línea contenga una única instrucción, aunque puede haber varias instrucciones en una línea, separadas por un punto y coma (;).</a:t>
            </a:r>
            <a:endParaRPr lang="es-ES" dirty="0"/>
          </a:p>
        </p:txBody>
      </p:sp>
      <p:sp>
        <p:nvSpPr>
          <p:cNvPr id="14" name="CuadroTexto 13">
            <a:extLst>
              <a:ext uri="{FF2B5EF4-FFF2-40B4-BE49-F238E27FC236}">
                <a16:creationId xmlns:a16="http://schemas.microsoft.com/office/drawing/2014/main" id="{9836A746-D866-C903-D895-A4EA35444872}"/>
              </a:ext>
            </a:extLst>
          </p:cNvPr>
          <p:cNvSpPr txBox="1"/>
          <p:nvPr/>
        </p:nvSpPr>
        <p:spPr>
          <a:xfrm>
            <a:off x="1030941" y="3828148"/>
            <a:ext cx="9466730" cy="923330"/>
          </a:xfrm>
          <a:prstGeom prst="rect">
            <a:avLst/>
          </a:prstGeom>
          <a:noFill/>
        </p:spPr>
        <p:txBody>
          <a:bodyPr wrap="square">
            <a:spAutoFit/>
          </a:bodyPr>
          <a:lstStyle/>
          <a:p>
            <a:r>
              <a:rPr lang="es-ES" b="0" i="0" dirty="0">
                <a:solidFill>
                  <a:srgbClr val="000000"/>
                </a:solidFill>
                <a:effectLst/>
                <a:latin typeface="Arial" panose="020B0604020202020204" pitchFamily="34" charset="0"/>
              </a:rPr>
              <a:t>Por motivos de legibilidad, se recomienda que las líneas no superen los 79 caracteres. Si una instrucción supera esa longitud, se puede dividir en varias líneas usando el carácter contrabarra (\):</a:t>
            </a:r>
            <a:endParaRPr lang="es-ES" dirty="0"/>
          </a:p>
        </p:txBody>
      </p:sp>
      <p:pic>
        <p:nvPicPr>
          <p:cNvPr id="16" name="Imagen 15">
            <a:extLst>
              <a:ext uri="{FF2B5EF4-FFF2-40B4-BE49-F238E27FC236}">
                <a16:creationId xmlns:a16="http://schemas.microsoft.com/office/drawing/2014/main" id="{392DF26E-26F9-C73C-2CA5-293156D615F5}"/>
              </a:ext>
            </a:extLst>
          </p:cNvPr>
          <p:cNvPicPr>
            <a:picLocks noChangeAspect="1"/>
          </p:cNvPicPr>
          <p:nvPr/>
        </p:nvPicPr>
        <p:blipFill>
          <a:blip r:embed="rId3"/>
          <a:stretch>
            <a:fillRect/>
          </a:stretch>
        </p:blipFill>
        <p:spPr>
          <a:xfrm>
            <a:off x="2640386" y="4751478"/>
            <a:ext cx="4562475" cy="1371600"/>
          </a:xfrm>
          <a:prstGeom prst="rect">
            <a:avLst/>
          </a:prstGeom>
        </p:spPr>
      </p:pic>
      <p:pic>
        <p:nvPicPr>
          <p:cNvPr id="18" name="Imagen 17">
            <a:extLst>
              <a:ext uri="{FF2B5EF4-FFF2-40B4-BE49-F238E27FC236}">
                <a16:creationId xmlns:a16="http://schemas.microsoft.com/office/drawing/2014/main" id="{4DE388EA-42C8-4970-F7D9-0E83CB5F0895}"/>
              </a:ext>
            </a:extLst>
          </p:cNvPr>
          <p:cNvPicPr>
            <a:picLocks noChangeAspect="1"/>
          </p:cNvPicPr>
          <p:nvPr/>
        </p:nvPicPr>
        <p:blipFill>
          <a:blip r:embed="rId4"/>
          <a:stretch>
            <a:fillRect/>
          </a:stretch>
        </p:blipFill>
        <p:spPr>
          <a:xfrm>
            <a:off x="2247900" y="2810989"/>
            <a:ext cx="4972050" cy="914400"/>
          </a:xfrm>
          <a:prstGeom prst="rect">
            <a:avLst/>
          </a:prstGeom>
        </p:spPr>
      </p:pic>
    </p:spTree>
    <p:extLst>
      <p:ext uri="{BB962C8B-B14F-4D97-AF65-F5344CB8AC3E}">
        <p14:creationId xmlns:p14="http://schemas.microsoft.com/office/powerpoint/2010/main" val="835355840"/>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2493</TotalTime>
  <Words>4678</Words>
  <Application>Microsoft Office PowerPoint</Application>
  <PresentationFormat>Panorámica</PresentationFormat>
  <Paragraphs>280</Paragraphs>
  <Slides>68</Slides>
  <Notes>0</Notes>
  <HiddenSlides>0</HiddenSlides>
  <MMClips>0</MMClips>
  <ScaleCrop>false</ScaleCrop>
  <HeadingPairs>
    <vt:vector size="6" baseType="variant">
      <vt:variant>
        <vt:lpstr>Fuentes usadas</vt:lpstr>
      </vt:variant>
      <vt:variant>
        <vt:i4>19</vt:i4>
      </vt:variant>
      <vt:variant>
        <vt:lpstr>Tema</vt:lpstr>
      </vt:variant>
      <vt:variant>
        <vt:i4>1</vt:i4>
      </vt:variant>
      <vt:variant>
        <vt:lpstr>Títulos de diapositiva</vt:lpstr>
      </vt:variant>
      <vt:variant>
        <vt:i4>68</vt:i4>
      </vt:variant>
    </vt:vector>
  </HeadingPairs>
  <TitlesOfParts>
    <vt:vector size="88" baseType="lpstr">
      <vt:lpstr>-apple-system</vt:lpstr>
      <vt:lpstr>Arial</vt:lpstr>
      <vt:lpstr>Calibri</vt:lpstr>
      <vt:lpstr>Calibri Light</vt:lpstr>
      <vt:lpstr>Consolas</vt:lpstr>
      <vt:lpstr>Courier New</vt:lpstr>
      <vt:lpstr>inherit</vt:lpstr>
      <vt:lpstr>Lato</vt:lpstr>
      <vt:lpstr>museo</vt:lpstr>
      <vt:lpstr>Open Sans</vt:lpstr>
      <vt:lpstr>Primary</vt:lpstr>
      <vt:lpstr>PT Sans</vt:lpstr>
      <vt:lpstr>Roboto</vt:lpstr>
      <vt:lpstr>Segoe UI</vt:lpstr>
      <vt:lpstr>SFMono-Regular</vt:lpstr>
      <vt:lpstr>Source Sans Pro</vt:lpstr>
      <vt:lpstr>var(--title-font)</vt:lpstr>
      <vt:lpstr>Verdana</vt:lpstr>
      <vt:lpstr>Wingdings</vt:lpstr>
      <vt:lpstr>Retrospección</vt:lpstr>
      <vt:lpstr>PROGRAMACION II</vt:lpstr>
      <vt:lpstr>TEMA 2: Elementos del lenguaje Python</vt:lpstr>
      <vt:lpstr>Para iniciar Spyder:</vt:lpstr>
      <vt:lpstr>Presentación de PowerPoint</vt:lpstr>
      <vt:lpstr>Usar Python de forma interactiva </vt:lpstr>
      <vt:lpstr>Presentación de PowerPoint</vt:lpstr>
      <vt:lpstr>Presentación de PowerPoint</vt:lpstr>
      <vt:lpstr>Estructura de un programa en lenguaje Python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PROGRAMACION II</dc:title>
  <dc:creator>Cynthya Garcia De Jesus</dc:creator>
  <cp:lastModifiedBy>Cynthya García de Jesús</cp:lastModifiedBy>
  <cp:revision>142</cp:revision>
  <dcterms:created xsi:type="dcterms:W3CDTF">2022-08-22T17:32:36Z</dcterms:created>
  <dcterms:modified xsi:type="dcterms:W3CDTF">2022-09-22T19:56:58Z</dcterms:modified>
</cp:coreProperties>
</file>