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660" r:id="rId1"/>
  </p:sldMasterIdLst>
  <p:notesMasterIdLst>
    <p:notesMasterId r:id="rId62"/>
  </p:notesMasterIdLst>
  <p:sldIdLst>
    <p:sldId id="459" r:id="rId2"/>
    <p:sldId id="483" r:id="rId3"/>
    <p:sldId id="488" r:id="rId4"/>
    <p:sldId id="506" r:id="rId5"/>
    <p:sldId id="507" r:id="rId6"/>
    <p:sldId id="508" r:id="rId7"/>
    <p:sldId id="509" r:id="rId8"/>
    <p:sldId id="510" r:id="rId9"/>
    <p:sldId id="460" r:id="rId10"/>
    <p:sldId id="491" r:id="rId11"/>
    <p:sldId id="511" r:id="rId12"/>
    <p:sldId id="512" r:id="rId13"/>
    <p:sldId id="530" r:id="rId14"/>
    <p:sldId id="53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31" r:id="rId30"/>
    <p:sldId id="501" r:id="rId31"/>
    <p:sldId id="513" r:id="rId32"/>
    <p:sldId id="514" r:id="rId33"/>
    <p:sldId id="515" r:id="rId34"/>
    <p:sldId id="516" r:id="rId35"/>
    <p:sldId id="517" r:id="rId36"/>
    <p:sldId id="518" r:id="rId37"/>
    <p:sldId id="519" r:id="rId38"/>
    <p:sldId id="520" r:id="rId39"/>
    <p:sldId id="522" r:id="rId40"/>
    <p:sldId id="521" r:id="rId41"/>
    <p:sldId id="523" r:id="rId42"/>
    <p:sldId id="524" r:id="rId43"/>
    <p:sldId id="549" r:id="rId44"/>
    <p:sldId id="550" r:id="rId45"/>
    <p:sldId id="551" r:id="rId46"/>
    <p:sldId id="553" r:id="rId47"/>
    <p:sldId id="554" r:id="rId48"/>
    <p:sldId id="555" r:id="rId49"/>
    <p:sldId id="552" r:id="rId50"/>
    <p:sldId id="547" r:id="rId51"/>
    <p:sldId id="548" r:id="rId52"/>
    <p:sldId id="525" r:id="rId53"/>
    <p:sldId id="526" r:id="rId54"/>
    <p:sldId id="527" r:id="rId55"/>
    <p:sldId id="528" r:id="rId56"/>
    <p:sldId id="556" r:id="rId57"/>
    <p:sldId id="529" r:id="rId58"/>
    <p:sldId id="557" r:id="rId59"/>
    <p:sldId id="458" r:id="rId60"/>
    <p:sldId id="486" r:id="rId61"/>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D4FC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7747A9-074B-4FB7-AC62-3C6D46B9B3C3}" v="191" dt="2021-10-06T05:12:37.6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784" autoAdjust="0"/>
  </p:normalViewPr>
  <p:slideViewPr>
    <p:cSldViewPr>
      <p:cViewPr varScale="1">
        <p:scale>
          <a:sx n="56" d="100"/>
          <a:sy n="56" d="100"/>
        </p:scale>
        <p:origin x="15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48"/>
    </p:cViewPr>
  </p:sorterViewPr>
  <p:notesViewPr>
    <p:cSldViewPr>
      <p:cViewPr varScale="1">
        <p:scale>
          <a:sx n="55" d="100"/>
          <a:sy n="55" d="100"/>
        </p:scale>
        <p:origin x="28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Sánchez Soriano" userId="7e2e63d3-14f2-431b-96f4-b0573b98b963" providerId="ADAL" clId="{777747A9-074B-4FB7-AC62-3C6D46B9B3C3}"/>
    <pc:docChg chg="undo custSel delSld modSld modMainMaster">
      <pc:chgData name="Javier Sánchez Soriano" userId="7e2e63d3-14f2-431b-96f4-b0573b98b963" providerId="ADAL" clId="{777747A9-074B-4FB7-AC62-3C6D46B9B3C3}" dt="2021-10-06T05:12:37.661" v="591" actId="20577"/>
      <pc:docMkLst>
        <pc:docMk/>
      </pc:docMkLst>
      <pc:sldChg chg="addSp delSp modSp mod modAnim">
        <pc:chgData name="Javier Sánchez Soriano" userId="7e2e63d3-14f2-431b-96f4-b0573b98b963" providerId="ADAL" clId="{777747A9-074B-4FB7-AC62-3C6D46B9B3C3}" dt="2021-09-28T04:52:19.946" v="95" actId="108"/>
        <pc:sldMkLst>
          <pc:docMk/>
          <pc:sldMk cId="0" sldId="268"/>
        </pc:sldMkLst>
        <pc:spChg chg="mod">
          <ac:chgData name="Javier Sánchez Soriano" userId="7e2e63d3-14f2-431b-96f4-b0573b98b963" providerId="ADAL" clId="{777747A9-074B-4FB7-AC62-3C6D46B9B3C3}" dt="2021-09-28T04:49:45.048" v="68" actId="1076"/>
          <ac:spMkLst>
            <pc:docMk/>
            <pc:sldMk cId="0" sldId="268"/>
            <ac:spMk id="3" creationId="{B86D7DD2-F7FF-4B12-9294-34A4ED7AFC24}"/>
          </ac:spMkLst>
        </pc:spChg>
        <pc:spChg chg="add del mod">
          <ac:chgData name="Javier Sánchez Soriano" userId="7e2e63d3-14f2-431b-96f4-b0573b98b963" providerId="ADAL" clId="{777747A9-074B-4FB7-AC62-3C6D46B9B3C3}" dt="2021-09-28T04:48:38.697" v="55" actId="478"/>
          <ac:spMkLst>
            <pc:docMk/>
            <pc:sldMk cId="0" sldId="268"/>
            <ac:spMk id="8" creationId="{DF38F85A-89AB-4845-B747-1045D0D8077A}"/>
          </ac:spMkLst>
        </pc:spChg>
        <pc:spChg chg="add mod">
          <ac:chgData name="Javier Sánchez Soriano" userId="7e2e63d3-14f2-431b-96f4-b0573b98b963" providerId="ADAL" clId="{777747A9-074B-4FB7-AC62-3C6D46B9B3C3}" dt="2021-09-28T04:52:19.946" v="95" actId="108"/>
          <ac:spMkLst>
            <pc:docMk/>
            <pc:sldMk cId="0" sldId="268"/>
            <ac:spMk id="10" creationId="{6862DB85-8C31-4640-9EDA-D484DABA0D85}"/>
          </ac:spMkLst>
        </pc:spChg>
        <pc:picChg chg="del">
          <ac:chgData name="Javier Sánchez Soriano" userId="7e2e63d3-14f2-431b-96f4-b0573b98b963" providerId="ADAL" clId="{777747A9-074B-4FB7-AC62-3C6D46B9B3C3}" dt="2021-09-28T04:48:31.734" v="52" actId="478"/>
          <ac:picMkLst>
            <pc:docMk/>
            <pc:sldMk cId="0" sldId="268"/>
            <ac:picMk id="6" creationId="{BE89A79D-E061-4684-B278-7B14BCFBBC4C}"/>
          </ac:picMkLst>
        </pc:picChg>
        <pc:picChg chg="mod">
          <ac:chgData name="Javier Sánchez Soriano" userId="7e2e63d3-14f2-431b-96f4-b0573b98b963" providerId="ADAL" clId="{777747A9-074B-4FB7-AC62-3C6D46B9B3C3}" dt="2021-09-28T04:49:39.057" v="67" actId="1076"/>
          <ac:picMkLst>
            <pc:docMk/>
            <pc:sldMk cId="0" sldId="268"/>
            <ac:picMk id="7" creationId="{D9980DDB-D786-4DBE-AB69-9D2B5DE4190A}"/>
          </ac:picMkLst>
        </pc:picChg>
        <pc:picChg chg="del mod">
          <ac:chgData name="Javier Sánchez Soriano" userId="7e2e63d3-14f2-431b-96f4-b0573b98b963" providerId="ADAL" clId="{777747A9-074B-4FB7-AC62-3C6D46B9B3C3}" dt="2021-09-28T04:48:33.276" v="54" actId="478"/>
          <ac:picMkLst>
            <pc:docMk/>
            <pc:sldMk cId="0" sldId="268"/>
            <ac:picMk id="1026" creationId="{00000000-0000-0000-0000-000000000000}"/>
          </ac:picMkLst>
        </pc:picChg>
      </pc:sldChg>
      <pc:sldChg chg="modSp mod">
        <pc:chgData name="Javier Sánchez Soriano" userId="7e2e63d3-14f2-431b-96f4-b0573b98b963" providerId="ADAL" clId="{777747A9-074B-4FB7-AC62-3C6D46B9B3C3}" dt="2021-09-28T04:52:51.784" v="96" actId="115"/>
        <pc:sldMkLst>
          <pc:docMk/>
          <pc:sldMk cId="0" sldId="269"/>
        </pc:sldMkLst>
        <pc:spChg chg="mod">
          <ac:chgData name="Javier Sánchez Soriano" userId="7e2e63d3-14f2-431b-96f4-b0573b98b963" providerId="ADAL" clId="{777747A9-074B-4FB7-AC62-3C6D46B9B3C3}" dt="2021-09-28T04:52:51.784" v="96" actId="115"/>
          <ac:spMkLst>
            <pc:docMk/>
            <pc:sldMk cId="0" sldId="269"/>
            <ac:spMk id="3" creationId="{00000000-0000-0000-0000-000000000000}"/>
          </ac:spMkLst>
        </pc:spChg>
      </pc:sldChg>
      <pc:sldChg chg="del">
        <pc:chgData name="Javier Sánchez Soriano" userId="7e2e63d3-14f2-431b-96f4-b0573b98b963" providerId="ADAL" clId="{777747A9-074B-4FB7-AC62-3C6D46B9B3C3}" dt="2021-09-28T04:48:28.485" v="51" actId="47"/>
        <pc:sldMkLst>
          <pc:docMk/>
          <pc:sldMk cId="0" sldId="271"/>
        </pc:sldMkLst>
      </pc:sldChg>
      <pc:sldChg chg="modSp mod">
        <pc:chgData name="Javier Sánchez Soriano" userId="7e2e63d3-14f2-431b-96f4-b0573b98b963" providerId="ADAL" clId="{777747A9-074B-4FB7-AC62-3C6D46B9B3C3}" dt="2021-09-28T04:38:36.843" v="11" actId="20577"/>
        <pc:sldMkLst>
          <pc:docMk/>
          <pc:sldMk cId="946918050" sldId="460"/>
        </pc:sldMkLst>
        <pc:spChg chg="mod">
          <ac:chgData name="Javier Sánchez Soriano" userId="7e2e63d3-14f2-431b-96f4-b0573b98b963" providerId="ADAL" clId="{777747A9-074B-4FB7-AC62-3C6D46B9B3C3}" dt="2021-09-28T04:38:36.843" v="11" actId="20577"/>
          <ac:spMkLst>
            <pc:docMk/>
            <pc:sldMk cId="946918050" sldId="460"/>
            <ac:spMk id="2" creationId="{52AFCB72-0053-4923-A1DF-BE6E9CE978C0}"/>
          </ac:spMkLst>
        </pc:spChg>
      </pc:sldChg>
      <pc:sldChg chg="modSp mod">
        <pc:chgData name="Javier Sánchez Soriano" userId="7e2e63d3-14f2-431b-96f4-b0573b98b963" providerId="ADAL" clId="{777747A9-074B-4FB7-AC62-3C6D46B9B3C3}" dt="2021-09-28T04:39:23.265" v="50" actId="20577"/>
        <pc:sldMkLst>
          <pc:docMk/>
          <pc:sldMk cId="8276751" sldId="464"/>
        </pc:sldMkLst>
        <pc:spChg chg="mod">
          <ac:chgData name="Javier Sánchez Soriano" userId="7e2e63d3-14f2-431b-96f4-b0573b98b963" providerId="ADAL" clId="{777747A9-074B-4FB7-AC62-3C6D46B9B3C3}" dt="2021-09-28T04:39:23.265" v="50" actId="20577"/>
          <ac:spMkLst>
            <pc:docMk/>
            <pc:sldMk cId="8276751" sldId="464"/>
            <ac:spMk id="2" creationId="{52AFCB72-0053-4923-A1DF-BE6E9CE978C0}"/>
          </ac:spMkLst>
        </pc:spChg>
      </pc:sldChg>
      <pc:sldChg chg="addSp delSp modSp mod delAnim modAnim">
        <pc:chgData name="Javier Sánchez Soriano" userId="7e2e63d3-14f2-431b-96f4-b0573b98b963" providerId="ADAL" clId="{777747A9-074B-4FB7-AC62-3C6D46B9B3C3}" dt="2021-10-06T05:12:37.661" v="591" actId="20577"/>
        <pc:sldMkLst>
          <pc:docMk/>
          <pc:sldMk cId="1471504574" sldId="469"/>
        </pc:sldMkLst>
        <pc:spChg chg="mod">
          <ac:chgData name="Javier Sánchez Soriano" userId="7e2e63d3-14f2-431b-96f4-b0573b98b963" providerId="ADAL" clId="{777747A9-074B-4FB7-AC62-3C6D46B9B3C3}" dt="2021-09-28T04:39:19.721" v="41" actId="20577"/>
          <ac:spMkLst>
            <pc:docMk/>
            <pc:sldMk cId="1471504574" sldId="469"/>
            <ac:spMk id="2" creationId="{18908918-1F96-43B3-AC57-BEC6FBF4813F}"/>
          </ac:spMkLst>
        </pc:spChg>
        <pc:spChg chg="del">
          <ac:chgData name="Javier Sánchez Soriano" userId="7e2e63d3-14f2-431b-96f4-b0573b98b963" providerId="ADAL" clId="{777747A9-074B-4FB7-AC62-3C6D46B9B3C3}" dt="2021-09-28T04:39:15.324" v="22" actId="478"/>
          <ac:spMkLst>
            <pc:docMk/>
            <pc:sldMk cId="1471504574" sldId="469"/>
            <ac:spMk id="3" creationId="{E6B7EF6D-8542-45DB-B0E6-7D274DA619D0}"/>
          </ac:spMkLst>
        </pc:spChg>
        <pc:spChg chg="add del mod">
          <ac:chgData name="Javier Sánchez Soriano" userId="7e2e63d3-14f2-431b-96f4-b0573b98b963" providerId="ADAL" clId="{777747A9-074B-4FB7-AC62-3C6D46B9B3C3}" dt="2021-09-28T04:39:15.998" v="23" actId="478"/>
          <ac:spMkLst>
            <pc:docMk/>
            <pc:sldMk cId="1471504574" sldId="469"/>
            <ac:spMk id="6" creationId="{A413BDA7-B563-435A-ACC9-EFA875043B43}"/>
          </ac:spMkLst>
        </pc:spChg>
        <pc:spChg chg="add mod">
          <ac:chgData name="Javier Sánchez Soriano" userId="7e2e63d3-14f2-431b-96f4-b0573b98b963" providerId="ADAL" clId="{777747A9-074B-4FB7-AC62-3C6D46B9B3C3}" dt="2021-10-06T05:12:37.661" v="591" actId="20577"/>
          <ac:spMkLst>
            <pc:docMk/>
            <pc:sldMk cId="1471504574" sldId="469"/>
            <ac:spMk id="7" creationId="{D4483E3A-D0FA-4800-AC18-C8E6127D6B2E}"/>
          </ac:spMkLst>
        </pc:spChg>
      </pc:sldChg>
      <pc:sldChg chg="del">
        <pc:chgData name="Javier Sánchez Soriano" userId="7e2e63d3-14f2-431b-96f4-b0573b98b963" providerId="ADAL" clId="{777747A9-074B-4FB7-AC62-3C6D46B9B3C3}" dt="2021-09-28T04:39:02.427" v="12" actId="47"/>
        <pc:sldMkLst>
          <pc:docMk/>
          <pc:sldMk cId="3198468547" sldId="474"/>
        </pc:sldMkLst>
      </pc:sldChg>
      <pc:sldChg chg="del">
        <pc:chgData name="Javier Sánchez Soriano" userId="7e2e63d3-14f2-431b-96f4-b0573b98b963" providerId="ADAL" clId="{777747A9-074B-4FB7-AC62-3C6D46B9B3C3}" dt="2021-09-28T04:39:02.427" v="12" actId="47"/>
        <pc:sldMkLst>
          <pc:docMk/>
          <pc:sldMk cId="3580456583" sldId="475"/>
        </pc:sldMkLst>
      </pc:sldChg>
      <pc:sldMasterChg chg="modSldLayout">
        <pc:chgData name="Javier Sánchez Soriano" userId="7e2e63d3-14f2-431b-96f4-b0573b98b963" providerId="ADAL" clId="{777747A9-074B-4FB7-AC62-3C6D46B9B3C3}" dt="2021-09-28T04:38:27.152" v="9" actId="20577"/>
        <pc:sldMasterMkLst>
          <pc:docMk/>
          <pc:sldMasterMk cId="2324238131" sldId="2147485660"/>
        </pc:sldMasterMkLst>
        <pc:sldLayoutChg chg="modSp mod">
          <pc:chgData name="Javier Sánchez Soriano" userId="7e2e63d3-14f2-431b-96f4-b0573b98b963" providerId="ADAL" clId="{777747A9-074B-4FB7-AC62-3C6D46B9B3C3}" dt="2021-09-28T04:38:27.152" v="9" actId="20577"/>
          <pc:sldLayoutMkLst>
            <pc:docMk/>
            <pc:sldMasterMk cId="2324238131" sldId="2147485660"/>
            <pc:sldLayoutMk cId="777296928" sldId="2147485661"/>
          </pc:sldLayoutMkLst>
          <pc:spChg chg="mod">
            <ac:chgData name="Javier Sánchez Soriano" userId="7e2e63d3-14f2-431b-96f4-b0573b98b963" providerId="ADAL" clId="{777747A9-074B-4FB7-AC62-3C6D46B9B3C3}" dt="2021-09-28T04:38:27.152" v="9" actId="20577"/>
            <ac:spMkLst>
              <pc:docMk/>
              <pc:sldMasterMk cId="2324238131" sldId="2147485660"/>
              <pc:sldLayoutMk cId="777296928" sldId="2147485661"/>
              <ac:spMk id="24" creationId="{3A5C4E4D-4A2B-4650-B3BB-44D222ECD56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F2185AF6-E3A3-4E0B-9ACA-B9AEDA04AF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ES"/>
          </a:p>
        </p:txBody>
      </p:sp>
      <p:sp>
        <p:nvSpPr>
          <p:cNvPr id="3" name="2 Marcador de fecha">
            <a:extLst>
              <a:ext uri="{FF2B5EF4-FFF2-40B4-BE49-F238E27FC236}">
                <a16:creationId xmlns:a16="http://schemas.microsoft.com/office/drawing/2014/main" id="{5AB0F343-A3DB-46EE-8B4E-7EB72489DAF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374A2FAE-5C7D-429D-9A02-7B8466109F0F}" type="datetimeFigureOut">
              <a:rPr lang="es-ES"/>
              <a:pPr>
                <a:defRPr/>
              </a:pPr>
              <a:t>06/10/2022</a:t>
            </a:fld>
            <a:endParaRPr lang="es-ES"/>
          </a:p>
        </p:txBody>
      </p:sp>
      <p:sp>
        <p:nvSpPr>
          <p:cNvPr id="4" name="3 Marcador de imagen de diapositiva">
            <a:extLst>
              <a:ext uri="{FF2B5EF4-FFF2-40B4-BE49-F238E27FC236}">
                <a16:creationId xmlns:a16="http://schemas.microsoft.com/office/drawing/2014/main" id="{17DD45D2-17E3-46DA-A9F3-81B7AD5D914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6A505E60-F070-41B3-B21F-7044597A721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29B5C0E4-4955-46E9-87E9-20202355E0F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31007DD0-70C3-4AC5-89FD-53CD1DCAC88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539649-EB31-4E09-ADFF-5B40DD57C26B}"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816E978-783E-B345-9821-D9616A200D93}" type="slidenum">
              <a:rPr lang="es-ES_tradnl" smtClean="0"/>
              <a:pPr/>
              <a:t>1</a:t>
            </a:fld>
            <a:endParaRPr lang="es-ES_tradnl"/>
          </a:p>
        </p:txBody>
      </p:sp>
    </p:spTree>
    <p:extLst>
      <p:ext uri="{BB962C8B-B14F-4D97-AF65-F5344CB8AC3E}">
        <p14:creationId xmlns:p14="http://schemas.microsoft.com/office/powerpoint/2010/main" val="3151652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12</a:t>
            </a:fld>
            <a:endParaRPr lang="es-ES" altLang="es-ES" sz="1300"/>
          </a:p>
        </p:txBody>
      </p:sp>
    </p:spTree>
    <p:extLst>
      <p:ext uri="{BB962C8B-B14F-4D97-AF65-F5344CB8AC3E}">
        <p14:creationId xmlns:p14="http://schemas.microsoft.com/office/powerpoint/2010/main" val="2095051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CD539649-EB31-4E09-ADFF-5B40DD57C26B}" type="slidenum">
              <a:rPr lang="es-ES" altLang="es-ES" smtClean="0"/>
              <a:pPr>
                <a:defRPr/>
              </a:pPr>
              <a:t>28</a:t>
            </a:fld>
            <a:endParaRPr lang="es-ES" altLang="es-ES"/>
          </a:p>
        </p:txBody>
      </p:sp>
    </p:spTree>
    <p:extLst>
      <p:ext uri="{BB962C8B-B14F-4D97-AF65-F5344CB8AC3E}">
        <p14:creationId xmlns:p14="http://schemas.microsoft.com/office/powerpoint/2010/main" val="209535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30</a:t>
            </a:fld>
            <a:endParaRPr lang="es-ES" altLang="es-ES" sz="1300"/>
          </a:p>
        </p:txBody>
      </p:sp>
    </p:spTree>
    <p:extLst>
      <p:ext uri="{BB962C8B-B14F-4D97-AF65-F5344CB8AC3E}">
        <p14:creationId xmlns:p14="http://schemas.microsoft.com/office/powerpoint/2010/main" val="135159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31</a:t>
            </a:fld>
            <a:endParaRPr lang="es-ES" altLang="es-ES" sz="1300"/>
          </a:p>
        </p:txBody>
      </p:sp>
    </p:spTree>
    <p:extLst>
      <p:ext uri="{BB962C8B-B14F-4D97-AF65-F5344CB8AC3E}">
        <p14:creationId xmlns:p14="http://schemas.microsoft.com/office/powerpoint/2010/main" val="1242882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32</a:t>
            </a:fld>
            <a:endParaRPr lang="es-ES" altLang="es-ES" sz="1300"/>
          </a:p>
        </p:txBody>
      </p:sp>
    </p:spTree>
    <p:extLst>
      <p:ext uri="{BB962C8B-B14F-4D97-AF65-F5344CB8AC3E}">
        <p14:creationId xmlns:p14="http://schemas.microsoft.com/office/powerpoint/2010/main" val="3624345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CD539649-EB31-4E09-ADFF-5B40DD57C26B}" type="slidenum">
              <a:rPr lang="es-ES" altLang="es-ES" smtClean="0"/>
              <a:pPr>
                <a:defRPr/>
              </a:pPr>
              <a:t>41</a:t>
            </a:fld>
            <a:endParaRPr lang="es-ES" altLang="es-ES"/>
          </a:p>
        </p:txBody>
      </p:sp>
    </p:spTree>
    <p:extLst>
      <p:ext uri="{BB962C8B-B14F-4D97-AF65-F5344CB8AC3E}">
        <p14:creationId xmlns:p14="http://schemas.microsoft.com/office/powerpoint/2010/main" val="403735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816E978-783E-B345-9821-D9616A200D93}" type="slidenum">
              <a:rPr lang="es-ES_tradnl" smtClean="0"/>
              <a:pPr/>
              <a:t>60</a:t>
            </a:fld>
            <a:endParaRPr lang="es-ES_tradnl"/>
          </a:p>
        </p:txBody>
      </p:sp>
    </p:spTree>
    <p:extLst>
      <p:ext uri="{BB962C8B-B14F-4D97-AF65-F5344CB8AC3E}">
        <p14:creationId xmlns:p14="http://schemas.microsoft.com/office/powerpoint/2010/main" val="281009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2</a:t>
            </a:fld>
            <a:endParaRPr lang="es-ES" altLang="es-ES" sz="1300"/>
          </a:p>
        </p:txBody>
      </p:sp>
    </p:spTree>
    <p:extLst>
      <p:ext uri="{BB962C8B-B14F-4D97-AF65-F5344CB8AC3E}">
        <p14:creationId xmlns:p14="http://schemas.microsoft.com/office/powerpoint/2010/main" val="90616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3</a:t>
            </a:fld>
            <a:endParaRPr lang="es-ES" altLang="es-ES" sz="1300"/>
          </a:p>
        </p:txBody>
      </p:sp>
    </p:spTree>
    <p:extLst>
      <p:ext uri="{BB962C8B-B14F-4D97-AF65-F5344CB8AC3E}">
        <p14:creationId xmlns:p14="http://schemas.microsoft.com/office/powerpoint/2010/main" val="224249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4</a:t>
            </a:fld>
            <a:endParaRPr lang="es-ES" altLang="es-ES" sz="1300"/>
          </a:p>
        </p:txBody>
      </p:sp>
    </p:spTree>
    <p:extLst>
      <p:ext uri="{BB962C8B-B14F-4D97-AF65-F5344CB8AC3E}">
        <p14:creationId xmlns:p14="http://schemas.microsoft.com/office/powerpoint/2010/main" val="2986858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5</a:t>
            </a:fld>
            <a:endParaRPr lang="es-ES" altLang="es-ES" sz="1300"/>
          </a:p>
        </p:txBody>
      </p:sp>
    </p:spTree>
    <p:extLst>
      <p:ext uri="{BB962C8B-B14F-4D97-AF65-F5344CB8AC3E}">
        <p14:creationId xmlns:p14="http://schemas.microsoft.com/office/powerpoint/2010/main" val="424862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6</a:t>
            </a:fld>
            <a:endParaRPr lang="es-ES" altLang="es-ES" sz="1300"/>
          </a:p>
        </p:txBody>
      </p:sp>
    </p:spTree>
    <p:extLst>
      <p:ext uri="{BB962C8B-B14F-4D97-AF65-F5344CB8AC3E}">
        <p14:creationId xmlns:p14="http://schemas.microsoft.com/office/powerpoint/2010/main" val="265589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7</a:t>
            </a:fld>
            <a:endParaRPr lang="es-ES" altLang="es-ES" sz="1300"/>
          </a:p>
        </p:txBody>
      </p:sp>
    </p:spTree>
    <p:extLst>
      <p:ext uri="{BB962C8B-B14F-4D97-AF65-F5344CB8AC3E}">
        <p14:creationId xmlns:p14="http://schemas.microsoft.com/office/powerpoint/2010/main" val="16502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8</a:t>
            </a:fld>
            <a:endParaRPr lang="es-ES" altLang="es-ES" sz="1300"/>
          </a:p>
        </p:txBody>
      </p:sp>
    </p:spTree>
    <p:extLst>
      <p:ext uri="{BB962C8B-B14F-4D97-AF65-F5344CB8AC3E}">
        <p14:creationId xmlns:p14="http://schemas.microsoft.com/office/powerpoint/2010/main" val="215846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a:extLst>
              <a:ext uri="{FF2B5EF4-FFF2-40B4-BE49-F238E27FC236}">
                <a16:creationId xmlns:a16="http://schemas.microsoft.com/office/drawing/2014/main" id="{CE584D4D-3A03-4ACF-8625-CD0B68648C87}"/>
              </a:ext>
            </a:extLst>
          </p:cNvPr>
          <p:cNvSpPr>
            <a:spLocks noGrp="1" noRot="1" noChangeAspect="1" noTextEdit="1"/>
          </p:cNvSpPr>
          <p:nvPr>
            <p:ph type="sldImg"/>
          </p:nvPr>
        </p:nvSpPr>
        <p:spPr>
          <a:ln/>
        </p:spPr>
      </p:sp>
      <p:sp>
        <p:nvSpPr>
          <p:cNvPr id="8195" name="2 Marcador de notas">
            <a:extLst>
              <a:ext uri="{FF2B5EF4-FFF2-40B4-BE49-F238E27FC236}">
                <a16:creationId xmlns:a16="http://schemas.microsoft.com/office/drawing/2014/main" id="{35582530-C71F-401F-A4F8-49B66BAB5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
        <p:nvSpPr>
          <p:cNvPr id="8196" name="3 Marcador de número de diapositiva">
            <a:extLst>
              <a:ext uri="{FF2B5EF4-FFF2-40B4-BE49-F238E27FC236}">
                <a16:creationId xmlns:a16="http://schemas.microsoft.com/office/drawing/2014/main" id="{50D5FCDF-53C3-4233-A9A3-00BB65174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B9D56-5126-4DAC-B844-07240E98F551}" type="slidenum">
              <a:rPr lang="es-ES" altLang="es-ES" sz="1300"/>
              <a:pPr>
                <a:spcBef>
                  <a:spcPct val="0"/>
                </a:spcBef>
              </a:pPr>
              <a:t>11</a:t>
            </a:fld>
            <a:endParaRPr lang="es-ES" altLang="es-ES" sz="1300"/>
          </a:p>
        </p:txBody>
      </p:sp>
    </p:spTree>
    <p:extLst>
      <p:ext uri="{BB962C8B-B14F-4D97-AF65-F5344CB8AC3E}">
        <p14:creationId xmlns:p14="http://schemas.microsoft.com/office/powerpoint/2010/main" val="1914201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915058" y="2070283"/>
            <a:ext cx="6035512" cy="710625"/>
          </a:xfrm>
          <a:prstGeom prst="rect">
            <a:avLst/>
          </a:prstGeom>
        </p:spPr>
        <p:txBody>
          <a:bodyPr lIns="91429" tIns="45715" rIns="91429" bIns="45715"/>
          <a:lstStyle>
            <a:lvl1pPr>
              <a:defRPr sz="3692" b="1">
                <a:latin typeface="Arial" panose="020B0604020202020204" pitchFamily="34" charset="0"/>
                <a:cs typeface="Arial" panose="020B0604020202020204" pitchFamily="34" charset="0"/>
              </a:defRPr>
            </a:lvl1pPr>
          </a:lstStyle>
          <a:p>
            <a:r>
              <a:rPr lang="es-ES" dirty="0"/>
              <a:t>Título del tema</a:t>
            </a:r>
          </a:p>
        </p:txBody>
      </p:sp>
      <p:sp>
        <p:nvSpPr>
          <p:cNvPr id="10" name="Rectángulo 23"/>
          <p:cNvSpPr/>
          <p:nvPr userDrawn="1"/>
        </p:nvSpPr>
        <p:spPr>
          <a:xfrm>
            <a:off x="1" y="8"/>
            <a:ext cx="2813539" cy="4223203"/>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sp>
        <p:nvSpPr>
          <p:cNvPr id="11" name="Rectángulo 22"/>
          <p:cNvSpPr/>
          <p:nvPr userDrawn="1"/>
        </p:nvSpPr>
        <p:spPr>
          <a:xfrm>
            <a:off x="2822240" y="4232633"/>
            <a:ext cx="6330462" cy="264092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pic>
        <p:nvPicPr>
          <p:cNvPr id="13" name="12 Imagen" descr="logo_UFV_reducciones.jpg"/>
          <p:cNvPicPr>
            <a:picLocks noChangeAspect="1"/>
          </p:cNvPicPr>
          <p:nvPr userDrawn="1"/>
        </p:nvPicPr>
        <p:blipFill>
          <a:blip r:embed="rId2"/>
          <a:stretch>
            <a:fillRect/>
          </a:stretch>
        </p:blipFill>
        <p:spPr>
          <a:xfrm>
            <a:off x="224416" y="6205395"/>
            <a:ext cx="1758114" cy="478355"/>
          </a:xfrm>
          <a:prstGeom prst="rect">
            <a:avLst/>
          </a:prstGeom>
        </p:spPr>
      </p:pic>
      <p:sp>
        <p:nvSpPr>
          <p:cNvPr id="24" name="CuadroTexto 23">
            <a:extLst>
              <a:ext uri="{FF2B5EF4-FFF2-40B4-BE49-F238E27FC236}">
                <a16:creationId xmlns:a16="http://schemas.microsoft.com/office/drawing/2014/main" id="{3A5C4E4D-4A2B-4650-B3BB-44D222ECD561}"/>
              </a:ext>
            </a:extLst>
          </p:cNvPr>
          <p:cNvSpPr txBox="1"/>
          <p:nvPr userDrawn="1"/>
        </p:nvSpPr>
        <p:spPr>
          <a:xfrm>
            <a:off x="4986057" y="6037419"/>
            <a:ext cx="4036266" cy="603883"/>
          </a:xfrm>
          <a:prstGeom prst="rect">
            <a:avLst/>
          </a:prstGeom>
          <a:noFill/>
        </p:spPr>
        <p:txBody>
          <a:bodyPr wrap="square" rtlCol="0">
            <a:spAutoFit/>
          </a:bodyPr>
          <a:lstStyle/>
          <a:p>
            <a:pPr algn="r"/>
            <a:r>
              <a:rPr lang="es-ES" sz="1662" i="1" dirty="0">
                <a:solidFill>
                  <a:schemeClr val="bg1"/>
                </a:solidFill>
                <a:latin typeface="Arial" panose="020B0604020202020204" pitchFamily="34" charset="0"/>
                <a:cs typeface="Arial" panose="020B0604020202020204" pitchFamily="34" charset="0"/>
              </a:rPr>
              <a:t>Grado en Ingeniería Matemática</a:t>
            </a:r>
          </a:p>
          <a:p>
            <a:pPr algn="r"/>
            <a:r>
              <a:rPr lang="es-ES" sz="1662" i="1" dirty="0">
                <a:solidFill>
                  <a:schemeClr val="bg1"/>
                </a:solidFill>
                <a:latin typeface="Arial" panose="020B0604020202020204" pitchFamily="34" charset="0"/>
                <a:cs typeface="Arial" panose="020B0604020202020204" pitchFamily="34" charset="0"/>
              </a:rPr>
              <a:t>Escuela Politécnica Superior</a:t>
            </a:r>
          </a:p>
        </p:txBody>
      </p:sp>
    </p:spTree>
    <p:extLst>
      <p:ext uri="{BB962C8B-B14F-4D97-AF65-F5344CB8AC3E}">
        <p14:creationId xmlns:p14="http://schemas.microsoft.com/office/powerpoint/2010/main" val="77729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ángulo 4"/>
          <p:cNvSpPr/>
          <p:nvPr userDrawn="1"/>
        </p:nvSpPr>
        <p:spPr>
          <a:xfrm>
            <a:off x="457200" y="204119"/>
            <a:ext cx="3008314" cy="1224136"/>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a:p>
        </p:txBody>
      </p:sp>
      <p:sp>
        <p:nvSpPr>
          <p:cNvPr id="2" name="Título 1"/>
          <p:cNvSpPr>
            <a:spLocks noGrp="1"/>
          </p:cNvSpPr>
          <p:nvPr>
            <p:ph type="title"/>
          </p:nvPr>
        </p:nvSpPr>
        <p:spPr>
          <a:xfrm>
            <a:off x="457200" y="273052"/>
            <a:ext cx="3008313" cy="1162051"/>
          </a:xfrm>
          <a:prstGeom prst="rect">
            <a:avLst/>
          </a:prstGeom>
        </p:spPr>
        <p:txBody>
          <a:bodyPr lIns="91429" tIns="45715" rIns="91429" bIns="45715" anchor="b"/>
          <a:lstStyle>
            <a:lvl1pPr algn="l">
              <a:defRPr sz="1846" b="1">
                <a:solidFill>
                  <a:schemeClr val="bg1"/>
                </a:solidFill>
                <a:latin typeface="Arial" panose="020B0604020202020204" pitchFamily="34" charset="0"/>
                <a:cs typeface="Arial" panose="020B0604020202020204" pitchFamily="34" charset="0"/>
              </a:defRPr>
            </a:lvl1pPr>
          </a:lstStyle>
          <a:p>
            <a:r>
              <a:rPr lang="es-ES_tradnl" dirty="0"/>
              <a:t>Clic para editar título</a:t>
            </a:r>
            <a:endParaRPr lang="es-ES" dirty="0"/>
          </a:p>
        </p:txBody>
      </p:sp>
      <p:sp>
        <p:nvSpPr>
          <p:cNvPr id="3" name="Marcador de contenido 2"/>
          <p:cNvSpPr>
            <a:spLocks noGrp="1"/>
          </p:cNvSpPr>
          <p:nvPr>
            <p:ph idx="1"/>
          </p:nvPr>
        </p:nvSpPr>
        <p:spPr>
          <a:xfrm>
            <a:off x="3575051" y="273056"/>
            <a:ext cx="5111750" cy="5853113"/>
          </a:xfrm>
          <a:prstGeom prst="rect">
            <a:avLst/>
          </a:prstGeom>
        </p:spPr>
        <p:txBody>
          <a:bodyPr lIns="91429" tIns="45715" rIns="91429" bIns="45715"/>
          <a:lstStyle>
            <a:lvl1pPr>
              <a:defRPr sz="2954">
                <a:solidFill>
                  <a:schemeClr val="tx1"/>
                </a:solidFill>
                <a:latin typeface="Arial" panose="020B0604020202020204" pitchFamily="34" charset="0"/>
                <a:cs typeface="Arial" panose="020B0604020202020204" pitchFamily="34" charset="0"/>
              </a:defRPr>
            </a:lvl1pPr>
            <a:lvl2pPr>
              <a:defRPr sz="2585">
                <a:solidFill>
                  <a:schemeClr val="tx1"/>
                </a:solidFill>
                <a:latin typeface="Arial" panose="020B0604020202020204" pitchFamily="34" charset="0"/>
                <a:cs typeface="Arial" panose="020B0604020202020204" pitchFamily="34" charset="0"/>
              </a:defRPr>
            </a:lvl2pPr>
            <a:lvl3pPr>
              <a:defRPr sz="2123">
                <a:solidFill>
                  <a:schemeClr val="tx1"/>
                </a:solidFill>
                <a:latin typeface="Arial" panose="020B0604020202020204" pitchFamily="34" charset="0"/>
                <a:cs typeface="Arial" panose="020B0604020202020204" pitchFamily="34" charset="0"/>
              </a:defRPr>
            </a:lvl3pPr>
            <a:lvl4pPr>
              <a:defRPr sz="1846">
                <a:solidFill>
                  <a:schemeClr val="tx1"/>
                </a:solidFill>
                <a:latin typeface="Arial" panose="020B0604020202020204" pitchFamily="34" charset="0"/>
                <a:cs typeface="Arial" panose="020B0604020202020204" pitchFamily="34" charset="0"/>
              </a:defRPr>
            </a:lvl4pPr>
            <a:lvl5pPr>
              <a:defRPr sz="1846">
                <a:solidFill>
                  <a:schemeClr val="tx1"/>
                </a:solidFill>
                <a:latin typeface="Arial" panose="020B0604020202020204" pitchFamily="34" charset="0"/>
                <a:cs typeface="Arial" panose="020B0604020202020204" pitchFamily="34" charset="0"/>
              </a:defRPr>
            </a:lvl5pPr>
            <a:lvl6pPr>
              <a:defRPr sz="1846"/>
            </a:lvl6pPr>
            <a:lvl7pPr>
              <a:defRPr sz="1846"/>
            </a:lvl7pPr>
            <a:lvl8pPr>
              <a:defRPr sz="1846"/>
            </a:lvl8pPr>
            <a:lvl9pPr>
              <a:defRPr sz="1846"/>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texto 3"/>
          <p:cNvSpPr>
            <a:spLocks noGrp="1"/>
          </p:cNvSpPr>
          <p:nvPr>
            <p:ph type="body" sz="half" idx="2"/>
          </p:nvPr>
        </p:nvSpPr>
        <p:spPr>
          <a:xfrm>
            <a:off x="457200" y="1435103"/>
            <a:ext cx="3008313" cy="4691063"/>
          </a:xfrm>
          <a:prstGeom prst="rect">
            <a:avLst/>
          </a:prstGeom>
        </p:spPr>
        <p:txBody>
          <a:bodyPr lIns="91429" tIns="45715" rIns="91429" bIns="45715"/>
          <a:lstStyle>
            <a:lvl1pPr marL="0" indent="0">
              <a:buNone/>
              <a:defRPr sz="1292">
                <a:solidFill>
                  <a:schemeClr val="tx2"/>
                </a:solidFill>
                <a:latin typeface="Arial" panose="020B0604020202020204" pitchFamily="34" charset="0"/>
                <a:cs typeface="Arial" panose="020B0604020202020204" pitchFamily="34" charset="0"/>
              </a:defRPr>
            </a:lvl1pPr>
            <a:lvl2pPr marL="421993" indent="0">
              <a:buNone/>
              <a:defRPr sz="1108"/>
            </a:lvl2pPr>
            <a:lvl3pPr marL="843987" indent="0">
              <a:buNone/>
              <a:defRPr sz="1015"/>
            </a:lvl3pPr>
            <a:lvl4pPr marL="1265981" indent="0">
              <a:buNone/>
              <a:defRPr sz="831"/>
            </a:lvl4pPr>
            <a:lvl5pPr marL="1687973" indent="0">
              <a:buNone/>
              <a:defRPr sz="831"/>
            </a:lvl5pPr>
            <a:lvl6pPr marL="2109967" indent="0">
              <a:buNone/>
              <a:defRPr sz="831"/>
            </a:lvl6pPr>
            <a:lvl7pPr marL="2531960" indent="0">
              <a:buNone/>
              <a:defRPr sz="831"/>
            </a:lvl7pPr>
            <a:lvl8pPr marL="2953953" indent="0">
              <a:buNone/>
              <a:defRPr sz="831"/>
            </a:lvl8pPr>
            <a:lvl9pPr marL="3375947" indent="0">
              <a:buNone/>
              <a:defRPr sz="831"/>
            </a:lvl9pPr>
          </a:lstStyle>
          <a:p>
            <a:pPr lvl="0"/>
            <a:r>
              <a:rPr lang="es-ES_tradnl" dirty="0"/>
              <a:t>Haga clic para modificar el estilo de texto del patrón</a:t>
            </a:r>
          </a:p>
        </p:txBody>
      </p:sp>
      <p:sp>
        <p:nvSpPr>
          <p:cNvPr id="6" name="Marcador de pie de página 5"/>
          <p:cNvSpPr>
            <a:spLocks noGrp="1"/>
          </p:cNvSpPr>
          <p:nvPr>
            <p:ph type="ftr" sz="quarter" idx="11"/>
          </p:nvPr>
        </p:nvSpPr>
        <p:spPr>
          <a:xfrm>
            <a:off x="3124200" y="6356355"/>
            <a:ext cx="2895600" cy="365125"/>
          </a:xfrm>
          <a:prstGeom prst="rect">
            <a:avLst/>
          </a:prstGeom>
        </p:spPr>
        <p:txBody>
          <a:bodyPr lIns="91429" tIns="45715" rIns="91429" bIns="45715"/>
          <a:lstStyle/>
          <a:p>
            <a:endParaRPr lang="es-ES"/>
          </a:p>
        </p:txBody>
      </p:sp>
      <p:sp>
        <p:nvSpPr>
          <p:cNvPr id="7" name="Marcador de número de diapositiva 6"/>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10" name="12 Imagen" descr="logo_UFV_reducciones.jpg">
            <a:extLst>
              <a:ext uri="{FF2B5EF4-FFF2-40B4-BE49-F238E27FC236}">
                <a16:creationId xmlns:a16="http://schemas.microsoft.com/office/drawing/2014/main" id="{31312396-509F-47D7-92B3-64354D945B08}"/>
              </a:ext>
            </a:extLst>
          </p:cNvPr>
          <p:cNvPicPr>
            <a:picLocks noChangeAspect="1"/>
          </p:cNvPicPr>
          <p:nvPr userDrawn="1"/>
        </p:nvPicPr>
        <p:blipFill>
          <a:blip r:embed="rId2"/>
          <a:stretch>
            <a:fillRect/>
          </a:stretch>
        </p:blipFill>
        <p:spPr>
          <a:xfrm>
            <a:off x="457199" y="6243125"/>
            <a:ext cx="1758114" cy="478355"/>
          </a:xfrm>
          <a:prstGeom prst="rect">
            <a:avLst/>
          </a:prstGeom>
        </p:spPr>
      </p:pic>
    </p:spTree>
    <p:extLst>
      <p:ext uri="{BB962C8B-B14F-4D97-AF65-F5344CB8AC3E}">
        <p14:creationId xmlns:p14="http://schemas.microsoft.com/office/powerpoint/2010/main" val="133697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3"/>
            <a:ext cx="5486400" cy="566739"/>
          </a:xfrm>
          <a:prstGeom prst="rect">
            <a:avLst/>
          </a:prstGeom>
        </p:spPr>
        <p:txBody>
          <a:bodyPr lIns="91429" tIns="45715" rIns="91429" bIns="45715" anchor="b"/>
          <a:lstStyle>
            <a:lvl1pPr algn="l">
              <a:defRPr sz="1846"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a:prstGeom prst="rect">
            <a:avLst/>
          </a:prstGeom>
        </p:spPr>
        <p:txBody>
          <a:bodyPr lIns="91429" tIns="45715" rIns="91429" bIns="45715"/>
          <a:lstStyle>
            <a:lvl1pPr marL="0" indent="0">
              <a:buNone/>
              <a:defRPr sz="2954"/>
            </a:lvl1pPr>
            <a:lvl2pPr marL="421993" indent="0">
              <a:buNone/>
              <a:defRPr sz="2585"/>
            </a:lvl2pPr>
            <a:lvl3pPr marL="843987" indent="0">
              <a:buNone/>
              <a:defRPr sz="2123"/>
            </a:lvl3pPr>
            <a:lvl4pPr marL="1265981" indent="0">
              <a:buNone/>
              <a:defRPr sz="1846"/>
            </a:lvl4pPr>
            <a:lvl5pPr marL="1687973" indent="0">
              <a:buNone/>
              <a:defRPr sz="1846"/>
            </a:lvl5pPr>
            <a:lvl6pPr marL="2109967" indent="0">
              <a:buNone/>
              <a:defRPr sz="1846"/>
            </a:lvl6pPr>
            <a:lvl7pPr marL="2531960" indent="0">
              <a:buNone/>
              <a:defRPr sz="1846"/>
            </a:lvl7pPr>
            <a:lvl8pPr marL="2953953" indent="0">
              <a:buNone/>
              <a:defRPr sz="1846"/>
            </a:lvl8pPr>
            <a:lvl9pPr marL="3375947" indent="0">
              <a:buNone/>
              <a:defRPr sz="1846"/>
            </a:lvl9pPr>
          </a:lstStyle>
          <a:p>
            <a:endParaRPr lang="es-ES"/>
          </a:p>
        </p:txBody>
      </p:sp>
      <p:sp>
        <p:nvSpPr>
          <p:cNvPr id="4" name="Marcador de texto 3"/>
          <p:cNvSpPr>
            <a:spLocks noGrp="1"/>
          </p:cNvSpPr>
          <p:nvPr>
            <p:ph type="body" sz="half" idx="2"/>
          </p:nvPr>
        </p:nvSpPr>
        <p:spPr>
          <a:xfrm>
            <a:off x="1792288" y="5367341"/>
            <a:ext cx="5486400" cy="804863"/>
          </a:xfrm>
          <a:prstGeom prst="rect">
            <a:avLst/>
          </a:prstGeom>
        </p:spPr>
        <p:txBody>
          <a:bodyPr lIns="91429" tIns="45715" rIns="91429" bIns="45715"/>
          <a:lstStyle>
            <a:lvl1pPr marL="0" indent="0">
              <a:buNone/>
              <a:defRPr sz="1292"/>
            </a:lvl1pPr>
            <a:lvl2pPr marL="421993" indent="0">
              <a:buNone/>
              <a:defRPr sz="1108"/>
            </a:lvl2pPr>
            <a:lvl3pPr marL="843987" indent="0">
              <a:buNone/>
              <a:defRPr sz="1015"/>
            </a:lvl3pPr>
            <a:lvl4pPr marL="1265981" indent="0">
              <a:buNone/>
              <a:defRPr sz="831"/>
            </a:lvl4pPr>
            <a:lvl5pPr marL="1687973" indent="0">
              <a:buNone/>
              <a:defRPr sz="831"/>
            </a:lvl5pPr>
            <a:lvl6pPr marL="2109967" indent="0">
              <a:buNone/>
              <a:defRPr sz="831"/>
            </a:lvl6pPr>
            <a:lvl7pPr marL="2531960" indent="0">
              <a:buNone/>
              <a:defRPr sz="831"/>
            </a:lvl7pPr>
            <a:lvl8pPr marL="2953953" indent="0">
              <a:buNone/>
              <a:defRPr sz="831"/>
            </a:lvl8pPr>
            <a:lvl9pPr marL="3375947" indent="0">
              <a:buNone/>
              <a:defRPr sz="831"/>
            </a:lvl9pPr>
          </a:lstStyle>
          <a:p>
            <a:pPr lvl="0"/>
            <a:r>
              <a:rPr lang="es-ES_tradnl"/>
              <a:t>Haga clic para modificar el estilo de texto del patrón</a:t>
            </a:r>
          </a:p>
        </p:txBody>
      </p:sp>
      <p:sp>
        <p:nvSpPr>
          <p:cNvPr id="5" name="Marcador de fecha 4"/>
          <p:cNvSpPr>
            <a:spLocks noGrp="1"/>
          </p:cNvSpPr>
          <p:nvPr>
            <p:ph type="dt" sz="half" idx="10"/>
          </p:nvPr>
        </p:nvSpPr>
        <p:spPr>
          <a:xfrm>
            <a:off x="457200" y="6356355"/>
            <a:ext cx="2133600" cy="365125"/>
          </a:xfrm>
          <a:prstGeom prst="rect">
            <a:avLst/>
          </a:prstGeom>
        </p:spPr>
        <p:txBody>
          <a:bodyPr lIns="91429" tIns="45715" rIns="91429" bIns="45715"/>
          <a:lstStyle/>
          <a:p>
            <a:endParaRPr lang="es-ES"/>
          </a:p>
        </p:txBody>
      </p:sp>
      <p:sp>
        <p:nvSpPr>
          <p:cNvPr id="6" name="Marcador de pie de página 5"/>
          <p:cNvSpPr>
            <a:spLocks noGrp="1"/>
          </p:cNvSpPr>
          <p:nvPr>
            <p:ph type="ftr" sz="quarter" idx="11"/>
          </p:nvPr>
        </p:nvSpPr>
        <p:spPr>
          <a:xfrm>
            <a:off x="3124200" y="6356355"/>
            <a:ext cx="2895600" cy="365125"/>
          </a:xfrm>
          <a:prstGeom prst="rect">
            <a:avLst/>
          </a:prstGeom>
        </p:spPr>
        <p:txBody>
          <a:bodyPr lIns="91429" tIns="45715" rIns="91429" bIns="45715"/>
          <a:lstStyle/>
          <a:p>
            <a:endParaRPr lang="es-ES"/>
          </a:p>
        </p:txBody>
      </p:sp>
      <p:sp>
        <p:nvSpPr>
          <p:cNvPr id="7" name="Marcador de número de diapositiva 6"/>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Tree>
    <p:extLst>
      <p:ext uri="{BB962C8B-B14F-4D97-AF65-F5344CB8AC3E}">
        <p14:creationId xmlns:p14="http://schemas.microsoft.com/office/powerpoint/2010/main" val="16836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Marcador de texto vertical 2"/>
          <p:cNvSpPr>
            <a:spLocks noGrp="1"/>
          </p:cNvSpPr>
          <p:nvPr>
            <p:ph type="body" orient="vert" idx="1"/>
          </p:nvPr>
        </p:nvSpPr>
        <p:spPr>
          <a:xfrm>
            <a:off x="457200" y="1150071"/>
            <a:ext cx="8229600" cy="4976096"/>
          </a:xfrm>
          <a:prstGeom prst="rect">
            <a:avLst/>
          </a:prstGeom>
        </p:spPr>
        <p:txBody>
          <a:bodyPr vert="eaVert" lIns="91429" tIns="45715" rIns="91429" bIns="45715"/>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pie de página 4"/>
          <p:cNvSpPr>
            <a:spLocks noGrp="1"/>
          </p:cNvSpPr>
          <p:nvPr>
            <p:ph type="ftr" sz="quarter" idx="11"/>
          </p:nvPr>
        </p:nvSpPr>
        <p:spPr>
          <a:xfrm>
            <a:off x="495995" y="6356354"/>
            <a:ext cx="5523805" cy="421518"/>
          </a:xfrm>
          <a:prstGeom prst="rect">
            <a:avLst/>
          </a:prstGeom>
        </p:spPr>
        <p:txBody>
          <a:bodyPr lIns="91429" tIns="45715" rIns="91429" bIns="45715"/>
          <a:lstStyle/>
          <a:p>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
        <p:nvSpPr>
          <p:cNvPr id="7" name="Título 1">
            <a:extLst>
              <a:ext uri="{FF2B5EF4-FFF2-40B4-BE49-F238E27FC236}">
                <a16:creationId xmlns:a16="http://schemas.microsoft.com/office/drawing/2014/main" id="{C7610834-878C-4462-9A04-EF4AF6730C5E}"/>
              </a:ext>
            </a:extLst>
          </p:cNvPr>
          <p:cNvSpPr txBox="1">
            <a:spLocks/>
          </p:cNvSpPr>
          <p:nvPr userDrawn="1"/>
        </p:nvSpPr>
        <p:spPr>
          <a:xfrm>
            <a:off x="457201" y="173591"/>
            <a:ext cx="6530238" cy="769087"/>
          </a:xfrm>
          <a:prstGeom prst="rect">
            <a:avLst/>
          </a:prstGeom>
          <a:solidFill>
            <a:srgbClr val="002060"/>
          </a:solidFill>
        </p:spPr>
        <p:txBody>
          <a:bodyPr lIns="84396" tIns="42198" rIns="84396" bIns="42198"/>
          <a:lstStyle>
            <a:lvl1pPr algn="l" defTabSz="457148" rtl="0" eaLnBrk="1" latinLnBrk="0" hangingPunct="1">
              <a:spcBef>
                <a:spcPct val="0"/>
              </a:spcBef>
              <a:buNone/>
              <a:defRPr sz="3200" kern="1200">
                <a:solidFill>
                  <a:schemeClr val="bg1"/>
                </a:solidFill>
                <a:latin typeface="Helvetica" pitchFamily="34" charset="0"/>
                <a:ea typeface="+mj-ea"/>
                <a:cs typeface="Helvetica" pitchFamily="34" charset="0"/>
              </a:defRPr>
            </a:lvl1pPr>
          </a:lstStyle>
          <a:p>
            <a:r>
              <a:rPr lang="es-ES_tradnl" sz="2954"/>
              <a:t>Clic para editar título</a:t>
            </a:r>
            <a:endParaRPr lang="es-ES" sz="2954" dirty="0"/>
          </a:p>
        </p:txBody>
      </p:sp>
      <p:pic>
        <p:nvPicPr>
          <p:cNvPr id="8" name="12 Imagen" descr="logo_UFV_reducciones.jpg">
            <a:extLst>
              <a:ext uri="{FF2B5EF4-FFF2-40B4-BE49-F238E27FC236}">
                <a16:creationId xmlns:a16="http://schemas.microsoft.com/office/drawing/2014/main" id="{68ABA4C8-3E19-46E9-8A94-A6E3B42E53F0}"/>
              </a:ext>
            </a:extLst>
          </p:cNvPr>
          <p:cNvPicPr>
            <a:picLocks noChangeAspect="1"/>
          </p:cNvPicPr>
          <p:nvPr userDrawn="1"/>
        </p:nvPicPr>
        <p:blipFill>
          <a:blip r:embed="rId2"/>
          <a:stretch>
            <a:fillRect/>
          </a:stretch>
        </p:blipFill>
        <p:spPr>
          <a:xfrm>
            <a:off x="7090029" y="310927"/>
            <a:ext cx="1758114" cy="478355"/>
          </a:xfrm>
          <a:prstGeom prst="rect">
            <a:avLst/>
          </a:prstGeom>
        </p:spPr>
      </p:pic>
    </p:spTree>
    <p:extLst>
      <p:ext uri="{BB962C8B-B14F-4D97-AF65-F5344CB8AC3E}">
        <p14:creationId xmlns:p14="http://schemas.microsoft.com/office/powerpoint/2010/main" val="2014105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 name="Picture 2" descr="E:\_UFV\Logos UFV\logo-footer.png">
            <a:extLst>
              <a:ext uri="{FF2B5EF4-FFF2-40B4-BE49-F238E27FC236}">
                <a16:creationId xmlns:a16="http://schemas.microsoft.com/office/drawing/2014/main" id="{973ACECE-32CC-40DE-AADE-A30F03903A17}"/>
              </a:ext>
            </a:extLst>
          </p:cNvPr>
          <p:cNvPicPr>
            <a:picLocks noChangeAspect="1" noChangeArrowheads="1"/>
          </p:cNvPicPr>
          <p:nvPr userDrawn="1"/>
        </p:nvPicPr>
        <p:blipFill>
          <a:blip r:embed="rId2">
            <a:lum contrast="-100000"/>
            <a:extLst>
              <a:ext uri="{28A0092B-C50C-407E-A947-70E740481C1C}">
                <a14:useLocalDpi xmlns:a14="http://schemas.microsoft.com/office/drawing/2010/main" val="0"/>
              </a:ext>
            </a:extLst>
          </a:blip>
          <a:srcRect/>
          <a:stretch>
            <a:fillRect/>
          </a:stretch>
        </p:blipFill>
        <p:spPr bwMode="auto">
          <a:xfrm>
            <a:off x="774700" y="6318250"/>
            <a:ext cx="13366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3 Marcador de fecha">
            <a:extLst>
              <a:ext uri="{FF2B5EF4-FFF2-40B4-BE49-F238E27FC236}">
                <a16:creationId xmlns:a16="http://schemas.microsoft.com/office/drawing/2014/main" id="{7A5BC5FD-2B8F-4F96-9993-35BAE22DFBB5}"/>
              </a:ext>
            </a:extLst>
          </p:cNvPr>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s-ES" dirty="0"/>
          </a:p>
        </p:txBody>
      </p:sp>
      <p:sp>
        <p:nvSpPr>
          <p:cNvPr id="6" name="4 Marcador de pie de página">
            <a:extLst>
              <a:ext uri="{FF2B5EF4-FFF2-40B4-BE49-F238E27FC236}">
                <a16:creationId xmlns:a16="http://schemas.microsoft.com/office/drawing/2014/main" id="{6383087C-B74D-4A51-B494-6F93E10BD1D0}"/>
              </a:ext>
            </a:extLst>
          </p:cNvPr>
          <p:cNvSpPr>
            <a:spLocks noGrp="1"/>
          </p:cNvSpPr>
          <p:nvPr>
            <p:ph type="ftr" sz="quarter" idx="11"/>
          </p:nvPr>
        </p:nvSpPr>
        <p:spPr>
          <a:xfrm>
            <a:off x="3124200" y="6356350"/>
            <a:ext cx="3376613" cy="365125"/>
          </a:xfrm>
          <a:prstGeom prst="rect">
            <a:avLst/>
          </a:prstGeom>
        </p:spPr>
        <p:txBody>
          <a:bodyPr/>
          <a:lstStyle>
            <a:lvl1pPr>
              <a:defRPr/>
            </a:lvl1pPr>
          </a:lstStyle>
          <a:p>
            <a:pPr>
              <a:defRPr/>
            </a:pPr>
            <a:endParaRPr lang="es-ES" dirty="0"/>
          </a:p>
        </p:txBody>
      </p:sp>
      <p:sp>
        <p:nvSpPr>
          <p:cNvPr id="7" name="5 Marcador de número de diapositiva">
            <a:extLst>
              <a:ext uri="{FF2B5EF4-FFF2-40B4-BE49-F238E27FC236}">
                <a16:creationId xmlns:a16="http://schemas.microsoft.com/office/drawing/2014/main" id="{13711F18-1E44-43CE-853A-AD2E44566EDE}"/>
              </a:ext>
            </a:extLst>
          </p:cNvPr>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4C9CBA0-0FDA-44F6-9C73-55A5C7A4AAA0}" type="slidenum">
              <a:rPr lang="es-ES" altLang="es-ES"/>
              <a:pPr>
                <a:defRPr/>
              </a:pPr>
              <a:t>‹Nº›</a:t>
            </a:fld>
            <a:endParaRPr lang="es-ES" altLang="es-ES"/>
          </a:p>
        </p:txBody>
      </p:sp>
    </p:spTree>
    <p:extLst>
      <p:ext uri="{BB962C8B-B14F-4D97-AF65-F5344CB8AC3E}">
        <p14:creationId xmlns:p14="http://schemas.microsoft.com/office/powerpoint/2010/main" val="122771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537E9B1-4638-4E13-931C-7DA467184202}" type="slidenum">
              <a:rPr lang="es-ES" smtClean="0"/>
              <a:pPr/>
              <a:t>‹Nº›</a:t>
            </a:fld>
            <a:endParaRPr lang="es-ES"/>
          </a:p>
        </p:txBody>
      </p:sp>
    </p:spTree>
    <p:extLst>
      <p:ext uri="{BB962C8B-B14F-4D97-AF65-F5344CB8AC3E}">
        <p14:creationId xmlns:p14="http://schemas.microsoft.com/office/powerpoint/2010/main" val="15400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4" name="Rectángulo 22">
            <a:extLst>
              <a:ext uri="{FF2B5EF4-FFF2-40B4-BE49-F238E27FC236}">
                <a16:creationId xmlns:a16="http://schemas.microsoft.com/office/drawing/2014/main" id="{34CA90CB-3C84-46F4-B79F-1EC3DD77D391}"/>
              </a:ext>
            </a:extLst>
          </p:cNvPr>
          <p:cNvSpPr/>
          <p:nvPr userDrawn="1"/>
        </p:nvSpPr>
        <p:spPr>
          <a:xfrm>
            <a:off x="1" y="5863472"/>
            <a:ext cx="9144000" cy="101951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pic>
        <p:nvPicPr>
          <p:cNvPr id="5" name="12 Imagen" descr="logo_UFV_reducciones.jpg">
            <a:extLst>
              <a:ext uri="{FF2B5EF4-FFF2-40B4-BE49-F238E27FC236}">
                <a16:creationId xmlns:a16="http://schemas.microsoft.com/office/drawing/2014/main" id="{E8634F1F-3E1E-486D-8DD8-21E8DC753D59}"/>
              </a:ext>
            </a:extLst>
          </p:cNvPr>
          <p:cNvPicPr>
            <a:picLocks noChangeAspect="1"/>
          </p:cNvPicPr>
          <p:nvPr userDrawn="1"/>
        </p:nvPicPr>
        <p:blipFill>
          <a:blip r:embed="rId2"/>
          <a:stretch>
            <a:fillRect/>
          </a:stretch>
        </p:blipFill>
        <p:spPr>
          <a:xfrm>
            <a:off x="224416" y="228802"/>
            <a:ext cx="1758114" cy="478355"/>
          </a:xfrm>
          <a:prstGeom prst="rect">
            <a:avLst/>
          </a:prstGeom>
        </p:spPr>
      </p:pic>
      <p:sp>
        <p:nvSpPr>
          <p:cNvPr id="6" name="CuadroTexto 5">
            <a:extLst>
              <a:ext uri="{FF2B5EF4-FFF2-40B4-BE49-F238E27FC236}">
                <a16:creationId xmlns:a16="http://schemas.microsoft.com/office/drawing/2014/main" id="{C98AE1F0-6EB1-4A68-9F10-E296432A219A}"/>
              </a:ext>
            </a:extLst>
          </p:cNvPr>
          <p:cNvSpPr txBox="1"/>
          <p:nvPr userDrawn="1"/>
        </p:nvSpPr>
        <p:spPr>
          <a:xfrm>
            <a:off x="4986057" y="6037419"/>
            <a:ext cx="4036266" cy="603883"/>
          </a:xfrm>
          <a:prstGeom prst="rect">
            <a:avLst/>
          </a:prstGeom>
          <a:noFill/>
        </p:spPr>
        <p:txBody>
          <a:bodyPr wrap="square" rtlCol="0">
            <a:spAutoFit/>
          </a:bodyPr>
          <a:lstStyle/>
          <a:p>
            <a:pPr algn="r"/>
            <a:r>
              <a:rPr lang="es-ES" sz="1662" i="1" dirty="0">
                <a:solidFill>
                  <a:schemeClr val="bg1"/>
                </a:solidFill>
                <a:latin typeface="Arial" panose="020B0604020202020204" pitchFamily="34" charset="0"/>
                <a:cs typeface="Arial" panose="020B0604020202020204" pitchFamily="34" charset="0"/>
              </a:rPr>
              <a:t>Grado en Ingeniería Informática</a:t>
            </a:r>
          </a:p>
          <a:p>
            <a:pPr algn="r"/>
            <a:r>
              <a:rPr lang="es-ES" sz="1662" i="1" dirty="0">
                <a:solidFill>
                  <a:schemeClr val="bg1"/>
                </a:solidFill>
                <a:latin typeface="Arial" panose="020B0604020202020204" pitchFamily="34" charset="0"/>
                <a:cs typeface="Arial" panose="020B0604020202020204" pitchFamily="34" charset="0"/>
              </a:rPr>
              <a:t>Escuela Politécnica Superior</a:t>
            </a:r>
          </a:p>
        </p:txBody>
      </p:sp>
    </p:spTree>
    <p:extLst>
      <p:ext uri="{BB962C8B-B14F-4D97-AF65-F5344CB8AC3E}">
        <p14:creationId xmlns:p14="http://schemas.microsoft.com/office/powerpoint/2010/main" val="415092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1831A-DED2-4D84-95DF-89674571F9C8}"/>
              </a:ext>
            </a:extLst>
          </p:cNvPr>
          <p:cNvSpPr>
            <a:spLocks noGrp="1"/>
          </p:cNvSpPr>
          <p:nvPr>
            <p:ph type="title" hasCustomPrompt="1"/>
          </p:nvPr>
        </p:nvSpPr>
        <p:spPr>
          <a:xfrm>
            <a:off x="628651" y="3343995"/>
            <a:ext cx="7886700" cy="1325563"/>
          </a:xfrm>
          <a:prstGeom prst="rect">
            <a:avLst/>
          </a:prstGeom>
        </p:spPr>
        <p:txBody>
          <a:bodyPr/>
          <a:lstStyle>
            <a:lvl1pPr>
              <a:defRPr sz="3692" b="1">
                <a:latin typeface="Arial" panose="020B0604020202020204" pitchFamily="34" charset="0"/>
                <a:cs typeface="Arial" panose="020B0604020202020204" pitchFamily="34" charset="0"/>
              </a:defRPr>
            </a:lvl1pPr>
          </a:lstStyle>
          <a:p>
            <a:r>
              <a:rPr lang="es-ES" dirty="0"/>
              <a:t>Número y título del tema</a:t>
            </a:r>
          </a:p>
        </p:txBody>
      </p:sp>
      <p:sp>
        <p:nvSpPr>
          <p:cNvPr id="3" name="Rectángulo 22">
            <a:extLst>
              <a:ext uri="{FF2B5EF4-FFF2-40B4-BE49-F238E27FC236}">
                <a16:creationId xmlns:a16="http://schemas.microsoft.com/office/drawing/2014/main" id="{29B75027-6495-4795-A5FA-842AB4CCA77C}"/>
              </a:ext>
            </a:extLst>
          </p:cNvPr>
          <p:cNvSpPr/>
          <p:nvPr userDrawn="1"/>
        </p:nvSpPr>
        <p:spPr>
          <a:xfrm>
            <a:off x="1" y="5901179"/>
            <a:ext cx="9144000" cy="101951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396" tIns="42198" rIns="84396" bIns="42198" numCol="1" spcCol="0" rtlCol="0" fromWordArt="0" anchor="ctr" anchorCtr="0" forceAA="0" compatLnSpc="1">
            <a:prstTxWarp prst="textNoShape">
              <a:avLst/>
            </a:prstTxWarp>
            <a:noAutofit/>
          </a:bodyPr>
          <a:lstStyle/>
          <a:p>
            <a:pPr algn="ctr"/>
            <a:endParaRPr lang="es-ES" b="1" dirty="0"/>
          </a:p>
        </p:txBody>
      </p:sp>
      <p:pic>
        <p:nvPicPr>
          <p:cNvPr id="4" name="12 Imagen" descr="logo_UFV_reducciones.jpg">
            <a:extLst>
              <a:ext uri="{FF2B5EF4-FFF2-40B4-BE49-F238E27FC236}">
                <a16:creationId xmlns:a16="http://schemas.microsoft.com/office/drawing/2014/main" id="{93D1B679-0AD7-4B3B-950E-D15598C7B548}"/>
              </a:ext>
            </a:extLst>
          </p:cNvPr>
          <p:cNvPicPr>
            <a:picLocks noChangeAspect="1"/>
          </p:cNvPicPr>
          <p:nvPr userDrawn="1"/>
        </p:nvPicPr>
        <p:blipFill>
          <a:blip r:embed="rId2"/>
          <a:stretch>
            <a:fillRect/>
          </a:stretch>
        </p:blipFill>
        <p:spPr>
          <a:xfrm>
            <a:off x="224416" y="228802"/>
            <a:ext cx="1758114" cy="478355"/>
          </a:xfrm>
          <a:prstGeom prst="rect">
            <a:avLst/>
          </a:prstGeom>
        </p:spPr>
      </p:pic>
      <p:sp>
        <p:nvSpPr>
          <p:cNvPr id="5" name="CuadroTexto 4">
            <a:extLst>
              <a:ext uri="{FF2B5EF4-FFF2-40B4-BE49-F238E27FC236}">
                <a16:creationId xmlns:a16="http://schemas.microsoft.com/office/drawing/2014/main" id="{E6072DAD-3A7C-4741-893C-EB86B45C07FC}"/>
              </a:ext>
            </a:extLst>
          </p:cNvPr>
          <p:cNvSpPr txBox="1"/>
          <p:nvPr userDrawn="1"/>
        </p:nvSpPr>
        <p:spPr>
          <a:xfrm>
            <a:off x="4986057" y="6037419"/>
            <a:ext cx="4036266" cy="603883"/>
          </a:xfrm>
          <a:prstGeom prst="rect">
            <a:avLst/>
          </a:prstGeom>
          <a:noFill/>
        </p:spPr>
        <p:txBody>
          <a:bodyPr wrap="square" rtlCol="0">
            <a:spAutoFit/>
          </a:bodyPr>
          <a:lstStyle/>
          <a:p>
            <a:pPr algn="r"/>
            <a:r>
              <a:rPr lang="es-ES" sz="1662" i="1" dirty="0">
                <a:solidFill>
                  <a:schemeClr val="bg1"/>
                </a:solidFill>
                <a:latin typeface="Arial" panose="020B0604020202020204" pitchFamily="34" charset="0"/>
                <a:cs typeface="Arial" panose="020B0604020202020204" pitchFamily="34" charset="0"/>
              </a:rPr>
              <a:t>Grado en Ingeniería Informática</a:t>
            </a:r>
          </a:p>
          <a:p>
            <a:pPr algn="r"/>
            <a:r>
              <a:rPr lang="es-ES" sz="1662" i="1" dirty="0">
                <a:solidFill>
                  <a:schemeClr val="bg1"/>
                </a:solidFill>
                <a:latin typeface="Arial" panose="020B0604020202020204" pitchFamily="34" charset="0"/>
                <a:cs typeface="Arial" panose="020B0604020202020204" pitchFamily="34" charset="0"/>
              </a:rPr>
              <a:t>Escuela Politécnica Superior</a:t>
            </a:r>
          </a:p>
        </p:txBody>
      </p:sp>
    </p:spTree>
    <p:extLst>
      <p:ext uri="{BB962C8B-B14F-4D97-AF65-F5344CB8AC3E}">
        <p14:creationId xmlns:p14="http://schemas.microsoft.com/office/powerpoint/2010/main" val="13119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45703"/>
            <a:ext cx="6530238" cy="808802"/>
          </a:xfrm>
          <a:prstGeom prst="rect">
            <a:avLst/>
          </a:prstGeom>
          <a:solidFill>
            <a:srgbClr val="002060"/>
          </a:solidFill>
        </p:spPr>
        <p:txBody>
          <a:bodyPr lIns="91429" tIns="45715" rIns="91429" bIns="45715" anchor="ctr"/>
          <a:lstStyle>
            <a:lvl1pPr algn="l">
              <a:defRPr sz="3323">
                <a:solidFill>
                  <a:schemeClr val="bg1"/>
                </a:solidFill>
                <a:latin typeface="Arial" panose="020B0604020202020204" pitchFamily="34" charset="0"/>
                <a:cs typeface="Arial" panose="020B0604020202020204" pitchFamily="34" charset="0"/>
              </a:defRPr>
            </a:lvl1pPr>
          </a:lstStyle>
          <a:p>
            <a:r>
              <a:rPr lang="es-ES_tradnl" dirty="0"/>
              <a:t>a editar título</a:t>
            </a:r>
            <a:endParaRPr lang="es-ES" dirty="0"/>
          </a:p>
        </p:txBody>
      </p:sp>
      <p:sp>
        <p:nvSpPr>
          <p:cNvPr id="3" name="Marcador de contenido 2"/>
          <p:cNvSpPr>
            <a:spLocks noGrp="1"/>
          </p:cNvSpPr>
          <p:nvPr>
            <p:ph idx="1"/>
          </p:nvPr>
        </p:nvSpPr>
        <p:spPr>
          <a:xfrm>
            <a:off x="457200" y="1225486"/>
            <a:ext cx="8229600" cy="4928575"/>
          </a:xfrm>
          <a:prstGeom prst="rect">
            <a:avLst/>
          </a:prstGeom>
        </p:spPr>
        <p:txBody>
          <a:bodyPr lIns="91429" tIns="45715" rIns="91429" bIns="45715"/>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9" name="12 Imagen" descr="logo_UFV_reducciones.jpg">
            <a:extLst>
              <a:ext uri="{FF2B5EF4-FFF2-40B4-BE49-F238E27FC236}">
                <a16:creationId xmlns:a16="http://schemas.microsoft.com/office/drawing/2014/main" id="{9357BC9B-2B7D-4203-9249-062FAFF868FA}"/>
              </a:ext>
            </a:extLst>
          </p:cNvPr>
          <p:cNvPicPr>
            <a:picLocks noChangeAspect="1"/>
          </p:cNvPicPr>
          <p:nvPr userDrawn="1"/>
        </p:nvPicPr>
        <p:blipFill>
          <a:blip r:embed="rId2"/>
          <a:stretch>
            <a:fillRect/>
          </a:stretch>
        </p:blipFill>
        <p:spPr>
          <a:xfrm>
            <a:off x="7090029" y="310927"/>
            <a:ext cx="1758114" cy="478355"/>
          </a:xfrm>
          <a:prstGeom prst="rect">
            <a:avLst/>
          </a:prstGeom>
        </p:spPr>
      </p:pic>
      <p:sp>
        <p:nvSpPr>
          <p:cNvPr id="7" name="Marcador de pie de página 4">
            <a:extLst>
              <a:ext uri="{FF2B5EF4-FFF2-40B4-BE49-F238E27FC236}">
                <a16:creationId xmlns:a16="http://schemas.microsoft.com/office/drawing/2014/main" id="{E98D5DDB-C329-45E7-B4CC-C18B0DFE5567}"/>
              </a:ext>
            </a:extLst>
          </p:cNvPr>
          <p:cNvSpPr>
            <a:spLocks noGrp="1"/>
          </p:cNvSpPr>
          <p:nvPr>
            <p:ph type="ftr" sz="quarter" idx="11"/>
          </p:nvPr>
        </p:nvSpPr>
        <p:spPr>
          <a:xfrm>
            <a:off x="457200" y="6319285"/>
            <a:ext cx="5712281" cy="402194"/>
          </a:xfrm>
          <a:prstGeom prst="rect">
            <a:avLst/>
          </a:prstGeom>
        </p:spPr>
        <p:txBody>
          <a:bodyPr lIns="91429" tIns="45715" rIns="91429" bIns="45715"/>
          <a:lstStyle/>
          <a:p>
            <a:endParaRPr lang="es-ES"/>
          </a:p>
        </p:txBody>
      </p:sp>
    </p:spTree>
    <p:extLst>
      <p:ext uri="{BB962C8B-B14F-4D97-AF65-F5344CB8AC3E}">
        <p14:creationId xmlns:p14="http://schemas.microsoft.com/office/powerpoint/2010/main" val="287432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45703"/>
            <a:ext cx="8229600" cy="808802"/>
          </a:xfrm>
          <a:prstGeom prst="rect">
            <a:avLst/>
          </a:prstGeom>
          <a:solidFill>
            <a:srgbClr val="002060"/>
          </a:solidFill>
        </p:spPr>
        <p:txBody>
          <a:bodyPr lIns="91429" tIns="45715" rIns="91429" bIns="45715" anchor="ctr"/>
          <a:lstStyle>
            <a:lvl1pPr algn="l">
              <a:defRPr sz="3323">
                <a:solidFill>
                  <a:schemeClr val="bg1"/>
                </a:solidFill>
                <a:latin typeface="Arial" panose="020B0604020202020204" pitchFamily="34" charset="0"/>
                <a:cs typeface="Arial" panose="020B0604020202020204" pitchFamily="34" charset="0"/>
              </a:defRPr>
            </a:lvl1pPr>
          </a:lstStyle>
          <a:p>
            <a:r>
              <a:rPr lang="es-ES_tradnl" dirty="0"/>
              <a:t>a editar título</a:t>
            </a:r>
            <a:endParaRPr lang="es-ES" dirty="0"/>
          </a:p>
        </p:txBody>
      </p:sp>
      <p:sp>
        <p:nvSpPr>
          <p:cNvPr id="3" name="Marcador de contenido 2"/>
          <p:cNvSpPr>
            <a:spLocks noGrp="1"/>
          </p:cNvSpPr>
          <p:nvPr>
            <p:ph idx="1"/>
          </p:nvPr>
        </p:nvSpPr>
        <p:spPr>
          <a:xfrm>
            <a:off x="457200" y="1225486"/>
            <a:ext cx="8229600" cy="4737204"/>
          </a:xfrm>
          <a:prstGeom prst="rect">
            <a:avLst/>
          </a:prstGeom>
        </p:spPr>
        <p:txBody>
          <a:bodyPr lIns="91429" tIns="45715" rIns="91429" bIns="45715"/>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9" name="12 Imagen" descr="logo_UFV_reducciones.jpg">
            <a:extLst>
              <a:ext uri="{FF2B5EF4-FFF2-40B4-BE49-F238E27FC236}">
                <a16:creationId xmlns:a16="http://schemas.microsoft.com/office/drawing/2014/main" id="{9357BC9B-2B7D-4203-9249-062FAFF868FA}"/>
              </a:ext>
            </a:extLst>
          </p:cNvPr>
          <p:cNvPicPr>
            <a:picLocks noChangeAspect="1"/>
          </p:cNvPicPr>
          <p:nvPr userDrawn="1"/>
        </p:nvPicPr>
        <p:blipFill>
          <a:blip r:embed="rId2"/>
          <a:stretch>
            <a:fillRect/>
          </a:stretch>
        </p:blipFill>
        <p:spPr>
          <a:xfrm>
            <a:off x="180907" y="6271378"/>
            <a:ext cx="1758114" cy="478355"/>
          </a:xfrm>
          <a:prstGeom prst="rect">
            <a:avLst/>
          </a:prstGeom>
        </p:spPr>
      </p:pic>
      <p:cxnSp>
        <p:nvCxnSpPr>
          <p:cNvPr id="11" name="Conector recto 10">
            <a:extLst>
              <a:ext uri="{FF2B5EF4-FFF2-40B4-BE49-F238E27FC236}">
                <a16:creationId xmlns:a16="http://schemas.microsoft.com/office/drawing/2014/main" id="{E7A76D48-82A2-4733-AE9F-38373F6D9388}"/>
              </a:ext>
            </a:extLst>
          </p:cNvPr>
          <p:cNvCxnSpPr>
            <a:cxnSpLocks/>
          </p:cNvCxnSpPr>
          <p:nvPr userDrawn="1"/>
        </p:nvCxnSpPr>
        <p:spPr>
          <a:xfrm>
            <a:off x="2539" y="6165127"/>
            <a:ext cx="9141462" cy="0"/>
          </a:xfrm>
          <a:prstGeom prst="line">
            <a:avLst/>
          </a:prstGeom>
          <a:ln w="28575">
            <a:solidFill>
              <a:srgbClr val="0070C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595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145703"/>
            <a:ext cx="8229600" cy="808802"/>
          </a:xfrm>
          <a:prstGeom prst="rect">
            <a:avLst/>
          </a:prstGeom>
          <a:solidFill>
            <a:srgbClr val="002060"/>
          </a:solidFill>
        </p:spPr>
        <p:txBody>
          <a:bodyPr lIns="91429" tIns="45715" rIns="91429" bIns="45715" anchor="ctr"/>
          <a:lstStyle>
            <a:lvl1pPr algn="l">
              <a:defRPr sz="3323">
                <a:solidFill>
                  <a:schemeClr val="bg1"/>
                </a:solidFill>
                <a:latin typeface="Arial" panose="020B0604020202020204" pitchFamily="34" charset="0"/>
                <a:cs typeface="Arial" panose="020B0604020202020204" pitchFamily="34" charset="0"/>
              </a:defRPr>
            </a:lvl1pPr>
          </a:lstStyle>
          <a:p>
            <a:r>
              <a:rPr lang="es-ES_tradnl" dirty="0"/>
              <a:t>a editar título</a:t>
            </a:r>
            <a:endParaRPr lang="es-ES" dirty="0"/>
          </a:p>
        </p:txBody>
      </p:sp>
      <p:sp>
        <p:nvSpPr>
          <p:cNvPr id="3" name="Marcador de contenido 2"/>
          <p:cNvSpPr>
            <a:spLocks noGrp="1"/>
          </p:cNvSpPr>
          <p:nvPr>
            <p:ph idx="1"/>
          </p:nvPr>
        </p:nvSpPr>
        <p:spPr>
          <a:xfrm>
            <a:off x="457200" y="1225486"/>
            <a:ext cx="8229600" cy="4737204"/>
          </a:xfrm>
          <a:prstGeom prst="rect">
            <a:avLst/>
          </a:prstGeom>
        </p:spPr>
        <p:txBody>
          <a:bodyPr lIns="91429" tIns="45715" rIns="91429" bIns="45715"/>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número de diapositiva 5"/>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9" name="12 Imagen" descr="logo_UFV_reducciones.jpg">
            <a:extLst>
              <a:ext uri="{FF2B5EF4-FFF2-40B4-BE49-F238E27FC236}">
                <a16:creationId xmlns:a16="http://schemas.microsoft.com/office/drawing/2014/main" id="{9357BC9B-2B7D-4203-9249-062FAFF868FA}"/>
              </a:ext>
            </a:extLst>
          </p:cNvPr>
          <p:cNvPicPr>
            <a:picLocks noChangeAspect="1"/>
          </p:cNvPicPr>
          <p:nvPr userDrawn="1"/>
        </p:nvPicPr>
        <p:blipFill>
          <a:blip r:embed="rId2"/>
          <a:stretch>
            <a:fillRect/>
          </a:stretch>
        </p:blipFill>
        <p:spPr>
          <a:xfrm>
            <a:off x="180907" y="6271378"/>
            <a:ext cx="1758114" cy="478355"/>
          </a:xfrm>
          <a:prstGeom prst="rect">
            <a:avLst/>
          </a:prstGeom>
        </p:spPr>
      </p:pic>
    </p:spTree>
    <p:extLst>
      <p:ext uri="{BB962C8B-B14F-4D97-AF65-F5344CB8AC3E}">
        <p14:creationId xmlns:p14="http://schemas.microsoft.com/office/powerpoint/2010/main" val="370195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9" name="Conector recto 7"/>
          <p:cNvCxnSpPr/>
          <p:nvPr userDrawn="1"/>
        </p:nvCxnSpPr>
        <p:spPr>
          <a:xfrm>
            <a:off x="550536" y="456395"/>
            <a:ext cx="66468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a:xfrm>
            <a:off x="457201" y="173591"/>
            <a:ext cx="6530238" cy="769087"/>
          </a:xfrm>
          <a:prstGeom prst="rect">
            <a:avLst/>
          </a:prstGeom>
          <a:solidFill>
            <a:srgbClr val="002060"/>
          </a:solidFill>
        </p:spPr>
        <p:txBody>
          <a:bodyPr lIns="91429" tIns="45715" rIns="91429" bIns="45715"/>
          <a:lstStyle>
            <a:lvl1pPr algn="l">
              <a:defRPr sz="2954">
                <a:solidFill>
                  <a:schemeClr val="bg1"/>
                </a:solidFill>
                <a:latin typeface="Helvetica" pitchFamily="34" charset="0"/>
                <a:cs typeface="Helvetica" pitchFamily="34" charset="0"/>
              </a:defRPr>
            </a:lvl1pPr>
          </a:lstStyle>
          <a:p>
            <a:r>
              <a:rPr lang="es-ES_tradnl" dirty="0"/>
              <a:t>Clic para editar título</a:t>
            </a:r>
            <a:endParaRPr lang="es-ES" dirty="0"/>
          </a:p>
        </p:txBody>
      </p:sp>
      <p:sp>
        <p:nvSpPr>
          <p:cNvPr id="3" name="Marcador de contenido 2"/>
          <p:cNvSpPr>
            <a:spLocks noGrp="1"/>
          </p:cNvSpPr>
          <p:nvPr>
            <p:ph sz="half" idx="1"/>
          </p:nvPr>
        </p:nvSpPr>
        <p:spPr>
          <a:xfrm>
            <a:off x="495300" y="1225483"/>
            <a:ext cx="3912577" cy="4900684"/>
          </a:xfrm>
          <a:prstGeom prst="rect">
            <a:avLst/>
          </a:prstGeom>
        </p:spPr>
        <p:txBody>
          <a:bodyPr lIns="91429" tIns="45715" rIns="91429" bIns="45715"/>
          <a:lstStyle>
            <a:lvl1pPr>
              <a:defRPr sz="2585">
                <a:solidFill>
                  <a:schemeClr val="tx2"/>
                </a:solidFill>
              </a:defRPr>
            </a:lvl1pPr>
            <a:lvl2pPr>
              <a:defRPr sz="2123">
                <a:solidFill>
                  <a:schemeClr val="tx2"/>
                </a:solidFill>
              </a:defRPr>
            </a:lvl2pPr>
            <a:lvl3pPr>
              <a:defRPr sz="1846">
                <a:solidFill>
                  <a:schemeClr val="tx2"/>
                </a:solidFill>
              </a:defRPr>
            </a:lvl3pPr>
            <a:lvl4pPr>
              <a:defRPr sz="1662">
                <a:solidFill>
                  <a:schemeClr val="tx2"/>
                </a:solidFill>
              </a:defRPr>
            </a:lvl4pPr>
            <a:lvl5pPr>
              <a:defRPr sz="1662">
                <a:solidFill>
                  <a:schemeClr val="tx2"/>
                </a:solidFill>
              </a:defRPr>
            </a:lvl5pPr>
            <a:lvl6pPr>
              <a:defRPr sz="1662"/>
            </a:lvl6pPr>
            <a:lvl7pPr>
              <a:defRPr sz="1662"/>
            </a:lvl7pPr>
            <a:lvl8pPr>
              <a:defRPr sz="1662"/>
            </a:lvl8pPr>
            <a:lvl9pPr>
              <a:defRPr sz="1662"/>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contenido 3"/>
          <p:cNvSpPr>
            <a:spLocks noGrp="1"/>
          </p:cNvSpPr>
          <p:nvPr>
            <p:ph sz="half" idx="2"/>
          </p:nvPr>
        </p:nvSpPr>
        <p:spPr>
          <a:xfrm>
            <a:off x="4525108" y="1225483"/>
            <a:ext cx="4381500" cy="4900684"/>
          </a:xfrm>
          <a:prstGeom prst="rect">
            <a:avLst/>
          </a:prstGeom>
        </p:spPr>
        <p:txBody>
          <a:bodyPr lIns="91429" tIns="45715" rIns="91429" bIns="45715"/>
          <a:lstStyle>
            <a:lvl1pPr>
              <a:defRPr sz="2585">
                <a:solidFill>
                  <a:schemeClr val="tx2"/>
                </a:solidFill>
              </a:defRPr>
            </a:lvl1pPr>
            <a:lvl2pPr>
              <a:defRPr sz="2123">
                <a:solidFill>
                  <a:schemeClr val="tx2"/>
                </a:solidFill>
              </a:defRPr>
            </a:lvl2pPr>
            <a:lvl3pPr>
              <a:defRPr sz="1846">
                <a:solidFill>
                  <a:schemeClr val="tx2"/>
                </a:solidFill>
              </a:defRPr>
            </a:lvl3pPr>
            <a:lvl4pPr>
              <a:defRPr sz="1662">
                <a:solidFill>
                  <a:schemeClr val="tx2"/>
                </a:solidFill>
              </a:defRPr>
            </a:lvl4pPr>
            <a:lvl5pPr>
              <a:defRPr sz="1662">
                <a:solidFill>
                  <a:schemeClr val="tx2"/>
                </a:solidFill>
              </a:defRPr>
            </a:lvl5pPr>
            <a:lvl6pPr>
              <a:defRPr sz="1662"/>
            </a:lvl6pPr>
            <a:lvl7pPr>
              <a:defRPr sz="1662"/>
            </a:lvl7pPr>
            <a:lvl8pPr>
              <a:defRPr sz="1662"/>
            </a:lvl8pPr>
            <a:lvl9pPr>
              <a:defRPr sz="1662"/>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7" name="Marcador de número de diapositiva 6"/>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pic>
        <p:nvPicPr>
          <p:cNvPr id="11" name="12 Imagen" descr="logo_UFV_reducciones.jpg">
            <a:extLst>
              <a:ext uri="{FF2B5EF4-FFF2-40B4-BE49-F238E27FC236}">
                <a16:creationId xmlns:a16="http://schemas.microsoft.com/office/drawing/2014/main" id="{7626669B-D3B3-4683-BB2E-E8880DA24461}"/>
              </a:ext>
            </a:extLst>
          </p:cNvPr>
          <p:cNvPicPr>
            <a:picLocks noChangeAspect="1"/>
          </p:cNvPicPr>
          <p:nvPr userDrawn="1"/>
        </p:nvPicPr>
        <p:blipFill>
          <a:blip r:embed="rId2"/>
          <a:stretch>
            <a:fillRect/>
          </a:stretch>
        </p:blipFill>
        <p:spPr>
          <a:xfrm>
            <a:off x="7090029" y="310927"/>
            <a:ext cx="1758114" cy="478355"/>
          </a:xfrm>
          <a:prstGeom prst="rect">
            <a:avLst/>
          </a:prstGeom>
        </p:spPr>
      </p:pic>
      <p:sp>
        <p:nvSpPr>
          <p:cNvPr id="12" name="Marcador de pie de página 4">
            <a:extLst>
              <a:ext uri="{FF2B5EF4-FFF2-40B4-BE49-F238E27FC236}">
                <a16:creationId xmlns:a16="http://schemas.microsoft.com/office/drawing/2014/main" id="{A8370E99-21E9-4D52-9FB4-E70C12416382}"/>
              </a:ext>
            </a:extLst>
          </p:cNvPr>
          <p:cNvSpPr>
            <a:spLocks noGrp="1"/>
          </p:cNvSpPr>
          <p:nvPr>
            <p:ph type="ftr" sz="quarter" idx="11"/>
          </p:nvPr>
        </p:nvSpPr>
        <p:spPr>
          <a:xfrm>
            <a:off x="457200" y="6319285"/>
            <a:ext cx="5712281" cy="402194"/>
          </a:xfrm>
          <a:prstGeom prst="rect">
            <a:avLst/>
          </a:prstGeom>
        </p:spPr>
        <p:txBody>
          <a:bodyPr lIns="91429" tIns="45715" rIns="91429" bIns="45715"/>
          <a:lstStyle/>
          <a:p>
            <a:endParaRPr lang="es-ES"/>
          </a:p>
        </p:txBody>
      </p:sp>
    </p:spTree>
    <p:extLst>
      <p:ext uri="{BB962C8B-B14F-4D97-AF65-F5344CB8AC3E}">
        <p14:creationId xmlns:p14="http://schemas.microsoft.com/office/powerpoint/2010/main" val="143945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200" y="1148617"/>
            <a:ext cx="4040188" cy="639763"/>
          </a:xfrm>
          <a:prstGeom prst="rect">
            <a:avLst/>
          </a:prstGeom>
        </p:spPr>
        <p:txBody>
          <a:bodyPr lIns="91429" tIns="45715" rIns="91429" bIns="45715" anchor="b"/>
          <a:lstStyle>
            <a:lvl1pPr marL="0" indent="0">
              <a:buNone/>
              <a:defRPr sz="2123" b="1"/>
            </a:lvl1pPr>
            <a:lvl2pPr marL="421993" indent="0">
              <a:buNone/>
              <a:defRPr sz="1846" b="1"/>
            </a:lvl2pPr>
            <a:lvl3pPr marL="843987" indent="0">
              <a:buNone/>
              <a:defRPr sz="1662" b="1"/>
            </a:lvl3pPr>
            <a:lvl4pPr marL="1265981" indent="0">
              <a:buNone/>
              <a:defRPr sz="1477" b="1"/>
            </a:lvl4pPr>
            <a:lvl5pPr marL="1687973" indent="0">
              <a:buNone/>
              <a:defRPr sz="1477" b="1"/>
            </a:lvl5pPr>
            <a:lvl6pPr marL="2109967" indent="0">
              <a:buNone/>
              <a:defRPr sz="1477" b="1"/>
            </a:lvl6pPr>
            <a:lvl7pPr marL="2531960" indent="0">
              <a:buNone/>
              <a:defRPr sz="1477" b="1"/>
            </a:lvl7pPr>
            <a:lvl8pPr marL="2953953" indent="0">
              <a:buNone/>
              <a:defRPr sz="1477" b="1"/>
            </a:lvl8pPr>
            <a:lvl9pPr marL="3375947" indent="0">
              <a:buNone/>
              <a:defRPr sz="1477"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788376"/>
            <a:ext cx="4040188" cy="4348473"/>
          </a:xfrm>
          <a:prstGeom prst="rect">
            <a:avLst/>
          </a:prstGeom>
        </p:spPr>
        <p:txBody>
          <a:bodyPr lIns="91429" tIns="45715" rIns="91429" bIns="45715"/>
          <a:lstStyle>
            <a:lvl1pPr>
              <a:defRPr sz="2123"/>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8" y="1148617"/>
            <a:ext cx="4041775" cy="639763"/>
          </a:xfrm>
          <a:prstGeom prst="rect">
            <a:avLst/>
          </a:prstGeom>
        </p:spPr>
        <p:txBody>
          <a:bodyPr lIns="91429" tIns="45715" rIns="91429" bIns="45715" anchor="b"/>
          <a:lstStyle>
            <a:lvl1pPr marL="0" indent="0">
              <a:buNone/>
              <a:defRPr sz="2123" b="1"/>
            </a:lvl1pPr>
            <a:lvl2pPr marL="421993" indent="0">
              <a:buNone/>
              <a:defRPr sz="1846" b="1"/>
            </a:lvl2pPr>
            <a:lvl3pPr marL="843987" indent="0">
              <a:buNone/>
              <a:defRPr sz="1662" b="1"/>
            </a:lvl3pPr>
            <a:lvl4pPr marL="1265981" indent="0">
              <a:buNone/>
              <a:defRPr sz="1477" b="1"/>
            </a:lvl4pPr>
            <a:lvl5pPr marL="1687973" indent="0">
              <a:buNone/>
              <a:defRPr sz="1477" b="1"/>
            </a:lvl5pPr>
            <a:lvl6pPr marL="2109967" indent="0">
              <a:buNone/>
              <a:defRPr sz="1477" b="1"/>
            </a:lvl6pPr>
            <a:lvl7pPr marL="2531960" indent="0">
              <a:buNone/>
              <a:defRPr sz="1477" b="1"/>
            </a:lvl7pPr>
            <a:lvl8pPr marL="2953953" indent="0">
              <a:buNone/>
              <a:defRPr sz="1477" b="1"/>
            </a:lvl8pPr>
            <a:lvl9pPr marL="3375947" indent="0">
              <a:buNone/>
              <a:defRPr sz="1477"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8" y="1788376"/>
            <a:ext cx="4041775" cy="4348472"/>
          </a:xfrm>
          <a:prstGeom prst="rect">
            <a:avLst/>
          </a:prstGeom>
        </p:spPr>
        <p:txBody>
          <a:bodyPr lIns="91429" tIns="45715" rIns="91429" bIns="45715"/>
          <a:lstStyle>
            <a:lvl1pPr>
              <a:defRPr sz="2123"/>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8" name="Marcador de pie de página 7"/>
          <p:cNvSpPr>
            <a:spLocks noGrp="1"/>
          </p:cNvSpPr>
          <p:nvPr>
            <p:ph type="ftr" sz="quarter" idx="11"/>
          </p:nvPr>
        </p:nvSpPr>
        <p:spPr>
          <a:xfrm>
            <a:off x="522100" y="6356355"/>
            <a:ext cx="5497700" cy="365125"/>
          </a:xfrm>
          <a:prstGeom prst="rect">
            <a:avLst/>
          </a:prstGeom>
        </p:spPr>
        <p:txBody>
          <a:bodyPr lIns="91429" tIns="45715" rIns="91429" bIns="45715"/>
          <a:lstStyle/>
          <a:p>
            <a:endParaRPr lang="es-ES" dirty="0"/>
          </a:p>
        </p:txBody>
      </p:sp>
      <p:sp>
        <p:nvSpPr>
          <p:cNvPr id="9" name="Marcador de número de diapositiva 8"/>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
        <p:nvSpPr>
          <p:cNvPr id="10" name="Título 1">
            <a:extLst>
              <a:ext uri="{FF2B5EF4-FFF2-40B4-BE49-F238E27FC236}">
                <a16:creationId xmlns:a16="http://schemas.microsoft.com/office/drawing/2014/main" id="{988F6AD1-A5B5-4562-A3A9-01D0D3C433E1}"/>
              </a:ext>
            </a:extLst>
          </p:cNvPr>
          <p:cNvSpPr txBox="1">
            <a:spLocks/>
          </p:cNvSpPr>
          <p:nvPr userDrawn="1"/>
        </p:nvSpPr>
        <p:spPr>
          <a:xfrm>
            <a:off x="457201" y="173591"/>
            <a:ext cx="6530238" cy="769087"/>
          </a:xfrm>
          <a:prstGeom prst="rect">
            <a:avLst/>
          </a:prstGeom>
          <a:solidFill>
            <a:srgbClr val="002060"/>
          </a:solidFill>
        </p:spPr>
        <p:txBody>
          <a:bodyPr lIns="84396" tIns="42198" rIns="84396" bIns="42198"/>
          <a:lstStyle>
            <a:lvl1pPr algn="l" defTabSz="457148" rtl="0" eaLnBrk="1" latinLnBrk="0" hangingPunct="1">
              <a:spcBef>
                <a:spcPct val="0"/>
              </a:spcBef>
              <a:buNone/>
              <a:defRPr sz="3200" kern="1200">
                <a:solidFill>
                  <a:schemeClr val="bg1"/>
                </a:solidFill>
                <a:latin typeface="Helvetica" pitchFamily="34" charset="0"/>
                <a:ea typeface="+mj-ea"/>
                <a:cs typeface="Helvetica" pitchFamily="34" charset="0"/>
              </a:defRPr>
            </a:lvl1pPr>
          </a:lstStyle>
          <a:p>
            <a:r>
              <a:rPr lang="es-ES_tradnl" sz="2954"/>
              <a:t>Clic para editar título</a:t>
            </a:r>
            <a:endParaRPr lang="es-ES" sz="2954" dirty="0"/>
          </a:p>
        </p:txBody>
      </p:sp>
      <p:pic>
        <p:nvPicPr>
          <p:cNvPr id="11" name="12 Imagen" descr="logo_UFV_reducciones.jpg">
            <a:extLst>
              <a:ext uri="{FF2B5EF4-FFF2-40B4-BE49-F238E27FC236}">
                <a16:creationId xmlns:a16="http://schemas.microsoft.com/office/drawing/2014/main" id="{B65DF8B6-758D-482D-A634-8802060694F2}"/>
              </a:ext>
            </a:extLst>
          </p:cNvPr>
          <p:cNvPicPr>
            <a:picLocks noChangeAspect="1"/>
          </p:cNvPicPr>
          <p:nvPr userDrawn="1"/>
        </p:nvPicPr>
        <p:blipFill>
          <a:blip r:embed="rId2"/>
          <a:stretch>
            <a:fillRect/>
          </a:stretch>
        </p:blipFill>
        <p:spPr>
          <a:xfrm>
            <a:off x="7090029" y="310927"/>
            <a:ext cx="1758114" cy="478355"/>
          </a:xfrm>
          <a:prstGeom prst="rect">
            <a:avLst/>
          </a:prstGeom>
        </p:spPr>
      </p:pic>
    </p:spTree>
    <p:extLst>
      <p:ext uri="{BB962C8B-B14F-4D97-AF65-F5344CB8AC3E}">
        <p14:creationId xmlns:p14="http://schemas.microsoft.com/office/powerpoint/2010/main" val="391332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6356355"/>
            <a:ext cx="2133600" cy="365125"/>
          </a:xfrm>
          <a:prstGeom prst="rect">
            <a:avLst/>
          </a:prstGeom>
        </p:spPr>
        <p:txBody>
          <a:bodyPr lIns="91429" tIns="45715" rIns="91429" bIns="45715"/>
          <a:lstStyle/>
          <a:p>
            <a:endParaRPr lang="es-ES"/>
          </a:p>
        </p:txBody>
      </p:sp>
      <p:sp>
        <p:nvSpPr>
          <p:cNvPr id="3" name="Marcador de pie de página 2"/>
          <p:cNvSpPr>
            <a:spLocks noGrp="1"/>
          </p:cNvSpPr>
          <p:nvPr>
            <p:ph type="ftr" sz="quarter" idx="11"/>
          </p:nvPr>
        </p:nvSpPr>
        <p:spPr>
          <a:xfrm>
            <a:off x="3124200" y="6356355"/>
            <a:ext cx="2895600" cy="365125"/>
          </a:xfrm>
          <a:prstGeom prst="rect">
            <a:avLst/>
          </a:prstGeom>
        </p:spPr>
        <p:txBody>
          <a:bodyPr lIns="91429" tIns="45715" rIns="91429" bIns="45715"/>
          <a:lstStyle/>
          <a:p>
            <a:endParaRPr lang="es-ES"/>
          </a:p>
        </p:txBody>
      </p:sp>
      <p:sp>
        <p:nvSpPr>
          <p:cNvPr id="4" name="Marcador de número de diapositiva 3"/>
          <p:cNvSpPr>
            <a:spLocks noGrp="1"/>
          </p:cNvSpPr>
          <p:nvPr>
            <p:ph type="sldNum" sz="quarter" idx="12"/>
          </p:nvPr>
        </p:nvSpPr>
        <p:spPr>
          <a:xfrm>
            <a:off x="6553200" y="6356355"/>
            <a:ext cx="2133600" cy="365125"/>
          </a:xfrm>
          <a:prstGeom prst="rect">
            <a:avLst/>
          </a:prstGeom>
        </p:spPr>
        <p:txBody>
          <a:bodyPr lIns="91429" tIns="45715" rIns="91429" bIns="45715"/>
          <a:lstStyle/>
          <a:p>
            <a:fld id="{82F7929A-29AB-3B45-A59B-F00170F4A7F7}" type="slidenum">
              <a:rPr lang="es-ES" smtClean="0"/>
              <a:pPr/>
              <a:t>‹Nº›</a:t>
            </a:fld>
            <a:endParaRPr lang="es-ES"/>
          </a:p>
        </p:txBody>
      </p:sp>
    </p:spTree>
    <p:extLst>
      <p:ext uri="{BB962C8B-B14F-4D97-AF65-F5344CB8AC3E}">
        <p14:creationId xmlns:p14="http://schemas.microsoft.com/office/powerpoint/2010/main" val="26642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238131"/>
      </p:ext>
    </p:extLst>
  </p:cSld>
  <p:clrMap bg1="lt1" tx1="dk1" bg2="lt2" tx2="dk2" accent1="accent1" accent2="accent2" accent3="accent3" accent4="accent4" accent5="accent5" accent6="accent6" hlink="hlink" folHlink="folHlink"/>
  <p:sldLayoutIdLst>
    <p:sldLayoutId id="2147485661" r:id="rId1"/>
    <p:sldLayoutId id="2147485662" r:id="rId2"/>
    <p:sldLayoutId id="2147485663" r:id="rId3"/>
    <p:sldLayoutId id="2147485664" r:id="rId4"/>
    <p:sldLayoutId id="2147485665" r:id="rId5"/>
    <p:sldLayoutId id="2147485666" r:id="rId6"/>
    <p:sldLayoutId id="2147485667" r:id="rId7"/>
    <p:sldLayoutId id="2147485668" r:id="rId8"/>
    <p:sldLayoutId id="2147485669" r:id="rId9"/>
    <p:sldLayoutId id="2147485670" r:id="rId10"/>
    <p:sldLayoutId id="2147485671" r:id="rId11"/>
    <p:sldLayoutId id="2147485672" r:id="rId12"/>
    <p:sldLayoutId id="2147485649" r:id="rId13"/>
    <p:sldLayoutId id="2147485675" r:id="rId14"/>
  </p:sldLayoutIdLst>
  <p:hf hdr="0" ftr="0" dt="0"/>
  <p:txStyles>
    <p:titleStyle>
      <a:lvl1pPr algn="ctr" defTabSz="421993" rtl="0" eaLnBrk="1" latinLnBrk="0" hangingPunct="1">
        <a:spcBef>
          <a:spcPct val="0"/>
        </a:spcBef>
        <a:buNone/>
        <a:defRPr sz="3969" kern="1200">
          <a:solidFill>
            <a:schemeClr val="tx1"/>
          </a:solidFill>
          <a:latin typeface="+mj-lt"/>
          <a:ea typeface="+mj-ea"/>
          <a:cs typeface="+mj-cs"/>
        </a:defRPr>
      </a:lvl1pPr>
    </p:titleStyle>
    <p:bodyStyle>
      <a:lvl1pPr marL="316495" indent="-316495" algn="l" defTabSz="421993" rtl="0" eaLnBrk="1" latinLnBrk="0" hangingPunct="1">
        <a:spcBef>
          <a:spcPct val="20000"/>
        </a:spcBef>
        <a:buFont typeface="Arial"/>
        <a:buChar char="•"/>
        <a:defRPr sz="2954" kern="1200">
          <a:solidFill>
            <a:schemeClr val="tx1"/>
          </a:solidFill>
          <a:latin typeface="+mn-lt"/>
          <a:ea typeface="+mn-ea"/>
          <a:cs typeface="+mn-cs"/>
        </a:defRPr>
      </a:lvl1pPr>
      <a:lvl2pPr marL="685740" indent="-263745" algn="l" defTabSz="421993" rtl="0" eaLnBrk="1" latinLnBrk="0" hangingPunct="1">
        <a:spcBef>
          <a:spcPct val="20000"/>
        </a:spcBef>
        <a:buFont typeface="Arial"/>
        <a:buChar char="–"/>
        <a:defRPr sz="2585" kern="1200">
          <a:solidFill>
            <a:schemeClr val="tx1"/>
          </a:solidFill>
          <a:latin typeface="+mn-lt"/>
          <a:ea typeface="+mn-ea"/>
          <a:cs typeface="+mn-cs"/>
        </a:defRPr>
      </a:lvl2pPr>
      <a:lvl3pPr marL="1054983" indent="-210997" algn="l" defTabSz="421993" rtl="0" eaLnBrk="1" latinLnBrk="0" hangingPunct="1">
        <a:spcBef>
          <a:spcPct val="20000"/>
        </a:spcBef>
        <a:buFont typeface="Arial"/>
        <a:buChar char="•"/>
        <a:defRPr sz="2123" kern="1200">
          <a:solidFill>
            <a:schemeClr val="tx1"/>
          </a:solidFill>
          <a:latin typeface="+mn-lt"/>
          <a:ea typeface="+mn-ea"/>
          <a:cs typeface="+mn-cs"/>
        </a:defRPr>
      </a:lvl3pPr>
      <a:lvl4pPr marL="1476976" indent="-210997" algn="l" defTabSz="421993" rtl="0" eaLnBrk="1" latinLnBrk="0" hangingPunct="1">
        <a:spcBef>
          <a:spcPct val="20000"/>
        </a:spcBef>
        <a:buFont typeface="Arial"/>
        <a:buChar char="–"/>
        <a:defRPr sz="1846" kern="1200">
          <a:solidFill>
            <a:schemeClr val="tx1"/>
          </a:solidFill>
          <a:latin typeface="+mn-lt"/>
          <a:ea typeface="+mn-ea"/>
          <a:cs typeface="+mn-cs"/>
        </a:defRPr>
      </a:lvl4pPr>
      <a:lvl5pPr marL="1898970" indent="-210997" algn="l" defTabSz="421993" rtl="0" eaLnBrk="1" latinLnBrk="0" hangingPunct="1">
        <a:spcBef>
          <a:spcPct val="20000"/>
        </a:spcBef>
        <a:buFont typeface="Arial"/>
        <a:buChar char="»"/>
        <a:defRPr sz="1846" kern="1200">
          <a:solidFill>
            <a:schemeClr val="tx1"/>
          </a:solidFill>
          <a:latin typeface="+mn-lt"/>
          <a:ea typeface="+mn-ea"/>
          <a:cs typeface="+mn-cs"/>
        </a:defRPr>
      </a:lvl5pPr>
      <a:lvl6pPr marL="2320963" indent="-210997" algn="l" defTabSz="421993" rtl="0" eaLnBrk="1" latinLnBrk="0" hangingPunct="1">
        <a:spcBef>
          <a:spcPct val="20000"/>
        </a:spcBef>
        <a:buFont typeface="Arial"/>
        <a:buChar char="•"/>
        <a:defRPr sz="1846" kern="1200">
          <a:solidFill>
            <a:schemeClr val="tx1"/>
          </a:solidFill>
          <a:latin typeface="+mn-lt"/>
          <a:ea typeface="+mn-ea"/>
          <a:cs typeface="+mn-cs"/>
        </a:defRPr>
      </a:lvl6pPr>
      <a:lvl7pPr marL="2742957" indent="-210997" algn="l" defTabSz="421993" rtl="0" eaLnBrk="1" latinLnBrk="0" hangingPunct="1">
        <a:spcBef>
          <a:spcPct val="20000"/>
        </a:spcBef>
        <a:buFont typeface="Arial"/>
        <a:buChar char="•"/>
        <a:defRPr sz="1846" kern="1200">
          <a:solidFill>
            <a:schemeClr val="tx1"/>
          </a:solidFill>
          <a:latin typeface="+mn-lt"/>
          <a:ea typeface="+mn-ea"/>
          <a:cs typeface="+mn-cs"/>
        </a:defRPr>
      </a:lvl7pPr>
      <a:lvl8pPr marL="3164950" indent="-210997" algn="l" defTabSz="421993" rtl="0" eaLnBrk="1" latinLnBrk="0" hangingPunct="1">
        <a:spcBef>
          <a:spcPct val="20000"/>
        </a:spcBef>
        <a:buFont typeface="Arial"/>
        <a:buChar char="•"/>
        <a:defRPr sz="1846" kern="1200">
          <a:solidFill>
            <a:schemeClr val="tx1"/>
          </a:solidFill>
          <a:latin typeface="+mn-lt"/>
          <a:ea typeface="+mn-ea"/>
          <a:cs typeface="+mn-cs"/>
        </a:defRPr>
      </a:lvl8pPr>
      <a:lvl9pPr marL="3586943" indent="-210997" algn="l" defTabSz="421993"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s-ES"/>
      </a:defPPr>
      <a:lvl1pPr marL="0" algn="l" defTabSz="421993" rtl="0" eaLnBrk="1" latinLnBrk="0" hangingPunct="1">
        <a:defRPr sz="1662" kern="1200">
          <a:solidFill>
            <a:schemeClr val="tx1"/>
          </a:solidFill>
          <a:latin typeface="+mn-lt"/>
          <a:ea typeface="+mn-ea"/>
          <a:cs typeface="+mn-cs"/>
        </a:defRPr>
      </a:lvl1pPr>
      <a:lvl2pPr marL="421993" algn="l" defTabSz="421993" rtl="0" eaLnBrk="1" latinLnBrk="0" hangingPunct="1">
        <a:defRPr sz="1662" kern="1200">
          <a:solidFill>
            <a:schemeClr val="tx1"/>
          </a:solidFill>
          <a:latin typeface="+mn-lt"/>
          <a:ea typeface="+mn-ea"/>
          <a:cs typeface="+mn-cs"/>
        </a:defRPr>
      </a:lvl2pPr>
      <a:lvl3pPr marL="843987" algn="l" defTabSz="421993" rtl="0" eaLnBrk="1" latinLnBrk="0" hangingPunct="1">
        <a:defRPr sz="1662" kern="1200">
          <a:solidFill>
            <a:schemeClr val="tx1"/>
          </a:solidFill>
          <a:latin typeface="+mn-lt"/>
          <a:ea typeface="+mn-ea"/>
          <a:cs typeface="+mn-cs"/>
        </a:defRPr>
      </a:lvl3pPr>
      <a:lvl4pPr marL="1265981" algn="l" defTabSz="421993" rtl="0" eaLnBrk="1" latinLnBrk="0" hangingPunct="1">
        <a:defRPr sz="1662" kern="1200">
          <a:solidFill>
            <a:schemeClr val="tx1"/>
          </a:solidFill>
          <a:latin typeface="+mn-lt"/>
          <a:ea typeface="+mn-ea"/>
          <a:cs typeface="+mn-cs"/>
        </a:defRPr>
      </a:lvl4pPr>
      <a:lvl5pPr marL="1687973" algn="l" defTabSz="421993" rtl="0" eaLnBrk="1" latinLnBrk="0" hangingPunct="1">
        <a:defRPr sz="1662" kern="1200">
          <a:solidFill>
            <a:schemeClr val="tx1"/>
          </a:solidFill>
          <a:latin typeface="+mn-lt"/>
          <a:ea typeface="+mn-ea"/>
          <a:cs typeface="+mn-cs"/>
        </a:defRPr>
      </a:lvl5pPr>
      <a:lvl6pPr marL="2109967" algn="l" defTabSz="421993" rtl="0" eaLnBrk="1" latinLnBrk="0" hangingPunct="1">
        <a:defRPr sz="1662" kern="1200">
          <a:solidFill>
            <a:schemeClr val="tx1"/>
          </a:solidFill>
          <a:latin typeface="+mn-lt"/>
          <a:ea typeface="+mn-ea"/>
          <a:cs typeface="+mn-cs"/>
        </a:defRPr>
      </a:lvl6pPr>
      <a:lvl7pPr marL="2531960" algn="l" defTabSz="421993" rtl="0" eaLnBrk="1" latinLnBrk="0" hangingPunct="1">
        <a:defRPr sz="1662" kern="1200">
          <a:solidFill>
            <a:schemeClr val="tx1"/>
          </a:solidFill>
          <a:latin typeface="+mn-lt"/>
          <a:ea typeface="+mn-ea"/>
          <a:cs typeface="+mn-cs"/>
        </a:defRPr>
      </a:lvl7pPr>
      <a:lvl8pPr marL="2953953" algn="l" defTabSz="421993" rtl="0" eaLnBrk="1" latinLnBrk="0" hangingPunct="1">
        <a:defRPr sz="1662" kern="1200">
          <a:solidFill>
            <a:schemeClr val="tx1"/>
          </a:solidFill>
          <a:latin typeface="+mn-lt"/>
          <a:ea typeface="+mn-ea"/>
          <a:cs typeface="+mn-cs"/>
        </a:defRPr>
      </a:lvl8pPr>
      <a:lvl9pPr marL="3375947" algn="l" defTabSz="42199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Resultado de imagen de ingeniería informática"/>
          <p:cNvSpPr>
            <a:spLocks noChangeAspect="1" noChangeArrowheads="1"/>
          </p:cNvSpPr>
          <p:nvPr/>
        </p:nvSpPr>
        <p:spPr bwMode="auto">
          <a:xfrm>
            <a:off x="143608" y="130419"/>
            <a:ext cx="281354" cy="281355"/>
          </a:xfrm>
          <a:prstGeom prst="rect">
            <a:avLst/>
          </a:prstGeom>
          <a:noFill/>
        </p:spPr>
        <p:txBody>
          <a:bodyPr vert="horz" wrap="square" lIns="84406" tIns="42203" rIns="84406" bIns="42203" numCol="1" anchor="t" anchorCtr="0" compatLnSpc="1">
            <a:prstTxWarp prst="textNoShape">
              <a:avLst/>
            </a:prstTxWarp>
          </a:bodyPr>
          <a:lstStyle/>
          <a:p>
            <a:endParaRPr lang="es-ES"/>
          </a:p>
        </p:txBody>
      </p:sp>
      <p:sp>
        <p:nvSpPr>
          <p:cNvPr id="4" name="Título 3">
            <a:extLst>
              <a:ext uri="{FF2B5EF4-FFF2-40B4-BE49-F238E27FC236}">
                <a16:creationId xmlns:a16="http://schemas.microsoft.com/office/drawing/2014/main" id="{1D1B28DC-FFE8-409D-85DC-3AACC8221C5B}"/>
              </a:ext>
            </a:extLst>
          </p:cNvPr>
          <p:cNvSpPr>
            <a:spLocks noGrp="1"/>
          </p:cNvSpPr>
          <p:nvPr>
            <p:ph type="ctrTitle"/>
          </p:nvPr>
        </p:nvSpPr>
        <p:spPr>
          <a:xfrm>
            <a:off x="2915058" y="1916832"/>
            <a:ext cx="6035512" cy="1293573"/>
          </a:xfrm>
        </p:spPr>
        <p:txBody>
          <a:bodyPr lIns="91429" tIns="45715" rIns="91429" bIns="45715" anchor="t"/>
          <a:lstStyle/>
          <a:p>
            <a:r>
              <a:rPr lang="es-ES" sz="2800" dirty="0"/>
              <a:t>Estructuras de Control-Iterativas</a:t>
            </a:r>
            <a:br>
              <a:rPr lang="es-ES" sz="2000" dirty="0"/>
            </a:br>
            <a:r>
              <a:rPr lang="es-ES" sz="2000" dirty="0">
                <a:latin typeface="Arial"/>
                <a:cs typeface="Arial"/>
              </a:rPr>
              <a:t>Prof. Cynthya García De Jesús</a:t>
            </a:r>
            <a:br>
              <a:rPr lang="es-ES" sz="2000" dirty="0">
                <a:latin typeface="Arial"/>
                <a:cs typeface="Arial"/>
              </a:rPr>
            </a:br>
            <a:endParaRPr lang="es-ES" sz="2000" dirty="0">
              <a:latin typeface="Arial"/>
              <a:cs typeface="Arial"/>
            </a:endParaRPr>
          </a:p>
        </p:txBody>
      </p:sp>
      <p:sp>
        <p:nvSpPr>
          <p:cNvPr id="5" name="CuadroTexto 4">
            <a:extLst>
              <a:ext uri="{FF2B5EF4-FFF2-40B4-BE49-F238E27FC236}">
                <a16:creationId xmlns:a16="http://schemas.microsoft.com/office/drawing/2014/main" id="{175C8381-A403-44DF-A965-24914FA5C057}"/>
              </a:ext>
            </a:extLst>
          </p:cNvPr>
          <p:cNvSpPr txBox="1"/>
          <p:nvPr/>
        </p:nvSpPr>
        <p:spPr>
          <a:xfrm>
            <a:off x="193431" y="1933313"/>
            <a:ext cx="2317111" cy="1683538"/>
          </a:xfrm>
          <a:prstGeom prst="rect">
            <a:avLst/>
          </a:prstGeom>
          <a:noFill/>
        </p:spPr>
        <p:txBody>
          <a:bodyPr wrap="square" rtlCol="0">
            <a:spAutoFit/>
          </a:bodyPr>
          <a:lstStyle/>
          <a:p>
            <a:pPr algn="ctr"/>
            <a:r>
              <a:rPr lang="es-ES" sz="2585" b="1" dirty="0">
                <a:solidFill>
                  <a:schemeClr val="bg1"/>
                </a:solidFill>
                <a:cs typeface="Arial" panose="020B0604020202020204" pitchFamily="34" charset="0"/>
              </a:rPr>
              <a:t>Tema 1: Estructuras de Control-Iterativas</a:t>
            </a:r>
            <a:endParaRPr lang="es-ES" sz="6092" b="1" dirty="0">
              <a:solidFill>
                <a:schemeClr val="bg1"/>
              </a:solidFill>
              <a:cs typeface="Arial" panose="020B0604020202020204" pitchFamily="34" charset="0"/>
            </a:endParaRPr>
          </a:p>
        </p:txBody>
      </p:sp>
      <p:sp>
        <p:nvSpPr>
          <p:cNvPr id="6" name="CuadroTexto 5">
            <a:extLst>
              <a:ext uri="{FF2B5EF4-FFF2-40B4-BE49-F238E27FC236}">
                <a16:creationId xmlns:a16="http://schemas.microsoft.com/office/drawing/2014/main" id="{75169A54-A8B5-401D-947D-8FFD147B962A}"/>
              </a:ext>
            </a:extLst>
          </p:cNvPr>
          <p:cNvSpPr txBox="1"/>
          <p:nvPr/>
        </p:nvSpPr>
        <p:spPr>
          <a:xfrm flipH="1">
            <a:off x="2915057" y="805071"/>
            <a:ext cx="6035512" cy="490134"/>
          </a:xfrm>
          <a:prstGeom prst="rect">
            <a:avLst/>
          </a:prstGeom>
          <a:noFill/>
        </p:spPr>
        <p:txBody>
          <a:bodyPr wrap="square" rtlCol="0">
            <a:spAutoFit/>
          </a:bodyPr>
          <a:lstStyle/>
          <a:p>
            <a:pPr algn="ctr"/>
            <a:r>
              <a:rPr lang="es-ES" sz="2585" b="1" dirty="0">
                <a:solidFill>
                  <a:schemeClr val="tx2"/>
                </a:solidFill>
                <a:cs typeface="Arial" panose="020B0604020202020204" pitchFamily="34" charset="0"/>
              </a:rPr>
              <a:t>Programación II</a:t>
            </a:r>
          </a:p>
        </p:txBody>
      </p:sp>
      <p:pic>
        <p:nvPicPr>
          <p:cNvPr id="3" name="Imagen 2" descr="Imagen que contiene interior&#10;&#10;Descripción generada con confianza alta">
            <a:extLst>
              <a:ext uri="{FF2B5EF4-FFF2-40B4-BE49-F238E27FC236}">
                <a16:creationId xmlns:a16="http://schemas.microsoft.com/office/drawing/2014/main" id="{9483C155-8CEE-4E4C-A0FB-6EE3E713C742}"/>
              </a:ext>
            </a:extLst>
          </p:cNvPr>
          <p:cNvPicPr>
            <a:picLocks noChangeAspect="1"/>
          </p:cNvPicPr>
          <p:nvPr/>
        </p:nvPicPr>
        <p:blipFill rotWithShape="1">
          <a:blip r:embed="rId3"/>
          <a:srcRect l="21896"/>
          <a:stretch/>
        </p:blipFill>
        <p:spPr>
          <a:xfrm>
            <a:off x="2813540" y="4219180"/>
            <a:ext cx="2836254" cy="2420924"/>
          </a:xfrm>
          <a:prstGeom prst="rect">
            <a:avLst/>
          </a:prstGeom>
        </p:spPr>
      </p:pic>
    </p:spTree>
    <p:extLst>
      <p:ext uri="{BB962C8B-B14F-4D97-AF65-F5344CB8AC3E}">
        <p14:creationId xmlns:p14="http://schemas.microsoft.com/office/powerpoint/2010/main" val="252231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8E18789-6F7D-7BDF-EEBE-964F6186DBB2}"/>
              </a:ext>
            </a:extLst>
          </p:cNvPr>
          <p:cNvPicPr>
            <a:picLocks noChangeAspect="1"/>
          </p:cNvPicPr>
          <p:nvPr/>
        </p:nvPicPr>
        <p:blipFill>
          <a:blip r:embed="rId2"/>
          <a:stretch>
            <a:fillRect/>
          </a:stretch>
        </p:blipFill>
        <p:spPr>
          <a:xfrm>
            <a:off x="2440338" y="2852936"/>
            <a:ext cx="4263324" cy="1905173"/>
          </a:xfrm>
          <a:prstGeom prst="rect">
            <a:avLst/>
          </a:prstGeom>
        </p:spPr>
      </p:pic>
      <p:pic>
        <p:nvPicPr>
          <p:cNvPr id="7" name="Imagen 6">
            <a:extLst>
              <a:ext uri="{FF2B5EF4-FFF2-40B4-BE49-F238E27FC236}">
                <a16:creationId xmlns:a16="http://schemas.microsoft.com/office/drawing/2014/main" id="{B6BE734F-E13E-B188-47FC-5B527EED9F32}"/>
              </a:ext>
            </a:extLst>
          </p:cNvPr>
          <p:cNvPicPr>
            <a:picLocks noChangeAspect="1"/>
          </p:cNvPicPr>
          <p:nvPr/>
        </p:nvPicPr>
        <p:blipFill>
          <a:blip r:embed="rId3"/>
          <a:stretch>
            <a:fillRect/>
          </a:stretch>
        </p:blipFill>
        <p:spPr>
          <a:xfrm>
            <a:off x="323528" y="1196752"/>
            <a:ext cx="8316416" cy="1074169"/>
          </a:xfrm>
          <a:prstGeom prst="rect">
            <a:avLst/>
          </a:prstGeom>
        </p:spPr>
      </p:pic>
    </p:spTree>
    <p:extLst>
      <p:ext uri="{BB962C8B-B14F-4D97-AF65-F5344CB8AC3E}">
        <p14:creationId xmlns:p14="http://schemas.microsoft.com/office/powerpoint/2010/main" val="211292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Ejercicios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11</a:t>
            </a:fld>
            <a:endParaRPr lang="es-ES"/>
          </a:p>
        </p:txBody>
      </p:sp>
      <p:sp>
        <p:nvSpPr>
          <p:cNvPr id="4" name="CuadroTexto 3">
            <a:extLst>
              <a:ext uri="{FF2B5EF4-FFF2-40B4-BE49-F238E27FC236}">
                <a16:creationId xmlns:a16="http://schemas.microsoft.com/office/drawing/2014/main" id="{BD5D2EBB-29FE-33E0-BACE-DECC21158E62}"/>
              </a:ext>
            </a:extLst>
          </p:cNvPr>
          <p:cNvSpPr txBox="1"/>
          <p:nvPr/>
        </p:nvSpPr>
        <p:spPr>
          <a:xfrm>
            <a:off x="611560" y="1196753"/>
            <a:ext cx="8075240" cy="5016758"/>
          </a:xfrm>
          <a:prstGeom prst="rect">
            <a:avLst/>
          </a:prstGeom>
          <a:noFill/>
        </p:spPr>
        <p:txBody>
          <a:bodyPr wrap="square">
            <a:spAutoFit/>
          </a:bodyPr>
          <a:lstStyle/>
          <a:p>
            <a:pPr algn="l"/>
            <a:r>
              <a:rPr lang="es-ES" sz="2000" b="1" i="0" dirty="0">
                <a:solidFill>
                  <a:srgbClr val="202020"/>
                </a:solidFill>
                <a:effectLst/>
                <a:latin typeface="Karla" panose="020B0604020202020204" pitchFamily="2" charset="0"/>
              </a:rPr>
              <a:t>Ejercicio 1</a:t>
            </a:r>
          </a:p>
          <a:p>
            <a:pPr algn="just"/>
            <a:r>
              <a:rPr lang="es-ES" sz="2000" b="0" i="0" dirty="0">
                <a:solidFill>
                  <a:srgbClr val="202020"/>
                </a:solidFill>
                <a:effectLst/>
                <a:latin typeface="Open Sans" panose="020B0606030504020204" pitchFamily="34" charset="0"/>
              </a:rPr>
              <a:t>Escriba un algoritmo que lea del teclado un número entero y que compruebe si el número es menor que 10. Debe volver a leer el número repitiendo la operación hasta que el usuario escriba un valor correcto. Finalmente, debe escribir por pantalla el valor leído cuando este sea correcto.</a:t>
            </a:r>
          </a:p>
          <a:p>
            <a:pPr algn="l"/>
            <a:r>
              <a:rPr lang="es-ES" sz="2000" b="1" i="0" dirty="0">
                <a:solidFill>
                  <a:srgbClr val="202020"/>
                </a:solidFill>
                <a:effectLst/>
                <a:latin typeface="Karla" pitchFamily="2" charset="0"/>
              </a:rPr>
              <a:t>Ejercicio 2</a:t>
            </a:r>
          </a:p>
          <a:p>
            <a:pPr algn="just"/>
            <a:r>
              <a:rPr lang="es-ES" sz="2000" b="0" i="0" dirty="0">
                <a:solidFill>
                  <a:srgbClr val="202020"/>
                </a:solidFill>
                <a:effectLst/>
                <a:latin typeface="Open Sans" panose="020B0606030504020204" pitchFamily="34" charset="0"/>
              </a:rPr>
              <a:t>Modifique el algoritmo del problema anterior para que, en vez de comprobar que el número sea menor que 10, compruebe que se encuentre en el rango (0, 20).</a:t>
            </a:r>
          </a:p>
          <a:p>
            <a:pPr algn="l"/>
            <a:r>
              <a:rPr lang="es-ES" sz="2000" b="1" i="0" dirty="0">
                <a:solidFill>
                  <a:srgbClr val="202020"/>
                </a:solidFill>
                <a:effectLst/>
                <a:latin typeface="Karla" pitchFamily="2" charset="0"/>
              </a:rPr>
              <a:t>Ejercicio 3</a:t>
            </a:r>
          </a:p>
          <a:p>
            <a:pPr algn="just"/>
            <a:r>
              <a:rPr lang="es-ES" sz="2000" b="0" i="0" dirty="0">
                <a:solidFill>
                  <a:srgbClr val="202020"/>
                </a:solidFill>
                <a:effectLst/>
                <a:latin typeface="Open Sans" panose="020B0606030504020204" pitchFamily="34" charset="0"/>
              </a:rPr>
              <a:t>Modifique el algoritmo del problema anterior para que cuente las veces que ha leído un número de teclado y escriba el resultado por pantalla.</a:t>
            </a:r>
          </a:p>
          <a:p>
            <a:pPr algn="just"/>
            <a:endParaRPr lang="es-ES" sz="2000" b="0" i="0" dirty="0">
              <a:solidFill>
                <a:srgbClr val="202020"/>
              </a:solidFill>
              <a:effectLst/>
              <a:latin typeface="Open Sans" panose="020B0606030504020204" pitchFamily="34" charset="0"/>
            </a:endParaRPr>
          </a:p>
          <a:p>
            <a:pPr algn="just"/>
            <a:endParaRPr lang="es-ES" sz="2000" b="0" i="0" dirty="0">
              <a:solidFill>
                <a:srgbClr val="202020"/>
              </a:solidFill>
              <a:effectLst/>
              <a:latin typeface="Open Sans" panose="020B0606030504020204" pitchFamily="34" charset="0"/>
            </a:endParaRPr>
          </a:p>
        </p:txBody>
      </p:sp>
    </p:spTree>
    <p:extLst>
      <p:ext uri="{BB962C8B-B14F-4D97-AF65-F5344CB8AC3E}">
        <p14:creationId xmlns:p14="http://schemas.microsoft.com/office/powerpoint/2010/main" val="421901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Ejercicios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12</a:t>
            </a:fld>
            <a:endParaRPr lang="es-ES"/>
          </a:p>
        </p:txBody>
      </p:sp>
      <p:sp>
        <p:nvSpPr>
          <p:cNvPr id="4" name="CuadroTexto 3">
            <a:extLst>
              <a:ext uri="{FF2B5EF4-FFF2-40B4-BE49-F238E27FC236}">
                <a16:creationId xmlns:a16="http://schemas.microsoft.com/office/drawing/2014/main" id="{BD5D2EBB-29FE-33E0-BACE-DECC21158E62}"/>
              </a:ext>
            </a:extLst>
          </p:cNvPr>
          <p:cNvSpPr txBox="1"/>
          <p:nvPr/>
        </p:nvSpPr>
        <p:spPr>
          <a:xfrm>
            <a:off x="611560" y="1196753"/>
            <a:ext cx="8075240" cy="4401205"/>
          </a:xfrm>
          <a:prstGeom prst="rect">
            <a:avLst/>
          </a:prstGeom>
          <a:noFill/>
        </p:spPr>
        <p:txBody>
          <a:bodyPr wrap="square">
            <a:spAutoFit/>
          </a:bodyPr>
          <a:lstStyle/>
          <a:p>
            <a:pPr algn="l"/>
            <a:r>
              <a:rPr lang="es-ES" sz="2000" b="1" i="0" dirty="0">
                <a:solidFill>
                  <a:srgbClr val="202020"/>
                </a:solidFill>
                <a:effectLst/>
                <a:latin typeface="Karla" pitchFamily="2" charset="0"/>
              </a:rPr>
              <a:t>Ejercicio 4</a:t>
            </a:r>
          </a:p>
          <a:p>
            <a:pPr algn="just"/>
            <a:r>
              <a:rPr lang="es-ES" sz="2000" b="0" i="0" dirty="0">
                <a:solidFill>
                  <a:srgbClr val="202020"/>
                </a:solidFill>
                <a:effectLst/>
                <a:latin typeface="Open Sans" panose="020B0606030504020204" pitchFamily="34" charset="0"/>
              </a:rPr>
              <a:t>Escriba un algoritmo que calcule e imprima la suma de los n primeros números enteros positivos. El valor de n debe leerse del teclado y ser ingresado por el usuario.</a:t>
            </a:r>
          </a:p>
          <a:p>
            <a:pPr algn="just"/>
            <a:endParaRPr lang="es-ES" sz="2000" dirty="0">
              <a:solidFill>
                <a:srgbClr val="202020"/>
              </a:solidFill>
              <a:latin typeface="Open Sans" panose="020B0606030504020204" pitchFamily="34" charset="0"/>
            </a:endParaRPr>
          </a:p>
          <a:p>
            <a:pPr algn="just"/>
            <a:r>
              <a:rPr lang="es-ES" sz="2000" b="0" i="0" dirty="0">
                <a:solidFill>
                  <a:srgbClr val="202020"/>
                </a:solidFill>
                <a:effectLst/>
                <a:latin typeface="Open Sans" panose="020B0606030504020204" pitchFamily="34" charset="0"/>
              </a:rPr>
              <a:t>Por ejemplo: 5 y sumara 1+2+3+4+5 = 15</a:t>
            </a:r>
          </a:p>
          <a:p>
            <a:pPr algn="just"/>
            <a:endParaRPr lang="es-ES" sz="2000" b="0" i="0" dirty="0">
              <a:solidFill>
                <a:srgbClr val="202020"/>
              </a:solidFill>
              <a:effectLst/>
              <a:latin typeface="Open Sans" panose="020B0606030504020204" pitchFamily="34" charset="0"/>
            </a:endParaRPr>
          </a:p>
          <a:p>
            <a:pPr algn="l"/>
            <a:r>
              <a:rPr lang="es-ES" sz="2000" b="1" i="0" dirty="0">
                <a:solidFill>
                  <a:srgbClr val="202020"/>
                </a:solidFill>
                <a:effectLst/>
                <a:latin typeface="Karla" pitchFamily="2" charset="0"/>
              </a:rPr>
              <a:t>Ejercicio 5</a:t>
            </a:r>
          </a:p>
          <a:p>
            <a:pPr algn="just"/>
            <a:r>
              <a:rPr lang="es-ES" sz="2000" b="0" i="0" dirty="0">
                <a:solidFill>
                  <a:srgbClr val="202020"/>
                </a:solidFill>
                <a:effectLst/>
                <a:latin typeface="Open Sans" panose="020B0606030504020204" pitchFamily="34" charset="0"/>
              </a:rPr>
              <a:t>Escriba un algoritmo que sume los números ingresados por el usuario y cuando la suma sea superior a 100 deje de pedir números y muestre el total.</a:t>
            </a:r>
          </a:p>
          <a:p>
            <a:pPr algn="just"/>
            <a:endParaRPr lang="es-ES" sz="2000" b="0" i="0" dirty="0">
              <a:solidFill>
                <a:srgbClr val="202020"/>
              </a:solidFill>
              <a:effectLst/>
              <a:latin typeface="Open Sans" panose="020B0606030504020204" pitchFamily="34" charset="0"/>
            </a:endParaRPr>
          </a:p>
          <a:p>
            <a:pPr algn="just"/>
            <a:endParaRPr lang="es-ES" sz="2000" b="0" i="0" dirty="0">
              <a:solidFill>
                <a:srgbClr val="202020"/>
              </a:solidFill>
              <a:effectLst/>
              <a:latin typeface="Open Sans" panose="020B0606030504020204" pitchFamily="34" charset="0"/>
            </a:endParaRPr>
          </a:p>
          <a:p>
            <a:pPr algn="just"/>
            <a:endParaRPr lang="es-ES" sz="2000" b="0" i="0" dirty="0">
              <a:solidFill>
                <a:srgbClr val="202020"/>
              </a:solidFill>
              <a:effectLst/>
              <a:latin typeface="Open Sans" panose="020B0606030504020204" pitchFamily="34" charset="0"/>
            </a:endParaRPr>
          </a:p>
        </p:txBody>
      </p:sp>
    </p:spTree>
    <p:extLst>
      <p:ext uri="{BB962C8B-B14F-4D97-AF65-F5344CB8AC3E}">
        <p14:creationId xmlns:p14="http://schemas.microsoft.com/office/powerpoint/2010/main" val="220202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8BB9-2C60-CAFB-1854-F37808D65E8B}"/>
              </a:ext>
            </a:extLst>
          </p:cNvPr>
          <p:cNvSpPr>
            <a:spLocks noGrp="1"/>
          </p:cNvSpPr>
          <p:nvPr>
            <p:ph type="title"/>
          </p:nvPr>
        </p:nvSpPr>
        <p:spPr>
          <a:xfrm>
            <a:off x="457200" y="145703"/>
            <a:ext cx="8229600" cy="808802"/>
          </a:xfrm>
        </p:spPr>
        <p:txBody>
          <a:bodyPr/>
          <a:lstStyle/>
          <a:p>
            <a:br>
              <a:rPr lang="es-ES" b="1" i="0" dirty="0">
                <a:effectLst/>
                <a:latin typeface="ui-sans-serif"/>
              </a:rPr>
            </a:br>
            <a:r>
              <a:rPr lang="es-ES" b="1" i="0" dirty="0">
                <a:effectLst/>
                <a:latin typeface="ui-sans-serif"/>
              </a:rPr>
              <a:t>La importancia de los dos puntos en Python</a:t>
            </a:r>
            <a:br>
              <a:rPr lang="es-ES" b="1" i="0" dirty="0">
                <a:solidFill>
                  <a:srgbClr val="111827"/>
                </a:solidFill>
                <a:effectLst/>
                <a:latin typeface="ui-sans-serif"/>
              </a:rPr>
            </a:br>
            <a:endParaRPr lang="es-ES" dirty="0"/>
          </a:p>
        </p:txBody>
      </p:sp>
      <p:sp>
        <p:nvSpPr>
          <p:cNvPr id="5" name="CuadroTexto 4">
            <a:extLst>
              <a:ext uri="{FF2B5EF4-FFF2-40B4-BE49-F238E27FC236}">
                <a16:creationId xmlns:a16="http://schemas.microsoft.com/office/drawing/2014/main" id="{B5587949-0BCD-6F1A-8AF6-F9047188B422}"/>
              </a:ext>
            </a:extLst>
          </p:cNvPr>
          <p:cNvSpPr txBox="1"/>
          <p:nvPr/>
        </p:nvSpPr>
        <p:spPr>
          <a:xfrm>
            <a:off x="457200" y="1124744"/>
            <a:ext cx="8229600" cy="5170646"/>
          </a:xfrm>
          <a:prstGeom prst="rect">
            <a:avLst/>
          </a:prstGeom>
          <a:noFill/>
        </p:spPr>
        <p:txBody>
          <a:bodyPr wrap="square">
            <a:spAutoFit/>
          </a:bodyPr>
          <a:lstStyle/>
          <a:p>
            <a:r>
              <a:rPr lang="es-ES" sz="2400" dirty="0">
                <a:solidFill>
                  <a:srgbClr val="374151"/>
                </a:solidFill>
                <a:latin typeface="ui-sans-serif"/>
              </a:rPr>
              <a:t>L</a:t>
            </a:r>
            <a:r>
              <a:rPr lang="es-ES" sz="2400" b="0" i="0" dirty="0">
                <a:solidFill>
                  <a:srgbClr val="374151"/>
                </a:solidFill>
                <a:effectLst/>
                <a:latin typeface="ui-sans-serif"/>
              </a:rPr>
              <a:t>as </a:t>
            </a:r>
            <a:r>
              <a:rPr lang="es-ES" sz="2400" b="1" i="0" dirty="0">
                <a:solidFill>
                  <a:srgbClr val="111827"/>
                </a:solidFill>
                <a:effectLst/>
                <a:latin typeface="ui-sans-serif"/>
              </a:rPr>
              <a:t>llaves no son cruciales. </a:t>
            </a:r>
            <a:r>
              <a:rPr lang="es-ES" sz="2400" b="0" i="0" dirty="0">
                <a:solidFill>
                  <a:srgbClr val="374151"/>
                </a:solidFill>
                <a:effectLst/>
                <a:latin typeface="ui-sans-serif"/>
              </a:rPr>
              <a:t>Más bien trabajamos con </a:t>
            </a:r>
            <a:r>
              <a:rPr lang="es-ES" sz="2400" b="1" i="0" dirty="0">
                <a:solidFill>
                  <a:srgbClr val="111827"/>
                </a:solidFill>
                <a:effectLst/>
                <a:latin typeface="ui-sans-serif"/>
              </a:rPr>
              <a:t>"dos puntos"</a:t>
            </a:r>
            <a:r>
              <a:rPr lang="es-ES" sz="2400" b="0" i="0" dirty="0">
                <a:solidFill>
                  <a:srgbClr val="374151"/>
                </a:solidFill>
                <a:effectLst/>
                <a:latin typeface="ui-sans-serif"/>
              </a:rPr>
              <a:t> . A diferencia de otros lenguajes, Python tiene la mayor parte de la sintaxis importante en la que los dos puntos son importantes. Aquí hay una lista de esos:</a:t>
            </a:r>
          </a:p>
          <a:p>
            <a:endParaRPr lang="es-ES" sz="2400" b="0" i="0" dirty="0">
              <a:solidFill>
                <a:srgbClr val="374151"/>
              </a:solidFill>
              <a:effectLst/>
              <a:latin typeface="ui-sans-serif"/>
            </a:endParaRPr>
          </a:p>
          <a:p>
            <a:pPr algn="l">
              <a:buFont typeface="+mj-lt"/>
              <a:buAutoNum type="arabicPeriod"/>
            </a:pPr>
            <a:r>
              <a:rPr lang="es-ES" sz="2400" dirty="0">
                <a:solidFill>
                  <a:srgbClr val="374151"/>
                </a:solidFill>
                <a:latin typeface="ui-sans-serif"/>
              </a:rPr>
              <a:t>Segmentación</a:t>
            </a:r>
            <a:r>
              <a:rPr lang="es-ES" sz="2400" b="0" i="0" dirty="0">
                <a:solidFill>
                  <a:srgbClr val="374151"/>
                </a:solidFill>
                <a:effectLst/>
                <a:latin typeface="ui-sans-serif"/>
              </a:rPr>
              <a:t> de lista.</a:t>
            </a:r>
          </a:p>
          <a:p>
            <a:pPr algn="l">
              <a:buFont typeface="+mj-lt"/>
              <a:buAutoNum type="arabicPeriod"/>
            </a:pPr>
            <a:r>
              <a:rPr lang="es-ES" sz="2400" dirty="0">
                <a:solidFill>
                  <a:srgbClr val="374151"/>
                </a:solidFill>
                <a:latin typeface="ui-sans-serif"/>
              </a:rPr>
              <a:t>segmentación</a:t>
            </a:r>
            <a:r>
              <a:rPr lang="es-ES" sz="2400" b="0" i="0" dirty="0">
                <a:solidFill>
                  <a:srgbClr val="374151"/>
                </a:solidFill>
                <a:effectLst/>
                <a:latin typeface="ui-sans-serif"/>
              </a:rPr>
              <a:t> de </a:t>
            </a:r>
            <a:r>
              <a:rPr lang="es-ES" sz="2400" dirty="0">
                <a:solidFill>
                  <a:srgbClr val="374151"/>
                </a:solidFill>
                <a:latin typeface="ui-sans-serif"/>
              </a:rPr>
              <a:t>strings o cadenas</a:t>
            </a:r>
            <a:r>
              <a:rPr lang="es-ES" sz="2400" b="0" i="0" dirty="0">
                <a:solidFill>
                  <a:srgbClr val="374151"/>
                </a:solidFill>
                <a:effectLst/>
                <a:latin typeface="ui-sans-serif"/>
              </a:rPr>
              <a:t>.</a:t>
            </a:r>
          </a:p>
          <a:p>
            <a:pPr>
              <a:buFont typeface="+mj-lt"/>
              <a:buAutoNum type="arabicPeriod"/>
            </a:pPr>
            <a:r>
              <a:rPr lang="es-ES" sz="2400" b="0" i="0" dirty="0">
                <a:solidFill>
                  <a:srgbClr val="374151"/>
                </a:solidFill>
                <a:effectLst/>
                <a:latin typeface="ui-sans-serif"/>
              </a:rPr>
              <a:t>Declaraciones de bucle</a:t>
            </a:r>
          </a:p>
          <a:p>
            <a:pPr algn="l">
              <a:buFont typeface="+mj-lt"/>
              <a:buAutoNum type="arabicPeriod"/>
            </a:pPr>
            <a:r>
              <a:rPr lang="es-ES" sz="2400" b="0" i="0" dirty="0">
                <a:solidFill>
                  <a:srgbClr val="374151"/>
                </a:solidFill>
                <a:effectLst/>
                <a:latin typeface="ui-sans-serif"/>
              </a:rPr>
              <a:t>En diccionarios para insertar pares clave-valor.</a:t>
            </a:r>
          </a:p>
          <a:p>
            <a:pPr algn="l">
              <a:buFont typeface="+mj-lt"/>
              <a:buAutoNum type="arabicPeriod"/>
            </a:pPr>
            <a:r>
              <a:rPr lang="es-ES" sz="2400" b="0" i="0" dirty="0">
                <a:solidFill>
                  <a:srgbClr val="374151"/>
                </a:solidFill>
                <a:effectLst/>
                <a:latin typeface="ui-sans-serif"/>
              </a:rPr>
              <a:t>Declaración de función</a:t>
            </a:r>
          </a:p>
          <a:p>
            <a:pPr algn="l">
              <a:buFont typeface="+mj-lt"/>
              <a:buAutoNum type="arabicPeriod"/>
            </a:pPr>
            <a:r>
              <a:rPr lang="es-ES" sz="2400" b="0" i="0" dirty="0">
                <a:solidFill>
                  <a:srgbClr val="374151"/>
                </a:solidFill>
                <a:effectLst/>
                <a:latin typeface="ui-sans-serif"/>
              </a:rPr>
              <a:t>Declaraciones condicionales</a:t>
            </a:r>
          </a:p>
          <a:p>
            <a:pPr algn="l">
              <a:buFont typeface="+mj-lt"/>
              <a:buAutoNum type="arabicPeriod"/>
            </a:pPr>
            <a:r>
              <a:rPr lang="es-ES" sz="2400" b="0" i="0" dirty="0">
                <a:solidFill>
                  <a:srgbClr val="374151"/>
                </a:solidFill>
                <a:effectLst/>
                <a:latin typeface="ui-sans-serif"/>
              </a:rPr>
              <a:t>Para aumentar la legibilidad de la función.</a:t>
            </a:r>
          </a:p>
          <a:p>
            <a:pPr algn="l">
              <a:buFont typeface="+mj-lt"/>
              <a:buAutoNum type="arabicPeriod"/>
            </a:pPr>
            <a:r>
              <a:rPr lang="es-ES" sz="2400" b="0" i="0" dirty="0">
                <a:solidFill>
                  <a:srgbClr val="374151"/>
                </a:solidFill>
                <a:effectLst/>
                <a:latin typeface="ui-sans-serif"/>
              </a:rPr>
              <a:t>Declaración de clase.</a:t>
            </a:r>
          </a:p>
          <a:p>
            <a:endParaRPr lang="es-ES" dirty="0"/>
          </a:p>
        </p:txBody>
      </p:sp>
      <p:sp>
        <p:nvSpPr>
          <p:cNvPr id="3" name="Marcador de número de diapositiva 2">
            <a:extLst>
              <a:ext uri="{FF2B5EF4-FFF2-40B4-BE49-F238E27FC236}">
                <a16:creationId xmlns:a16="http://schemas.microsoft.com/office/drawing/2014/main" id="{6A1E6D90-87F7-98CB-F8DE-293C25EAC52D}"/>
              </a:ext>
            </a:extLst>
          </p:cNvPr>
          <p:cNvSpPr>
            <a:spLocks noGrp="1"/>
          </p:cNvSpPr>
          <p:nvPr>
            <p:ph type="sldNum" sz="quarter" idx="12"/>
          </p:nvPr>
        </p:nvSpPr>
        <p:spPr/>
        <p:txBody>
          <a:bodyPr/>
          <a:lstStyle/>
          <a:p>
            <a:fld id="{82F7929A-29AB-3B45-A59B-F00170F4A7F7}" type="slidenum">
              <a:rPr lang="es-ES" smtClean="0"/>
              <a:pPr/>
              <a:t>13</a:t>
            </a:fld>
            <a:endParaRPr lang="es-ES"/>
          </a:p>
        </p:txBody>
      </p:sp>
    </p:spTree>
    <p:extLst>
      <p:ext uri="{BB962C8B-B14F-4D97-AF65-F5344CB8AC3E}">
        <p14:creationId xmlns:p14="http://schemas.microsoft.com/office/powerpoint/2010/main" val="170203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8BB9-2C60-CAFB-1854-F37808D65E8B}"/>
              </a:ext>
            </a:extLst>
          </p:cNvPr>
          <p:cNvSpPr>
            <a:spLocks noGrp="1"/>
          </p:cNvSpPr>
          <p:nvPr>
            <p:ph type="title"/>
          </p:nvPr>
        </p:nvSpPr>
        <p:spPr>
          <a:xfrm>
            <a:off x="457200" y="145703"/>
            <a:ext cx="8229600" cy="808802"/>
          </a:xfrm>
        </p:spPr>
        <p:txBody>
          <a:bodyPr/>
          <a:lstStyle/>
          <a:p>
            <a:pPr algn="l"/>
            <a:r>
              <a:rPr lang="es-ES" b="1" i="0" dirty="0">
                <a:effectLst/>
                <a:latin typeface="ui-sans-serif"/>
              </a:rPr>
              <a:t>1. Segmentación de listas</a:t>
            </a:r>
          </a:p>
        </p:txBody>
      </p:sp>
      <p:sp>
        <p:nvSpPr>
          <p:cNvPr id="5" name="CuadroTexto 4">
            <a:extLst>
              <a:ext uri="{FF2B5EF4-FFF2-40B4-BE49-F238E27FC236}">
                <a16:creationId xmlns:a16="http://schemas.microsoft.com/office/drawing/2014/main" id="{B5587949-0BCD-6F1A-8AF6-F9047188B422}"/>
              </a:ext>
            </a:extLst>
          </p:cNvPr>
          <p:cNvSpPr txBox="1"/>
          <p:nvPr/>
        </p:nvSpPr>
        <p:spPr>
          <a:xfrm>
            <a:off x="457200" y="878665"/>
            <a:ext cx="8229600" cy="1938992"/>
          </a:xfrm>
          <a:prstGeom prst="rect">
            <a:avLst/>
          </a:prstGeom>
          <a:noFill/>
        </p:spPr>
        <p:txBody>
          <a:bodyPr wrap="square">
            <a:spAutoFit/>
          </a:bodyPr>
          <a:lstStyle/>
          <a:p>
            <a:r>
              <a:rPr lang="es-ES" sz="2400" b="0" i="0" dirty="0">
                <a:solidFill>
                  <a:srgbClr val="374151"/>
                </a:solidFill>
                <a:effectLst/>
                <a:latin typeface="ui-sans-serif"/>
              </a:rPr>
              <a:t>En las listas, usamos los dos puntos para </a:t>
            </a:r>
            <a:r>
              <a:rPr lang="es-ES" sz="2400" b="1" i="0" dirty="0">
                <a:solidFill>
                  <a:srgbClr val="374151"/>
                </a:solidFill>
                <a:effectLst/>
                <a:latin typeface="ui-sans-serif"/>
              </a:rPr>
              <a:t>recuperar un elemento </a:t>
            </a:r>
            <a:r>
              <a:rPr lang="es-ES" sz="2400" b="0" i="0" dirty="0">
                <a:solidFill>
                  <a:srgbClr val="374151"/>
                </a:solidFill>
                <a:effectLst/>
                <a:latin typeface="ui-sans-serif"/>
              </a:rPr>
              <a:t>en particular. Trabajan en números de índice. Entonces, podemos usarlos para obtener elementos relacionados con la posición del índice.</a:t>
            </a:r>
          </a:p>
          <a:p>
            <a:r>
              <a:rPr lang="es-ES" sz="2400" b="1" i="0" dirty="0">
                <a:solidFill>
                  <a:srgbClr val="111827"/>
                </a:solidFill>
                <a:effectLst/>
                <a:latin typeface="ui-sans-serif"/>
              </a:rPr>
              <a:t>Sintaxis para obtener elementos: </a:t>
            </a:r>
            <a:endParaRPr lang="es-ES" sz="2400" dirty="0"/>
          </a:p>
        </p:txBody>
      </p:sp>
      <p:sp>
        <p:nvSpPr>
          <p:cNvPr id="3" name="Rectangle 1">
            <a:extLst>
              <a:ext uri="{FF2B5EF4-FFF2-40B4-BE49-F238E27FC236}">
                <a16:creationId xmlns:a16="http://schemas.microsoft.com/office/drawing/2014/main" id="{F55D8A9B-19E4-F938-5779-633CC2F104F9}"/>
              </a:ext>
            </a:extLst>
          </p:cNvPr>
          <p:cNvSpPr>
            <a:spLocks noChangeArrowheads="1"/>
          </p:cNvSpPr>
          <p:nvPr/>
        </p:nvSpPr>
        <p:spPr bwMode="auto">
          <a:xfrm>
            <a:off x="569353" y="2762454"/>
            <a:ext cx="1944216" cy="44945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F8F8F2"/>
                </a:solidFill>
                <a:effectLst/>
                <a:latin typeface="inherit"/>
              </a:rPr>
              <a:t>a = [0 : n -1] </a:t>
            </a:r>
            <a:endParaRPr kumimoji="0" lang="es-ES" altLang="es-ES" sz="4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370CC25-E766-F920-112C-D169A2BE82E5}"/>
              </a:ext>
            </a:extLst>
          </p:cNvPr>
          <p:cNvSpPr>
            <a:spLocks noChangeArrowheads="1"/>
          </p:cNvSpPr>
          <p:nvPr/>
        </p:nvSpPr>
        <p:spPr bwMode="auto">
          <a:xfrm>
            <a:off x="2771800" y="2796825"/>
            <a:ext cx="6228184"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100" b="0" i="0" u="none" strike="noStrike" cap="none" normalizeH="0" baseline="0" dirty="0">
                <a:ln>
                  <a:noFill/>
                </a:ln>
                <a:solidFill>
                  <a:srgbClr val="202124"/>
                </a:solidFill>
                <a:effectLst/>
                <a:latin typeface="inherit"/>
              </a:rPr>
              <a:t>#la indexación en listas comienza desde cero hasta n -1</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B515F104-E478-11CE-7A94-32958FD99C81}"/>
              </a:ext>
            </a:extLst>
          </p:cNvPr>
          <p:cNvSpPr txBox="1"/>
          <p:nvPr/>
        </p:nvSpPr>
        <p:spPr>
          <a:xfrm>
            <a:off x="468670" y="3179659"/>
            <a:ext cx="1571635" cy="523220"/>
          </a:xfrm>
          <a:prstGeom prst="rect">
            <a:avLst/>
          </a:prstGeom>
          <a:noFill/>
        </p:spPr>
        <p:txBody>
          <a:bodyPr wrap="square">
            <a:spAutoFit/>
          </a:bodyPr>
          <a:lstStyle/>
          <a:p>
            <a:r>
              <a:rPr lang="es-ES" sz="2800" b="1" i="0" dirty="0">
                <a:solidFill>
                  <a:srgbClr val="111827"/>
                </a:solidFill>
                <a:effectLst/>
                <a:latin typeface="ui-sans-serif"/>
              </a:rPr>
              <a:t>Ejemplo:</a:t>
            </a:r>
            <a:endParaRPr lang="es-ES" sz="2800" dirty="0"/>
          </a:p>
        </p:txBody>
      </p:sp>
      <p:pic>
        <p:nvPicPr>
          <p:cNvPr id="8" name="Imagen 7">
            <a:extLst>
              <a:ext uri="{FF2B5EF4-FFF2-40B4-BE49-F238E27FC236}">
                <a16:creationId xmlns:a16="http://schemas.microsoft.com/office/drawing/2014/main" id="{F2A4B776-027B-A160-98E6-9201F30AE612}"/>
              </a:ext>
            </a:extLst>
          </p:cNvPr>
          <p:cNvPicPr>
            <a:picLocks noChangeAspect="1"/>
          </p:cNvPicPr>
          <p:nvPr/>
        </p:nvPicPr>
        <p:blipFill>
          <a:blip r:embed="rId2"/>
          <a:stretch>
            <a:fillRect/>
          </a:stretch>
        </p:blipFill>
        <p:spPr>
          <a:xfrm>
            <a:off x="569353" y="3646089"/>
            <a:ext cx="8327344" cy="2333245"/>
          </a:xfrm>
          <a:prstGeom prst="rect">
            <a:avLst/>
          </a:prstGeom>
        </p:spPr>
      </p:pic>
      <p:sp>
        <p:nvSpPr>
          <p:cNvPr id="6" name="Marcador de número de diapositiva 5">
            <a:extLst>
              <a:ext uri="{FF2B5EF4-FFF2-40B4-BE49-F238E27FC236}">
                <a16:creationId xmlns:a16="http://schemas.microsoft.com/office/drawing/2014/main" id="{B8E5E23E-C23E-1F13-0F23-328172071EF2}"/>
              </a:ext>
            </a:extLst>
          </p:cNvPr>
          <p:cNvSpPr>
            <a:spLocks noGrp="1"/>
          </p:cNvSpPr>
          <p:nvPr>
            <p:ph type="sldNum" sz="quarter" idx="12"/>
          </p:nvPr>
        </p:nvSpPr>
        <p:spPr/>
        <p:txBody>
          <a:bodyPr/>
          <a:lstStyle/>
          <a:p>
            <a:fld id="{82F7929A-29AB-3B45-A59B-F00170F4A7F7}" type="slidenum">
              <a:rPr lang="es-ES" smtClean="0"/>
              <a:pPr/>
              <a:t>14</a:t>
            </a:fld>
            <a:endParaRPr lang="es-ES"/>
          </a:p>
        </p:txBody>
      </p:sp>
    </p:spTree>
    <p:extLst>
      <p:ext uri="{BB962C8B-B14F-4D97-AF65-F5344CB8AC3E}">
        <p14:creationId xmlns:p14="http://schemas.microsoft.com/office/powerpoint/2010/main" val="168552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8BB9-2C60-CAFB-1854-F37808D65E8B}"/>
              </a:ext>
            </a:extLst>
          </p:cNvPr>
          <p:cNvSpPr>
            <a:spLocks noGrp="1"/>
          </p:cNvSpPr>
          <p:nvPr>
            <p:ph type="title"/>
          </p:nvPr>
        </p:nvSpPr>
        <p:spPr>
          <a:xfrm>
            <a:off x="457200" y="145703"/>
            <a:ext cx="8229600" cy="808802"/>
          </a:xfrm>
        </p:spPr>
        <p:txBody>
          <a:bodyPr/>
          <a:lstStyle/>
          <a:p>
            <a:pPr algn="l"/>
            <a:r>
              <a:rPr lang="es-ES" b="1" i="0" dirty="0">
                <a:effectLst/>
                <a:latin typeface="ui-sans-serif"/>
              </a:rPr>
              <a:t>2. Segmentación de cadenas</a:t>
            </a:r>
          </a:p>
        </p:txBody>
      </p:sp>
      <p:sp>
        <p:nvSpPr>
          <p:cNvPr id="5" name="CuadroTexto 4">
            <a:extLst>
              <a:ext uri="{FF2B5EF4-FFF2-40B4-BE49-F238E27FC236}">
                <a16:creationId xmlns:a16="http://schemas.microsoft.com/office/drawing/2014/main" id="{B5587949-0BCD-6F1A-8AF6-F9047188B422}"/>
              </a:ext>
            </a:extLst>
          </p:cNvPr>
          <p:cNvSpPr txBox="1"/>
          <p:nvPr/>
        </p:nvSpPr>
        <p:spPr>
          <a:xfrm>
            <a:off x="457200" y="878665"/>
            <a:ext cx="8229600" cy="3046988"/>
          </a:xfrm>
          <a:prstGeom prst="rect">
            <a:avLst/>
          </a:prstGeom>
          <a:noFill/>
        </p:spPr>
        <p:txBody>
          <a:bodyPr wrap="square">
            <a:spAutoFit/>
          </a:bodyPr>
          <a:lstStyle/>
          <a:p>
            <a:r>
              <a:rPr lang="es-ES" sz="2400" b="0" i="0" dirty="0">
                <a:solidFill>
                  <a:srgbClr val="374151"/>
                </a:solidFill>
                <a:effectLst/>
                <a:latin typeface="ui-sans-serif"/>
              </a:rPr>
              <a:t>La cadena es otro tipo de datos en Python que permite encerrar un conjunto largo de oraciones entre comillas. En el antiguo paradigma de programación, una cadena es una secuencia de caracteres. Python sigue el mismo enfoque para recuperar caracteres individuales de una cadena. Son inmutables (no editables) pero podemos obtener caracteres. En la memoria, se almacenan en una matriz de caracteres. Entonces, para obtenerlos se usa </a:t>
            </a:r>
            <a:r>
              <a:rPr lang="es-ES" sz="2400" b="1" i="0" dirty="0">
                <a:solidFill>
                  <a:srgbClr val="111827"/>
                </a:solidFill>
                <a:effectLst/>
                <a:latin typeface="ui-sans-serif"/>
              </a:rPr>
              <a:t>dos puntos :</a:t>
            </a:r>
            <a:endParaRPr lang="es-ES" sz="2400" dirty="0"/>
          </a:p>
        </p:txBody>
      </p:sp>
      <p:sp>
        <p:nvSpPr>
          <p:cNvPr id="9" name="CuadroTexto 8">
            <a:extLst>
              <a:ext uri="{FF2B5EF4-FFF2-40B4-BE49-F238E27FC236}">
                <a16:creationId xmlns:a16="http://schemas.microsoft.com/office/drawing/2014/main" id="{9B7C72AA-1CB4-BD53-3554-C43FA98FCCF3}"/>
              </a:ext>
            </a:extLst>
          </p:cNvPr>
          <p:cNvSpPr txBox="1"/>
          <p:nvPr/>
        </p:nvSpPr>
        <p:spPr>
          <a:xfrm>
            <a:off x="460608" y="3925653"/>
            <a:ext cx="5839584" cy="523220"/>
          </a:xfrm>
          <a:prstGeom prst="rect">
            <a:avLst/>
          </a:prstGeom>
          <a:noFill/>
        </p:spPr>
        <p:txBody>
          <a:bodyPr wrap="square">
            <a:spAutoFit/>
          </a:bodyPr>
          <a:lstStyle/>
          <a:p>
            <a:r>
              <a:rPr lang="es-ES" sz="2800" b="1" i="0" dirty="0">
                <a:solidFill>
                  <a:srgbClr val="111827"/>
                </a:solidFill>
                <a:effectLst/>
                <a:latin typeface="ui-sans-serif"/>
              </a:rPr>
              <a:t>Sintaxis para obtener caracteres:</a:t>
            </a:r>
            <a:endParaRPr lang="es-ES" sz="2800" dirty="0"/>
          </a:p>
        </p:txBody>
      </p:sp>
      <p:pic>
        <p:nvPicPr>
          <p:cNvPr id="11" name="Imagen 10">
            <a:extLst>
              <a:ext uri="{FF2B5EF4-FFF2-40B4-BE49-F238E27FC236}">
                <a16:creationId xmlns:a16="http://schemas.microsoft.com/office/drawing/2014/main" id="{123FDC07-2BD0-1AC2-60C9-EEA8C7A43CBF}"/>
              </a:ext>
            </a:extLst>
          </p:cNvPr>
          <p:cNvPicPr>
            <a:picLocks noChangeAspect="1"/>
          </p:cNvPicPr>
          <p:nvPr/>
        </p:nvPicPr>
        <p:blipFill>
          <a:blip r:embed="rId2"/>
          <a:stretch>
            <a:fillRect/>
          </a:stretch>
        </p:blipFill>
        <p:spPr>
          <a:xfrm>
            <a:off x="827584" y="4680308"/>
            <a:ext cx="7472962" cy="908932"/>
          </a:xfrm>
          <a:prstGeom prst="rect">
            <a:avLst/>
          </a:prstGeom>
        </p:spPr>
      </p:pic>
      <p:sp>
        <p:nvSpPr>
          <p:cNvPr id="3" name="Marcador de número de diapositiva 2">
            <a:extLst>
              <a:ext uri="{FF2B5EF4-FFF2-40B4-BE49-F238E27FC236}">
                <a16:creationId xmlns:a16="http://schemas.microsoft.com/office/drawing/2014/main" id="{930B1515-E78B-C119-AE37-B754A82B5AA1}"/>
              </a:ext>
            </a:extLst>
          </p:cNvPr>
          <p:cNvSpPr>
            <a:spLocks noGrp="1"/>
          </p:cNvSpPr>
          <p:nvPr>
            <p:ph type="sldNum" sz="quarter" idx="12"/>
          </p:nvPr>
        </p:nvSpPr>
        <p:spPr/>
        <p:txBody>
          <a:bodyPr/>
          <a:lstStyle/>
          <a:p>
            <a:fld id="{82F7929A-29AB-3B45-A59B-F00170F4A7F7}" type="slidenum">
              <a:rPr lang="es-ES" smtClean="0"/>
              <a:pPr/>
              <a:t>15</a:t>
            </a:fld>
            <a:endParaRPr lang="es-ES"/>
          </a:p>
        </p:txBody>
      </p:sp>
    </p:spTree>
    <p:extLst>
      <p:ext uri="{BB962C8B-B14F-4D97-AF65-F5344CB8AC3E}">
        <p14:creationId xmlns:p14="http://schemas.microsoft.com/office/powerpoint/2010/main" val="364768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8BB9-2C60-CAFB-1854-F37808D65E8B}"/>
              </a:ext>
            </a:extLst>
          </p:cNvPr>
          <p:cNvSpPr>
            <a:spLocks noGrp="1"/>
          </p:cNvSpPr>
          <p:nvPr>
            <p:ph type="title"/>
          </p:nvPr>
        </p:nvSpPr>
        <p:spPr>
          <a:xfrm>
            <a:off x="457200" y="145703"/>
            <a:ext cx="8229600" cy="808802"/>
          </a:xfrm>
        </p:spPr>
        <p:txBody>
          <a:bodyPr/>
          <a:lstStyle/>
          <a:p>
            <a:pPr algn="l"/>
            <a:r>
              <a:rPr lang="es-ES" b="1" i="0" dirty="0">
                <a:effectLst/>
                <a:latin typeface="ui-sans-serif"/>
              </a:rPr>
              <a:t>2. Segmentación de cadenas</a:t>
            </a:r>
          </a:p>
        </p:txBody>
      </p:sp>
      <p:sp>
        <p:nvSpPr>
          <p:cNvPr id="5" name="CuadroTexto 4">
            <a:extLst>
              <a:ext uri="{FF2B5EF4-FFF2-40B4-BE49-F238E27FC236}">
                <a16:creationId xmlns:a16="http://schemas.microsoft.com/office/drawing/2014/main" id="{B5587949-0BCD-6F1A-8AF6-F9047188B422}"/>
              </a:ext>
            </a:extLst>
          </p:cNvPr>
          <p:cNvSpPr txBox="1"/>
          <p:nvPr/>
        </p:nvSpPr>
        <p:spPr>
          <a:xfrm>
            <a:off x="457200" y="878665"/>
            <a:ext cx="8229600" cy="3046988"/>
          </a:xfrm>
          <a:prstGeom prst="rect">
            <a:avLst/>
          </a:prstGeom>
          <a:noFill/>
        </p:spPr>
        <p:txBody>
          <a:bodyPr wrap="square">
            <a:spAutoFit/>
          </a:bodyPr>
          <a:lstStyle/>
          <a:p>
            <a:r>
              <a:rPr lang="es-ES" sz="2400" b="0" i="0" dirty="0">
                <a:solidFill>
                  <a:srgbClr val="374151"/>
                </a:solidFill>
                <a:effectLst/>
                <a:latin typeface="ui-sans-serif"/>
              </a:rPr>
              <a:t>La cadena es otro tipo de datos en Python que permite encerrar un conjunto largo de oraciones entre comillas. En el antiguo paradigma de programación, una cadena es una secuencia de caracteres. Python sigue el mismo enfoque para recuperar caracteres individuales de una cadena. Son inmutables (no editables) pero podemos obtener caracteres. En la memoria, se almacenan en una matriz de caracteres. Entonces, para obtenerlos se usa </a:t>
            </a:r>
            <a:r>
              <a:rPr lang="es-ES" sz="2400" b="1" i="0" dirty="0">
                <a:solidFill>
                  <a:srgbClr val="111827"/>
                </a:solidFill>
                <a:effectLst/>
                <a:latin typeface="ui-sans-serif"/>
              </a:rPr>
              <a:t>dos puntos :</a:t>
            </a:r>
            <a:endParaRPr lang="es-ES" sz="2400" dirty="0"/>
          </a:p>
        </p:txBody>
      </p:sp>
      <p:pic>
        <p:nvPicPr>
          <p:cNvPr id="7" name="Imagen 6">
            <a:extLst>
              <a:ext uri="{FF2B5EF4-FFF2-40B4-BE49-F238E27FC236}">
                <a16:creationId xmlns:a16="http://schemas.microsoft.com/office/drawing/2014/main" id="{B9B286ED-1E5E-9654-4BFA-E75A5190DC41}"/>
              </a:ext>
            </a:extLst>
          </p:cNvPr>
          <p:cNvPicPr>
            <a:picLocks noChangeAspect="1"/>
          </p:cNvPicPr>
          <p:nvPr/>
        </p:nvPicPr>
        <p:blipFill>
          <a:blip r:embed="rId2"/>
          <a:stretch>
            <a:fillRect/>
          </a:stretch>
        </p:blipFill>
        <p:spPr>
          <a:xfrm>
            <a:off x="1619672" y="4023491"/>
            <a:ext cx="5112568" cy="1358026"/>
          </a:xfrm>
          <a:prstGeom prst="rect">
            <a:avLst/>
          </a:prstGeom>
        </p:spPr>
      </p:pic>
      <p:sp>
        <p:nvSpPr>
          <p:cNvPr id="3" name="Marcador de número de diapositiva 2">
            <a:extLst>
              <a:ext uri="{FF2B5EF4-FFF2-40B4-BE49-F238E27FC236}">
                <a16:creationId xmlns:a16="http://schemas.microsoft.com/office/drawing/2014/main" id="{11A5075F-2A60-EEC0-F8CA-479BCA1091C4}"/>
              </a:ext>
            </a:extLst>
          </p:cNvPr>
          <p:cNvSpPr>
            <a:spLocks noGrp="1"/>
          </p:cNvSpPr>
          <p:nvPr>
            <p:ph type="sldNum" sz="quarter" idx="12"/>
          </p:nvPr>
        </p:nvSpPr>
        <p:spPr/>
        <p:txBody>
          <a:bodyPr/>
          <a:lstStyle/>
          <a:p>
            <a:fld id="{82F7929A-29AB-3B45-A59B-F00170F4A7F7}" type="slidenum">
              <a:rPr lang="es-ES" smtClean="0"/>
              <a:pPr/>
              <a:t>16</a:t>
            </a:fld>
            <a:endParaRPr lang="es-ES"/>
          </a:p>
        </p:txBody>
      </p:sp>
    </p:spTree>
    <p:extLst>
      <p:ext uri="{BB962C8B-B14F-4D97-AF65-F5344CB8AC3E}">
        <p14:creationId xmlns:p14="http://schemas.microsoft.com/office/powerpoint/2010/main" val="29619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8BB9-2C60-CAFB-1854-F37808D65E8B}"/>
              </a:ext>
            </a:extLst>
          </p:cNvPr>
          <p:cNvSpPr>
            <a:spLocks noGrp="1"/>
          </p:cNvSpPr>
          <p:nvPr>
            <p:ph type="title"/>
          </p:nvPr>
        </p:nvSpPr>
        <p:spPr>
          <a:xfrm>
            <a:off x="457200" y="145702"/>
            <a:ext cx="8229600" cy="1051049"/>
          </a:xfrm>
        </p:spPr>
        <p:txBody>
          <a:bodyPr/>
          <a:lstStyle/>
          <a:p>
            <a:pPr algn="l"/>
            <a:r>
              <a:rPr lang="es-ES" b="1" i="0" dirty="0">
                <a:effectLst/>
                <a:latin typeface="Epilogue"/>
              </a:rPr>
              <a:t>Acceso a caracteres según el número de índice positivo</a:t>
            </a:r>
          </a:p>
        </p:txBody>
      </p:sp>
      <p:sp>
        <p:nvSpPr>
          <p:cNvPr id="5" name="CuadroTexto 4">
            <a:extLst>
              <a:ext uri="{FF2B5EF4-FFF2-40B4-BE49-F238E27FC236}">
                <a16:creationId xmlns:a16="http://schemas.microsoft.com/office/drawing/2014/main" id="{B5587949-0BCD-6F1A-8AF6-F9047188B422}"/>
              </a:ext>
            </a:extLst>
          </p:cNvPr>
          <p:cNvSpPr txBox="1"/>
          <p:nvPr/>
        </p:nvSpPr>
        <p:spPr>
          <a:xfrm>
            <a:off x="457200" y="1196751"/>
            <a:ext cx="8229600" cy="1938992"/>
          </a:xfrm>
          <a:prstGeom prst="rect">
            <a:avLst/>
          </a:prstGeom>
          <a:noFill/>
        </p:spPr>
        <p:txBody>
          <a:bodyPr wrap="square">
            <a:spAutoFit/>
          </a:bodyPr>
          <a:lstStyle/>
          <a:p>
            <a:r>
              <a:rPr lang="es-ES" sz="2400" b="0" i="0" dirty="0">
                <a:effectLst/>
                <a:latin typeface="Inter"/>
              </a:rPr>
              <a:t>Al hacer referencia a los números del índice, se puede aislar uno de los caracteres de una cadena. Eso se hace poniendo los números de índice entre corchetes. Declaremos una cadena, imprimámosla e invoquemos el número de índice entre corchetes:</a:t>
            </a:r>
            <a:endParaRPr lang="es-ES" sz="2400" dirty="0"/>
          </a:p>
        </p:txBody>
      </p:sp>
      <p:pic>
        <p:nvPicPr>
          <p:cNvPr id="4" name="Imagen 3">
            <a:extLst>
              <a:ext uri="{FF2B5EF4-FFF2-40B4-BE49-F238E27FC236}">
                <a16:creationId xmlns:a16="http://schemas.microsoft.com/office/drawing/2014/main" id="{69EAE0D5-1958-B19B-2D6D-781E492F8979}"/>
              </a:ext>
            </a:extLst>
          </p:cNvPr>
          <p:cNvPicPr>
            <a:picLocks noChangeAspect="1"/>
          </p:cNvPicPr>
          <p:nvPr/>
        </p:nvPicPr>
        <p:blipFill>
          <a:blip r:embed="rId2"/>
          <a:stretch>
            <a:fillRect/>
          </a:stretch>
        </p:blipFill>
        <p:spPr>
          <a:xfrm>
            <a:off x="683568" y="3158603"/>
            <a:ext cx="4079196" cy="1494533"/>
          </a:xfrm>
          <a:prstGeom prst="rect">
            <a:avLst/>
          </a:prstGeom>
        </p:spPr>
      </p:pic>
      <p:pic>
        <p:nvPicPr>
          <p:cNvPr id="8" name="Imagen 7">
            <a:extLst>
              <a:ext uri="{FF2B5EF4-FFF2-40B4-BE49-F238E27FC236}">
                <a16:creationId xmlns:a16="http://schemas.microsoft.com/office/drawing/2014/main" id="{A1AEC4E2-36BC-B049-58D8-9FBC0701B0D0}"/>
              </a:ext>
            </a:extLst>
          </p:cNvPr>
          <p:cNvPicPr>
            <a:picLocks noChangeAspect="1"/>
          </p:cNvPicPr>
          <p:nvPr/>
        </p:nvPicPr>
        <p:blipFill>
          <a:blip r:embed="rId3"/>
          <a:stretch>
            <a:fillRect/>
          </a:stretch>
        </p:blipFill>
        <p:spPr>
          <a:xfrm>
            <a:off x="5148064" y="3429000"/>
            <a:ext cx="3056300" cy="1036034"/>
          </a:xfrm>
          <a:prstGeom prst="rect">
            <a:avLst/>
          </a:prstGeom>
        </p:spPr>
      </p:pic>
      <p:sp>
        <p:nvSpPr>
          <p:cNvPr id="3" name="Marcador de número de diapositiva 2">
            <a:extLst>
              <a:ext uri="{FF2B5EF4-FFF2-40B4-BE49-F238E27FC236}">
                <a16:creationId xmlns:a16="http://schemas.microsoft.com/office/drawing/2014/main" id="{98FE2C6C-B23B-64D7-5DA0-BBB9A4CC1A14}"/>
              </a:ext>
            </a:extLst>
          </p:cNvPr>
          <p:cNvSpPr>
            <a:spLocks noGrp="1"/>
          </p:cNvSpPr>
          <p:nvPr>
            <p:ph type="sldNum" sz="quarter" idx="12"/>
          </p:nvPr>
        </p:nvSpPr>
        <p:spPr/>
        <p:txBody>
          <a:bodyPr/>
          <a:lstStyle/>
          <a:p>
            <a:fld id="{82F7929A-29AB-3B45-A59B-F00170F4A7F7}" type="slidenum">
              <a:rPr lang="es-ES" smtClean="0"/>
              <a:pPr/>
              <a:t>17</a:t>
            </a:fld>
            <a:endParaRPr lang="es-ES"/>
          </a:p>
        </p:txBody>
      </p:sp>
    </p:spTree>
    <p:extLst>
      <p:ext uri="{BB962C8B-B14F-4D97-AF65-F5344CB8AC3E}">
        <p14:creationId xmlns:p14="http://schemas.microsoft.com/office/powerpoint/2010/main" val="289874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404664"/>
            <a:ext cx="8229600" cy="1483097"/>
          </a:xfrm>
        </p:spPr>
        <p:txBody>
          <a:bodyPr/>
          <a:lstStyle/>
          <a:p>
            <a:r>
              <a:rPr lang="es-ES" sz="3200" b="1" i="0" dirty="0">
                <a:effectLst/>
                <a:latin typeface="Epilogue"/>
              </a:rPr>
              <a:t>Acceso a caracteres según el número de índice negativo</a:t>
            </a:r>
            <a:endParaRPr lang="es-ES" dirty="0"/>
          </a:p>
        </p:txBody>
      </p:sp>
      <p:sp>
        <p:nvSpPr>
          <p:cNvPr id="9" name="Rectangle 5">
            <a:extLst>
              <a:ext uri="{FF2B5EF4-FFF2-40B4-BE49-F238E27FC236}">
                <a16:creationId xmlns:a16="http://schemas.microsoft.com/office/drawing/2014/main" id="{2F2E2C26-15E2-15E5-6C46-0F8CAFC4318D}"/>
              </a:ext>
            </a:extLst>
          </p:cNvPr>
          <p:cNvSpPr>
            <a:spLocks noChangeArrowheads="1"/>
          </p:cNvSpPr>
          <p:nvPr/>
        </p:nvSpPr>
        <p:spPr bwMode="auto">
          <a:xfrm>
            <a:off x="464056" y="1794228"/>
            <a:ext cx="8229600" cy="2062103"/>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Inter"/>
              </a:rPr>
              <a:t>Si tenemos una cadena larga y queremos localizar un elemento al final, también podemos contar hacia atrás desde el final de la cadena, comenzando en el número de índice </a:t>
            </a:r>
            <a:r>
              <a:rPr kumimoji="0" lang="es-ES" altLang="es-ES" sz="3200" b="1" i="0" u="none" strike="noStrike" cap="none" normalizeH="0" baseline="0" dirty="0">
                <a:ln>
                  <a:noFill/>
                </a:ln>
                <a:effectLst/>
                <a:latin typeface="Courier New" panose="02070309020205020404" pitchFamily="49" charset="0"/>
                <a:cs typeface="Courier New" panose="02070309020205020404" pitchFamily="49" charset="0"/>
              </a:rPr>
              <a:t>-1</a:t>
            </a:r>
            <a:r>
              <a:rPr kumimoji="0" lang="es-ES" altLang="es-ES" sz="2400" b="0" i="0" u="none" strike="noStrike" cap="none" normalizeH="0" baseline="0" dirty="0">
                <a:ln>
                  <a:noFill/>
                </a:ln>
                <a:effectLst/>
                <a:latin typeface="Inter"/>
              </a:rPr>
              <a:t>.</a:t>
            </a:r>
            <a:endParaRPr kumimoji="0" lang="es-ES" altLang="es-E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Inter"/>
              </a:rPr>
              <a:t>En el caso de la misma cadena </a:t>
            </a:r>
            <a:r>
              <a:rPr kumimoji="0" lang="es-ES" altLang="es-ES" sz="2400" b="1" i="1" u="none" strike="noStrike" cap="none" normalizeH="0" baseline="0" dirty="0">
                <a:ln>
                  <a:noFill/>
                </a:ln>
                <a:effectLst/>
                <a:latin typeface="Courier New" panose="02070309020205020404" pitchFamily="49" charset="0"/>
                <a:cs typeface="Courier New" panose="02070309020205020404" pitchFamily="49" charset="0"/>
              </a:rPr>
              <a:t>Sammy Shark!</a:t>
            </a:r>
            <a:r>
              <a:rPr kumimoji="0" lang="es-ES" altLang="es-ES" sz="2400" b="0" i="0" u="none" strike="noStrike" cap="none" normalizeH="0" baseline="0" dirty="0">
                <a:ln>
                  <a:noFill/>
                </a:ln>
                <a:effectLst/>
                <a:latin typeface="Inter"/>
              </a:rPr>
              <a:t>, el desglose del índice negativo tiene el siguiente aspecto:</a:t>
            </a:r>
            <a:endParaRPr kumimoji="0" lang="es-ES" altLang="es-ES" sz="3600" b="0" i="0" u="none" strike="noStrike" cap="none" normalizeH="0" baseline="0" dirty="0">
              <a:ln>
                <a:noFill/>
              </a:ln>
              <a:effectLst/>
              <a:latin typeface="Arial" panose="020B0604020202020204" pitchFamily="34" charset="0"/>
            </a:endParaRPr>
          </a:p>
        </p:txBody>
      </p:sp>
      <p:pic>
        <p:nvPicPr>
          <p:cNvPr id="11" name="Imagen 10">
            <a:extLst>
              <a:ext uri="{FF2B5EF4-FFF2-40B4-BE49-F238E27FC236}">
                <a16:creationId xmlns:a16="http://schemas.microsoft.com/office/drawing/2014/main" id="{EA0CC8CB-0901-BED0-E8CC-7CA2367E4CD5}"/>
              </a:ext>
            </a:extLst>
          </p:cNvPr>
          <p:cNvPicPr>
            <a:picLocks noChangeAspect="1"/>
          </p:cNvPicPr>
          <p:nvPr/>
        </p:nvPicPr>
        <p:blipFill>
          <a:blip r:embed="rId2"/>
          <a:stretch>
            <a:fillRect/>
          </a:stretch>
        </p:blipFill>
        <p:spPr>
          <a:xfrm>
            <a:off x="107504" y="4094345"/>
            <a:ext cx="9144000" cy="856463"/>
          </a:xfrm>
          <a:prstGeom prst="rect">
            <a:avLst/>
          </a:prstGeom>
        </p:spPr>
      </p:pic>
      <p:sp>
        <p:nvSpPr>
          <p:cNvPr id="12" name="Rectangle 6">
            <a:extLst>
              <a:ext uri="{FF2B5EF4-FFF2-40B4-BE49-F238E27FC236}">
                <a16:creationId xmlns:a16="http://schemas.microsoft.com/office/drawing/2014/main" id="{477FD0A3-4F64-FA99-EF90-4EA2096718BC}"/>
              </a:ext>
            </a:extLst>
          </p:cNvPr>
          <p:cNvSpPr>
            <a:spLocks noChangeArrowheads="1"/>
          </p:cNvSpPr>
          <p:nvPr/>
        </p:nvSpPr>
        <p:spPr bwMode="auto">
          <a:xfrm>
            <a:off x="465292" y="4950808"/>
            <a:ext cx="8428424" cy="1200329"/>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i="0" u="none" strike="noStrike" cap="none" normalizeH="0" baseline="0" dirty="0">
                <a:ln>
                  <a:noFill/>
                </a:ln>
                <a:effectLst/>
                <a:latin typeface="Inter"/>
              </a:rPr>
              <a:t>Usando números de índice negativos, podemos imprimir el carácter </a:t>
            </a:r>
            <a:r>
              <a:rPr kumimoji="0" lang="es-ES" altLang="es-ES" sz="2400" i="0" u="none" strike="noStrike" cap="none" normalizeH="0" baseline="0" dirty="0">
                <a:ln>
                  <a:noFill/>
                </a:ln>
                <a:effectLst/>
                <a:latin typeface="Courier New" panose="02070309020205020404" pitchFamily="49" charset="0"/>
                <a:cs typeface="Courier New" panose="02070309020205020404" pitchFamily="49" charset="0"/>
              </a:rPr>
              <a:t>r</a:t>
            </a:r>
            <a:r>
              <a:rPr kumimoji="0" lang="es-ES" altLang="es-ES" sz="2400" i="0" u="none" strike="noStrike" cap="none" normalizeH="0" baseline="0" dirty="0">
                <a:ln>
                  <a:noFill/>
                </a:ln>
                <a:effectLst/>
                <a:latin typeface="Inter"/>
              </a:rPr>
              <a:t>, haciendo referencia a su posición en el índice -3, como se muestra a continuación:</a:t>
            </a:r>
            <a:r>
              <a:rPr kumimoji="0" lang="es-ES" altLang="es-ES" sz="2400" i="0" u="none" strike="noStrike" cap="none" normalizeH="0" baseline="0" dirty="0">
                <a:ln>
                  <a:noFill/>
                </a:ln>
                <a:effectLst/>
              </a:rPr>
              <a:t> </a:t>
            </a:r>
            <a:endParaRPr kumimoji="0" lang="es-ES" altLang="es-ES" sz="2400" i="0" u="none" strike="noStrike" cap="none" normalizeH="0" baseline="0" dirty="0">
              <a:ln>
                <a:noFill/>
              </a:ln>
              <a:effectLst/>
              <a:latin typeface="Arial" panose="020B0604020202020204" pitchFamily="34" charset="0"/>
            </a:endParaRPr>
          </a:p>
        </p:txBody>
      </p:sp>
      <p:sp>
        <p:nvSpPr>
          <p:cNvPr id="3" name="Marcador de número de diapositiva 2">
            <a:extLst>
              <a:ext uri="{FF2B5EF4-FFF2-40B4-BE49-F238E27FC236}">
                <a16:creationId xmlns:a16="http://schemas.microsoft.com/office/drawing/2014/main" id="{F28E0C84-04BC-34C8-FAE3-778B5A3E614C}"/>
              </a:ext>
            </a:extLst>
          </p:cNvPr>
          <p:cNvSpPr>
            <a:spLocks noGrp="1"/>
          </p:cNvSpPr>
          <p:nvPr>
            <p:ph type="sldNum" sz="quarter" idx="12"/>
          </p:nvPr>
        </p:nvSpPr>
        <p:spPr/>
        <p:txBody>
          <a:bodyPr/>
          <a:lstStyle/>
          <a:p>
            <a:fld id="{82F7929A-29AB-3B45-A59B-F00170F4A7F7}" type="slidenum">
              <a:rPr lang="es-ES" smtClean="0"/>
              <a:pPr/>
              <a:t>18</a:t>
            </a:fld>
            <a:endParaRPr lang="es-ES"/>
          </a:p>
        </p:txBody>
      </p:sp>
    </p:spTree>
    <p:extLst>
      <p:ext uri="{BB962C8B-B14F-4D97-AF65-F5344CB8AC3E}">
        <p14:creationId xmlns:p14="http://schemas.microsoft.com/office/powerpoint/2010/main" val="96025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404664"/>
            <a:ext cx="8229600" cy="1483097"/>
          </a:xfrm>
        </p:spPr>
        <p:txBody>
          <a:bodyPr/>
          <a:lstStyle/>
          <a:p>
            <a:r>
              <a:rPr lang="es-ES" sz="3200" b="1" i="0" dirty="0">
                <a:effectLst/>
                <a:latin typeface="Epilogue"/>
              </a:rPr>
              <a:t>Acceso a caracteres según el número de índice negativo</a:t>
            </a:r>
            <a:endParaRPr lang="es-ES" dirty="0"/>
          </a:p>
        </p:txBody>
      </p:sp>
      <p:pic>
        <p:nvPicPr>
          <p:cNvPr id="4" name="Imagen 3">
            <a:extLst>
              <a:ext uri="{FF2B5EF4-FFF2-40B4-BE49-F238E27FC236}">
                <a16:creationId xmlns:a16="http://schemas.microsoft.com/office/drawing/2014/main" id="{ACD8287B-0AB5-3A55-62A4-7461B2446A20}"/>
              </a:ext>
            </a:extLst>
          </p:cNvPr>
          <p:cNvPicPr>
            <a:picLocks noChangeAspect="1"/>
          </p:cNvPicPr>
          <p:nvPr/>
        </p:nvPicPr>
        <p:blipFill>
          <a:blip r:embed="rId2"/>
          <a:stretch>
            <a:fillRect/>
          </a:stretch>
        </p:blipFill>
        <p:spPr>
          <a:xfrm>
            <a:off x="1339609" y="2060848"/>
            <a:ext cx="2801466" cy="1863832"/>
          </a:xfrm>
          <a:prstGeom prst="rect">
            <a:avLst/>
          </a:prstGeom>
        </p:spPr>
      </p:pic>
      <p:pic>
        <p:nvPicPr>
          <p:cNvPr id="6" name="Imagen 5">
            <a:extLst>
              <a:ext uri="{FF2B5EF4-FFF2-40B4-BE49-F238E27FC236}">
                <a16:creationId xmlns:a16="http://schemas.microsoft.com/office/drawing/2014/main" id="{54AF3F2C-F651-0519-8B73-8BA5E56E626E}"/>
              </a:ext>
            </a:extLst>
          </p:cNvPr>
          <p:cNvPicPr>
            <a:picLocks noChangeAspect="1"/>
          </p:cNvPicPr>
          <p:nvPr/>
        </p:nvPicPr>
        <p:blipFill>
          <a:blip r:embed="rId3"/>
          <a:stretch>
            <a:fillRect/>
          </a:stretch>
        </p:blipFill>
        <p:spPr>
          <a:xfrm>
            <a:off x="4861155" y="2308897"/>
            <a:ext cx="3239237" cy="1371106"/>
          </a:xfrm>
          <a:prstGeom prst="rect">
            <a:avLst/>
          </a:prstGeom>
        </p:spPr>
      </p:pic>
      <p:sp>
        <p:nvSpPr>
          <p:cNvPr id="8" name="CuadroTexto 7">
            <a:extLst>
              <a:ext uri="{FF2B5EF4-FFF2-40B4-BE49-F238E27FC236}">
                <a16:creationId xmlns:a16="http://schemas.microsoft.com/office/drawing/2014/main" id="{80B0E1C6-6D90-ECAB-BD33-DC2CC46DB8F8}"/>
              </a:ext>
            </a:extLst>
          </p:cNvPr>
          <p:cNvSpPr txBox="1"/>
          <p:nvPr/>
        </p:nvSpPr>
        <p:spPr>
          <a:xfrm>
            <a:off x="827584" y="4153020"/>
            <a:ext cx="7859216" cy="1384995"/>
          </a:xfrm>
          <a:prstGeom prst="rect">
            <a:avLst/>
          </a:prstGeom>
          <a:noFill/>
        </p:spPr>
        <p:txBody>
          <a:bodyPr wrap="square">
            <a:spAutoFit/>
          </a:bodyPr>
          <a:lstStyle/>
          <a:p>
            <a:r>
              <a:rPr lang="es-ES" sz="2800" b="0" i="0" dirty="0">
                <a:effectLst/>
                <a:latin typeface="Inter"/>
              </a:rPr>
              <a:t>Usar números de índice negativos puede ser ventajoso para aislar un solo carácter al final de una cadena larga. </a:t>
            </a:r>
            <a:endParaRPr lang="es-ES" sz="2800" dirty="0"/>
          </a:p>
        </p:txBody>
      </p:sp>
      <p:pic>
        <p:nvPicPr>
          <p:cNvPr id="13" name="Imagen 12">
            <a:extLst>
              <a:ext uri="{FF2B5EF4-FFF2-40B4-BE49-F238E27FC236}">
                <a16:creationId xmlns:a16="http://schemas.microsoft.com/office/drawing/2014/main" id="{A1053AD1-D66A-1D14-4337-AE5881E160C8}"/>
              </a:ext>
            </a:extLst>
          </p:cNvPr>
          <p:cNvPicPr>
            <a:picLocks noChangeAspect="1"/>
          </p:cNvPicPr>
          <p:nvPr/>
        </p:nvPicPr>
        <p:blipFill>
          <a:blip r:embed="rId4"/>
          <a:stretch>
            <a:fillRect/>
          </a:stretch>
        </p:blipFill>
        <p:spPr>
          <a:xfrm>
            <a:off x="3667124" y="5337730"/>
            <a:ext cx="2842831" cy="673302"/>
          </a:xfrm>
          <a:prstGeom prst="rect">
            <a:avLst/>
          </a:prstGeom>
        </p:spPr>
      </p:pic>
      <p:sp>
        <p:nvSpPr>
          <p:cNvPr id="3" name="Marcador de número de diapositiva 2">
            <a:extLst>
              <a:ext uri="{FF2B5EF4-FFF2-40B4-BE49-F238E27FC236}">
                <a16:creationId xmlns:a16="http://schemas.microsoft.com/office/drawing/2014/main" id="{7AD2B886-3267-94D4-BB9E-1F1093934DD9}"/>
              </a:ext>
            </a:extLst>
          </p:cNvPr>
          <p:cNvSpPr>
            <a:spLocks noGrp="1"/>
          </p:cNvSpPr>
          <p:nvPr>
            <p:ph type="sldNum" sz="quarter" idx="12"/>
          </p:nvPr>
        </p:nvSpPr>
        <p:spPr/>
        <p:txBody>
          <a:bodyPr/>
          <a:lstStyle/>
          <a:p>
            <a:fld id="{82F7929A-29AB-3B45-A59B-F00170F4A7F7}" type="slidenum">
              <a:rPr lang="es-ES" smtClean="0"/>
              <a:pPr/>
              <a:t>19</a:t>
            </a:fld>
            <a:endParaRPr lang="es-ES"/>
          </a:p>
        </p:txBody>
      </p:sp>
    </p:spTree>
    <p:extLst>
      <p:ext uri="{BB962C8B-B14F-4D97-AF65-F5344CB8AC3E}">
        <p14:creationId xmlns:p14="http://schemas.microsoft.com/office/powerpoint/2010/main" val="382875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eaLnBrk="1" hangingPunct="1"/>
            <a:r>
              <a:rPr lang="es-ES" altLang="es-ES" dirty="0"/>
              <a:t>Estructuras de Control-Iterativas</a:t>
            </a:r>
            <a:endParaRPr lang="es-ES" altLang="es-ES"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2</a:t>
            </a:fld>
            <a:endParaRPr lang="es-ES"/>
          </a:p>
        </p:txBody>
      </p:sp>
      <p:sp>
        <p:nvSpPr>
          <p:cNvPr id="5" name="Rectangle 2">
            <a:extLst>
              <a:ext uri="{FF2B5EF4-FFF2-40B4-BE49-F238E27FC236}">
                <a16:creationId xmlns:a16="http://schemas.microsoft.com/office/drawing/2014/main" id="{FDDA8E08-D4CC-5B3C-A23E-1E58E85CC842}"/>
              </a:ext>
            </a:extLst>
          </p:cNvPr>
          <p:cNvSpPr>
            <a:spLocks noChangeArrowheads="1"/>
          </p:cNvSpPr>
          <p:nvPr/>
        </p:nvSpPr>
        <p:spPr bwMode="auto">
          <a:xfrm rot="10800000" flipV="1">
            <a:off x="462910" y="1012086"/>
            <a:ext cx="8229600" cy="342654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212529"/>
                </a:solidFill>
                <a:effectLst/>
                <a:latin typeface="-apple-system"/>
              </a:rPr>
              <a:t>A diferencia de las estructuras de control condicionales, las </a:t>
            </a:r>
            <a:r>
              <a:rPr kumimoji="0" lang="es-ES" altLang="es-ES" sz="2400" b="1" i="0" u="none" strike="noStrike" cap="none" normalizeH="0" baseline="0" dirty="0">
                <a:ln>
                  <a:noFill/>
                </a:ln>
                <a:solidFill>
                  <a:srgbClr val="212529"/>
                </a:solidFill>
                <a:effectLst/>
                <a:latin typeface="-apple-system"/>
              </a:rPr>
              <a:t>iterativas</a:t>
            </a:r>
            <a:r>
              <a:rPr kumimoji="0" lang="es-ES" altLang="es-ES" sz="2400" b="0" i="0" u="none" strike="noStrike" cap="none" normalizeH="0" baseline="0" dirty="0">
                <a:ln>
                  <a:noFill/>
                </a:ln>
                <a:solidFill>
                  <a:srgbClr val="212529"/>
                </a:solidFill>
                <a:effectLst/>
                <a:latin typeface="-apple-system"/>
              </a:rPr>
              <a:t> (también llamadas </a:t>
            </a:r>
            <a:r>
              <a:rPr kumimoji="0" lang="es-ES" altLang="es-ES" sz="2400" b="1" i="0" u="none" strike="noStrike" cap="none" normalizeH="0" baseline="0" dirty="0">
                <a:ln>
                  <a:noFill/>
                </a:ln>
                <a:solidFill>
                  <a:srgbClr val="FF0000"/>
                </a:solidFill>
                <a:effectLst/>
                <a:latin typeface="-apple-system"/>
              </a:rPr>
              <a:t>cíclicas o bucles</a:t>
            </a:r>
            <a:r>
              <a:rPr kumimoji="0" lang="es-ES" altLang="es-ES" sz="2400" b="0" i="0" u="none" strike="noStrike" cap="none" normalizeH="0" baseline="0" dirty="0">
                <a:ln>
                  <a:noFill/>
                </a:ln>
                <a:solidFill>
                  <a:srgbClr val="212529"/>
                </a:solidFill>
                <a:effectLst/>
                <a:latin typeface="-apple-system"/>
              </a:rPr>
              <a:t>), nos permiten ejecutar un mismo código, de manera repetida, mientras se cumpla una condición.</a:t>
            </a:r>
            <a:endParaRPr kumimoji="0" lang="es-ES" altLang="es-E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400" b="0" i="0" u="none" strike="noStrike" cap="none" normalizeH="0" baseline="0" dirty="0">
              <a:ln>
                <a:noFill/>
              </a:ln>
              <a:solidFill>
                <a:srgbClr val="2125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212529"/>
                </a:solidFill>
                <a:effectLst/>
                <a:latin typeface="-apple-system"/>
              </a:rPr>
              <a:t>En Python se dispone de dos estructuras cíclicas:</a:t>
            </a:r>
            <a:endParaRPr kumimoji="0" lang="es-ES" altLang="es-E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2400" b="1" i="0" u="none" strike="noStrike" cap="none" normalizeH="0" baseline="0" dirty="0">
                <a:ln>
                  <a:noFill/>
                </a:ln>
                <a:solidFill>
                  <a:srgbClr val="FF0000"/>
                </a:solidFill>
                <a:effectLst/>
                <a:latin typeface="-apple-system"/>
              </a:rPr>
              <a:t>El bucle </a:t>
            </a:r>
            <a:r>
              <a:rPr kumimoji="0" lang="es-ES" altLang="es-ES" sz="2400" b="1" i="0" u="none" strike="noStrike" cap="none" normalizeH="0" baseline="0" dirty="0">
                <a:ln>
                  <a:noFill/>
                </a:ln>
                <a:solidFill>
                  <a:srgbClr val="FF0000"/>
                </a:solidFill>
                <a:effectLst/>
                <a:latin typeface="SFMono-Regular"/>
              </a:rPr>
              <a:t>while</a:t>
            </a:r>
            <a:endParaRPr kumimoji="0" lang="es-ES" altLang="es-ES" sz="2400" b="1" i="0" u="none" strike="noStrike" cap="none" normalizeH="0" baseline="0" dirty="0">
              <a:ln>
                <a:noFill/>
              </a:ln>
              <a:solidFill>
                <a:srgbClr val="FF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2400" b="1" i="0" u="none" strike="noStrike" cap="none" normalizeH="0" baseline="0" dirty="0">
                <a:ln>
                  <a:noFill/>
                </a:ln>
                <a:solidFill>
                  <a:srgbClr val="FF0000"/>
                </a:solidFill>
                <a:effectLst/>
                <a:latin typeface="-apple-system"/>
              </a:rPr>
              <a:t>El bucle </a:t>
            </a:r>
            <a:r>
              <a:rPr kumimoji="0" lang="es-ES" altLang="es-ES" sz="2400" b="1" i="0" u="none" strike="noStrike" cap="none" normalizeH="0" baseline="0" dirty="0">
                <a:ln>
                  <a:noFill/>
                </a:ln>
                <a:solidFill>
                  <a:srgbClr val="FF0000"/>
                </a:solidFill>
                <a:effectLst/>
                <a:latin typeface="SFMono-Regular"/>
              </a:rPr>
              <a:t>for</a:t>
            </a:r>
            <a:endParaRPr kumimoji="0" lang="es-ES" altLang="es-ES" sz="2400" b="1" i="0" u="none" strike="noStrike" cap="none" normalizeH="0" baseline="0" dirty="0">
              <a:ln>
                <a:noFill/>
              </a:ln>
              <a:solidFill>
                <a:srgbClr val="FF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212529"/>
                </a:solidFill>
                <a:effectLst/>
                <a:latin typeface="-apple-system"/>
              </a:rPr>
              <a:t>Las veremos en detalle a continuación.</a:t>
            </a:r>
            <a:endParaRPr kumimoji="0" lang="es-ES" altLang="es-E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58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404665"/>
            <a:ext cx="8229600" cy="648072"/>
          </a:xfrm>
        </p:spPr>
        <p:txBody>
          <a:bodyPr/>
          <a:lstStyle/>
          <a:p>
            <a:r>
              <a:rPr lang="es-ES" sz="3200" b="1" i="0" dirty="0">
                <a:effectLst/>
                <a:latin typeface="Epilogue"/>
              </a:rPr>
              <a:t>Segmentación de Cadenas</a:t>
            </a:r>
            <a:endParaRPr lang="es-ES" dirty="0"/>
          </a:p>
        </p:txBody>
      </p:sp>
      <p:sp>
        <p:nvSpPr>
          <p:cNvPr id="3" name="Rectangle 1">
            <a:extLst>
              <a:ext uri="{FF2B5EF4-FFF2-40B4-BE49-F238E27FC236}">
                <a16:creationId xmlns:a16="http://schemas.microsoft.com/office/drawing/2014/main" id="{7B420DAD-5C13-6DE1-4961-25EC075AEB12}"/>
              </a:ext>
            </a:extLst>
          </p:cNvPr>
          <p:cNvSpPr>
            <a:spLocks noChangeArrowheads="1"/>
          </p:cNvSpPr>
          <p:nvPr/>
        </p:nvSpPr>
        <p:spPr bwMode="auto">
          <a:xfrm>
            <a:off x="457200" y="1104421"/>
            <a:ext cx="8229600" cy="2554545"/>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Inter"/>
              </a:rPr>
              <a:t>También podemos invocar un rango de caracteres de la cadena. Digamos que solo queremos imprimir la palabra </a:t>
            </a:r>
            <a:r>
              <a:rPr kumimoji="0" lang="es-ES" altLang="es-ES" sz="2400" b="1" i="1" u="none" strike="noStrike" cap="none" normalizeH="0" baseline="0" dirty="0">
                <a:ln>
                  <a:noFill/>
                </a:ln>
                <a:effectLst/>
                <a:latin typeface="Courier New" panose="02070309020205020404" pitchFamily="49" charset="0"/>
                <a:cs typeface="Courier New" panose="02070309020205020404" pitchFamily="49" charset="0"/>
              </a:rPr>
              <a:t>Shark</a:t>
            </a:r>
            <a:r>
              <a:rPr kumimoji="0" lang="es-ES" altLang="es-ES" sz="3600" b="1" i="1" u="none" strike="noStrike" cap="none" normalizeH="0" baseline="0" dirty="0">
                <a:ln>
                  <a:noFill/>
                </a:ln>
                <a:effectLst/>
                <a:latin typeface="Inter"/>
              </a:rPr>
              <a:t>. </a:t>
            </a:r>
            <a:r>
              <a:rPr kumimoji="0" lang="es-ES" altLang="es-ES" sz="2400" b="0" i="0" u="none" strike="noStrike" cap="none" normalizeH="0" baseline="0" dirty="0">
                <a:ln>
                  <a:noFill/>
                </a:ln>
                <a:effectLst/>
                <a:latin typeface="Inter"/>
              </a:rPr>
              <a:t>Podemos hacerlo creando una </a:t>
            </a:r>
            <a:r>
              <a:rPr kumimoji="0" lang="es-ES" altLang="es-ES" sz="2400" b="1" i="0" u="none" strike="noStrike" cap="none" normalizeH="0" baseline="0" dirty="0">
                <a:ln>
                  <a:noFill/>
                </a:ln>
                <a:effectLst/>
                <a:latin typeface="Inter"/>
              </a:rPr>
              <a:t>slicing</a:t>
            </a:r>
            <a:r>
              <a:rPr kumimoji="0" lang="es-ES" altLang="es-ES" sz="2400" b="0" i="0" u="none" strike="noStrike" cap="none" normalizeH="0" baseline="0" dirty="0">
                <a:ln>
                  <a:noFill/>
                </a:ln>
                <a:effectLst/>
                <a:latin typeface="Inter"/>
              </a:rPr>
              <a:t>, que es una secuencia de caracteres dentro de una cadena original. Con las rebanadas, podemos invocar varios valores de caracteres creando un rango de números de índice separados por dos puntos </a:t>
            </a:r>
            <a:r>
              <a:rPr kumimoji="0" lang="es-ES" altLang="es-ES" sz="28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s-ES" altLang="es-ES" sz="2800" b="1" i="0" u="none" strike="noStrike" cap="none" normalizeH="0" baseline="0" dirty="0" err="1">
                <a:ln>
                  <a:noFill/>
                </a:ln>
                <a:effectLst/>
                <a:latin typeface="Courier New" panose="02070309020205020404" pitchFamily="49" charset="0"/>
                <a:cs typeface="Courier New" panose="02070309020205020404" pitchFamily="49" charset="0"/>
              </a:rPr>
              <a:t>x:y</a:t>
            </a:r>
            <a:r>
              <a:rPr kumimoji="0" lang="es-ES" altLang="es-ES" sz="28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s-ES" altLang="es-ES" sz="2400" b="0" i="0" u="none" strike="noStrike" cap="none" normalizeH="0" baseline="0" dirty="0">
                <a:ln>
                  <a:noFill/>
                </a:ln>
                <a:effectLst/>
                <a:latin typeface="Inter"/>
              </a:rPr>
              <a:t>:</a:t>
            </a:r>
            <a:r>
              <a:rPr kumimoji="0" lang="es-ES" altLang="es-ES" sz="1050" b="0" i="0" u="none" strike="noStrike" cap="none" normalizeH="0" baseline="0" dirty="0">
                <a:ln>
                  <a:noFill/>
                </a:ln>
                <a:effectLst/>
              </a:rPr>
              <a:t> </a:t>
            </a:r>
            <a:endParaRPr kumimoji="0" lang="es-ES" altLang="es-ES" sz="3600" b="0" i="0" u="none" strike="noStrike" cap="none" normalizeH="0" baseline="0" dirty="0">
              <a:ln>
                <a:noFill/>
              </a:ln>
              <a:effectLst/>
              <a:latin typeface="Arial" panose="020B0604020202020204" pitchFamily="34" charset="0"/>
            </a:endParaRPr>
          </a:p>
        </p:txBody>
      </p:sp>
      <p:pic>
        <p:nvPicPr>
          <p:cNvPr id="7" name="Imagen 6">
            <a:extLst>
              <a:ext uri="{FF2B5EF4-FFF2-40B4-BE49-F238E27FC236}">
                <a16:creationId xmlns:a16="http://schemas.microsoft.com/office/drawing/2014/main" id="{49F34592-C6FF-90BD-FA43-651A6FCB22B9}"/>
              </a:ext>
            </a:extLst>
          </p:cNvPr>
          <p:cNvPicPr>
            <a:picLocks noChangeAspect="1"/>
          </p:cNvPicPr>
          <p:nvPr/>
        </p:nvPicPr>
        <p:blipFill>
          <a:blip r:embed="rId2"/>
          <a:stretch>
            <a:fillRect/>
          </a:stretch>
        </p:blipFill>
        <p:spPr>
          <a:xfrm>
            <a:off x="2987824" y="3672257"/>
            <a:ext cx="2952328" cy="2608483"/>
          </a:xfrm>
          <a:prstGeom prst="rect">
            <a:avLst/>
          </a:prstGeom>
        </p:spPr>
      </p:pic>
      <p:sp>
        <p:nvSpPr>
          <p:cNvPr id="4" name="Marcador de número de diapositiva 3">
            <a:extLst>
              <a:ext uri="{FF2B5EF4-FFF2-40B4-BE49-F238E27FC236}">
                <a16:creationId xmlns:a16="http://schemas.microsoft.com/office/drawing/2014/main" id="{157A9120-E6C1-E311-4093-6344DBBCDEAC}"/>
              </a:ext>
            </a:extLst>
          </p:cNvPr>
          <p:cNvSpPr>
            <a:spLocks noGrp="1"/>
          </p:cNvSpPr>
          <p:nvPr>
            <p:ph type="sldNum" sz="quarter" idx="12"/>
          </p:nvPr>
        </p:nvSpPr>
        <p:spPr/>
        <p:txBody>
          <a:bodyPr/>
          <a:lstStyle/>
          <a:p>
            <a:fld id="{82F7929A-29AB-3B45-A59B-F00170F4A7F7}" type="slidenum">
              <a:rPr lang="es-ES" smtClean="0"/>
              <a:pPr/>
              <a:t>20</a:t>
            </a:fld>
            <a:endParaRPr lang="es-ES"/>
          </a:p>
        </p:txBody>
      </p:sp>
    </p:spTree>
    <p:extLst>
      <p:ext uri="{BB962C8B-B14F-4D97-AF65-F5344CB8AC3E}">
        <p14:creationId xmlns:p14="http://schemas.microsoft.com/office/powerpoint/2010/main" val="2354779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203202"/>
            <a:ext cx="8229600" cy="648072"/>
          </a:xfrm>
        </p:spPr>
        <p:txBody>
          <a:bodyPr/>
          <a:lstStyle/>
          <a:p>
            <a:r>
              <a:rPr lang="es-ES" sz="3200" b="1" i="0" dirty="0">
                <a:effectLst/>
                <a:latin typeface="Epilogue"/>
              </a:rPr>
              <a:t>Segmentación de Cadenas</a:t>
            </a:r>
            <a:endParaRPr lang="es-ES" dirty="0"/>
          </a:p>
        </p:txBody>
      </p:sp>
      <p:sp>
        <p:nvSpPr>
          <p:cNvPr id="4" name="Rectangle 1">
            <a:extLst>
              <a:ext uri="{FF2B5EF4-FFF2-40B4-BE49-F238E27FC236}">
                <a16:creationId xmlns:a16="http://schemas.microsoft.com/office/drawing/2014/main" id="{C6BA0496-1C70-00BE-B961-135E7887E854}"/>
              </a:ext>
            </a:extLst>
          </p:cNvPr>
          <p:cNvSpPr>
            <a:spLocks noChangeArrowheads="1"/>
          </p:cNvSpPr>
          <p:nvPr/>
        </p:nvSpPr>
        <p:spPr bwMode="auto">
          <a:xfrm>
            <a:off x="480050" y="1145069"/>
            <a:ext cx="8229600" cy="1384995"/>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Inter"/>
              </a:rPr>
              <a:t>Cuando se crea una slicing, como en </a:t>
            </a:r>
            <a:r>
              <a:rPr kumimoji="0" lang="es-ES" altLang="es-ES" sz="2400" b="1" i="0" u="none" strike="noStrike" cap="none" normalizeH="0" baseline="0" dirty="0">
                <a:ln>
                  <a:noFill/>
                </a:ln>
                <a:effectLst/>
                <a:latin typeface="Courier New" panose="02070309020205020404" pitchFamily="49" charset="0"/>
                <a:cs typeface="Courier New" panose="02070309020205020404" pitchFamily="49" charset="0"/>
              </a:rPr>
              <a:t>[6:11]</a:t>
            </a:r>
            <a:r>
              <a:rPr kumimoji="0" lang="es-ES" altLang="es-ES" sz="3600" b="1" i="0" u="none" strike="noStrike" cap="none" normalizeH="0" baseline="0" dirty="0">
                <a:ln>
                  <a:noFill/>
                </a:ln>
                <a:effectLst/>
                <a:latin typeface="Inter"/>
              </a:rPr>
              <a:t>, </a:t>
            </a:r>
            <a:r>
              <a:rPr kumimoji="0" lang="es-ES" altLang="es-ES" sz="2400" b="0" i="0" u="none" strike="noStrike" cap="none" normalizeH="0" baseline="0" dirty="0">
                <a:ln>
                  <a:noFill/>
                </a:ln>
                <a:effectLst/>
                <a:latin typeface="Inter"/>
              </a:rPr>
              <a:t>el primer número de índice es donde comienza la slicing (inclusivo), y el segundo número de índice es donde termina la slicing (exclusivo)</a:t>
            </a:r>
            <a:r>
              <a:rPr kumimoji="0" lang="es-ES" altLang="es-ES" sz="1050" b="0" i="0" u="none" strike="noStrike" cap="none" normalizeH="0" baseline="0" dirty="0">
                <a:ln>
                  <a:noFill/>
                </a:ln>
                <a:effectLst/>
              </a:rPr>
              <a:t> .</a:t>
            </a:r>
            <a:endParaRPr kumimoji="0" lang="es-ES" altLang="es-ES" sz="3600" b="0" i="0" u="none" strike="noStrike" cap="none" normalizeH="0" baseline="0" dirty="0">
              <a:ln>
                <a:noFill/>
              </a:ln>
              <a:effectLst/>
              <a:latin typeface="Arial" panose="020B0604020202020204" pitchFamily="34" charset="0"/>
            </a:endParaRPr>
          </a:p>
        </p:txBody>
      </p:sp>
      <p:sp>
        <p:nvSpPr>
          <p:cNvPr id="6" name="Rectangle 3">
            <a:extLst>
              <a:ext uri="{FF2B5EF4-FFF2-40B4-BE49-F238E27FC236}">
                <a16:creationId xmlns:a16="http://schemas.microsoft.com/office/drawing/2014/main" id="{E994E4DA-D2B7-76C2-A78D-0FE27079B726}"/>
              </a:ext>
            </a:extLst>
          </p:cNvPr>
          <p:cNvSpPr>
            <a:spLocks noChangeArrowheads="1"/>
          </p:cNvSpPr>
          <p:nvPr/>
        </p:nvSpPr>
        <p:spPr bwMode="auto">
          <a:xfrm>
            <a:off x="457200" y="2490281"/>
            <a:ext cx="8229600" cy="1877437"/>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effectLst/>
                <a:latin typeface="Inter"/>
              </a:rPr>
              <a:t>Cuando se segmentan cadenas, se está creando una </a:t>
            </a:r>
            <a:r>
              <a:rPr kumimoji="0" lang="es-ES" altLang="es-ES" sz="2400" b="1" i="0" u="none" strike="noStrike" cap="none" normalizeH="0" baseline="0" dirty="0">
                <a:ln>
                  <a:noFill/>
                </a:ln>
                <a:effectLst/>
                <a:latin typeface="Inter"/>
              </a:rPr>
              <a:t>subcadena</a:t>
            </a:r>
            <a:r>
              <a:rPr kumimoji="0" lang="es-ES" altLang="es-ES" sz="2400" b="0" i="0" u="none" strike="noStrike" cap="none" normalizeH="0" baseline="0" dirty="0">
                <a:ln>
                  <a:noFill/>
                </a:ln>
                <a:effectLst/>
                <a:latin typeface="Inter"/>
              </a:rPr>
              <a:t>, que es esencialmente una cadena que existe dentro de otra cadena. Cuando invocamos </a:t>
            </a:r>
            <a:r>
              <a:rPr kumimoji="0" lang="es-ES" altLang="es-ES" sz="2000" b="1" i="0" u="none" strike="noStrike" cap="none" normalizeH="0" baseline="0" dirty="0">
                <a:ln>
                  <a:noFill/>
                </a:ln>
                <a:effectLst/>
                <a:latin typeface="Courier New" panose="02070309020205020404" pitchFamily="49" charset="0"/>
                <a:cs typeface="Courier New" panose="02070309020205020404" pitchFamily="49" charset="0"/>
              </a:rPr>
              <a:t>ss[6:11]</a:t>
            </a:r>
            <a:r>
              <a:rPr kumimoji="0" lang="es-ES" altLang="es-ES" sz="3200" b="1" i="0" u="none" strike="noStrike" cap="none" normalizeH="0" baseline="0" dirty="0">
                <a:ln>
                  <a:noFill/>
                </a:ln>
                <a:effectLst/>
                <a:latin typeface="Inter"/>
              </a:rPr>
              <a:t>, </a:t>
            </a:r>
            <a:r>
              <a:rPr kumimoji="0" lang="es-ES" altLang="es-ES" sz="2400" b="0" i="0" u="none" strike="noStrike" cap="none" normalizeH="0" baseline="0" dirty="0">
                <a:ln>
                  <a:noFill/>
                </a:ln>
                <a:effectLst/>
                <a:latin typeface="Inter"/>
              </a:rPr>
              <a:t>invocamos la subcadena </a:t>
            </a:r>
            <a:r>
              <a:rPr kumimoji="0" lang="es-ES" altLang="es-ES" b="0" i="0" u="none" strike="noStrike" cap="none" normalizeH="0" baseline="0" dirty="0">
                <a:ln>
                  <a:noFill/>
                </a:ln>
                <a:effectLst/>
                <a:latin typeface="Courier New" panose="02070309020205020404" pitchFamily="49" charset="0"/>
                <a:cs typeface="Courier New" panose="02070309020205020404" pitchFamily="49" charset="0"/>
              </a:rPr>
              <a:t>Shark</a:t>
            </a:r>
            <a:r>
              <a:rPr kumimoji="0" lang="es-ES" altLang="es-ES" sz="2800" b="0" i="0" u="none" strike="noStrike" cap="none" normalizeH="0" baseline="0" dirty="0">
                <a:ln>
                  <a:noFill/>
                </a:ln>
                <a:effectLst/>
                <a:latin typeface="Inter"/>
              </a:rPr>
              <a:t> </a:t>
            </a:r>
            <a:r>
              <a:rPr kumimoji="0" lang="es-ES" altLang="es-ES" sz="2400" b="0" i="0" u="none" strike="noStrike" cap="none" normalizeH="0" baseline="0" dirty="0">
                <a:ln>
                  <a:noFill/>
                </a:ln>
                <a:effectLst/>
                <a:latin typeface="Inter"/>
              </a:rPr>
              <a:t>que existe dentro de la cadena </a:t>
            </a:r>
            <a:r>
              <a:rPr kumimoji="0" lang="es-ES" altLang="es-ES" sz="2000" b="0" i="0" u="none" strike="noStrike" cap="none" normalizeH="0" baseline="0" dirty="0">
                <a:ln>
                  <a:noFill/>
                </a:ln>
                <a:effectLst/>
                <a:latin typeface="Courier New" panose="02070309020205020404" pitchFamily="49" charset="0"/>
                <a:cs typeface="Courier New" panose="02070309020205020404" pitchFamily="49" charset="0"/>
              </a:rPr>
              <a:t>Sammy Shark!</a:t>
            </a:r>
            <a:r>
              <a:rPr kumimoji="0" lang="es-ES" altLang="es-ES" sz="3200" b="0" i="0" u="none" strike="noStrike" cap="none" normalizeH="0" baseline="0" dirty="0">
                <a:ln>
                  <a:noFill/>
                </a:ln>
                <a:effectLst/>
                <a:latin typeface="Inter"/>
              </a:rPr>
              <a:t>.</a:t>
            </a:r>
            <a:r>
              <a:rPr kumimoji="0" lang="es-ES" altLang="es-ES" sz="1200" b="0" i="0" u="none" strike="noStrike" cap="none" normalizeH="0" baseline="0" dirty="0">
                <a:ln>
                  <a:noFill/>
                </a:ln>
                <a:effectLst/>
              </a:rPr>
              <a:t> </a:t>
            </a:r>
            <a:endParaRPr kumimoji="0" lang="es-ES" altLang="es-ES" sz="3600" b="0" i="0" u="none" strike="noStrike" cap="none" normalizeH="0" baseline="0" dirty="0">
              <a:ln>
                <a:noFill/>
              </a:ln>
              <a:effectLst/>
              <a:latin typeface="Arial" panose="020B0604020202020204" pitchFamily="34" charset="0"/>
            </a:endParaRPr>
          </a:p>
        </p:txBody>
      </p:sp>
      <p:sp>
        <p:nvSpPr>
          <p:cNvPr id="3" name="Marcador de número de diapositiva 2">
            <a:extLst>
              <a:ext uri="{FF2B5EF4-FFF2-40B4-BE49-F238E27FC236}">
                <a16:creationId xmlns:a16="http://schemas.microsoft.com/office/drawing/2014/main" id="{DD5C3EDC-A7A3-794B-8CA8-13656347E2FB}"/>
              </a:ext>
            </a:extLst>
          </p:cNvPr>
          <p:cNvSpPr>
            <a:spLocks noGrp="1"/>
          </p:cNvSpPr>
          <p:nvPr>
            <p:ph type="sldNum" sz="quarter" idx="12"/>
          </p:nvPr>
        </p:nvSpPr>
        <p:spPr/>
        <p:txBody>
          <a:bodyPr/>
          <a:lstStyle/>
          <a:p>
            <a:fld id="{82F7929A-29AB-3B45-A59B-F00170F4A7F7}" type="slidenum">
              <a:rPr lang="es-ES" smtClean="0"/>
              <a:pPr/>
              <a:t>21</a:t>
            </a:fld>
            <a:endParaRPr lang="es-ES"/>
          </a:p>
        </p:txBody>
      </p:sp>
    </p:spTree>
    <p:extLst>
      <p:ext uri="{BB962C8B-B14F-4D97-AF65-F5344CB8AC3E}">
        <p14:creationId xmlns:p14="http://schemas.microsoft.com/office/powerpoint/2010/main" val="1595689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203202"/>
            <a:ext cx="8229600" cy="648072"/>
          </a:xfrm>
        </p:spPr>
        <p:txBody>
          <a:bodyPr/>
          <a:lstStyle/>
          <a:p>
            <a:r>
              <a:rPr lang="es-ES" sz="3200" b="1" i="0" dirty="0">
                <a:effectLst/>
                <a:latin typeface="Epilogue"/>
              </a:rPr>
              <a:t>Segmentación de Cadenas</a:t>
            </a:r>
            <a:endParaRPr lang="es-ES" dirty="0"/>
          </a:p>
        </p:txBody>
      </p:sp>
      <p:sp>
        <p:nvSpPr>
          <p:cNvPr id="3" name="Rectangle 1">
            <a:extLst>
              <a:ext uri="{FF2B5EF4-FFF2-40B4-BE49-F238E27FC236}">
                <a16:creationId xmlns:a16="http://schemas.microsoft.com/office/drawing/2014/main" id="{A0EE206C-DE70-08CC-A242-502EDF5D3486}"/>
              </a:ext>
            </a:extLst>
          </p:cNvPr>
          <p:cNvSpPr>
            <a:spLocks noChangeArrowheads="1"/>
          </p:cNvSpPr>
          <p:nvPr/>
        </p:nvSpPr>
        <p:spPr bwMode="auto">
          <a:xfrm>
            <a:off x="457200" y="980728"/>
            <a:ext cx="8229600" cy="1938992"/>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i="0" u="none" strike="noStrike" cap="none" normalizeH="0" baseline="0" dirty="0">
                <a:ln>
                  <a:noFill/>
                </a:ln>
                <a:effectLst/>
                <a:latin typeface="Inter"/>
              </a:rPr>
              <a:t>Si queremos incluir cualquiera de los extremos de una cadena, podemos omitir uno de los números en la sintaxis </a:t>
            </a:r>
            <a:r>
              <a:rPr kumimoji="0" lang="es-ES" altLang="es-ES" sz="2000" b="1" i="0" u="none" strike="noStrike" cap="none" normalizeH="0" baseline="0" dirty="0">
                <a:ln>
                  <a:noFill/>
                </a:ln>
                <a:effectLst/>
                <a:latin typeface="Courier New" panose="02070309020205020404" pitchFamily="49" charset="0"/>
                <a:cs typeface="Courier New" panose="02070309020205020404" pitchFamily="49" charset="0"/>
              </a:rPr>
              <a:t>string[n:n]</a:t>
            </a:r>
            <a:r>
              <a:rPr kumimoji="0" lang="es-ES" altLang="es-ES" sz="2400" i="0" u="none" strike="noStrike" cap="none" normalizeH="0" baseline="0" dirty="0">
                <a:ln>
                  <a:noFill/>
                </a:ln>
                <a:effectLst/>
                <a:latin typeface="Inter"/>
              </a:rPr>
              <a:t>. Por ejemplo, si queremos imprimir la primera palabra de cadena </a:t>
            </a:r>
            <a:r>
              <a:rPr kumimoji="0" lang="es-ES" altLang="es-ES" sz="2400" i="0" u="none" strike="noStrike" cap="none" normalizeH="0" baseline="0" dirty="0">
                <a:ln>
                  <a:noFill/>
                </a:ln>
                <a:effectLst/>
                <a:latin typeface="Courier New" panose="02070309020205020404" pitchFamily="49" charset="0"/>
                <a:cs typeface="Courier New" panose="02070309020205020404" pitchFamily="49" charset="0"/>
              </a:rPr>
              <a:t>ss</a:t>
            </a:r>
            <a:r>
              <a:rPr kumimoji="0" lang="es-ES" altLang="es-ES" sz="2400" i="0" u="none" strike="noStrike" cap="none" normalizeH="0" baseline="0" dirty="0">
                <a:ln>
                  <a:noFill/>
                </a:ln>
                <a:effectLst/>
                <a:latin typeface="Inter"/>
              </a:rPr>
              <a:t>, — “Sammy” — , podemos hacerlo escribiendo lo siguiente:</a:t>
            </a:r>
            <a:r>
              <a:rPr kumimoji="0" lang="es-ES" altLang="es-ES" sz="1050" i="0" u="none" strike="noStrike" cap="none" normalizeH="0" baseline="0" dirty="0">
                <a:ln>
                  <a:noFill/>
                </a:ln>
                <a:effectLst/>
              </a:rPr>
              <a:t> </a:t>
            </a:r>
            <a:endParaRPr kumimoji="0" lang="es-ES" altLang="es-ES" sz="3600" i="0" u="none" strike="noStrike" cap="none" normalizeH="0" baseline="0" dirty="0">
              <a:ln>
                <a:noFill/>
              </a:ln>
              <a:effectLst/>
              <a:latin typeface="Arial" panose="020B0604020202020204" pitchFamily="34" charset="0"/>
            </a:endParaRPr>
          </a:p>
        </p:txBody>
      </p:sp>
      <p:pic>
        <p:nvPicPr>
          <p:cNvPr id="7" name="Imagen 6">
            <a:extLst>
              <a:ext uri="{FF2B5EF4-FFF2-40B4-BE49-F238E27FC236}">
                <a16:creationId xmlns:a16="http://schemas.microsoft.com/office/drawing/2014/main" id="{15B1C9E3-612A-4DF8-28F7-81C41B4CCA75}"/>
              </a:ext>
            </a:extLst>
          </p:cNvPr>
          <p:cNvPicPr>
            <a:picLocks noChangeAspect="1"/>
          </p:cNvPicPr>
          <p:nvPr/>
        </p:nvPicPr>
        <p:blipFill>
          <a:blip r:embed="rId2"/>
          <a:stretch>
            <a:fillRect/>
          </a:stretch>
        </p:blipFill>
        <p:spPr>
          <a:xfrm>
            <a:off x="3059832" y="3140968"/>
            <a:ext cx="2448272" cy="2401638"/>
          </a:xfrm>
          <a:prstGeom prst="rect">
            <a:avLst/>
          </a:prstGeom>
        </p:spPr>
      </p:pic>
      <p:sp>
        <p:nvSpPr>
          <p:cNvPr id="4" name="Marcador de número de diapositiva 3">
            <a:extLst>
              <a:ext uri="{FF2B5EF4-FFF2-40B4-BE49-F238E27FC236}">
                <a16:creationId xmlns:a16="http://schemas.microsoft.com/office/drawing/2014/main" id="{0F44E6A0-A5CC-4568-060B-36BD9BA3A1F0}"/>
              </a:ext>
            </a:extLst>
          </p:cNvPr>
          <p:cNvSpPr>
            <a:spLocks noGrp="1"/>
          </p:cNvSpPr>
          <p:nvPr>
            <p:ph type="sldNum" sz="quarter" idx="12"/>
          </p:nvPr>
        </p:nvSpPr>
        <p:spPr/>
        <p:txBody>
          <a:bodyPr/>
          <a:lstStyle/>
          <a:p>
            <a:fld id="{82F7929A-29AB-3B45-A59B-F00170F4A7F7}" type="slidenum">
              <a:rPr lang="es-ES" smtClean="0"/>
              <a:pPr/>
              <a:t>22</a:t>
            </a:fld>
            <a:endParaRPr lang="es-ES"/>
          </a:p>
        </p:txBody>
      </p:sp>
    </p:spTree>
    <p:extLst>
      <p:ext uri="{BB962C8B-B14F-4D97-AF65-F5344CB8AC3E}">
        <p14:creationId xmlns:p14="http://schemas.microsoft.com/office/powerpoint/2010/main" val="183834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203202"/>
            <a:ext cx="8229600" cy="648072"/>
          </a:xfrm>
        </p:spPr>
        <p:txBody>
          <a:bodyPr/>
          <a:lstStyle/>
          <a:p>
            <a:r>
              <a:rPr lang="es-ES" sz="3200" b="1" i="0" dirty="0">
                <a:effectLst/>
                <a:latin typeface="Epilogue"/>
              </a:rPr>
              <a:t>Segmentación de Cadenas</a:t>
            </a:r>
            <a:endParaRPr lang="es-ES" dirty="0"/>
          </a:p>
        </p:txBody>
      </p:sp>
      <p:sp>
        <p:nvSpPr>
          <p:cNvPr id="5" name="CuadroTexto 4">
            <a:extLst>
              <a:ext uri="{FF2B5EF4-FFF2-40B4-BE49-F238E27FC236}">
                <a16:creationId xmlns:a16="http://schemas.microsoft.com/office/drawing/2014/main" id="{D2C944D8-B5F6-1D80-6907-155EBC65924A}"/>
              </a:ext>
            </a:extLst>
          </p:cNvPr>
          <p:cNvSpPr txBox="1"/>
          <p:nvPr/>
        </p:nvSpPr>
        <p:spPr>
          <a:xfrm>
            <a:off x="534380" y="980728"/>
            <a:ext cx="8075240" cy="3046988"/>
          </a:xfrm>
          <a:prstGeom prst="rect">
            <a:avLst/>
          </a:prstGeom>
          <a:noFill/>
        </p:spPr>
        <p:txBody>
          <a:bodyPr wrap="square">
            <a:spAutoFit/>
          </a:bodyPr>
          <a:lstStyle/>
          <a:p>
            <a:pPr algn="l"/>
            <a:r>
              <a:rPr lang="es-ES" sz="2400" b="0" i="0" dirty="0">
                <a:effectLst/>
                <a:latin typeface="Inter"/>
              </a:rPr>
              <a:t>Para eso, omitimos el número de índice antes de los dos puntos en la sintaxis de la slicing y solo incluimos el número de índice después de los dos puntos, que hace referencia al final de la subcadena.</a:t>
            </a:r>
          </a:p>
          <a:p>
            <a:pPr algn="l"/>
            <a:r>
              <a:rPr lang="es-ES" sz="2400" b="0" i="0" dirty="0">
                <a:effectLst/>
                <a:latin typeface="Inter"/>
              </a:rPr>
              <a:t>Para imprimir una subcadena que comienza en el medio de una cadena y se imprime hasta el final, podemos hacerlo incluyendo solo el número de índice antes de los dos puntos, como se muestra a continuación:</a:t>
            </a:r>
          </a:p>
        </p:txBody>
      </p:sp>
      <p:pic>
        <p:nvPicPr>
          <p:cNvPr id="8" name="Imagen 7">
            <a:extLst>
              <a:ext uri="{FF2B5EF4-FFF2-40B4-BE49-F238E27FC236}">
                <a16:creationId xmlns:a16="http://schemas.microsoft.com/office/drawing/2014/main" id="{18B295DE-AEE5-76F4-D14E-45A59772E6F8}"/>
              </a:ext>
            </a:extLst>
          </p:cNvPr>
          <p:cNvPicPr>
            <a:picLocks noChangeAspect="1"/>
          </p:cNvPicPr>
          <p:nvPr/>
        </p:nvPicPr>
        <p:blipFill>
          <a:blip r:embed="rId2"/>
          <a:stretch>
            <a:fillRect/>
          </a:stretch>
        </p:blipFill>
        <p:spPr>
          <a:xfrm>
            <a:off x="5076056" y="3857972"/>
            <a:ext cx="2376264" cy="2518840"/>
          </a:xfrm>
          <a:prstGeom prst="rect">
            <a:avLst/>
          </a:prstGeom>
        </p:spPr>
      </p:pic>
      <p:sp>
        <p:nvSpPr>
          <p:cNvPr id="10" name="CuadroTexto 9">
            <a:extLst>
              <a:ext uri="{FF2B5EF4-FFF2-40B4-BE49-F238E27FC236}">
                <a16:creationId xmlns:a16="http://schemas.microsoft.com/office/drawing/2014/main" id="{7C810507-1A6E-EA1E-2DE3-B00A348D1E72}"/>
              </a:ext>
            </a:extLst>
          </p:cNvPr>
          <p:cNvSpPr txBox="1"/>
          <p:nvPr/>
        </p:nvSpPr>
        <p:spPr>
          <a:xfrm>
            <a:off x="556074" y="4157180"/>
            <a:ext cx="4583430" cy="1938992"/>
          </a:xfrm>
          <a:prstGeom prst="rect">
            <a:avLst/>
          </a:prstGeom>
          <a:noFill/>
        </p:spPr>
        <p:txBody>
          <a:bodyPr wrap="square">
            <a:spAutoFit/>
          </a:bodyPr>
          <a:lstStyle/>
          <a:p>
            <a:r>
              <a:rPr lang="es-ES" sz="2000" b="0" i="0" dirty="0">
                <a:effectLst/>
                <a:latin typeface="Inter"/>
              </a:rPr>
              <a:t>Al incluir solo el número de índice antes de los dos puntos y dejar el segundo número de índice fuera de la sintaxis, la subcadena irá desde el carácter del número de índice invocado hasta el final de la cadena.</a:t>
            </a:r>
            <a:endParaRPr lang="es-ES" sz="2000" dirty="0"/>
          </a:p>
        </p:txBody>
      </p:sp>
      <p:sp>
        <p:nvSpPr>
          <p:cNvPr id="3" name="Marcador de número de diapositiva 2">
            <a:extLst>
              <a:ext uri="{FF2B5EF4-FFF2-40B4-BE49-F238E27FC236}">
                <a16:creationId xmlns:a16="http://schemas.microsoft.com/office/drawing/2014/main" id="{9B26F7B8-EB1F-89D2-5F35-930DEF21FC7F}"/>
              </a:ext>
            </a:extLst>
          </p:cNvPr>
          <p:cNvSpPr>
            <a:spLocks noGrp="1"/>
          </p:cNvSpPr>
          <p:nvPr>
            <p:ph type="sldNum" sz="quarter" idx="12"/>
          </p:nvPr>
        </p:nvSpPr>
        <p:spPr/>
        <p:txBody>
          <a:bodyPr/>
          <a:lstStyle/>
          <a:p>
            <a:fld id="{82F7929A-29AB-3B45-A59B-F00170F4A7F7}" type="slidenum">
              <a:rPr lang="es-ES" smtClean="0"/>
              <a:pPr/>
              <a:t>23</a:t>
            </a:fld>
            <a:endParaRPr lang="es-ES"/>
          </a:p>
        </p:txBody>
      </p:sp>
    </p:spTree>
    <p:extLst>
      <p:ext uri="{BB962C8B-B14F-4D97-AF65-F5344CB8AC3E}">
        <p14:creationId xmlns:p14="http://schemas.microsoft.com/office/powerpoint/2010/main" val="2890967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EFF8-1210-ABEF-BEF6-9ED5D9EA1FB2}"/>
              </a:ext>
            </a:extLst>
          </p:cNvPr>
          <p:cNvSpPr>
            <a:spLocks noGrp="1"/>
          </p:cNvSpPr>
          <p:nvPr>
            <p:ph type="title"/>
          </p:nvPr>
        </p:nvSpPr>
        <p:spPr>
          <a:xfrm>
            <a:off x="457200" y="203202"/>
            <a:ext cx="8229600" cy="648072"/>
          </a:xfrm>
        </p:spPr>
        <p:txBody>
          <a:bodyPr/>
          <a:lstStyle/>
          <a:p>
            <a:r>
              <a:rPr lang="es-ES" sz="3200" b="1" i="0" dirty="0">
                <a:effectLst/>
                <a:latin typeface="Epilogue"/>
              </a:rPr>
              <a:t>Segmentación de Cadenas</a:t>
            </a:r>
            <a:endParaRPr lang="es-ES" dirty="0"/>
          </a:p>
        </p:txBody>
      </p:sp>
      <p:sp>
        <p:nvSpPr>
          <p:cNvPr id="5" name="CuadroTexto 4">
            <a:extLst>
              <a:ext uri="{FF2B5EF4-FFF2-40B4-BE49-F238E27FC236}">
                <a16:creationId xmlns:a16="http://schemas.microsoft.com/office/drawing/2014/main" id="{5FF19F15-F252-9594-AFA6-44906D4F9FE8}"/>
              </a:ext>
            </a:extLst>
          </p:cNvPr>
          <p:cNvSpPr txBox="1"/>
          <p:nvPr/>
        </p:nvSpPr>
        <p:spPr>
          <a:xfrm>
            <a:off x="457200" y="869326"/>
            <a:ext cx="8229600" cy="2308324"/>
          </a:xfrm>
          <a:prstGeom prst="rect">
            <a:avLst/>
          </a:prstGeom>
          <a:noFill/>
        </p:spPr>
        <p:txBody>
          <a:bodyPr wrap="square">
            <a:spAutoFit/>
          </a:bodyPr>
          <a:lstStyle/>
          <a:p>
            <a:r>
              <a:rPr lang="es-ES" sz="2400" b="0" i="0" dirty="0">
                <a:effectLst/>
                <a:latin typeface="Inter"/>
              </a:rPr>
              <a:t>También puede usar números de índice negativos para segmentar una cadena. Como ya mencionamos anteriormente, los números de índice negativos de una cadena comienzan en -1 y se cuentan hacia abajo desde ahí hasta llegar al inicio de la cadena. Al utilizar números de índice negativos, empezaremos por el número más bajo, ya que aparece antes en la cadena.</a:t>
            </a:r>
            <a:endParaRPr lang="es-ES" sz="2400" dirty="0"/>
          </a:p>
        </p:txBody>
      </p:sp>
      <p:sp>
        <p:nvSpPr>
          <p:cNvPr id="8" name="CuadroTexto 7">
            <a:extLst>
              <a:ext uri="{FF2B5EF4-FFF2-40B4-BE49-F238E27FC236}">
                <a16:creationId xmlns:a16="http://schemas.microsoft.com/office/drawing/2014/main" id="{DD269CBA-8D73-E4F2-66BF-E30B1B673E61}"/>
              </a:ext>
            </a:extLst>
          </p:cNvPr>
          <p:cNvSpPr txBox="1"/>
          <p:nvPr/>
        </p:nvSpPr>
        <p:spPr>
          <a:xfrm>
            <a:off x="479164" y="3069227"/>
            <a:ext cx="7901488" cy="830997"/>
          </a:xfrm>
          <a:prstGeom prst="rect">
            <a:avLst/>
          </a:prstGeom>
          <a:noFill/>
        </p:spPr>
        <p:txBody>
          <a:bodyPr wrap="square">
            <a:spAutoFit/>
          </a:bodyPr>
          <a:lstStyle/>
          <a:p>
            <a:r>
              <a:rPr lang="es-ES" sz="2400" b="0" i="0" dirty="0">
                <a:effectLst/>
                <a:latin typeface="Inter"/>
              </a:rPr>
              <a:t>Utilicemos dos números de índice negativos para segmentar la cadena</a:t>
            </a:r>
            <a:endParaRPr lang="es-ES" sz="2400" dirty="0"/>
          </a:p>
        </p:txBody>
      </p:sp>
      <p:pic>
        <p:nvPicPr>
          <p:cNvPr id="10" name="Imagen 9">
            <a:extLst>
              <a:ext uri="{FF2B5EF4-FFF2-40B4-BE49-F238E27FC236}">
                <a16:creationId xmlns:a16="http://schemas.microsoft.com/office/drawing/2014/main" id="{85120089-25E1-193F-4F75-624896CF73AD}"/>
              </a:ext>
            </a:extLst>
          </p:cNvPr>
          <p:cNvPicPr>
            <a:picLocks noChangeAspect="1"/>
          </p:cNvPicPr>
          <p:nvPr/>
        </p:nvPicPr>
        <p:blipFill>
          <a:blip r:embed="rId2"/>
          <a:stretch>
            <a:fillRect/>
          </a:stretch>
        </p:blipFill>
        <p:spPr>
          <a:xfrm>
            <a:off x="3203848" y="3429000"/>
            <a:ext cx="2452120" cy="1988447"/>
          </a:xfrm>
          <a:prstGeom prst="rect">
            <a:avLst/>
          </a:prstGeom>
        </p:spPr>
      </p:pic>
      <p:pic>
        <p:nvPicPr>
          <p:cNvPr id="11" name="Imagen 10">
            <a:extLst>
              <a:ext uri="{FF2B5EF4-FFF2-40B4-BE49-F238E27FC236}">
                <a16:creationId xmlns:a16="http://schemas.microsoft.com/office/drawing/2014/main" id="{B5EE42FE-37A8-B552-28F1-1081A8FFBD9F}"/>
              </a:ext>
            </a:extLst>
          </p:cNvPr>
          <p:cNvPicPr>
            <a:picLocks noChangeAspect="1"/>
          </p:cNvPicPr>
          <p:nvPr/>
        </p:nvPicPr>
        <p:blipFill>
          <a:blip r:embed="rId3"/>
          <a:stretch>
            <a:fillRect/>
          </a:stretch>
        </p:blipFill>
        <p:spPr>
          <a:xfrm>
            <a:off x="251520" y="5471102"/>
            <a:ext cx="8640960" cy="809346"/>
          </a:xfrm>
          <a:prstGeom prst="rect">
            <a:avLst/>
          </a:prstGeom>
        </p:spPr>
      </p:pic>
      <p:sp>
        <p:nvSpPr>
          <p:cNvPr id="3" name="Marcador de número de diapositiva 2">
            <a:extLst>
              <a:ext uri="{FF2B5EF4-FFF2-40B4-BE49-F238E27FC236}">
                <a16:creationId xmlns:a16="http://schemas.microsoft.com/office/drawing/2014/main" id="{BFB35AF1-2497-890A-50EA-A232B8CE0250}"/>
              </a:ext>
            </a:extLst>
          </p:cNvPr>
          <p:cNvSpPr>
            <a:spLocks noGrp="1"/>
          </p:cNvSpPr>
          <p:nvPr>
            <p:ph type="sldNum" sz="quarter" idx="12"/>
          </p:nvPr>
        </p:nvSpPr>
        <p:spPr/>
        <p:txBody>
          <a:bodyPr/>
          <a:lstStyle/>
          <a:p>
            <a:fld id="{82F7929A-29AB-3B45-A59B-F00170F4A7F7}" type="slidenum">
              <a:rPr lang="es-ES" smtClean="0"/>
              <a:pPr/>
              <a:t>24</a:t>
            </a:fld>
            <a:endParaRPr lang="es-ES"/>
          </a:p>
        </p:txBody>
      </p:sp>
    </p:spTree>
    <p:extLst>
      <p:ext uri="{BB962C8B-B14F-4D97-AF65-F5344CB8AC3E}">
        <p14:creationId xmlns:p14="http://schemas.microsoft.com/office/powerpoint/2010/main" val="1119120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86E24-AFF1-AF1C-DF49-52B92CBEF8C0}"/>
              </a:ext>
            </a:extLst>
          </p:cNvPr>
          <p:cNvSpPr>
            <a:spLocks noGrp="1"/>
          </p:cNvSpPr>
          <p:nvPr>
            <p:ph type="title"/>
          </p:nvPr>
        </p:nvSpPr>
        <p:spPr>
          <a:xfrm>
            <a:off x="457200" y="145702"/>
            <a:ext cx="8229600" cy="1079783"/>
          </a:xfrm>
        </p:spPr>
        <p:txBody>
          <a:bodyPr/>
          <a:lstStyle/>
          <a:p>
            <a:r>
              <a:rPr lang="es-ES" sz="2800" b="1" i="0" dirty="0">
                <a:effectLst/>
                <a:latin typeface="Epilogue"/>
              </a:rPr>
              <a:t>Especificación de stride mientras se segmenta la cadena</a:t>
            </a:r>
            <a:endParaRPr lang="es-ES" dirty="0"/>
          </a:p>
        </p:txBody>
      </p:sp>
      <p:sp>
        <p:nvSpPr>
          <p:cNvPr id="5" name="CuadroTexto 4">
            <a:extLst>
              <a:ext uri="{FF2B5EF4-FFF2-40B4-BE49-F238E27FC236}">
                <a16:creationId xmlns:a16="http://schemas.microsoft.com/office/drawing/2014/main" id="{BBD64526-699F-1330-A1A8-EB0384361ED9}"/>
              </a:ext>
            </a:extLst>
          </p:cNvPr>
          <p:cNvSpPr txBox="1"/>
          <p:nvPr/>
        </p:nvSpPr>
        <p:spPr>
          <a:xfrm>
            <a:off x="611560" y="1340769"/>
            <a:ext cx="8229600" cy="3416320"/>
          </a:xfrm>
          <a:prstGeom prst="rect">
            <a:avLst/>
          </a:prstGeom>
          <a:noFill/>
        </p:spPr>
        <p:txBody>
          <a:bodyPr wrap="square">
            <a:spAutoFit/>
          </a:bodyPr>
          <a:lstStyle/>
          <a:p>
            <a:pPr algn="l"/>
            <a:r>
              <a:rPr lang="es-ES" sz="2400" b="0" i="0" dirty="0">
                <a:effectLst/>
                <a:latin typeface="Inter"/>
              </a:rPr>
              <a:t>La segmentación de cadenas puede aceptar un tercer parámetro además de dos números de índice.  El tercer parámetro especifica la </a:t>
            </a:r>
            <a:r>
              <a:rPr lang="es-ES" sz="2400" b="1" i="0" dirty="0">
                <a:effectLst/>
                <a:latin typeface="Inter"/>
              </a:rPr>
              <a:t>stride</a:t>
            </a:r>
            <a:r>
              <a:rPr lang="es-ES" sz="2400" b="0" i="0" dirty="0">
                <a:effectLst/>
                <a:latin typeface="Inter"/>
              </a:rPr>
              <a:t>, que hace referencia a la cantidad de caracteres que se deben seguir después de recuperar el primer carácter de la cadena. Hasta ahora, hemos omitido el parámetro zancada y Python utiliza por defecto la zancada de 1, de modo que cada carácter entre dos números de índice se recupere.</a:t>
            </a:r>
          </a:p>
          <a:p>
            <a:pPr algn="l"/>
            <a:r>
              <a:rPr lang="es-ES" sz="2400" b="0" i="0" dirty="0">
                <a:effectLst/>
                <a:latin typeface="Inter"/>
              </a:rPr>
              <a:t>Veamos nuevamente el ejemplo anterior que imprime la subcadena “Shark”:</a:t>
            </a:r>
          </a:p>
        </p:txBody>
      </p:sp>
      <p:pic>
        <p:nvPicPr>
          <p:cNvPr id="7" name="Imagen 6">
            <a:extLst>
              <a:ext uri="{FF2B5EF4-FFF2-40B4-BE49-F238E27FC236}">
                <a16:creationId xmlns:a16="http://schemas.microsoft.com/office/drawing/2014/main" id="{E25F8F96-C862-0822-7587-F7630782EDFE}"/>
              </a:ext>
            </a:extLst>
          </p:cNvPr>
          <p:cNvPicPr>
            <a:picLocks noChangeAspect="1"/>
          </p:cNvPicPr>
          <p:nvPr/>
        </p:nvPicPr>
        <p:blipFill>
          <a:blip r:embed="rId2"/>
          <a:stretch>
            <a:fillRect/>
          </a:stretch>
        </p:blipFill>
        <p:spPr>
          <a:xfrm>
            <a:off x="3851920" y="4365104"/>
            <a:ext cx="2228850" cy="2009775"/>
          </a:xfrm>
          <a:prstGeom prst="rect">
            <a:avLst/>
          </a:prstGeom>
        </p:spPr>
      </p:pic>
      <p:sp>
        <p:nvSpPr>
          <p:cNvPr id="3" name="Marcador de número de diapositiva 2">
            <a:extLst>
              <a:ext uri="{FF2B5EF4-FFF2-40B4-BE49-F238E27FC236}">
                <a16:creationId xmlns:a16="http://schemas.microsoft.com/office/drawing/2014/main" id="{07EB3FCD-7400-D3C1-A5FB-714D4EFEA96C}"/>
              </a:ext>
            </a:extLst>
          </p:cNvPr>
          <p:cNvSpPr>
            <a:spLocks noGrp="1"/>
          </p:cNvSpPr>
          <p:nvPr>
            <p:ph type="sldNum" sz="quarter" idx="12"/>
          </p:nvPr>
        </p:nvSpPr>
        <p:spPr/>
        <p:txBody>
          <a:bodyPr/>
          <a:lstStyle/>
          <a:p>
            <a:fld id="{82F7929A-29AB-3B45-A59B-F00170F4A7F7}" type="slidenum">
              <a:rPr lang="es-ES" smtClean="0"/>
              <a:pPr/>
              <a:t>25</a:t>
            </a:fld>
            <a:endParaRPr lang="es-ES"/>
          </a:p>
        </p:txBody>
      </p:sp>
    </p:spTree>
    <p:extLst>
      <p:ext uri="{BB962C8B-B14F-4D97-AF65-F5344CB8AC3E}">
        <p14:creationId xmlns:p14="http://schemas.microsoft.com/office/powerpoint/2010/main" val="226667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86E24-AFF1-AF1C-DF49-52B92CBEF8C0}"/>
              </a:ext>
            </a:extLst>
          </p:cNvPr>
          <p:cNvSpPr>
            <a:spLocks noGrp="1"/>
          </p:cNvSpPr>
          <p:nvPr>
            <p:ph type="title"/>
          </p:nvPr>
        </p:nvSpPr>
        <p:spPr>
          <a:xfrm>
            <a:off x="457200" y="145702"/>
            <a:ext cx="8229600" cy="1079783"/>
          </a:xfrm>
        </p:spPr>
        <p:txBody>
          <a:bodyPr/>
          <a:lstStyle/>
          <a:p>
            <a:r>
              <a:rPr lang="es-ES" sz="2800" b="1" i="0" dirty="0">
                <a:effectLst/>
                <a:latin typeface="Epilogue"/>
              </a:rPr>
              <a:t>Especificación de stride mientras se segmenta la cadena</a:t>
            </a:r>
            <a:endParaRPr lang="es-ES" dirty="0"/>
          </a:p>
        </p:txBody>
      </p:sp>
      <p:sp>
        <p:nvSpPr>
          <p:cNvPr id="4" name="CuadroTexto 3">
            <a:extLst>
              <a:ext uri="{FF2B5EF4-FFF2-40B4-BE49-F238E27FC236}">
                <a16:creationId xmlns:a16="http://schemas.microsoft.com/office/drawing/2014/main" id="{EFC353D0-E5FE-5E2B-F083-52EBFC06A46E}"/>
              </a:ext>
            </a:extLst>
          </p:cNvPr>
          <p:cNvSpPr txBox="1"/>
          <p:nvPr/>
        </p:nvSpPr>
        <p:spPr>
          <a:xfrm>
            <a:off x="457200" y="1340768"/>
            <a:ext cx="8229600" cy="830997"/>
          </a:xfrm>
          <a:prstGeom prst="rect">
            <a:avLst/>
          </a:prstGeom>
          <a:noFill/>
        </p:spPr>
        <p:txBody>
          <a:bodyPr wrap="square">
            <a:spAutoFit/>
          </a:bodyPr>
          <a:lstStyle/>
          <a:p>
            <a:r>
              <a:rPr lang="es-ES" sz="2400" b="0" i="0" dirty="0">
                <a:effectLst/>
                <a:latin typeface="Inter"/>
              </a:rPr>
              <a:t>Podemos obtener los mismos resultados incluyendo un tercer parámetro con una zancada de 1:</a:t>
            </a:r>
            <a:endParaRPr lang="es-ES" sz="2400" dirty="0"/>
          </a:p>
        </p:txBody>
      </p:sp>
      <p:pic>
        <p:nvPicPr>
          <p:cNvPr id="8" name="Imagen 7">
            <a:extLst>
              <a:ext uri="{FF2B5EF4-FFF2-40B4-BE49-F238E27FC236}">
                <a16:creationId xmlns:a16="http://schemas.microsoft.com/office/drawing/2014/main" id="{02F20B86-B788-91E2-8D9C-F8F36CF7F2F9}"/>
              </a:ext>
            </a:extLst>
          </p:cNvPr>
          <p:cNvPicPr>
            <a:picLocks noChangeAspect="1"/>
          </p:cNvPicPr>
          <p:nvPr/>
        </p:nvPicPr>
        <p:blipFill>
          <a:blip r:embed="rId2"/>
          <a:stretch>
            <a:fillRect/>
          </a:stretch>
        </p:blipFill>
        <p:spPr>
          <a:xfrm>
            <a:off x="3131840" y="2154615"/>
            <a:ext cx="2376264" cy="1586834"/>
          </a:xfrm>
          <a:prstGeom prst="rect">
            <a:avLst/>
          </a:prstGeom>
        </p:spPr>
      </p:pic>
      <p:sp>
        <p:nvSpPr>
          <p:cNvPr id="10" name="CuadroTexto 9">
            <a:extLst>
              <a:ext uri="{FF2B5EF4-FFF2-40B4-BE49-F238E27FC236}">
                <a16:creationId xmlns:a16="http://schemas.microsoft.com/office/drawing/2014/main" id="{5D81904C-2B8F-DFD9-38BD-9FB030A8243C}"/>
              </a:ext>
            </a:extLst>
          </p:cNvPr>
          <p:cNvSpPr txBox="1"/>
          <p:nvPr/>
        </p:nvSpPr>
        <p:spPr>
          <a:xfrm>
            <a:off x="611560" y="3741449"/>
            <a:ext cx="5472608" cy="2308324"/>
          </a:xfrm>
          <a:prstGeom prst="rect">
            <a:avLst/>
          </a:prstGeom>
          <a:noFill/>
        </p:spPr>
        <p:txBody>
          <a:bodyPr wrap="square">
            <a:spAutoFit/>
          </a:bodyPr>
          <a:lstStyle/>
          <a:p>
            <a:pPr algn="l"/>
            <a:r>
              <a:rPr lang="es-ES" sz="2400" b="0" i="0" dirty="0">
                <a:effectLst/>
                <a:latin typeface="Inter"/>
              </a:rPr>
              <a:t>Por lo tanto, un stride de 1 tomará cada carácter entre dos números de índice de una rebanada. Si omitimos el parámetro de zancada, Python pondrá por defecto 1.</a:t>
            </a:r>
          </a:p>
          <a:p>
            <a:pPr algn="l"/>
            <a:r>
              <a:rPr lang="es-ES" sz="2400" b="0" i="0" dirty="0">
                <a:effectLst/>
                <a:latin typeface="Inter"/>
              </a:rPr>
              <a:t>Si, en cambio, aumentamos la zancada, veremos que se saltan caracteres:</a:t>
            </a:r>
          </a:p>
        </p:txBody>
      </p:sp>
      <p:pic>
        <p:nvPicPr>
          <p:cNvPr id="12" name="Imagen 11">
            <a:extLst>
              <a:ext uri="{FF2B5EF4-FFF2-40B4-BE49-F238E27FC236}">
                <a16:creationId xmlns:a16="http://schemas.microsoft.com/office/drawing/2014/main" id="{8F4BCE4D-ACBA-22A4-5D45-90C4F8903BB1}"/>
              </a:ext>
            </a:extLst>
          </p:cNvPr>
          <p:cNvPicPr>
            <a:picLocks noChangeAspect="1"/>
          </p:cNvPicPr>
          <p:nvPr/>
        </p:nvPicPr>
        <p:blipFill>
          <a:blip r:embed="rId3"/>
          <a:stretch>
            <a:fillRect/>
          </a:stretch>
        </p:blipFill>
        <p:spPr>
          <a:xfrm>
            <a:off x="6228184" y="3773437"/>
            <a:ext cx="2638425" cy="1971675"/>
          </a:xfrm>
          <a:prstGeom prst="rect">
            <a:avLst/>
          </a:prstGeom>
        </p:spPr>
      </p:pic>
      <p:pic>
        <p:nvPicPr>
          <p:cNvPr id="14" name="Imagen 13">
            <a:extLst>
              <a:ext uri="{FF2B5EF4-FFF2-40B4-BE49-F238E27FC236}">
                <a16:creationId xmlns:a16="http://schemas.microsoft.com/office/drawing/2014/main" id="{0C9F8C3D-FA8F-0DD9-C08F-26FF604DEDC5}"/>
              </a:ext>
            </a:extLst>
          </p:cNvPr>
          <p:cNvPicPr>
            <a:picLocks noChangeAspect="1"/>
          </p:cNvPicPr>
          <p:nvPr/>
        </p:nvPicPr>
        <p:blipFill>
          <a:blip r:embed="rId4"/>
          <a:stretch>
            <a:fillRect/>
          </a:stretch>
        </p:blipFill>
        <p:spPr>
          <a:xfrm>
            <a:off x="6233894" y="5877272"/>
            <a:ext cx="2486025" cy="619125"/>
          </a:xfrm>
          <a:prstGeom prst="rect">
            <a:avLst/>
          </a:prstGeom>
        </p:spPr>
      </p:pic>
      <p:sp>
        <p:nvSpPr>
          <p:cNvPr id="3" name="Marcador de número de diapositiva 2">
            <a:extLst>
              <a:ext uri="{FF2B5EF4-FFF2-40B4-BE49-F238E27FC236}">
                <a16:creationId xmlns:a16="http://schemas.microsoft.com/office/drawing/2014/main" id="{C63DF765-44F0-91CD-9248-AAE772027B1B}"/>
              </a:ext>
            </a:extLst>
          </p:cNvPr>
          <p:cNvSpPr>
            <a:spLocks noGrp="1"/>
          </p:cNvSpPr>
          <p:nvPr>
            <p:ph type="sldNum" sz="quarter" idx="12"/>
          </p:nvPr>
        </p:nvSpPr>
        <p:spPr/>
        <p:txBody>
          <a:bodyPr/>
          <a:lstStyle/>
          <a:p>
            <a:fld id="{82F7929A-29AB-3B45-A59B-F00170F4A7F7}" type="slidenum">
              <a:rPr lang="es-ES" smtClean="0"/>
              <a:pPr/>
              <a:t>26</a:t>
            </a:fld>
            <a:endParaRPr lang="es-ES"/>
          </a:p>
        </p:txBody>
      </p:sp>
    </p:spTree>
    <p:extLst>
      <p:ext uri="{BB962C8B-B14F-4D97-AF65-F5344CB8AC3E}">
        <p14:creationId xmlns:p14="http://schemas.microsoft.com/office/powerpoint/2010/main" val="3616424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86E24-AFF1-AF1C-DF49-52B92CBEF8C0}"/>
              </a:ext>
            </a:extLst>
          </p:cNvPr>
          <p:cNvSpPr>
            <a:spLocks noGrp="1"/>
          </p:cNvSpPr>
          <p:nvPr>
            <p:ph type="title"/>
          </p:nvPr>
        </p:nvSpPr>
        <p:spPr>
          <a:xfrm>
            <a:off x="457200" y="145702"/>
            <a:ext cx="8229600" cy="1079783"/>
          </a:xfrm>
        </p:spPr>
        <p:txBody>
          <a:bodyPr/>
          <a:lstStyle/>
          <a:p>
            <a:r>
              <a:rPr lang="es-ES" sz="2800" b="1" i="0" dirty="0">
                <a:effectLst/>
                <a:latin typeface="Epilogue"/>
              </a:rPr>
              <a:t>Especificación de stride mientras se segmenta la cadena</a:t>
            </a:r>
            <a:endParaRPr lang="es-ES" dirty="0"/>
          </a:p>
        </p:txBody>
      </p:sp>
      <p:sp>
        <p:nvSpPr>
          <p:cNvPr id="5" name="CuadroTexto 4">
            <a:extLst>
              <a:ext uri="{FF2B5EF4-FFF2-40B4-BE49-F238E27FC236}">
                <a16:creationId xmlns:a16="http://schemas.microsoft.com/office/drawing/2014/main" id="{ADC5FC38-7911-0748-2B24-CEE4F8E9ACA5}"/>
              </a:ext>
            </a:extLst>
          </p:cNvPr>
          <p:cNvSpPr txBox="1"/>
          <p:nvPr/>
        </p:nvSpPr>
        <p:spPr>
          <a:xfrm>
            <a:off x="458356" y="1364238"/>
            <a:ext cx="8228444" cy="1200329"/>
          </a:xfrm>
          <a:prstGeom prst="rect">
            <a:avLst/>
          </a:prstGeom>
          <a:noFill/>
        </p:spPr>
        <p:txBody>
          <a:bodyPr wrap="square">
            <a:spAutoFit/>
          </a:bodyPr>
          <a:lstStyle/>
          <a:p>
            <a:r>
              <a:rPr lang="es-ES" sz="2400" b="0" i="0" dirty="0">
                <a:effectLst/>
                <a:latin typeface="Inter"/>
              </a:rPr>
              <a:t>Dado que estamos imprimiendo toda la cadena, podemos omitir los dos números de índice y mantener los dos puntos dentro de la sintaxis para conseguir el mismo resultado:</a:t>
            </a:r>
            <a:endParaRPr lang="es-ES" sz="2400" dirty="0"/>
          </a:p>
        </p:txBody>
      </p:sp>
      <p:pic>
        <p:nvPicPr>
          <p:cNvPr id="7" name="Imagen 6">
            <a:extLst>
              <a:ext uri="{FF2B5EF4-FFF2-40B4-BE49-F238E27FC236}">
                <a16:creationId xmlns:a16="http://schemas.microsoft.com/office/drawing/2014/main" id="{EC2CF23A-F4DE-5C2A-63D6-B128E45D1A1D}"/>
              </a:ext>
            </a:extLst>
          </p:cNvPr>
          <p:cNvPicPr>
            <a:picLocks noChangeAspect="1"/>
          </p:cNvPicPr>
          <p:nvPr/>
        </p:nvPicPr>
        <p:blipFill>
          <a:blip r:embed="rId2"/>
          <a:stretch>
            <a:fillRect/>
          </a:stretch>
        </p:blipFill>
        <p:spPr>
          <a:xfrm>
            <a:off x="6156176" y="2725034"/>
            <a:ext cx="2584044" cy="2413292"/>
          </a:xfrm>
          <a:prstGeom prst="rect">
            <a:avLst/>
          </a:prstGeom>
        </p:spPr>
      </p:pic>
      <p:sp>
        <p:nvSpPr>
          <p:cNvPr id="11" name="CuadroTexto 10">
            <a:extLst>
              <a:ext uri="{FF2B5EF4-FFF2-40B4-BE49-F238E27FC236}">
                <a16:creationId xmlns:a16="http://schemas.microsoft.com/office/drawing/2014/main" id="{5C9BC810-32B6-AB2D-967B-63CCBE27A5A6}"/>
              </a:ext>
            </a:extLst>
          </p:cNvPr>
          <p:cNvSpPr txBox="1"/>
          <p:nvPr/>
        </p:nvSpPr>
        <p:spPr>
          <a:xfrm>
            <a:off x="867626" y="2886859"/>
            <a:ext cx="5248175" cy="2677656"/>
          </a:xfrm>
          <a:prstGeom prst="rect">
            <a:avLst/>
          </a:prstGeom>
          <a:noFill/>
        </p:spPr>
        <p:txBody>
          <a:bodyPr wrap="square">
            <a:spAutoFit/>
          </a:bodyPr>
          <a:lstStyle/>
          <a:p>
            <a:r>
              <a:rPr lang="es-ES" sz="2400" b="0" i="0" dirty="0">
                <a:effectLst/>
                <a:latin typeface="Inter"/>
              </a:rPr>
              <a:t>Si se omiten los dos números de índice y se conservan los dos puntos, se mantendrá toda la cadena dentro del rango, mientras que si se añade un parámetro final para el stride se especificará el número de caracteres que se van a saltar.</a:t>
            </a:r>
            <a:endParaRPr lang="es-ES" sz="2400" dirty="0"/>
          </a:p>
        </p:txBody>
      </p:sp>
      <p:pic>
        <p:nvPicPr>
          <p:cNvPr id="16" name="Imagen 15">
            <a:extLst>
              <a:ext uri="{FF2B5EF4-FFF2-40B4-BE49-F238E27FC236}">
                <a16:creationId xmlns:a16="http://schemas.microsoft.com/office/drawing/2014/main" id="{2547707A-58E0-599D-22D8-381A820D0366}"/>
              </a:ext>
            </a:extLst>
          </p:cNvPr>
          <p:cNvPicPr>
            <a:picLocks noChangeAspect="1"/>
          </p:cNvPicPr>
          <p:nvPr/>
        </p:nvPicPr>
        <p:blipFill>
          <a:blip r:embed="rId3"/>
          <a:stretch>
            <a:fillRect/>
          </a:stretch>
        </p:blipFill>
        <p:spPr>
          <a:xfrm>
            <a:off x="3779912" y="5460618"/>
            <a:ext cx="2584044" cy="727112"/>
          </a:xfrm>
          <a:prstGeom prst="rect">
            <a:avLst/>
          </a:prstGeom>
        </p:spPr>
      </p:pic>
      <p:sp>
        <p:nvSpPr>
          <p:cNvPr id="3" name="Marcador de número de diapositiva 2">
            <a:extLst>
              <a:ext uri="{FF2B5EF4-FFF2-40B4-BE49-F238E27FC236}">
                <a16:creationId xmlns:a16="http://schemas.microsoft.com/office/drawing/2014/main" id="{064DF9EC-CB14-D949-557F-B0231521C540}"/>
              </a:ext>
            </a:extLst>
          </p:cNvPr>
          <p:cNvSpPr>
            <a:spLocks noGrp="1"/>
          </p:cNvSpPr>
          <p:nvPr>
            <p:ph type="sldNum" sz="quarter" idx="12"/>
          </p:nvPr>
        </p:nvSpPr>
        <p:spPr/>
        <p:txBody>
          <a:bodyPr/>
          <a:lstStyle/>
          <a:p>
            <a:fld id="{82F7929A-29AB-3B45-A59B-F00170F4A7F7}" type="slidenum">
              <a:rPr lang="es-ES" smtClean="0"/>
              <a:pPr/>
              <a:t>27</a:t>
            </a:fld>
            <a:endParaRPr lang="es-ES"/>
          </a:p>
        </p:txBody>
      </p:sp>
    </p:spTree>
    <p:extLst>
      <p:ext uri="{BB962C8B-B14F-4D97-AF65-F5344CB8AC3E}">
        <p14:creationId xmlns:p14="http://schemas.microsoft.com/office/powerpoint/2010/main" val="952634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86E24-AFF1-AF1C-DF49-52B92CBEF8C0}"/>
              </a:ext>
            </a:extLst>
          </p:cNvPr>
          <p:cNvSpPr>
            <a:spLocks noGrp="1"/>
          </p:cNvSpPr>
          <p:nvPr>
            <p:ph type="title"/>
          </p:nvPr>
        </p:nvSpPr>
        <p:spPr>
          <a:xfrm>
            <a:off x="457200" y="145702"/>
            <a:ext cx="8229600" cy="1079783"/>
          </a:xfrm>
        </p:spPr>
        <p:txBody>
          <a:bodyPr/>
          <a:lstStyle/>
          <a:p>
            <a:r>
              <a:rPr lang="es-ES" sz="2800" b="1" i="0" dirty="0">
                <a:effectLst/>
                <a:latin typeface="Epilogue"/>
              </a:rPr>
              <a:t>Especificación de stride mientras se segmenta la cadena</a:t>
            </a:r>
            <a:endParaRPr lang="es-ES" dirty="0"/>
          </a:p>
        </p:txBody>
      </p:sp>
      <p:sp>
        <p:nvSpPr>
          <p:cNvPr id="4" name="CuadroTexto 3">
            <a:extLst>
              <a:ext uri="{FF2B5EF4-FFF2-40B4-BE49-F238E27FC236}">
                <a16:creationId xmlns:a16="http://schemas.microsoft.com/office/drawing/2014/main" id="{85450D97-4EE4-DF2F-DEB4-B9BDB8C5FA88}"/>
              </a:ext>
            </a:extLst>
          </p:cNvPr>
          <p:cNvSpPr txBox="1"/>
          <p:nvPr/>
        </p:nvSpPr>
        <p:spPr>
          <a:xfrm>
            <a:off x="457199" y="1340768"/>
            <a:ext cx="5906591" cy="1569660"/>
          </a:xfrm>
          <a:prstGeom prst="rect">
            <a:avLst/>
          </a:prstGeom>
          <a:noFill/>
        </p:spPr>
        <p:txBody>
          <a:bodyPr wrap="square">
            <a:spAutoFit/>
          </a:bodyPr>
          <a:lstStyle/>
          <a:p>
            <a:r>
              <a:rPr lang="es-ES" sz="2400" b="0" i="0" dirty="0">
                <a:effectLst/>
                <a:latin typeface="Inter"/>
              </a:rPr>
              <a:t>Además, puede indicar un valor numérico negativo para la stride, que podemos utilizar para imprimir la cadena original en orden inverso si establecemos la stride en -1:</a:t>
            </a:r>
            <a:endParaRPr lang="es-ES" sz="2400" dirty="0"/>
          </a:p>
        </p:txBody>
      </p:sp>
      <p:pic>
        <p:nvPicPr>
          <p:cNvPr id="8" name="Imagen 7">
            <a:extLst>
              <a:ext uri="{FF2B5EF4-FFF2-40B4-BE49-F238E27FC236}">
                <a16:creationId xmlns:a16="http://schemas.microsoft.com/office/drawing/2014/main" id="{1CA07813-16D0-AC6D-074D-811BEB3AB5B5}"/>
              </a:ext>
            </a:extLst>
          </p:cNvPr>
          <p:cNvPicPr>
            <a:picLocks noChangeAspect="1"/>
          </p:cNvPicPr>
          <p:nvPr/>
        </p:nvPicPr>
        <p:blipFill>
          <a:blip r:embed="rId3"/>
          <a:stretch>
            <a:fillRect/>
          </a:stretch>
        </p:blipFill>
        <p:spPr>
          <a:xfrm>
            <a:off x="6444208" y="1225485"/>
            <a:ext cx="2162175" cy="2057400"/>
          </a:xfrm>
          <a:prstGeom prst="rect">
            <a:avLst/>
          </a:prstGeom>
        </p:spPr>
      </p:pic>
      <p:sp>
        <p:nvSpPr>
          <p:cNvPr id="10" name="CuadroTexto 9">
            <a:extLst>
              <a:ext uri="{FF2B5EF4-FFF2-40B4-BE49-F238E27FC236}">
                <a16:creationId xmlns:a16="http://schemas.microsoft.com/office/drawing/2014/main" id="{8A13F3D5-473A-1A39-99E2-D5901E56100B}"/>
              </a:ext>
            </a:extLst>
          </p:cNvPr>
          <p:cNvSpPr txBox="1"/>
          <p:nvPr/>
        </p:nvSpPr>
        <p:spPr>
          <a:xfrm>
            <a:off x="518204" y="3256587"/>
            <a:ext cx="5637971" cy="3046988"/>
          </a:xfrm>
          <a:prstGeom prst="rect">
            <a:avLst/>
          </a:prstGeom>
          <a:noFill/>
        </p:spPr>
        <p:txBody>
          <a:bodyPr wrap="square">
            <a:spAutoFit/>
          </a:bodyPr>
          <a:lstStyle/>
          <a:p>
            <a:pPr algn="l"/>
            <a:r>
              <a:rPr lang="es-ES" sz="2400" b="0" i="0" dirty="0">
                <a:effectLst/>
                <a:latin typeface="Inter"/>
              </a:rPr>
              <a:t>Los dos puntos sin parámetro especificado incluirán todos los caracteres de la cadena original, una stride de 1 incluirá todos los caracteres sin saltárselos, y la negación de esa stride invertirá el orden de los caracteres.</a:t>
            </a:r>
          </a:p>
          <a:p>
            <a:pPr algn="l"/>
            <a:r>
              <a:rPr lang="es-ES" sz="2400" b="0" i="0" dirty="0">
                <a:effectLst/>
                <a:latin typeface="Inter"/>
              </a:rPr>
              <a:t>Hagamos esto de nuevo pero con una stride de -2:</a:t>
            </a:r>
          </a:p>
        </p:txBody>
      </p:sp>
      <p:pic>
        <p:nvPicPr>
          <p:cNvPr id="13" name="Imagen 12">
            <a:extLst>
              <a:ext uri="{FF2B5EF4-FFF2-40B4-BE49-F238E27FC236}">
                <a16:creationId xmlns:a16="http://schemas.microsoft.com/office/drawing/2014/main" id="{6B7F5C69-053A-3796-B5F9-FB0EDE09F091}"/>
              </a:ext>
            </a:extLst>
          </p:cNvPr>
          <p:cNvPicPr>
            <a:picLocks noChangeAspect="1"/>
          </p:cNvPicPr>
          <p:nvPr/>
        </p:nvPicPr>
        <p:blipFill>
          <a:blip r:embed="rId4"/>
          <a:stretch>
            <a:fillRect/>
          </a:stretch>
        </p:blipFill>
        <p:spPr>
          <a:xfrm>
            <a:off x="6234563" y="3575116"/>
            <a:ext cx="2696811" cy="2302156"/>
          </a:xfrm>
          <a:prstGeom prst="rect">
            <a:avLst/>
          </a:prstGeom>
        </p:spPr>
      </p:pic>
      <p:pic>
        <p:nvPicPr>
          <p:cNvPr id="15" name="Imagen 14">
            <a:extLst>
              <a:ext uri="{FF2B5EF4-FFF2-40B4-BE49-F238E27FC236}">
                <a16:creationId xmlns:a16="http://schemas.microsoft.com/office/drawing/2014/main" id="{F9098303-605A-DFE2-F98B-AE9F1E795021}"/>
              </a:ext>
            </a:extLst>
          </p:cNvPr>
          <p:cNvPicPr>
            <a:picLocks noChangeAspect="1"/>
          </p:cNvPicPr>
          <p:nvPr/>
        </p:nvPicPr>
        <p:blipFill>
          <a:blip r:embed="rId5"/>
          <a:stretch>
            <a:fillRect/>
          </a:stretch>
        </p:blipFill>
        <p:spPr>
          <a:xfrm>
            <a:off x="2555775" y="6012340"/>
            <a:ext cx="6574849" cy="440996"/>
          </a:xfrm>
          <a:prstGeom prst="rect">
            <a:avLst/>
          </a:prstGeom>
        </p:spPr>
      </p:pic>
      <p:sp>
        <p:nvSpPr>
          <p:cNvPr id="3" name="Marcador de número de diapositiva 2">
            <a:extLst>
              <a:ext uri="{FF2B5EF4-FFF2-40B4-BE49-F238E27FC236}">
                <a16:creationId xmlns:a16="http://schemas.microsoft.com/office/drawing/2014/main" id="{FB812834-EFF5-3C8F-68FB-0723C315D549}"/>
              </a:ext>
            </a:extLst>
          </p:cNvPr>
          <p:cNvSpPr>
            <a:spLocks noGrp="1"/>
          </p:cNvSpPr>
          <p:nvPr>
            <p:ph type="sldNum" sz="quarter" idx="12"/>
          </p:nvPr>
        </p:nvSpPr>
        <p:spPr/>
        <p:txBody>
          <a:bodyPr/>
          <a:lstStyle/>
          <a:p>
            <a:fld id="{82F7929A-29AB-3B45-A59B-F00170F4A7F7}" type="slidenum">
              <a:rPr lang="es-ES" smtClean="0"/>
              <a:pPr/>
              <a:t>28</a:t>
            </a:fld>
            <a:endParaRPr lang="es-ES"/>
          </a:p>
        </p:txBody>
      </p:sp>
    </p:spTree>
    <p:extLst>
      <p:ext uri="{BB962C8B-B14F-4D97-AF65-F5344CB8AC3E}">
        <p14:creationId xmlns:p14="http://schemas.microsoft.com/office/powerpoint/2010/main" val="312432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A8BB9-2C60-CAFB-1854-F37808D65E8B}"/>
              </a:ext>
            </a:extLst>
          </p:cNvPr>
          <p:cNvSpPr>
            <a:spLocks noGrp="1"/>
          </p:cNvSpPr>
          <p:nvPr>
            <p:ph type="title"/>
          </p:nvPr>
        </p:nvSpPr>
        <p:spPr>
          <a:xfrm>
            <a:off x="457200" y="145703"/>
            <a:ext cx="8229600" cy="808802"/>
          </a:xfrm>
        </p:spPr>
        <p:txBody>
          <a:bodyPr/>
          <a:lstStyle/>
          <a:p>
            <a:pPr algn="l"/>
            <a:r>
              <a:rPr lang="es-ES" b="1" dirty="0">
                <a:latin typeface="ui-sans-serif"/>
              </a:rPr>
              <a:t>3</a:t>
            </a:r>
            <a:r>
              <a:rPr lang="es-ES" b="1" i="0" dirty="0">
                <a:effectLst/>
                <a:latin typeface="ui-sans-serif"/>
              </a:rPr>
              <a:t>. Declaración de bucles</a:t>
            </a:r>
          </a:p>
        </p:txBody>
      </p:sp>
      <p:sp>
        <p:nvSpPr>
          <p:cNvPr id="14" name="CuadroTexto 13">
            <a:extLst>
              <a:ext uri="{FF2B5EF4-FFF2-40B4-BE49-F238E27FC236}">
                <a16:creationId xmlns:a16="http://schemas.microsoft.com/office/drawing/2014/main" id="{6A45F437-DC74-84FC-20F3-B68F610622A3}"/>
              </a:ext>
            </a:extLst>
          </p:cNvPr>
          <p:cNvSpPr txBox="1"/>
          <p:nvPr/>
        </p:nvSpPr>
        <p:spPr>
          <a:xfrm>
            <a:off x="481216" y="1268760"/>
            <a:ext cx="8205584" cy="2308324"/>
          </a:xfrm>
          <a:prstGeom prst="rect">
            <a:avLst/>
          </a:prstGeom>
          <a:noFill/>
        </p:spPr>
        <p:txBody>
          <a:bodyPr wrap="square">
            <a:spAutoFit/>
          </a:bodyPr>
          <a:lstStyle/>
          <a:p>
            <a:r>
              <a:rPr lang="es-ES" sz="2400" b="0" i="0" dirty="0">
                <a:effectLst/>
                <a:latin typeface="ui-sans-serif"/>
              </a:rPr>
              <a:t>Los bucles en Python son declaraciones que ejecutan continuamente una pieza de código hasta que el código cumple una condición específica. Entonces, para ejecutar un bucle </a:t>
            </a:r>
            <a:r>
              <a:rPr lang="es-ES" sz="2400" b="1" i="0" dirty="0">
                <a:effectLst/>
                <a:latin typeface="ui-sans-serif"/>
              </a:rPr>
              <a:t>for() </a:t>
            </a:r>
            <a:r>
              <a:rPr lang="es-ES" sz="2400" b="0" i="0" dirty="0">
                <a:effectLst/>
                <a:latin typeface="ui-sans-serif"/>
              </a:rPr>
              <a:t>o </a:t>
            </a:r>
            <a:r>
              <a:rPr lang="es-ES" sz="2400" b="1" i="0" dirty="0">
                <a:effectLst/>
                <a:latin typeface="ui-sans-serif"/>
              </a:rPr>
              <a:t>while(), </a:t>
            </a:r>
            <a:r>
              <a:rPr lang="es-ES" sz="2400" b="0" i="0" dirty="0">
                <a:effectLst/>
                <a:latin typeface="ui-sans-serif"/>
              </a:rPr>
              <a:t>usamos dos puntos. Todo el código debajo de los dos puntos se considera parte del ciclo si y solo si lleva la sangría adecuada.</a:t>
            </a:r>
            <a:endParaRPr lang="es-ES" sz="2400" dirty="0"/>
          </a:p>
        </p:txBody>
      </p:sp>
      <p:pic>
        <p:nvPicPr>
          <p:cNvPr id="16" name="Imagen 15">
            <a:extLst>
              <a:ext uri="{FF2B5EF4-FFF2-40B4-BE49-F238E27FC236}">
                <a16:creationId xmlns:a16="http://schemas.microsoft.com/office/drawing/2014/main" id="{97A23485-E115-BBE3-1773-2F2A25E8BE81}"/>
              </a:ext>
            </a:extLst>
          </p:cNvPr>
          <p:cNvPicPr>
            <a:picLocks noChangeAspect="1"/>
          </p:cNvPicPr>
          <p:nvPr/>
        </p:nvPicPr>
        <p:blipFill>
          <a:blip r:embed="rId2"/>
          <a:stretch>
            <a:fillRect/>
          </a:stretch>
        </p:blipFill>
        <p:spPr>
          <a:xfrm>
            <a:off x="2555776" y="3429000"/>
            <a:ext cx="4176464" cy="2121913"/>
          </a:xfrm>
          <a:prstGeom prst="rect">
            <a:avLst/>
          </a:prstGeom>
        </p:spPr>
      </p:pic>
      <p:sp>
        <p:nvSpPr>
          <p:cNvPr id="3" name="Marcador de número de diapositiva 2">
            <a:extLst>
              <a:ext uri="{FF2B5EF4-FFF2-40B4-BE49-F238E27FC236}">
                <a16:creationId xmlns:a16="http://schemas.microsoft.com/office/drawing/2014/main" id="{B7A0B411-8DCE-20ED-EABD-D80CB03F3BFF}"/>
              </a:ext>
            </a:extLst>
          </p:cNvPr>
          <p:cNvSpPr>
            <a:spLocks noGrp="1"/>
          </p:cNvSpPr>
          <p:nvPr>
            <p:ph type="sldNum" sz="quarter" idx="12"/>
          </p:nvPr>
        </p:nvSpPr>
        <p:spPr/>
        <p:txBody>
          <a:bodyPr/>
          <a:lstStyle/>
          <a:p>
            <a:fld id="{82F7929A-29AB-3B45-A59B-F00170F4A7F7}" type="slidenum">
              <a:rPr lang="es-ES" smtClean="0"/>
              <a:pPr/>
              <a:t>29</a:t>
            </a:fld>
            <a:endParaRPr lang="es-ES"/>
          </a:p>
        </p:txBody>
      </p:sp>
    </p:spTree>
    <p:extLst>
      <p:ext uri="{BB962C8B-B14F-4D97-AF65-F5344CB8AC3E}">
        <p14:creationId xmlns:p14="http://schemas.microsoft.com/office/powerpoint/2010/main" val="320878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Bucle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3</a:t>
            </a:fld>
            <a:endParaRPr lang="es-ES"/>
          </a:p>
        </p:txBody>
      </p:sp>
      <p:sp>
        <p:nvSpPr>
          <p:cNvPr id="4" name="CuadroTexto 3">
            <a:extLst>
              <a:ext uri="{FF2B5EF4-FFF2-40B4-BE49-F238E27FC236}">
                <a16:creationId xmlns:a16="http://schemas.microsoft.com/office/drawing/2014/main" id="{CF5567E2-8AFF-9EE4-EB1A-B8A9DCD71CFE}"/>
              </a:ext>
            </a:extLst>
          </p:cNvPr>
          <p:cNvSpPr txBox="1"/>
          <p:nvPr/>
        </p:nvSpPr>
        <p:spPr>
          <a:xfrm>
            <a:off x="752666" y="983394"/>
            <a:ext cx="7859216" cy="2445606"/>
          </a:xfrm>
          <a:prstGeom prst="rect">
            <a:avLst/>
          </a:prstGeom>
          <a:noFill/>
        </p:spPr>
        <p:txBody>
          <a:bodyPr wrap="square">
            <a:spAutoFit/>
          </a:bodyPr>
          <a:lstStyle/>
          <a:p>
            <a:pPr>
              <a:lnSpc>
                <a:spcPct val="107000"/>
              </a:lnSpc>
              <a:spcAft>
                <a:spcPts val="800"/>
              </a:spcAft>
            </a:pPr>
            <a:r>
              <a:rPr lang="es-ES" sz="2400" dirty="0">
                <a:solidFill>
                  <a:srgbClr val="000000"/>
                </a:solidFill>
                <a:effectLst/>
                <a:latin typeface="Abadi" panose="020B0604020104020204" pitchFamily="34" charset="0"/>
                <a:ea typeface="Calibri" panose="020F0502020204030204" pitchFamily="34" charset="0"/>
                <a:cs typeface="Arial" panose="020B0604020202020204" pitchFamily="34" charset="0"/>
              </a:rPr>
              <a:t>El uso del</a:t>
            </a:r>
            <a:r>
              <a:rPr lang="es-ES" sz="2400" b="1" dirty="0">
                <a:solidFill>
                  <a:srgbClr val="FF0000"/>
                </a:solidFill>
                <a:effectLst/>
                <a:latin typeface="Abadi" panose="020B0604020104020204" pitchFamily="34" charset="0"/>
                <a:ea typeface="Calibri" panose="020F0502020204030204" pitchFamily="34" charset="0"/>
                <a:cs typeface="Arial" panose="020B0604020202020204" pitchFamily="34" charset="0"/>
              </a:rPr>
              <a:t> </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while </a:t>
            </a:r>
            <a:r>
              <a:rPr lang="es-ES" sz="2400" dirty="0">
                <a:effectLst/>
                <a:latin typeface="Calibri" panose="020F0502020204030204" pitchFamily="34" charset="0"/>
                <a:ea typeface="Calibri" panose="020F0502020204030204" pitchFamily="34" charset="0"/>
                <a:cs typeface="Times New Roman" panose="02020603050405020304" pitchFamily="18" charset="0"/>
              </a:rPr>
              <a:t>nos permite ejecutar una sección de código repetidas veces, de ahí su nombre. El código se ejecutará</a:t>
            </a:r>
            <a:r>
              <a:rPr lang="es-E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mientras</a:t>
            </a:r>
            <a:r>
              <a:rPr lang="es-ES" sz="2400" dirty="0">
                <a:solidFill>
                  <a:srgbClr val="FF0000"/>
                </a:solidFill>
                <a:effectLst/>
                <a:latin typeface="Abadi" panose="020B0604020104020204" pitchFamily="34" charset="0"/>
                <a:ea typeface="Calibri" panose="020F0502020204030204" pitchFamily="34" charset="0"/>
                <a:cs typeface="Arial" panose="020B0604020202020204" pitchFamily="34" charset="0"/>
              </a:rPr>
              <a:t> </a:t>
            </a:r>
            <a:r>
              <a:rPr lang="es-ES" sz="2400" dirty="0">
                <a:solidFill>
                  <a:srgbClr val="000000"/>
                </a:solidFill>
                <a:effectLst/>
                <a:latin typeface="Abadi" panose="020B0604020104020204" pitchFamily="34" charset="0"/>
                <a:ea typeface="Calibri" panose="020F0502020204030204" pitchFamily="34" charset="0"/>
                <a:cs typeface="Arial" panose="020B0604020202020204" pitchFamily="34" charset="0"/>
              </a:rPr>
              <a:t>una condición determinada se cumpla. Cuando se deje de cumplir, se saldrá del bucle y se continuará la ejecución normal. Llamaremos </a:t>
            </a:r>
            <a:r>
              <a:rPr lang="es-ES" sz="2400" b="1" dirty="0">
                <a:solidFill>
                  <a:srgbClr val="FF0000"/>
                </a:solidFill>
                <a:effectLst/>
                <a:latin typeface="Abadi" panose="020B0604020104020204" pitchFamily="34" charset="0"/>
                <a:ea typeface="Calibri" panose="020F0502020204030204" pitchFamily="34" charset="0"/>
                <a:cs typeface="Times New Roman" panose="02020603050405020304" pitchFamily="18" charset="0"/>
              </a:rPr>
              <a:t>iteración</a:t>
            </a:r>
            <a:r>
              <a:rPr lang="es-ES" sz="2400" dirty="0">
                <a:solidFill>
                  <a:srgbClr val="FF0000"/>
                </a:solidFill>
                <a:effectLst/>
                <a:latin typeface="Abadi" panose="020B0604020104020204" pitchFamily="34" charset="0"/>
                <a:ea typeface="Calibri" panose="020F0502020204030204" pitchFamily="34" charset="0"/>
                <a:cs typeface="Arial" panose="020B0604020202020204" pitchFamily="34" charset="0"/>
              </a:rPr>
              <a:t> </a:t>
            </a:r>
            <a:r>
              <a:rPr lang="es-ES" sz="2400" dirty="0">
                <a:solidFill>
                  <a:srgbClr val="000000"/>
                </a:solidFill>
                <a:effectLst/>
                <a:latin typeface="Abadi" panose="020B0604020104020204" pitchFamily="34" charset="0"/>
                <a:ea typeface="Calibri" panose="020F0502020204030204" pitchFamily="34" charset="0"/>
                <a:cs typeface="Arial" panose="020B0604020202020204" pitchFamily="34" charset="0"/>
              </a:rPr>
              <a:t>a una ejecución completa del bloque de código.</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3">
            <a:extLst>
              <a:ext uri="{FF2B5EF4-FFF2-40B4-BE49-F238E27FC236}">
                <a16:creationId xmlns:a16="http://schemas.microsoft.com/office/drawing/2014/main" id="{D7274694-FCF9-DD24-14A3-DDB1BB399804}"/>
              </a:ext>
            </a:extLst>
          </p:cNvPr>
          <p:cNvSpPr>
            <a:spLocks noChangeArrowheads="1"/>
          </p:cNvSpPr>
          <p:nvPr/>
        </p:nvSpPr>
        <p:spPr bwMode="auto">
          <a:xfrm rot="10800000" flipV="1">
            <a:off x="791540" y="4468406"/>
            <a:ext cx="7859216" cy="206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2200" dirty="0">
                <a:solidFill>
                  <a:srgbClr val="000000"/>
                </a:solidFill>
                <a:latin typeface="Abadi" panose="020B0604020104020204" pitchFamily="34" charset="0"/>
                <a:cs typeface="Arial" panose="020B0604020202020204" pitchFamily="34" charset="0"/>
              </a:rPr>
              <a:t>Por lo tanto el while tiene dos partes:</a:t>
            </a: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2200" dirty="0">
                <a:solidFill>
                  <a:srgbClr val="000000"/>
                </a:solidFill>
                <a:latin typeface="Abadi" panose="020B0604020104020204" pitchFamily="34" charset="0"/>
                <a:cs typeface="Arial" panose="020B0604020202020204" pitchFamily="34" charset="0"/>
              </a:rPr>
              <a:t>La condición que se tiene que cumplir para que se ejecute el código.</a:t>
            </a:r>
          </a:p>
          <a:p>
            <a:pPr marL="0" marR="0" lvl="0" indent="0" algn="l" defTabSz="914400" rtl="0" eaLnBrk="0" fontAlgn="base" latinLnBrk="0" hangingPunct="0">
              <a:lnSpc>
                <a:spcPct val="100000"/>
              </a:lnSpc>
              <a:spcBef>
                <a:spcPct val="0"/>
              </a:spcBef>
              <a:spcAft>
                <a:spcPct val="0"/>
              </a:spcAft>
              <a:buClrTx/>
              <a:buSzTx/>
              <a:buFontTx/>
              <a:buChar char="•"/>
              <a:tabLst/>
            </a:pPr>
            <a:r>
              <a:rPr lang="es-ES" altLang="es-ES" sz="2200" dirty="0">
                <a:solidFill>
                  <a:srgbClr val="000000"/>
                </a:solidFill>
                <a:latin typeface="Abadi" panose="020B0604020104020204" pitchFamily="34" charset="0"/>
                <a:cs typeface="Arial" panose="020B0604020202020204" pitchFamily="34" charset="0"/>
              </a:rPr>
              <a:t>El bloque de código que se ejecutará mientras la condición se cumpla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5" name="Imagen 14">
            <a:extLst>
              <a:ext uri="{FF2B5EF4-FFF2-40B4-BE49-F238E27FC236}">
                <a16:creationId xmlns:a16="http://schemas.microsoft.com/office/drawing/2014/main" id="{BD4CC2E2-6901-1F46-79D5-942A059B35C8}"/>
              </a:ext>
            </a:extLst>
          </p:cNvPr>
          <p:cNvPicPr>
            <a:picLocks noChangeAspect="1"/>
          </p:cNvPicPr>
          <p:nvPr/>
        </p:nvPicPr>
        <p:blipFill>
          <a:blip r:embed="rId3"/>
          <a:stretch>
            <a:fillRect/>
          </a:stretch>
        </p:blipFill>
        <p:spPr>
          <a:xfrm>
            <a:off x="3491880" y="3457889"/>
            <a:ext cx="1866900" cy="1104900"/>
          </a:xfrm>
          <a:prstGeom prst="rect">
            <a:avLst/>
          </a:prstGeom>
        </p:spPr>
      </p:pic>
    </p:spTree>
    <p:extLst>
      <p:ext uri="{BB962C8B-B14F-4D97-AF65-F5344CB8AC3E}">
        <p14:creationId xmlns:p14="http://schemas.microsoft.com/office/powerpoint/2010/main" val="537765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b="1" dirty="0"/>
              <a:t>Bucle For</a:t>
            </a:r>
            <a:endParaRPr lang="es-ES" altLang="es-ES" b="1"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30</a:t>
            </a:fld>
            <a:endParaRPr lang="es-ES"/>
          </a:p>
        </p:txBody>
      </p:sp>
      <p:sp>
        <p:nvSpPr>
          <p:cNvPr id="9" name="CuadroTexto 8">
            <a:extLst>
              <a:ext uri="{FF2B5EF4-FFF2-40B4-BE49-F238E27FC236}">
                <a16:creationId xmlns:a16="http://schemas.microsoft.com/office/drawing/2014/main" id="{FC18F3D3-552B-0418-EF82-B2655E171726}"/>
              </a:ext>
            </a:extLst>
          </p:cNvPr>
          <p:cNvSpPr txBox="1"/>
          <p:nvPr/>
        </p:nvSpPr>
        <p:spPr>
          <a:xfrm>
            <a:off x="469776" y="1110392"/>
            <a:ext cx="8229600" cy="3233834"/>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El for es un tipo de bucle, parecido al </a:t>
            </a:r>
            <a:r>
              <a:rPr lang="es-ES"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while</a:t>
            </a:r>
            <a:r>
              <a:rPr lang="es-ES" sz="2400" dirty="0">
                <a:effectLst/>
                <a:latin typeface="Calibri" panose="020F0502020204030204" pitchFamily="34" charset="0"/>
                <a:ea typeface="Calibri" panose="020F0502020204030204" pitchFamily="34" charset="0"/>
                <a:cs typeface="Times New Roman" panose="02020603050405020304" pitchFamily="18" charset="0"/>
              </a:rPr>
              <a:t> pero con ciertas diferencias. La principal es que el número de iteraciones de un for esta definido de antemano, mientras que en un while no. La diferencia principal con respecto al while es en la condición. Mientras que en el while la condición era evaluada </a:t>
            </a:r>
            <a:r>
              <a:rPr lang="es-ES" sz="2400" b="1" i="1" dirty="0">
                <a:effectLst/>
                <a:latin typeface="Calibri" panose="020F0502020204030204" pitchFamily="34" charset="0"/>
                <a:ea typeface="Calibri" panose="020F0502020204030204" pitchFamily="34" charset="0"/>
                <a:cs typeface="Times New Roman" panose="02020603050405020304" pitchFamily="18" charset="0"/>
              </a:rPr>
              <a:t>en cada iteración para decidir </a:t>
            </a:r>
            <a:r>
              <a:rPr lang="es-ES" sz="2400" dirty="0">
                <a:effectLst/>
                <a:latin typeface="Calibri" panose="020F0502020204030204" pitchFamily="34" charset="0"/>
                <a:ea typeface="Calibri" panose="020F0502020204030204" pitchFamily="34" charset="0"/>
                <a:cs typeface="Times New Roman" panose="02020603050405020304" pitchFamily="18" charset="0"/>
              </a:rPr>
              <a:t>si volver a ejecutar o no el código, en </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el for no existe tal condición</a:t>
            </a:r>
            <a:r>
              <a:rPr lang="es-ES" sz="2400" dirty="0">
                <a:effectLst/>
                <a:latin typeface="Calibri" panose="020F0502020204030204" pitchFamily="34" charset="0"/>
                <a:ea typeface="Calibri" panose="020F0502020204030204" pitchFamily="34" charset="0"/>
                <a:cs typeface="Times New Roman" panose="02020603050405020304" pitchFamily="18" charset="0"/>
              </a:rPr>
              <a:t>, sino un </a:t>
            </a:r>
            <a:r>
              <a:rPr lang="es-E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iterable</a:t>
            </a:r>
            <a:r>
              <a:rPr lang="es-ES" sz="2400" dirty="0">
                <a:effectLst/>
                <a:latin typeface="Calibri" panose="020F0502020204030204" pitchFamily="34" charset="0"/>
                <a:ea typeface="Calibri" panose="020F0502020204030204" pitchFamily="34" charset="0"/>
                <a:cs typeface="Times New Roman" panose="02020603050405020304" pitchFamily="18" charset="0"/>
              </a:rPr>
              <a:t> que define las veces que se ejecutará el código. </a:t>
            </a:r>
            <a:endParaRPr lang="es-ES" sz="2400" b="0" i="0" dirty="0">
              <a:solidFill>
                <a:srgbClr val="000000"/>
              </a:solidFill>
              <a:effectLst/>
              <a:latin typeface="Arial" panose="020B0604020202020204" pitchFamily="34" charset="0"/>
            </a:endParaRPr>
          </a:p>
        </p:txBody>
      </p:sp>
      <p:sp>
        <p:nvSpPr>
          <p:cNvPr id="3" name="Rectangle 1">
            <a:extLst>
              <a:ext uri="{FF2B5EF4-FFF2-40B4-BE49-F238E27FC236}">
                <a16:creationId xmlns:a16="http://schemas.microsoft.com/office/drawing/2014/main" id="{6A111094-9382-4088-6033-86130C6D1ED1}"/>
              </a:ext>
            </a:extLst>
          </p:cNvPr>
          <p:cNvSpPr>
            <a:spLocks noChangeArrowheads="1"/>
          </p:cNvSpPr>
          <p:nvPr/>
        </p:nvSpPr>
        <p:spPr bwMode="auto">
          <a:xfrm>
            <a:off x="1691680" y="4600867"/>
            <a:ext cx="5760640" cy="5232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1" i="0" u="none" strike="noStrike" cap="none" normalizeH="0" baseline="0" dirty="0">
                <a:ln>
                  <a:noFill/>
                </a:ln>
                <a:effectLst/>
                <a:latin typeface="Monaco"/>
              </a:rPr>
              <a:t>for &lt;</a:t>
            </a:r>
            <a:r>
              <a:rPr kumimoji="0" lang="es-ES" altLang="es-ES" sz="2800" b="1" i="0" u="none" strike="noStrike" cap="none" normalizeH="0" baseline="0" dirty="0" err="1">
                <a:ln>
                  <a:noFill/>
                </a:ln>
                <a:effectLst/>
                <a:latin typeface="Monaco"/>
              </a:rPr>
              <a:t>elem</a:t>
            </a:r>
            <a:r>
              <a:rPr kumimoji="0" lang="es-ES" altLang="es-ES" sz="2800" b="1" i="0" u="none" strike="noStrike" cap="none" normalizeH="0" baseline="0" dirty="0">
                <a:ln>
                  <a:noFill/>
                </a:ln>
                <a:effectLst/>
                <a:latin typeface="Monaco"/>
              </a:rPr>
              <a:t>&gt; in &lt;iterable&gt;: &lt;Tu código&gt;</a:t>
            </a:r>
            <a:r>
              <a:rPr kumimoji="0" lang="es-ES" altLang="es-ES" sz="1600" b="1" i="0" u="none" strike="noStrike" cap="none" normalizeH="0" baseline="0" dirty="0">
                <a:ln>
                  <a:noFill/>
                </a:ln>
                <a:effectLst/>
              </a:rPr>
              <a:t> </a:t>
            </a:r>
            <a:endParaRPr kumimoji="0" lang="es-ES" altLang="es-ES" sz="5400" b="1" i="0" u="none" strike="noStrike" cap="none" normalizeH="0" baseline="0" dirty="0">
              <a:ln>
                <a:noFill/>
              </a:ln>
              <a:effectLst/>
            </a:endParaRPr>
          </a:p>
        </p:txBody>
      </p:sp>
    </p:spTree>
    <p:extLst>
      <p:ext uri="{BB962C8B-B14F-4D97-AF65-F5344CB8AC3E}">
        <p14:creationId xmlns:p14="http://schemas.microsoft.com/office/powerpoint/2010/main" val="3854103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b="1" dirty="0"/>
              <a:t>Bucle For</a:t>
            </a:r>
            <a:endParaRPr lang="es-ES" altLang="es-ES" b="1"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31</a:t>
            </a:fld>
            <a:endParaRPr lang="es-ES" dirty="0"/>
          </a:p>
        </p:txBody>
      </p:sp>
      <p:sp>
        <p:nvSpPr>
          <p:cNvPr id="5" name="CuadroTexto 4">
            <a:extLst>
              <a:ext uri="{FF2B5EF4-FFF2-40B4-BE49-F238E27FC236}">
                <a16:creationId xmlns:a16="http://schemas.microsoft.com/office/drawing/2014/main" id="{4F18BDDF-2B96-DD56-B3BF-B84230145CEC}"/>
              </a:ext>
            </a:extLst>
          </p:cNvPr>
          <p:cNvSpPr txBox="1"/>
          <p:nvPr/>
        </p:nvSpPr>
        <p:spPr>
          <a:xfrm>
            <a:off x="819024" y="3144399"/>
            <a:ext cx="7848872" cy="1569660"/>
          </a:xfrm>
          <a:prstGeom prst="rect">
            <a:avLst/>
          </a:prstGeom>
          <a:noFill/>
        </p:spPr>
        <p:txBody>
          <a:bodyPr wrap="square">
            <a:spAutoFit/>
          </a:bodyPr>
          <a:lstStyle/>
          <a:p>
            <a:pPr algn="l"/>
            <a:r>
              <a:rPr lang="es-ES" sz="2400" b="1" i="0" dirty="0">
                <a:effectLst/>
                <a:latin typeface="Open Sans" panose="020B0606030504020204" pitchFamily="34" charset="0"/>
              </a:rPr>
              <a:t>Ejemplo de cómo usar el bucle for</a:t>
            </a:r>
          </a:p>
          <a:p>
            <a:pPr algn="l"/>
            <a:r>
              <a:rPr lang="es-ES" sz="2400" b="0" i="0" dirty="0">
                <a:effectLst/>
                <a:latin typeface="Open Sans" panose="020B0606030504020204" pitchFamily="34" charset="0"/>
              </a:rPr>
              <a:t>Imaginemos que tenemos una lista de números y queremos mostrarlos por consola. El código podría ser así:</a:t>
            </a:r>
          </a:p>
        </p:txBody>
      </p:sp>
      <p:pic>
        <p:nvPicPr>
          <p:cNvPr id="7" name="Imagen 6">
            <a:extLst>
              <a:ext uri="{FF2B5EF4-FFF2-40B4-BE49-F238E27FC236}">
                <a16:creationId xmlns:a16="http://schemas.microsoft.com/office/drawing/2014/main" id="{646DA334-B627-A8E5-4B30-3AAFB30F2B23}"/>
              </a:ext>
            </a:extLst>
          </p:cNvPr>
          <p:cNvPicPr>
            <a:picLocks noChangeAspect="1"/>
          </p:cNvPicPr>
          <p:nvPr/>
        </p:nvPicPr>
        <p:blipFill>
          <a:blip r:embed="rId3"/>
          <a:stretch>
            <a:fillRect/>
          </a:stretch>
        </p:blipFill>
        <p:spPr>
          <a:xfrm>
            <a:off x="2555776" y="4365104"/>
            <a:ext cx="4032448" cy="1647811"/>
          </a:xfrm>
          <a:prstGeom prst="rect">
            <a:avLst/>
          </a:prstGeom>
        </p:spPr>
      </p:pic>
      <p:pic>
        <p:nvPicPr>
          <p:cNvPr id="8" name="Imagen 7">
            <a:extLst>
              <a:ext uri="{FF2B5EF4-FFF2-40B4-BE49-F238E27FC236}">
                <a16:creationId xmlns:a16="http://schemas.microsoft.com/office/drawing/2014/main" id="{3235B80C-870B-4994-3E7B-1EC53458B42A}"/>
              </a:ext>
            </a:extLst>
          </p:cNvPr>
          <p:cNvPicPr>
            <a:picLocks noChangeAspect="1"/>
          </p:cNvPicPr>
          <p:nvPr/>
        </p:nvPicPr>
        <p:blipFill>
          <a:blip r:embed="rId4"/>
          <a:stretch>
            <a:fillRect/>
          </a:stretch>
        </p:blipFill>
        <p:spPr>
          <a:xfrm>
            <a:off x="3851920" y="2055988"/>
            <a:ext cx="3744416" cy="1057878"/>
          </a:xfrm>
          <a:prstGeom prst="rect">
            <a:avLst/>
          </a:prstGeom>
        </p:spPr>
      </p:pic>
      <p:sp>
        <p:nvSpPr>
          <p:cNvPr id="11" name="CuadroTexto 10">
            <a:extLst>
              <a:ext uri="{FF2B5EF4-FFF2-40B4-BE49-F238E27FC236}">
                <a16:creationId xmlns:a16="http://schemas.microsoft.com/office/drawing/2014/main" id="{82F3A96C-2B06-2FA0-52DB-888E773F1DFD}"/>
              </a:ext>
            </a:extLst>
          </p:cNvPr>
          <p:cNvSpPr txBox="1"/>
          <p:nvPr/>
        </p:nvSpPr>
        <p:spPr>
          <a:xfrm>
            <a:off x="485780" y="1214208"/>
            <a:ext cx="8229600" cy="1260345"/>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En el siguiente ejemplo vemos un bucle for que se ejecuta 5 veces, y donde la i incrementa su valor “automáticamente” en 1 en cada iteración.</a:t>
            </a:r>
          </a:p>
        </p:txBody>
      </p:sp>
    </p:spTree>
    <p:extLst>
      <p:ext uri="{BB962C8B-B14F-4D97-AF65-F5344CB8AC3E}">
        <p14:creationId xmlns:p14="http://schemas.microsoft.com/office/powerpoint/2010/main" val="2371046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b="1" dirty="0"/>
              <a:t>Iterable</a:t>
            </a:r>
            <a:endParaRPr lang="es-ES" altLang="es-ES" b="1" dirty="0">
              <a:cs typeface="Times New Roman" panose="02020603050405020304" pitchFamily="18" charset="0"/>
            </a:endParaRP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32</a:t>
            </a:fld>
            <a:endParaRPr lang="es-ES"/>
          </a:p>
        </p:txBody>
      </p:sp>
      <p:sp>
        <p:nvSpPr>
          <p:cNvPr id="8" name="CuadroTexto 7">
            <a:extLst>
              <a:ext uri="{FF2B5EF4-FFF2-40B4-BE49-F238E27FC236}">
                <a16:creationId xmlns:a16="http://schemas.microsoft.com/office/drawing/2014/main" id="{70CD2D36-FD99-B81D-0EE4-9B647C587692}"/>
              </a:ext>
            </a:extLst>
          </p:cNvPr>
          <p:cNvSpPr txBox="1"/>
          <p:nvPr/>
        </p:nvSpPr>
        <p:spPr>
          <a:xfrm>
            <a:off x="395536" y="1196752"/>
            <a:ext cx="8147248" cy="1454950"/>
          </a:xfrm>
          <a:prstGeom prst="rect">
            <a:avLst/>
          </a:prstGeom>
          <a:noFill/>
        </p:spPr>
        <p:txBody>
          <a:bodyPr wrap="square">
            <a:spAutoFit/>
          </a:bodyPr>
          <a:lstStyle/>
          <a:p>
            <a:pPr>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En Python se puede </a:t>
            </a:r>
            <a:r>
              <a:rPr lang="es-ES" sz="2800" b="1" dirty="0">
                <a:effectLst/>
                <a:latin typeface="Calibri" panose="020F0502020204030204" pitchFamily="34" charset="0"/>
                <a:ea typeface="Calibri" panose="020F0502020204030204" pitchFamily="34" charset="0"/>
                <a:cs typeface="Times New Roman" panose="02020603050405020304" pitchFamily="18" charset="0"/>
              </a:rPr>
              <a:t>iterar prácticamente todo</a:t>
            </a:r>
            <a:r>
              <a:rPr lang="es-ES" sz="2800" dirty="0">
                <a:effectLst/>
                <a:latin typeface="Calibri" panose="020F0502020204030204" pitchFamily="34" charset="0"/>
                <a:ea typeface="Calibri" panose="020F0502020204030204" pitchFamily="34" charset="0"/>
                <a:cs typeface="Times New Roman" panose="02020603050405020304" pitchFamily="18" charset="0"/>
              </a:rPr>
              <a:t>, como por ejemplo una cadena. En el siguiente ejemplo vemos como la i va tomando los valores de cada letra. </a:t>
            </a:r>
          </a:p>
        </p:txBody>
      </p:sp>
      <p:pic>
        <p:nvPicPr>
          <p:cNvPr id="10" name="Imagen 9">
            <a:extLst>
              <a:ext uri="{FF2B5EF4-FFF2-40B4-BE49-F238E27FC236}">
                <a16:creationId xmlns:a16="http://schemas.microsoft.com/office/drawing/2014/main" id="{B9F0640D-73A3-FB67-6697-6C7C80F81243}"/>
              </a:ext>
            </a:extLst>
          </p:cNvPr>
          <p:cNvPicPr>
            <a:picLocks noChangeAspect="1"/>
          </p:cNvPicPr>
          <p:nvPr/>
        </p:nvPicPr>
        <p:blipFill>
          <a:blip r:embed="rId3"/>
          <a:stretch>
            <a:fillRect/>
          </a:stretch>
        </p:blipFill>
        <p:spPr>
          <a:xfrm>
            <a:off x="2641530" y="2958972"/>
            <a:ext cx="3860940" cy="940055"/>
          </a:xfrm>
          <a:prstGeom prst="rect">
            <a:avLst/>
          </a:prstGeom>
        </p:spPr>
      </p:pic>
    </p:spTree>
    <p:extLst>
      <p:ext uri="{BB962C8B-B14F-4D97-AF65-F5344CB8AC3E}">
        <p14:creationId xmlns:p14="http://schemas.microsoft.com/office/powerpoint/2010/main" val="2347085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pic>
        <p:nvPicPr>
          <p:cNvPr id="7" name="Imagen 6">
            <a:extLst>
              <a:ext uri="{FF2B5EF4-FFF2-40B4-BE49-F238E27FC236}">
                <a16:creationId xmlns:a16="http://schemas.microsoft.com/office/drawing/2014/main" id="{B23FA01B-6B77-C31A-7B19-807EABA92A69}"/>
              </a:ext>
            </a:extLst>
          </p:cNvPr>
          <p:cNvPicPr>
            <a:picLocks noChangeAspect="1"/>
          </p:cNvPicPr>
          <p:nvPr/>
        </p:nvPicPr>
        <p:blipFill>
          <a:blip r:embed="rId2"/>
          <a:stretch>
            <a:fillRect/>
          </a:stretch>
        </p:blipFill>
        <p:spPr>
          <a:xfrm>
            <a:off x="457200" y="1196752"/>
            <a:ext cx="8218834" cy="4057093"/>
          </a:xfrm>
          <a:prstGeom prst="rect">
            <a:avLst/>
          </a:prstGeom>
        </p:spPr>
      </p:pic>
      <p:sp>
        <p:nvSpPr>
          <p:cNvPr id="3" name="Marcador de número de diapositiva 2">
            <a:extLst>
              <a:ext uri="{FF2B5EF4-FFF2-40B4-BE49-F238E27FC236}">
                <a16:creationId xmlns:a16="http://schemas.microsoft.com/office/drawing/2014/main" id="{CCEF9305-7C07-D73A-018B-5C30EC4A81C3}"/>
              </a:ext>
            </a:extLst>
          </p:cNvPr>
          <p:cNvSpPr>
            <a:spLocks noGrp="1"/>
          </p:cNvSpPr>
          <p:nvPr>
            <p:ph type="sldNum" sz="quarter" idx="12"/>
          </p:nvPr>
        </p:nvSpPr>
        <p:spPr/>
        <p:txBody>
          <a:bodyPr/>
          <a:lstStyle/>
          <a:p>
            <a:fld id="{82F7929A-29AB-3B45-A59B-F00170F4A7F7}" type="slidenum">
              <a:rPr lang="es-ES" smtClean="0"/>
              <a:pPr/>
              <a:t>33</a:t>
            </a:fld>
            <a:endParaRPr lang="es-ES"/>
          </a:p>
        </p:txBody>
      </p:sp>
    </p:spTree>
    <p:extLst>
      <p:ext uri="{BB962C8B-B14F-4D97-AF65-F5344CB8AC3E}">
        <p14:creationId xmlns:p14="http://schemas.microsoft.com/office/powerpoint/2010/main" val="2407385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sp>
        <p:nvSpPr>
          <p:cNvPr id="4" name="CuadroTexto 3">
            <a:extLst>
              <a:ext uri="{FF2B5EF4-FFF2-40B4-BE49-F238E27FC236}">
                <a16:creationId xmlns:a16="http://schemas.microsoft.com/office/drawing/2014/main" id="{06F5C9F9-B07E-B6CA-30BD-ACE69977A1AA}"/>
              </a:ext>
            </a:extLst>
          </p:cNvPr>
          <p:cNvSpPr txBox="1"/>
          <p:nvPr/>
        </p:nvSpPr>
        <p:spPr>
          <a:xfrm>
            <a:off x="611560" y="1268760"/>
            <a:ext cx="8075240" cy="1915974"/>
          </a:xfrm>
          <a:prstGeom prst="rect">
            <a:avLst/>
          </a:prstGeom>
          <a:noFill/>
        </p:spPr>
        <p:txBody>
          <a:bodyPr wrap="square">
            <a:spAutoFit/>
          </a:bodyPr>
          <a:lstStyle/>
          <a:p>
            <a:pPr>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Si queremos iterar una variable, esta variable debe ser iterable, ¿pero cómo se yo si algo es iterable o no?, con la siguiente función </a:t>
            </a:r>
            <a:r>
              <a:rPr lang="es-ES" sz="2800" b="1" dirty="0" err="1">
                <a:effectLst/>
                <a:latin typeface="Calibri" panose="020F0502020204030204" pitchFamily="34" charset="0"/>
                <a:ea typeface="Calibri" panose="020F0502020204030204" pitchFamily="34" charset="0"/>
                <a:cs typeface="Times New Roman" panose="02020603050405020304" pitchFamily="18" charset="0"/>
              </a:rPr>
              <a:t>isinstance</a:t>
            </a:r>
            <a:r>
              <a:rPr lang="es-ES" sz="2800" b="1" dirty="0">
                <a:effectLst/>
                <a:latin typeface="Calibri" panose="020F0502020204030204" pitchFamily="34" charset="0"/>
                <a:ea typeface="Calibri" panose="020F0502020204030204" pitchFamily="34" charset="0"/>
                <a:cs typeface="Times New Roman" panose="02020603050405020304" pitchFamily="18" charset="0"/>
              </a:rPr>
              <a:t>() </a:t>
            </a:r>
            <a:r>
              <a:rPr lang="es-ES" sz="2800" dirty="0">
                <a:effectLst/>
                <a:latin typeface="Calibri" panose="020F0502020204030204" pitchFamily="34" charset="0"/>
                <a:ea typeface="Calibri" panose="020F0502020204030204" pitchFamily="34" charset="0"/>
                <a:cs typeface="Times New Roman" panose="02020603050405020304" pitchFamily="18" charset="0"/>
              </a:rPr>
              <a:t>podemos saberlo. True significa que es iterable y False que no lo es.</a:t>
            </a:r>
          </a:p>
        </p:txBody>
      </p:sp>
      <p:pic>
        <p:nvPicPr>
          <p:cNvPr id="6" name="Imagen 5">
            <a:extLst>
              <a:ext uri="{FF2B5EF4-FFF2-40B4-BE49-F238E27FC236}">
                <a16:creationId xmlns:a16="http://schemas.microsoft.com/office/drawing/2014/main" id="{3500B5B1-253F-81D4-7A20-778497C7F054}"/>
              </a:ext>
            </a:extLst>
          </p:cNvPr>
          <p:cNvPicPr>
            <a:picLocks noChangeAspect="1"/>
          </p:cNvPicPr>
          <p:nvPr/>
        </p:nvPicPr>
        <p:blipFill>
          <a:blip r:embed="rId2"/>
          <a:stretch>
            <a:fillRect/>
          </a:stretch>
        </p:blipFill>
        <p:spPr>
          <a:xfrm>
            <a:off x="1623015" y="3429000"/>
            <a:ext cx="5897970" cy="2359188"/>
          </a:xfrm>
          <a:prstGeom prst="rect">
            <a:avLst/>
          </a:prstGeom>
        </p:spPr>
      </p:pic>
      <p:sp>
        <p:nvSpPr>
          <p:cNvPr id="3" name="Marcador de número de diapositiva 2">
            <a:extLst>
              <a:ext uri="{FF2B5EF4-FFF2-40B4-BE49-F238E27FC236}">
                <a16:creationId xmlns:a16="http://schemas.microsoft.com/office/drawing/2014/main" id="{FF46A770-83A5-D580-0276-10E4B02274E2}"/>
              </a:ext>
            </a:extLst>
          </p:cNvPr>
          <p:cNvSpPr>
            <a:spLocks noGrp="1"/>
          </p:cNvSpPr>
          <p:nvPr>
            <p:ph type="sldNum" sz="quarter" idx="12"/>
          </p:nvPr>
        </p:nvSpPr>
        <p:spPr/>
        <p:txBody>
          <a:bodyPr/>
          <a:lstStyle/>
          <a:p>
            <a:fld id="{82F7929A-29AB-3B45-A59B-F00170F4A7F7}" type="slidenum">
              <a:rPr lang="es-ES" smtClean="0"/>
              <a:pPr/>
              <a:t>34</a:t>
            </a:fld>
            <a:endParaRPr lang="es-ES"/>
          </a:p>
        </p:txBody>
      </p:sp>
    </p:spTree>
    <p:extLst>
      <p:ext uri="{BB962C8B-B14F-4D97-AF65-F5344CB8AC3E}">
        <p14:creationId xmlns:p14="http://schemas.microsoft.com/office/powerpoint/2010/main" val="204612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sp>
        <p:nvSpPr>
          <p:cNvPr id="4" name="CuadroTexto 3">
            <a:extLst>
              <a:ext uri="{FF2B5EF4-FFF2-40B4-BE49-F238E27FC236}">
                <a16:creationId xmlns:a16="http://schemas.microsoft.com/office/drawing/2014/main" id="{06F5C9F9-B07E-B6CA-30BD-ACE69977A1AA}"/>
              </a:ext>
            </a:extLst>
          </p:cNvPr>
          <p:cNvSpPr txBox="1"/>
          <p:nvPr/>
        </p:nvSpPr>
        <p:spPr>
          <a:xfrm>
            <a:off x="251520" y="1268760"/>
            <a:ext cx="8435280" cy="2838021"/>
          </a:xfrm>
          <a:prstGeom prst="rect">
            <a:avLst/>
          </a:prstGeom>
          <a:noFill/>
        </p:spPr>
        <p:txBody>
          <a:bodyPr wrap="square">
            <a:spAutoFit/>
          </a:bodyPr>
          <a:lstStyle/>
          <a:p>
            <a:pPr algn="ctr">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Una vez entendidos los iterables, veamos los </a:t>
            </a:r>
            <a:r>
              <a:rPr lang="es-ES" sz="2800" b="1" dirty="0">
                <a:effectLst/>
                <a:latin typeface="Calibri" panose="020F0502020204030204" pitchFamily="34" charset="0"/>
                <a:ea typeface="Calibri" panose="020F0502020204030204" pitchFamily="34" charset="0"/>
                <a:cs typeface="Times New Roman" panose="02020603050405020304" pitchFamily="18" charset="0"/>
              </a:rPr>
              <a:t>iteradores</a:t>
            </a:r>
            <a:r>
              <a:rPr lang="es-ES" sz="2800" dirty="0">
                <a:effectLst/>
                <a:latin typeface="Calibri" panose="020F0502020204030204" pitchFamily="34" charset="0"/>
                <a:ea typeface="Calibri" panose="020F0502020204030204" pitchFamily="34" charset="0"/>
                <a:cs typeface="Times New Roman" panose="02020603050405020304" pitchFamily="18" charset="0"/>
              </a:rPr>
              <a:t>. Para entender los </a:t>
            </a:r>
            <a:r>
              <a:rPr lang="es-ES" sz="2800" b="1" dirty="0">
                <a:effectLst/>
                <a:latin typeface="Calibri" panose="020F0502020204030204" pitchFamily="34" charset="0"/>
                <a:ea typeface="Calibri" panose="020F0502020204030204" pitchFamily="34" charset="0"/>
                <a:cs typeface="Times New Roman" panose="02020603050405020304" pitchFamily="18" charset="0"/>
              </a:rPr>
              <a:t>iteradores</a:t>
            </a:r>
            <a:r>
              <a:rPr lang="es-ES" sz="2800" dirty="0">
                <a:effectLst/>
                <a:latin typeface="Calibri" panose="020F0502020204030204" pitchFamily="34" charset="0"/>
                <a:ea typeface="Calibri" panose="020F0502020204030204" pitchFamily="34" charset="0"/>
                <a:cs typeface="Times New Roman" panose="02020603050405020304" pitchFamily="18" charset="0"/>
              </a:rPr>
              <a:t>, es importante conocer la función </a:t>
            </a:r>
            <a:r>
              <a:rPr lang="es-ES" sz="28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iter</a:t>
            </a:r>
            <a:r>
              <a:rPr lang="es-ES"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ES" sz="2800" dirty="0">
                <a:effectLst/>
                <a:latin typeface="Calibri" panose="020F0502020204030204" pitchFamily="34" charset="0"/>
                <a:ea typeface="Calibri" panose="020F0502020204030204" pitchFamily="34" charset="0"/>
                <a:cs typeface="Times New Roman" panose="02020603050405020304" pitchFamily="18" charset="0"/>
              </a:rPr>
              <a:t>en Python. Dicha función puede ser llamada sobre un objeto que sea iterable, y nos devolverá un iterador como se ve en el siguiente ejemplo.</a:t>
            </a:r>
          </a:p>
        </p:txBody>
      </p:sp>
      <p:pic>
        <p:nvPicPr>
          <p:cNvPr id="5" name="Imagen 4">
            <a:extLst>
              <a:ext uri="{FF2B5EF4-FFF2-40B4-BE49-F238E27FC236}">
                <a16:creationId xmlns:a16="http://schemas.microsoft.com/office/drawing/2014/main" id="{9AA3EC73-6547-35E6-5DE2-EB76489D83C9}"/>
              </a:ext>
            </a:extLst>
          </p:cNvPr>
          <p:cNvPicPr>
            <a:picLocks noChangeAspect="1"/>
          </p:cNvPicPr>
          <p:nvPr/>
        </p:nvPicPr>
        <p:blipFill>
          <a:blip r:embed="rId2"/>
          <a:stretch>
            <a:fillRect/>
          </a:stretch>
        </p:blipFill>
        <p:spPr>
          <a:xfrm>
            <a:off x="971600" y="4182152"/>
            <a:ext cx="7570366" cy="1407088"/>
          </a:xfrm>
          <a:prstGeom prst="rect">
            <a:avLst/>
          </a:prstGeom>
        </p:spPr>
      </p:pic>
      <p:sp>
        <p:nvSpPr>
          <p:cNvPr id="3" name="Marcador de número de diapositiva 2">
            <a:extLst>
              <a:ext uri="{FF2B5EF4-FFF2-40B4-BE49-F238E27FC236}">
                <a16:creationId xmlns:a16="http://schemas.microsoft.com/office/drawing/2014/main" id="{46B3084B-9AD3-4546-EEFB-CC3E879F4C46}"/>
              </a:ext>
            </a:extLst>
          </p:cNvPr>
          <p:cNvSpPr>
            <a:spLocks noGrp="1"/>
          </p:cNvSpPr>
          <p:nvPr>
            <p:ph type="sldNum" sz="quarter" idx="12"/>
          </p:nvPr>
        </p:nvSpPr>
        <p:spPr/>
        <p:txBody>
          <a:bodyPr/>
          <a:lstStyle/>
          <a:p>
            <a:fld id="{82F7929A-29AB-3B45-A59B-F00170F4A7F7}" type="slidenum">
              <a:rPr lang="es-ES" smtClean="0"/>
              <a:pPr/>
              <a:t>35</a:t>
            </a:fld>
            <a:endParaRPr lang="es-ES"/>
          </a:p>
        </p:txBody>
      </p:sp>
    </p:spTree>
    <p:extLst>
      <p:ext uri="{BB962C8B-B14F-4D97-AF65-F5344CB8AC3E}">
        <p14:creationId xmlns:p14="http://schemas.microsoft.com/office/powerpoint/2010/main" val="301063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sp>
        <p:nvSpPr>
          <p:cNvPr id="4" name="CuadroTexto 3">
            <a:extLst>
              <a:ext uri="{FF2B5EF4-FFF2-40B4-BE49-F238E27FC236}">
                <a16:creationId xmlns:a16="http://schemas.microsoft.com/office/drawing/2014/main" id="{06F5C9F9-B07E-B6CA-30BD-ACE69977A1AA}"/>
              </a:ext>
            </a:extLst>
          </p:cNvPr>
          <p:cNvSpPr txBox="1"/>
          <p:nvPr/>
        </p:nvSpPr>
        <p:spPr>
          <a:xfrm>
            <a:off x="503548" y="1124744"/>
            <a:ext cx="8136904" cy="3631379"/>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Vemos que al imprimir</a:t>
            </a:r>
            <a:r>
              <a:rPr lang="es-ES" sz="2400" b="1" dirty="0">
                <a:effectLst/>
                <a:latin typeface="Calibri" panose="020F0502020204030204" pitchFamily="34" charset="0"/>
                <a:ea typeface="Calibri" panose="020F0502020204030204" pitchFamily="34" charset="0"/>
                <a:cs typeface="Times New Roman" panose="02020603050405020304" pitchFamily="18" charset="0"/>
              </a:rPr>
              <a:t> </a:t>
            </a:r>
            <a:r>
              <a:rPr lang="es-ES" sz="2400" b="1" dirty="0" err="1">
                <a:effectLst/>
                <a:latin typeface="Calibri" panose="020F0502020204030204" pitchFamily="34" charset="0"/>
                <a:ea typeface="Calibri" panose="020F0502020204030204" pitchFamily="34" charset="0"/>
                <a:cs typeface="Times New Roman" panose="02020603050405020304" pitchFamily="18" charset="0"/>
              </a:rPr>
              <a:t>it</a:t>
            </a:r>
            <a:r>
              <a:rPr lang="es-ES" sz="2400" b="1" dirty="0">
                <a:effectLst/>
                <a:latin typeface="Calibri" panose="020F0502020204030204" pitchFamily="34" charset="0"/>
                <a:ea typeface="Calibri" panose="020F0502020204030204" pitchFamily="34" charset="0"/>
                <a:cs typeface="Times New Roman" panose="02020603050405020304" pitchFamily="18" charset="0"/>
              </a:rPr>
              <a:t> </a:t>
            </a:r>
            <a:r>
              <a:rPr lang="es-ES" sz="2400" dirty="0">
                <a:effectLst/>
                <a:latin typeface="Calibri" panose="020F0502020204030204" pitchFamily="34" charset="0"/>
                <a:ea typeface="Calibri" panose="020F0502020204030204" pitchFamily="34" charset="0"/>
                <a:cs typeface="Times New Roman" panose="02020603050405020304" pitchFamily="18" charset="0"/>
              </a:rPr>
              <a:t>es un iterador, de la </a:t>
            </a:r>
            <a:r>
              <a:rPr lang="es-ES" sz="24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clase </a:t>
            </a:r>
            <a:r>
              <a:rPr lang="es-ES" sz="2400" b="1" i="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list_iterator</a:t>
            </a:r>
            <a:r>
              <a:rPr lang="es-ES" sz="2400" dirty="0">
                <a:effectLst/>
                <a:latin typeface="Calibri" panose="020F0502020204030204" pitchFamily="34" charset="0"/>
                <a:ea typeface="Calibri" panose="020F0502020204030204" pitchFamily="34" charset="0"/>
                <a:cs typeface="Times New Roman" panose="02020603050405020304" pitchFamily="18" charset="0"/>
              </a:rPr>
              <a:t>. Esta variable iteradora, hace referencia a la lista original y nos permite acceder a sus elementos con la función </a:t>
            </a:r>
            <a:r>
              <a:rPr lang="es-ES" sz="2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next</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ES" sz="2400" dirty="0">
                <a:effectLst/>
                <a:latin typeface="Calibri" panose="020F0502020204030204" pitchFamily="34" charset="0"/>
                <a:ea typeface="Calibri" panose="020F0502020204030204" pitchFamily="34" charset="0"/>
                <a:cs typeface="Times New Roman" panose="02020603050405020304" pitchFamily="18" charset="0"/>
              </a:rPr>
              <a:t>Cada vez que llamamos a </a:t>
            </a:r>
            <a:r>
              <a:rPr lang="es-ES" sz="2400" dirty="0" err="1">
                <a:effectLst/>
                <a:latin typeface="Calibri" panose="020F0502020204030204" pitchFamily="34" charset="0"/>
                <a:ea typeface="Calibri" panose="020F0502020204030204" pitchFamily="34" charset="0"/>
                <a:cs typeface="Times New Roman" panose="02020603050405020304" pitchFamily="18" charset="0"/>
              </a:rPr>
              <a:t>next</a:t>
            </a:r>
            <a:r>
              <a:rPr lang="es-ES" sz="2400" dirty="0">
                <a:effectLst/>
                <a:latin typeface="Calibri" panose="020F0502020204030204" pitchFamily="34" charset="0"/>
                <a:ea typeface="Calibri" panose="020F0502020204030204" pitchFamily="34" charset="0"/>
                <a:cs typeface="Times New Roman" panose="02020603050405020304" pitchFamily="18" charset="0"/>
              </a:rPr>
              <a:t>() sobre </a:t>
            </a:r>
            <a:r>
              <a:rPr lang="es-ES" sz="2400" dirty="0" err="1">
                <a:effectLst/>
                <a:latin typeface="Calibri" panose="020F0502020204030204" pitchFamily="34" charset="0"/>
                <a:ea typeface="Calibri" panose="020F0502020204030204" pitchFamily="34" charset="0"/>
                <a:cs typeface="Times New Roman" panose="02020603050405020304" pitchFamily="18" charset="0"/>
              </a:rPr>
              <a:t>it</a:t>
            </a:r>
            <a:r>
              <a:rPr lang="es-ES" sz="2400" dirty="0">
                <a:effectLst/>
                <a:latin typeface="Calibri" panose="020F0502020204030204" pitchFamily="34" charset="0"/>
                <a:ea typeface="Calibri" panose="020F0502020204030204" pitchFamily="34" charset="0"/>
                <a:cs typeface="Times New Roman" panose="02020603050405020304" pitchFamily="18" charset="0"/>
              </a:rPr>
              <a:t>, nos devuelve el siguiente elemento de la lista original. Por lo tanto, si queremos acceder al elemento 4, tendremos que llamar 4 veces a </a:t>
            </a:r>
            <a:r>
              <a:rPr lang="es-ES" sz="2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next</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ES" sz="2400" dirty="0">
                <a:effectLst/>
                <a:latin typeface="Calibri" panose="020F0502020204030204" pitchFamily="34" charset="0"/>
                <a:ea typeface="Calibri" panose="020F0502020204030204" pitchFamily="34" charset="0"/>
                <a:cs typeface="Times New Roman" panose="02020603050405020304" pitchFamily="18" charset="0"/>
              </a:rPr>
              <a:t>Nótese que el iterador empieza apuntando fuera de la lista, y no hace referencia al primer elemento hasta que no se llama a </a:t>
            </a:r>
            <a:r>
              <a:rPr lang="es-ES" sz="2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next</a:t>
            </a:r>
            <a:r>
              <a:rPr lang="es-E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ES" sz="2400" dirty="0">
                <a:effectLst/>
                <a:latin typeface="Calibri" panose="020F0502020204030204" pitchFamily="34" charset="0"/>
                <a:ea typeface="Calibri" panose="020F0502020204030204" pitchFamily="34" charset="0"/>
                <a:cs typeface="Times New Roman" panose="02020603050405020304" pitchFamily="18" charset="0"/>
              </a:rPr>
              <a:t>por primera vez.</a:t>
            </a:r>
          </a:p>
        </p:txBody>
      </p:sp>
      <p:sp>
        <p:nvSpPr>
          <p:cNvPr id="3" name="Marcador de número de diapositiva 2">
            <a:extLst>
              <a:ext uri="{FF2B5EF4-FFF2-40B4-BE49-F238E27FC236}">
                <a16:creationId xmlns:a16="http://schemas.microsoft.com/office/drawing/2014/main" id="{BAB603B8-F594-6413-DE0B-62A56645CD26}"/>
              </a:ext>
            </a:extLst>
          </p:cNvPr>
          <p:cNvSpPr>
            <a:spLocks noGrp="1"/>
          </p:cNvSpPr>
          <p:nvPr>
            <p:ph type="sldNum" sz="quarter" idx="12"/>
          </p:nvPr>
        </p:nvSpPr>
        <p:spPr/>
        <p:txBody>
          <a:bodyPr/>
          <a:lstStyle/>
          <a:p>
            <a:fld id="{82F7929A-29AB-3B45-A59B-F00170F4A7F7}" type="slidenum">
              <a:rPr lang="es-ES" smtClean="0"/>
              <a:pPr/>
              <a:t>36</a:t>
            </a:fld>
            <a:endParaRPr lang="es-ES"/>
          </a:p>
        </p:txBody>
      </p:sp>
    </p:spTree>
    <p:extLst>
      <p:ext uri="{BB962C8B-B14F-4D97-AF65-F5344CB8AC3E}">
        <p14:creationId xmlns:p14="http://schemas.microsoft.com/office/powerpoint/2010/main" val="245426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pic>
        <p:nvPicPr>
          <p:cNvPr id="5" name="Imagen 4">
            <a:extLst>
              <a:ext uri="{FF2B5EF4-FFF2-40B4-BE49-F238E27FC236}">
                <a16:creationId xmlns:a16="http://schemas.microsoft.com/office/drawing/2014/main" id="{3B6D5162-52F7-6B67-F7B1-7290E4F01606}"/>
              </a:ext>
            </a:extLst>
          </p:cNvPr>
          <p:cNvPicPr>
            <a:picLocks noChangeAspect="1"/>
          </p:cNvPicPr>
          <p:nvPr/>
        </p:nvPicPr>
        <p:blipFill>
          <a:blip r:embed="rId2"/>
          <a:stretch>
            <a:fillRect/>
          </a:stretch>
        </p:blipFill>
        <p:spPr>
          <a:xfrm>
            <a:off x="2411760" y="1124744"/>
            <a:ext cx="3816424" cy="5241544"/>
          </a:xfrm>
          <a:prstGeom prst="rect">
            <a:avLst/>
          </a:prstGeom>
        </p:spPr>
      </p:pic>
      <p:sp>
        <p:nvSpPr>
          <p:cNvPr id="3" name="Marcador de número de diapositiva 2">
            <a:extLst>
              <a:ext uri="{FF2B5EF4-FFF2-40B4-BE49-F238E27FC236}">
                <a16:creationId xmlns:a16="http://schemas.microsoft.com/office/drawing/2014/main" id="{4EA3DB47-3832-BAF5-40A0-1DB37A677A0C}"/>
              </a:ext>
            </a:extLst>
          </p:cNvPr>
          <p:cNvSpPr>
            <a:spLocks noGrp="1"/>
          </p:cNvSpPr>
          <p:nvPr>
            <p:ph type="sldNum" sz="quarter" idx="12"/>
          </p:nvPr>
        </p:nvSpPr>
        <p:spPr/>
        <p:txBody>
          <a:bodyPr/>
          <a:lstStyle/>
          <a:p>
            <a:fld id="{82F7929A-29AB-3B45-A59B-F00170F4A7F7}" type="slidenum">
              <a:rPr lang="es-ES" smtClean="0"/>
              <a:pPr/>
              <a:t>37</a:t>
            </a:fld>
            <a:endParaRPr lang="es-ES"/>
          </a:p>
        </p:txBody>
      </p:sp>
    </p:spTree>
    <p:extLst>
      <p:ext uri="{BB962C8B-B14F-4D97-AF65-F5344CB8AC3E}">
        <p14:creationId xmlns:p14="http://schemas.microsoft.com/office/powerpoint/2010/main" val="2967621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sp>
        <p:nvSpPr>
          <p:cNvPr id="4" name="CuadroTexto 3">
            <a:extLst>
              <a:ext uri="{FF2B5EF4-FFF2-40B4-BE49-F238E27FC236}">
                <a16:creationId xmlns:a16="http://schemas.microsoft.com/office/drawing/2014/main" id="{7DC2CA8D-A80F-A654-85A3-33095F3E9E5B}"/>
              </a:ext>
            </a:extLst>
          </p:cNvPr>
          <p:cNvSpPr txBox="1"/>
          <p:nvPr/>
        </p:nvSpPr>
        <p:spPr>
          <a:xfrm>
            <a:off x="323528" y="1268760"/>
            <a:ext cx="8229600" cy="532903"/>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2800" b="1" dirty="0">
                <a:effectLst/>
                <a:latin typeface="Calibri" panose="020F0502020204030204" pitchFamily="34" charset="0"/>
                <a:ea typeface="Calibri" panose="020F0502020204030204" pitchFamily="34" charset="0"/>
                <a:cs typeface="Times New Roman" panose="02020603050405020304" pitchFamily="18" charset="0"/>
              </a:rPr>
              <a:t>Existen otros iteradores para diferentes clases:</a:t>
            </a:r>
            <a:endParaRPr lang="es-ES"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4C6DAFE4-4DD1-5A1F-C6F6-47F5B1296660}"/>
              </a:ext>
            </a:extLst>
          </p:cNvPr>
          <p:cNvPicPr>
            <a:picLocks noChangeAspect="1"/>
          </p:cNvPicPr>
          <p:nvPr/>
        </p:nvPicPr>
        <p:blipFill>
          <a:blip r:embed="rId2"/>
          <a:stretch>
            <a:fillRect/>
          </a:stretch>
        </p:blipFill>
        <p:spPr>
          <a:xfrm>
            <a:off x="1837718" y="2124075"/>
            <a:ext cx="5468563" cy="2932263"/>
          </a:xfrm>
          <a:prstGeom prst="rect">
            <a:avLst/>
          </a:prstGeom>
        </p:spPr>
      </p:pic>
      <p:sp>
        <p:nvSpPr>
          <p:cNvPr id="3" name="Marcador de número de diapositiva 2">
            <a:extLst>
              <a:ext uri="{FF2B5EF4-FFF2-40B4-BE49-F238E27FC236}">
                <a16:creationId xmlns:a16="http://schemas.microsoft.com/office/drawing/2014/main" id="{5E3CD1F3-C998-1D27-6B0C-6168F0E2BF4F}"/>
              </a:ext>
            </a:extLst>
          </p:cNvPr>
          <p:cNvSpPr>
            <a:spLocks noGrp="1"/>
          </p:cNvSpPr>
          <p:nvPr>
            <p:ph type="sldNum" sz="quarter" idx="12"/>
          </p:nvPr>
        </p:nvSpPr>
        <p:spPr/>
        <p:txBody>
          <a:bodyPr/>
          <a:lstStyle/>
          <a:p>
            <a:fld id="{82F7929A-29AB-3B45-A59B-F00170F4A7F7}" type="slidenum">
              <a:rPr lang="es-ES" smtClean="0"/>
              <a:pPr/>
              <a:t>38</a:t>
            </a:fld>
            <a:endParaRPr lang="es-ES"/>
          </a:p>
        </p:txBody>
      </p:sp>
    </p:spTree>
    <p:extLst>
      <p:ext uri="{BB962C8B-B14F-4D97-AF65-F5344CB8AC3E}">
        <p14:creationId xmlns:p14="http://schemas.microsoft.com/office/powerpoint/2010/main" val="3995986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525EA-2F79-DF39-1BEC-371B17F723F1}"/>
              </a:ext>
            </a:extLst>
          </p:cNvPr>
          <p:cNvSpPr>
            <a:spLocks noGrp="1"/>
          </p:cNvSpPr>
          <p:nvPr>
            <p:ph type="title"/>
          </p:nvPr>
        </p:nvSpPr>
        <p:spPr/>
        <p:txBody>
          <a:bodyPr/>
          <a:lstStyle/>
          <a:p>
            <a:r>
              <a:rPr lang="es-ES" dirty="0"/>
              <a:t>Iterables e Iteradores</a:t>
            </a:r>
          </a:p>
        </p:txBody>
      </p:sp>
      <p:sp>
        <p:nvSpPr>
          <p:cNvPr id="5" name="CuadroTexto 4">
            <a:extLst>
              <a:ext uri="{FF2B5EF4-FFF2-40B4-BE49-F238E27FC236}">
                <a16:creationId xmlns:a16="http://schemas.microsoft.com/office/drawing/2014/main" id="{28AB7E0A-5A77-9F4F-D113-7827E6A8397D}"/>
              </a:ext>
            </a:extLst>
          </p:cNvPr>
          <p:cNvSpPr txBox="1"/>
          <p:nvPr/>
        </p:nvSpPr>
        <p:spPr>
          <a:xfrm>
            <a:off x="457200" y="1124744"/>
            <a:ext cx="8229600" cy="1260345"/>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Es perfectamente posible tener diferentes iteradores para la misma lista, y serán totalmente independientes. Tan solo dependerán de la lista, como es evidente, pero no entre ellos.</a:t>
            </a:r>
          </a:p>
        </p:txBody>
      </p:sp>
      <p:pic>
        <p:nvPicPr>
          <p:cNvPr id="8" name="Imagen 7">
            <a:extLst>
              <a:ext uri="{FF2B5EF4-FFF2-40B4-BE49-F238E27FC236}">
                <a16:creationId xmlns:a16="http://schemas.microsoft.com/office/drawing/2014/main" id="{4EE8B78E-75E0-876B-01B9-2A2BADAFC355}"/>
              </a:ext>
            </a:extLst>
          </p:cNvPr>
          <p:cNvPicPr>
            <a:picLocks noChangeAspect="1"/>
          </p:cNvPicPr>
          <p:nvPr/>
        </p:nvPicPr>
        <p:blipFill>
          <a:blip r:embed="rId2"/>
          <a:stretch>
            <a:fillRect/>
          </a:stretch>
        </p:blipFill>
        <p:spPr>
          <a:xfrm>
            <a:off x="1979712" y="2997488"/>
            <a:ext cx="4261034" cy="2681263"/>
          </a:xfrm>
          <a:prstGeom prst="rect">
            <a:avLst/>
          </a:prstGeom>
        </p:spPr>
      </p:pic>
      <p:sp>
        <p:nvSpPr>
          <p:cNvPr id="3" name="Marcador de número de diapositiva 2">
            <a:extLst>
              <a:ext uri="{FF2B5EF4-FFF2-40B4-BE49-F238E27FC236}">
                <a16:creationId xmlns:a16="http://schemas.microsoft.com/office/drawing/2014/main" id="{34C60878-208A-C3A4-FE2C-DFD57F181FC0}"/>
              </a:ext>
            </a:extLst>
          </p:cNvPr>
          <p:cNvSpPr>
            <a:spLocks noGrp="1"/>
          </p:cNvSpPr>
          <p:nvPr>
            <p:ph type="sldNum" sz="quarter" idx="12"/>
          </p:nvPr>
        </p:nvSpPr>
        <p:spPr/>
        <p:txBody>
          <a:bodyPr/>
          <a:lstStyle/>
          <a:p>
            <a:fld id="{82F7929A-29AB-3B45-A59B-F00170F4A7F7}" type="slidenum">
              <a:rPr lang="es-ES" smtClean="0"/>
              <a:pPr/>
              <a:t>39</a:t>
            </a:fld>
            <a:endParaRPr lang="es-ES"/>
          </a:p>
        </p:txBody>
      </p:sp>
    </p:spTree>
    <p:extLst>
      <p:ext uri="{BB962C8B-B14F-4D97-AF65-F5344CB8AC3E}">
        <p14:creationId xmlns:p14="http://schemas.microsoft.com/office/powerpoint/2010/main" val="189457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Bucle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4</a:t>
            </a:fld>
            <a:endParaRPr lang="es-ES"/>
          </a:p>
        </p:txBody>
      </p:sp>
      <p:sp>
        <p:nvSpPr>
          <p:cNvPr id="4" name="CuadroTexto 3">
            <a:extLst>
              <a:ext uri="{FF2B5EF4-FFF2-40B4-BE49-F238E27FC236}">
                <a16:creationId xmlns:a16="http://schemas.microsoft.com/office/drawing/2014/main" id="{CF5567E2-8AFF-9EE4-EB1A-B8A9DCD71CFE}"/>
              </a:ext>
            </a:extLst>
          </p:cNvPr>
          <p:cNvSpPr txBox="1"/>
          <p:nvPr/>
        </p:nvSpPr>
        <p:spPr>
          <a:xfrm>
            <a:off x="827584" y="1340768"/>
            <a:ext cx="7859216" cy="954107"/>
          </a:xfrm>
          <a:prstGeom prst="rect">
            <a:avLst/>
          </a:prstGeom>
          <a:noFill/>
        </p:spPr>
        <p:txBody>
          <a:bodyPr wrap="square">
            <a:spAutoFit/>
          </a:bodyPr>
          <a:lstStyle/>
          <a:p>
            <a:r>
              <a:rPr lang="es-ES" sz="2800" b="1" i="0" dirty="0">
                <a:solidFill>
                  <a:srgbClr val="FF0000"/>
                </a:solidFill>
                <a:effectLst/>
                <a:latin typeface="-apple-system"/>
              </a:rPr>
              <a:t>Ejemplo: </a:t>
            </a:r>
            <a:r>
              <a:rPr lang="es-ES" sz="2800" b="0" i="0" dirty="0">
                <a:solidFill>
                  <a:srgbClr val="212529"/>
                </a:solidFill>
                <a:effectLst/>
                <a:latin typeface="-apple-system"/>
              </a:rPr>
              <a:t>Mientras que año sea menor o igual a 2012, imprimir la frase </a:t>
            </a:r>
            <a:r>
              <a:rPr lang="es-ES" sz="2800" b="0" i="1" dirty="0">
                <a:solidFill>
                  <a:srgbClr val="212529"/>
                </a:solidFill>
                <a:effectLst/>
                <a:latin typeface="-apple-system"/>
              </a:rPr>
              <a:t>"Informes del Año (año)"</a:t>
            </a:r>
            <a:r>
              <a:rPr lang="es-ES" sz="2800" b="0" i="0" dirty="0">
                <a:solidFill>
                  <a:srgbClr val="212529"/>
                </a:solidFill>
                <a:effectLst/>
                <a:latin typeface="-apple-system"/>
              </a:rPr>
              <a:t>.</a:t>
            </a:r>
            <a:endParaRPr lang="es-ES" sz="2800" dirty="0"/>
          </a:p>
        </p:txBody>
      </p:sp>
      <p:pic>
        <p:nvPicPr>
          <p:cNvPr id="6" name="Imagen 5">
            <a:extLst>
              <a:ext uri="{FF2B5EF4-FFF2-40B4-BE49-F238E27FC236}">
                <a16:creationId xmlns:a16="http://schemas.microsoft.com/office/drawing/2014/main" id="{0340CF05-CBA6-BD67-09F5-B14EF73D9A4E}"/>
              </a:ext>
            </a:extLst>
          </p:cNvPr>
          <p:cNvPicPr>
            <a:picLocks noChangeAspect="1"/>
          </p:cNvPicPr>
          <p:nvPr/>
        </p:nvPicPr>
        <p:blipFill>
          <a:blip r:embed="rId3"/>
          <a:stretch>
            <a:fillRect/>
          </a:stretch>
        </p:blipFill>
        <p:spPr>
          <a:xfrm>
            <a:off x="1129898" y="2681138"/>
            <a:ext cx="6884203" cy="1728192"/>
          </a:xfrm>
          <a:prstGeom prst="rect">
            <a:avLst/>
          </a:prstGeom>
        </p:spPr>
      </p:pic>
    </p:spTree>
    <p:extLst>
      <p:ext uri="{BB962C8B-B14F-4D97-AF65-F5344CB8AC3E}">
        <p14:creationId xmlns:p14="http://schemas.microsoft.com/office/powerpoint/2010/main" val="1572505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457200" y="236716"/>
            <a:ext cx="8229600" cy="808802"/>
          </a:xfrm>
        </p:spPr>
        <p:txBody>
          <a:bodyPr/>
          <a:lstStyle/>
          <a:p>
            <a:r>
              <a:rPr lang="es-ES" dirty="0"/>
              <a:t>For Anidados</a:t>
            </a:r>
          </a:p>
        </p:txBody>
      </p:sp>
      <p:sp>
        <p:nvSpPr>
          <p:cNvPr id="5" name="CuadroTexto 4">
            <a:extLst>
              <a:ext uri="{FF2B5EF4-FFF2-40B4-BE49-F238E27FC236}">
                <a16:creationId xmlns:a16="http://schemas.microsoft.com/office/drawing/2014/main" id="{EE3367E9-4EB2-9D9F-A506-E78973E83BA0}"/>
              </a:ext>
            </a:extLst>
          </p:cNvPr>
          <p:cNvSpPr txBox="1"/>
          <p:nvPr/>
        </p:nvSpPr>
        <p:spPr>
          <a:xfrm>
            <a:off x="457200" y="1340768"/>
            <a:ext cx="8229600" cy="1655518"/>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Es posible anidar los </a:t>
            </a:r>
            <a:r>
              <a:rPr lang="es-ES" sz="2400" b="1" dirty="0">
                <a:effectLst/>
                <a:latin typeface="Calibri" panose="020F0502020204030204" pitchFamily="34" charset="0"/>
                <a:ea typeface="Calibri" panose="020F0502020204030204" pitchFamily="34" charset="0"/>
                <a:cs typeface="Times New Roman" panose="02020603050405020304" pitchFamily="18" charset="0"/>
              </a:rPr>
              <a:t>for</a:t>
            </a:r>
            <a:r>
              <a:rPr lang="es-ES" sz="2400" dirty="0">
                <a:effectLst/>
                <a:latin typeface="Calibri" panose="020F0502020204030204" pitchFamily="34" charset="0"/>
                <a:ea typeface="Calibri" panose="020F0502020204030204" pitchFamily="34" charset="0"/>
                <a:cs typeface="Times New Roman" panose="02020603050405020304" pitchFamily="18" charset="0"/>
              </a:rPr>
              <a:t>, es decir, </a:t>
            </a:r>
            <a:r>
              <a:rPr lang="es-ES" sz="2400" b="1" dirty="0">
                <a:effectLst/>
                <a:latin typeface="Calibri" panose="020F0502020204030204" pitchFamily="34" charset="0"/>
                <a:ea typeface="Calibri" panose="020F0502020204030204" pitchFamily="34" charset="0"/>
                <a:cs typeface="Times New Roman" panose="02020603050405020304" pitchFamily="18" charset="0"/>
              </a:rPr>
              <a:t>meter uno dentro de otro</a:t>
            </a:r>
            <a:r>
              <a:rPr lang="es-ES" sz="2400" dirty="0">
                <a:effectLst/>
                <a:latin typeface="Calibri" panose="020F0502020204030204" pitchFamily="34" charset="0"/>
                <a:ea typeface="Calibri" panose="020F0502020204030204" pitchFamily="34" charset="0"/>
                <a:cs typeface="Times New Roman" panose="02020603050405020304" pitchFamily="18" charset="0"/>
              </a:rPr>
              <a:t>. Esto puede ser muy útil si queremos iterar algún objeto que en cada elemento, tiene a su vez otra clase iterable. Podemos tener por ejemplo, una lista de listas, una especie de matriz.</a:t>
            </a:r>
          </a:p>
        </p:txBody>
      </p:sp>
      <p:pic>
        <p:nvPicPr>
          <p:cNvPr id="7" name="Imagen 6">
            <a:extLst>
              <a:ext uri="{FF2B5EF4-FFF2-40B4-BE49-F238E27FC236}">
                <a16:creationId xmlns:a16="http://schemas.microsoft.com/office/drawing/2014/main" id="{C95D8077-DEA5-93E2-9D12-F55DAD04E5C2}"/>
              </a:ext>
            </a:extLst>
          </p:cNvPr>
          <p:cNvPicPr>
            <a:picLocks noChangeAspect="1"/>
          </p:cNvPicPr>
          <p:nvPr/>
        </p:nvPicPr>
        <p:blipFill>
          <a:blip r:embed="rId2"/>
          <a:stretch>
            <a:fillRect/>
          </a:stretch>
        </p:blipFill>
        <p:spPr>
          <a:xfrm>
            <a:off x="2771800" y="2996286"/>
            <a:ext cx="3168352" cy="1467962"/>
          </a:xfrm>
          <a:prstGeom prst="rect">
            <a:avLst/>
          </a:prstGeom>
        </p:spPr>
      </p:pic>
      <p:sp>
        <p:nvSpPr>
          <p:cNvPr id="9" name="CuadroTexto 8">
            <a:extLst>
              <a:ext uri="{FF2B5EF4-FFF2-40B4-BE49-F238E27FC236}">
                <a16:creationId xmlns:a16="http://schemas.microsoft.com/office/drawing/2014/main" id="{C4C0C3B8-06D5-07D7-DCE7-E26E51F00248}"/>
              </a:ext>
            </a:extLst>
          </p:cNvPr>
          <p:cNvSpPr txBox="1"/>
          <p:nvPr/>
        </p:nvSpPr>
        <p:spPr>
          <a:xfrm>
            <a:off x="755576" y="4464248"/>
            <a:ext cx="7931224" cy="1260345"/>
          </a:xfrm>
          <a:prstGeom prst="rect">
            <a:avLst/>
          </a:prstGeom>
          <a:noFill/>
        </p:spPr>
        <p:txBody>
          <a:bodyPr wrap="square">
            <a:spAutoFit/>
          </a:bodyPr>
          <a:lstStyle/>
          <a:p>
            <a:pPr>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Si queremos acceder a cada elemento individualmente, podemos anidar dos for. Uno de ellos se encargará de iterar las columnas y el otro las filas.</a:t>
            </a:r>
          </a:p>
        </p:txBody>
      </p:sp>
      <p:pic>
        <p:nvPicPr>
          <p:cNvPr id="11" name="Imagen 10">
            <a:extLst>
              <a:ext uri="{FF2B5EF4-FFF2-40B4-BE49-F238E27FC236}">
                <a16:creationId xmlns:a16="http://schemas.microsoft.com/office/drawing/2014/main" id="{6D93BB87-072B-929A-6D9F-B4C2CDF291EA}"/>
              </a:ext>
            </a:extLst>
          </p:cNvPr>
          <p:cNvPicPr>
            <a:picLocks noChangeAspect="1"/>
          </p:cNvPicPr>
          <p:nvPr/>
        </p:nvPicPr>
        <p:blipFill>
          <a:blip r:embed="rId3"/>
          <a:stretch>
            <a:fillRect/>
          </a:stretch>
        </p:blipFill>
        <p:spPr>
          <a:xfrm>
            <a:off x="4572000" y="5445472"/>
            <a:ext cx="3581400" cy="1266825"/>
          </a:xfrm>
          <a:prstGeom prst="rect">
            <a:avLst/>
          </a:prstGeom>
        </p:spPr>
      </p:pic>
      <p:sp>
        <p:nvSpPr>
          <p:cNvPr id="3" name="Marcador de número de diapositiva 2">
            <a:extLst>
              <a:ext uri="{FF2B5EF4-FFF2-40B4-BE49-F238E27FC236}">
                <a16:creationId xmlns:a16="http://schemas.microsoft.com/office/drawing/2014/main" id="{63D38EF9-87E4-6CE1-A74A-C363F9AC6C9E}"/>
              </a:ext>
            </a:extLst>
          </p:cNvPr>
          <p:cNvSpPr>
            <a:spLocks noGrp="1"/>
          </p:cNvSpPr>
          <p:nvPr>
            <p:ph type="sldNum" sz="quarter" idx="12"/>
          </p:nvPr>
        </p:nvSpPr>
        <p:spPr/>
        <p:txBody>
          <a:bodyPr/>
          <a:lstStyle/>
          <a:p>
            <a:fld id="{82F7929A-29AB-3B45-A59B-F00170F4A7F7}" type="slidenum">
              <a:rPr lang="es-ES" smtClean="0"/>
              <a:pPr/>
              <a:t>40</a:t>
            </a:fld>
            <a:endParaRPr lang="es-ES"/>
          </a:p>
        </p:txBody>
      </p:sp>
    </p:spTree>
    <p:extLst>
      <p:ext uri="{BB962C8B-B14F-4D97-AF65-F5344CB8AC3E}">
        <p14:creationId xmlns:p14="http://schemas.microsoft.com/office/powerpoint/2010/main" val="3025057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p:txBody>
          <a:bodyPr/>
          <a:lstStyle/>
          <a:p>
            <a:r>
              <a:rPr lang="es-ES" dirty="0"/>
              <a:t>Bucle For</a:t>
            </a:r>
          </a:p>
        </p:txBody>
      </p:sp>
      <p:pic>
        <p:nvPicPr>
          <p:cNvPr id="8" name="Imagen 7">
            <a:extLst>
              <a:ext uri="{FF2B5EF4-FFF2-40B4-BE49-F238E27FC236}">
                <a16:creationId xmlns:a16="http://schemas.microsoft.com/office/drawing/2014/main" id="{2223842D-40F4-1E9D-EDD0-0A513A2ABD85}"/>
              </a:ext>
            </a:extLst>
          </p:cNvPr>
          <p:cNvPicPr>
            <a:picLocks noChangeAspect="1"/>
          </p:cNvPicPr>
          <p:nvPr/>
        </p:nvPicPr>
        <p:blipFill>
          <a:blip r:embed="rId3"/>
          <a:stretch>
            <a:fillRect/>
          </a:stretch>
        </p:blipFill>
        <p:spPr>
          <a:xfrm>
            <a:off x="1050395" y="2166769"/>
            <a:ext cx="6696744" cy="1160485"/>
          </a:xfrm>
          <a:prstGeom prst="rect">
            <a:avLst/>
          </a:prstGeom>
        </p:spPr>
      </p:pic>
      <p:sp>
        <p:nvSpPr>
          <p:cNvPr id="12" name="CuadroTexto 11">
            <a:extLst>
              <a:ext uri="{FF2B5EF4-FFF2-40B4-BE49-F238E27FC236}">
                <a16:creationId xmlns:a16="http://schemas.microsoft.com/office/drawing/2014/main" id="{69A44101-3BC9-A19A-5937-8C07969F6E4B}"/>
              </a:ext>
            </a:extLst>
          </p:cNvPr>
          <p:cNvSpPr txBox="1"/>
          <p:nvPr/>
        </p:nvSpPr>
        <p:spPr>
          <a:xfrm>
            <a:off x="683568" y="1412776"/>
            <a:ext cx="7488832" cy="523220"/>
          </a:xfrm>
          <a:prstGeom prst="rect">
            <a:avLst/>
          </a:prstGeom>
          <a:noFill/>
        </p:spPr>
        <p:txBody>
          <a:bodyPr wrap="square">
            <a:spAutoFit/>
          </a:bodyPr>
          <a:lstStyle/>
          <a:p>
            <a:r>
              <a:rPr lang="es-ES" sz="2800" b="0" i="0" dirty="0">
                <a:solidFill>
                  <a:srgbClr val="212529"/>
                </a:solidFill>
                <a:effectLst/>
                <a:latin typeface="-apple-system"/>
              </a:rPr>
              <a:t>1) Por cada nombre en </a:t>
            </a:r>
            <a:r>
              <a:rPr lang="es-ES" sz="2800" b="0" i="0" dirty="0" err="1">
                <a:solidFill>
                  <a:srgbClr val="212529"/>
                </a:solidFill>
                <a:effectLst/>
                <a:latin typeface="-apple-system"/>
              </a:rPr>
              <a:t>mi_lista</a:t>
            </a:r>
            <a:r>
              <a:rPr lang="es-ES" sz="2800" b="0" i="0" dirty="0">
                <a:solidFill>
                  <a:srgbClr val="212529"/>
                </a:solidFill>
                <a:effectLst/>
                <a:latin typeface="-apple-system"/>
              </a:rPr>
              <a:t>, imprimir nombre</a:t>
            </a:r>
            <a:endParaRPr lang="es-ES" sz="2800" dirty="0"/>
          </a:p>
        </p:txBody>
      </p:sp>
      <p:pic>
        <p:nvPicPr>
          <p:cNvPr id="14" name="Imagen 13">
            <a:extLst>
              <a:ext uri="{FF2B5EF4-FFF2-40B4-BE49-F238E27FC236}">
                <a16:creationId xmlns:a16="http://schemas.microsoft.com/office/drawing/2014/main" id="{075B29BE-0109-3666-8827-0FC1705E13E5}"/>
              </a:ext>
            </a:extLst>
          </p:cNvPr>
          <p:cNvPicPr>
            <a:picLocks noChangeAspect="1"/>
          </p:cNvPicPr>
          <p:nvPr/>
        </p:nvPicPr>
        <p:blipFill>
          <a:blip r:embed="rId4"/>
          <a:stretch>
            <a:fillRect/>
          </a:stretch>
        </p:blipFill>
        <p:spPr>
          <a:xfrm>
            <a:off x="827584" y="4284739"/>
            <a:ext cx="7142366" cy="1160485"/>
          </a:xfrm>
          <a:prstGeom prst="rect">
            <a:avLst/>
          </a:prstGeom>
        </p:spPr>
      </p:pic>
      <p:sp>
        <p:nvSpPr>
          <p:cNvPr id="16" name="CuadroTexto 15">
            <a:extLst>
              <a:ext uri="{FF2B5EF4-FFF2-40B4-BE49-F238E27FC236}">
                <a16:creationId xmlns:a16="http://schemas.microsoft.com/office/drawing/2014/main" id="{804895E5-1FC1-966D-7BF0-88306CB0C3E0}"/>
              </a:ext>
            </a:extLst>
          </p:cNvPr>
          <p:cNvSpPr txBox="1"/>
          <p:nvPr/>
        </p:nvSpPr>
        <p:spPr>
          <a:xfrm>
            <a:off x="1024096" y="3558027"/>
            <a:ext cx="6945854" cy="523220"/>
          </a:xfrm>
          <a:prstGeom prst="rect">
            <a:avLst/>
          </a:prstGeom>
          <a:noFill/>
        </p:spPr>
        <p:txBody>
          <a:bodyPr wrap="square">
            <a:spAutoFit/>
          </a:bodyPr>
          <a:lstStyle/>
          <a:p>
            <a:r>
              <a:rPr lang="es-ES" sz="2800" b="0" i="0" dirty="0">
                <a:solidFill>
                  <a:srgbClr val="212529"/>
                </a:solidFill>
                <a:effectLst/>
                <a:latin typeface="-apple-system"/>
              </a:rPr>
              <a:t>2) </a:t>
            </a:r>
            <a:r>
              <a:rPr lang="es-ES" sz="2800" dirty="0">
                <a:solidFill>
                  <a:srgbClr val="212529"/>
                </a:solidFill>
                <a:latin typeface="-apple-system"/>
              </a:rPr>
              <a:t>Por cada color en </a:t>
            </a:r>
            <a:r>
              <a:rPr lang="es-ES" sz="2800" dirty="0" err="1">
                <a:solidFill>
                  <a:srgbClr val="212529"/>
                </a:solidFill>
                <a:latin typeface="-apple-system"/>
              </a:rPr>
              <a:t>mi_tupla</a:t>
            </a:r>
            <a:r>
              <a:rPr lang="es-ES" sz="2800" dirty="0">
                <a:solidFill>
                  <a:srgbClr val="212529"/>
                </a:solidFill>
                <a:latin typeface="-apple-system"/>
              </a:rPr>
              <a:t>, imprimir color:</a:t>
            </a:r>
          </a:p>
        </p:txBody>
      </p:sp>
      <p:sp>
        <p:nvSpPr>
          <p:cNvPr id="3" name="Marcador de número de diapositiva 2">
            <a:extLst>
              <a:ext uri="{FF2B5EF4-FFF2-40B4-BE49-F238E27FC236}">
                <a16:creationId xmlns:a16="http://schemas.microsoft.com/office/drawing/2014/main" id="{F5BE0EE9-0D55-775A-116E-3280FE09D2B4}"/>
              </a:ext>
            </a:extLst>
          </p:cNvPr>
          <p:cNvSpPr>
            <a:spLocks noGrp="1"/>
          </p:cNvSpPr>
          <p:nvPr>
            <p:ph type="sldNum" sz="quarter" idx="12"/>
          </p:nvPr>
        </p:nvSpPr>
        <p:spPr/>
        <p:txBody>
          <a:bodyPr/>
          <a:lstStyle/>
          <a:p>
            <a:fld id="{82F7929A-29AB-3B45-A59B-F00170F4A7F7}" type="slidenum">
              <a:rPr lang="es-ES" smtClean="0"/>
              <a:pPr/>
              <a:t>41</a:t>
            </a:fld>
            <a:endParaRPr lang="es-ES"/>
          </a:p>
        </p:txBody>
      </p:sp>
    </p:spTree>
    <p:extLst>
      <p:ext uri="{BB962C8B-B14F-4D97-AF65-F5344CB8AC3E}">
        <p14:creationId xmlns:p14="http://schemas.microsoft.com/office/powerpoint/2010/main" val="182151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83568" y="116632"/>
            <a:ext cx="8229600" cy="808802"/>
          </a:xfrm>
        </p:spPr>
        <p:txBody>
          <a:bodyPr/>
          <a:lstStyle/>
          <a:p>
            <a:r>
              <a:rPr lang="es-ES" dirty="0"/>
              <a:t>Bucle For</a:t>
            </a:r>
          </a:p>
        </p:txBody>
      </p:sp>
      <p:sp>
        <p:nvSpPr>
          <p:cNvPr id="3" name="Rectangle 1">
            <a:extLst>
              <a:ext uri="{FF2B5EF4-FFF2-40B4-BE49-F238E27FC236}">
                <a16:creationId xmlns:a16="http://schemas.microsoft.com/office/drawing/2014/main" id="{48EC8486-5C55-BE10-553F-369955071BD0}"/>
              </a:ext>
            </a:extLst>
          </p:cNvPr>
          <p:cNvSpPr>
            <a:spLocks noChangeArrowheads="1"/>
          </p:cNvSpPr>
          <p:nvPr/>
        </p:nvSpPr>
        <p:spPr bwMode="auto">
          <a:xfrm>
            <a:off x="683568" y="1196752"/>
            <a:ext cx="8123242"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Ejemplo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000000"/>
                </a:solidFill>
                <a:effectLst/>
                <a:latin typeface="Verdana" panose="020B0604030504040204" pitchFamily="34" charset="0"/>
              </a:rPr>
              <a:t>Que Salga del ciclo cuando </a:t>
            </a:r>
            <a:r>
              <a:rPr kumimoji="0" lang="es-ES" altLang="es-ES" b="0" i="0" u="none" strike="noStrike" cap="none" normalizeH="0" baseline="0" dirty="0">
                <a:ln>
                  <a:noFill/>
                </a:ln>
                <a:solidFill>
                  <a:srgbClr val="DC143C"/>
                </a:solidFill>
                <a:effectLst/>
                <a:latin typeface="Consolas" panose="020B0609020204030204" pitchFamily="49" charset="0"/>
              </a:rPr>
              <a:t>x </a:t>
            </a:r>
            <a:r>
              <a:rPr kumimoji="0" lang="es-ES" altLang="es-ES" b="0" i="0" u="none" strike="noStrike" cap="none" normalizeH="0" baseline="0" dirty="0">
                <a:ln>
                  <a:noFill/>
                </a:ln>
                <a:solidFill>
                  <a:srgbClr val="000000"/>
                </a:solidFill>
                <a:effectLst/>
                <a:latin typeface="Verdana" panose="020B0604030504040204" pitchFamily="34" charset="0"/>
              </a:rPr>
              <a:t>sea "banana", pero esta vez </a:t>
            </a:r>
            <a:r>
              <a:rPr lang="es-ES" altLang="es-ES" dirty="0">
                <a:solidFill>
                  <a:srgbClr val="000000"/>
                </a:solidFill>
                <a:latin typeface="Verdana" panose="020B0604030504040204" pitchFamily="34" charset="0"/>
              </a:rPr>
              <a:t>el break </a:t>
            </a:r>
            <a:r>
              <a:rPr kumimoji="0" lang="es-ES" altLang="es-ES" b="0" i="0" u="none" strike="noStrike" cap="none" normalizeH="0" baseline="0" dirty="0">
                <a:ln>
                  <a:noFill/>
                </a:ln>
                <a:solidFill>
                  <a:srgbClr val="000000"/>
                </a:solidFill>
                <a:effectLst/>
                <a:latin typeface="Verdana" panose="020B0604030504040204" pitchFamily="34" charset="0"/>
              </a:rPr>
              <a:t>viene antes de la impresión:</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B2929AF4-9D71-E7F1-7790-D5890D268CD0}"/>
              </a:ext>
            </a:extLst>
          </p:cNvPr>
          <p:cNvPicPr>
            <a:picLocks noChangeAspect="1"/>
          </p:cNvPicPr>
          <p:nvPr/>
        </p:nvPicPr>
        <p:blipFill>
          <a:blip r:embed="rId2"/>
          <a:stretch>
            <a:fillRect/>
          </a:stretch>
        </p:blipFill>
        <p:spPr>
          <a:xfrm>
            <a:off x="1688171" y="2609849"/>
            <a:ext cx="5117442" cy="1876759"/>
          </a:xfrm>
          <a:prstGeom prst="rect">
            <a:avLst/>
          </a:prstGeom>
        </p:spPr>
      </p:pic>
      <p:sp>
        <p:nvSpPr>
          <p:cNvPr id="4" name="Marcador de número de diapositiva 3">
            <a:extLst>
              <a:ext uri="{FF2B5EF4-FFF2-40B4-BE49-F238E27FC236}">
                <a16:creationId xmlns:a16="http://schemas.microsoft.com/office/drawing/2014/main" id="{240A2DE7-8A27-093A-411D-073CAB187B68}"/>
              </a:ext>
            </a:extLst>
          </p:cNvPr>
          <p:cNvSpPr>
            <a:spLocks noGrp="1"/>
          </p:cNvSpPr>
          <p:nvPr>
            <p:ph type="sldNum" sz="quarter" idx="12"/>
          </p:nvPr>
        </p:nvSpPr>
        <p:spPr/>
        <p:txBody>
          <a:bodyPr/>
          <a:lstStyle/>
          <a:p>
            <a:fld id="{82F7929A-29AB-3B45-A59B-F00170F4A7F7}" type="slidenum">
              <a:rPr lang="es-ES" smtClean="0"/>
              <a:pPr/>
              <a:t>42</a:t>
            </a:fld>
            <a:endParaRPr lang="es-ES"/>
          </a:p>
        </p:txBody>
      </p:sp>
    </p:spTree>
    <p:extLst>
      <p:ext uri="{BB962C8B-B14F-4D97-AF65-F5344CB8AC3E}">
        <p14:creationId xmlns:p14="http://schemas.microsoft.com/office/powerpoint/2010/main" val="1321648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83568" y="116632"/>
            <a:ext cx="8229600" cy="808802"/>
          </a:xfrm>
        </p:spPr>
        <p:txBody>
          <a:bodyPr/>
          <a:lstStyle/>
          <a:p>
            <a:r>
              <a:rPr lang="es-ES" dirty="0"/>
              <a:t>Bucle For</a:t>
            </a:r>
          </a:p>
        </p:txBody>
      </p:sp>
      <p:sp>
        <p:nvSpPr>
          <p:cNvPr id="4" name="Rectangle 1">
            <a:extLst>
              <a:ext uri="{FF2B5EF4-FFF2-40B4-BE49-F238E27FC236}">
                <a16:creationId xmlns:a16="http://schemas.microsoft.com/office/drawing/2014/main" id="{518F01A0-BD8C-76B6-5FD2-37298117FCC4}"/>
              </a:ext>
            </a:extLst>
          </p:cNvPr>
          <p:cNvSpPr>
            <a:spLocks noChangeArrowheads="1"/>
          </p:cNvSpPr>
          <p:nvPr/>
        </p:nvSpPr>
        <p:spPr bwMode="auto">
          <a:xfrm>
            <a:off x="684714" y="960404"/>
            <a:ext cx="8229600"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222222"/>
                </a:solidFill>
                <a:effectLst/>
                <a:latin typeface="Source Sans Pro" panose="020B0503030403020204" pitchFamily="34" charset="0"/>
              </a:rPr>
              <a:t>En Python existen muchos objetos como por ejemplo las </a:t>
            </a:r>
            <a:r>
              <a:rPr kumimoji="0" lang="es-ES" altLang="es-ES" sz="2400" b="1" i="0" u="none" strike="noStrike" cap="none" normalizeH="0" baseline="0" dirty="0">
                <a:ln>
                  <a:noFill/>
                </a:ln>
                <a:solidFill>
                  <a:srgbClr val="3F46AE"/>
                </a:solidFill>
                <a:effectLst/>
                <a:latin typeface="Source Sans Pro" panose="020B0503030403020204" pitchFamily="34" charset="0"/>
              </a:rPr>
              <a:t>cadenas de texto (strings</a:t>
            </a:r>
            <a:r>
              <a:rPr kumimoji="0" lang="es-ES" altLang="es-ES" sz="2400" b="0" i="0" u="none" strike="noStrike" cap="none" normalizeH="0" baseline="0" dirty="0">
                <a:ln>
                  <a:noFill/>
                </a:ln>
                <a:solidFill>
                  <a:srgbClr val="3F46AE"/>
                </a:solidFill>
                <a:effectLst/>
                <a:latin typeface="Source Sans Pro" panose="020B0503030403020204" pitchFamily="34" charset="0"/>
              </a:rPr>
              <a:t>)</a:t>
            </a:r>
            <a:r>
              <a:rPr kumimoji="0" lang="es-ES" altLang="es-ES" sz="2400" b="0" i="0" u="none" strike="noStrike" cap="none" normalizeH="0" baseline="0" dirty="0">
                <a:ln>
                  <a:noFill/>
                </a:ln>
                <a:solidFill>
                  <a:srgbClr val="222222"/>
                </a:solidFill>
                <a:effectLst/>
                <a:latin typeface="Source Sans Pro" panose="020B0503030403020204" pitchFamily="34" charset="0"/>
              </a:rPr>
              <a:t>, las </a:t>
            </a:r>
            <a:r>
              <a:rPr kumimoji="0" lang="es-ES" altLang="es-ES" sz="2400" b="0" i="0" u="none" strike="noStrike" cap="none" normalizeH="0" baseline="0" dirty="0">
                <a:ln>
                  <a:noFill/>
                </a:ln>
                <a:solidFill>
                  <a:srgbClr val="3F46AE"/>
                </a:solidFill>
                <a:effectLst/>
                <a:latin typeface="Source Sans Pro" panose="020B0503030403020204" pitchFamily="34" charset="0"/>
              </a:rPr>
              <a:t>l</a:t>
            </a:r>
            <a:r>
              <a:rPr lang="es-ES" altLang="es-ES" sz="2400" b="1" dirty="0">
                <a:solidFill>
                  <a:srgbClr val="3F46AE"/>
                </a:solidFill>
                <a:latin typeface="Source Sans Pro" panose="020B0503030403020204" pitchFamily="34" charset="0"/>
              </a:rPr>
              <a:t>istas</a:t>
            </a:r>
            <a:r>
              <a:rPr kumimoji="0" lang="es-ES" altLang="es-ES" sz="2400" b="0" i="0" u="none" strike="noStrike" cap="none" normalizeH="0" baseline="0" dirty="0">
                <a:ln>
                  <a:noFill/>
                </a:ln>
                <a:solidFill>
                  <a:srgbClr val="222222"/>
                </a:solidFill>
                <a:effectLst/>
                <a:latin typeface="Source Sans Pro" panose="020B0503030403020204" pitchFamily="34" charset="0"/>
              </a:rPr>
              <a:t>, los </a:t>
            </a:r>
            <a:r>
              <a:rPr kumimoji="0" lang="es-ES" altLang="es-ES" sz="2400" b="0" i="0" u="none" strike="noStrike" cap="none" normalizeH="0" baseline="0" dirty="0">
                <a:ln>
                  <a:noFill/>
                </a:ln>
                <a:solidFill>
                  <a:srgbClr val="3F46AE"/>
                </a:solidFill>
                <a:effectLst/>
                <a:latin typeface="Source Sans Pro" panose="020B0503030403020204" pitchFamily="34" charset="0"/>
              </a:rPr>
              <a:t>d</a:t>
            </a:r>
            <a:r>
              <a:rPr lang="es-ES" altLang="es-ES" sz="2400" b="1" dirty="0">
                <a:solidFill>
                  <a:srgbClr val="3F46AE"/>
                </a:solidFill>
                <a:latin typeface="Source Sans Pro" panose="020B0503030403020204" pitchFamily="34" charset="0"/>
              </a:rPr>
              <a:t>iccionarios</a:t>
            </a:r>
            <a:r>
              <a:rPr kumimoji="0" lang="es-ES" altLang="es-ES" sz="2400" b="0" i="0" u="none" strike="noStrike" cap="none" normalizeH="0" baseline="0" dirty="0">
                <a:ln>
                  <a:noFill/>
                </a:ln>
                <a:solidFill>
                  <a:srgbClr val="222222"/>
                </a:solidFill>
                <a:effectLst/>
                <a:latin typeface="Source Sans Pro" panose="020B0503030403020204" pitchFamily="34" charset="0"/>
              </a:rPr>
              <a:t>, y las</a:t>
            </a:r>
            <a:r>
              <a:rPr lang="es-ES" altLang="es-ES" sz="2400" b="1" dirty="0">
                <a:solidFill>
                  <a:srgbClr val="3F46AE"/>
                </a:solidFill>
                <a:latin typeface="Source Sans Pro" panose="020B0503030403020204" pitchFamily="34" charset="0"/>
              </a:rPr>
              <a:t> tuplas </a:t>
            </a:r>
            <a:r>
              <a:rPr kumimoji="0" lang="es-ES" altLang="es-ES" sz="2400" b="0" i="0" u="none" strike="noStrike" cap="none" normalizeH="0" baseline="0" dirty="0">
                <a:ln>
                  <a:noFill/>
                </a:ln>
                <a:solidFill>
                  <a:srgbClr val="222222"/>
                </a:solidFill>
                <a:effectLst/>
                <a:latin typeface="Source Sans Pro" panose="020B0503030403020204" pitchFamily="34" charset="0"/>
              </a:rPr>
              <a:t>que son “</a:t>
            </a:r>
            <a:r>
              <a:rPr kumimoji="0" lang="es-ES" altLang="es-ES" sz="2400" b="0" i="0" u="none" strike="noStrike" cap="none" normalizeH="0" baseline="0" dirty="0">
                <a:ln>
                  <a:noFill/>
                </a:ln>
                <a:solidFill>
                  <a:srgbClr val="FF0000"/>
                </a:solidFill>
                <a:effectLst/>
                <a:latin typeface="Source Sans Pro" panose="020B0503030403020204" pitchFamily="34" charset="0"/>
              </a:rPr>
              <a:t>iterables</a:t>
            </a:r>
            <a:r>
              <a:rPr kumimoji="0" lang="es-ES" altLang="es-ES" sz="2400" b="0" i="0" u="none" strike="noStrike" cap="none" normalizeH="0" baseline="0" dirty="0">
                <a:ln>
                  <a:noFill/>
                </a:ln>
                <a:solidFill>
                  <a:srgbClr val="222222"/>
                </a:solidFill>
                <a:effectLst/>
                <a:latin typeface="Source Sans Pro" panose="020B0503030403020204" pitchFamily="34" charset="0"/>
              </a:rPr>
              <a:t>”. Esto significa que podemos iterar sobre sus elementos: cada uno de los caracteres de una cadena de texto, cada uno de los elemento de una lista, etc. Esta operación se realiza con un bloque de código llamado bucle </a:t>
            </a:r>
            <a:r>
              <a:rPr kumimoji="0" lang="es-ES" altLang="es-ES" sz="3200" b="1" i="0" u="none" strike="noStrike" cap="none" normalizeH="0" baseline="0" dirty="0">
                <a:ln>
                  <a:noFill/>
                </a:ln>
                <a:solidFill>
                  <a:srgbClr val="FF0000"/>
                </a:solidFill>
                <a:effectLst/>
                <a:latin typeface="Monaco"/>
              </a:rPr>
              <a:t>for</a:t>
            </a:r>
            <a:r>
              <a:rPr kumimoji="0" lang="es-ES" altLang="es-ES" sz="3600" b="1" i="0" u="none" strike="noStrike" cap="none" normalizeH="0" baseline="0" dirty="0">
                <a:ln>
                  <a:noFill/>
                </a:ln>
                <a:solidFill>
                  <a:srgbClr val="FF0000"/>
                </a:solidFill>
                <a:effectLst/>
                <a:latin typeface="Source Sans Pro" panose="020B0503030403020204" pitchFamily="34" charset="0"/>
              </a:rPr>
              <a:t> </a:t>
            </a:r>
            <a:r>
              <a:rPr kumimoji="0" lang="es-ES" altLang="es-ES" sz="2400" b="0" i="0" u="none" strike="noStrike" cap="none" normalizeH="0" baseline="0" dirty="0">
                <a:ln>
                  <a:noFill/>
                </a:ln>
                <a:solidFill>
                  <a:srgbClr val="222222"/>
                </a:solidFill>
                <a:effectLst/>
                <a:latin typeface="Source Sans Pro" panose="020B0503030403020204" pitchFamily="34" charset="0"/>
              </a:rPr>
              <a:t>que indica las operaciones a realizar en cada iteración.</a:t>
            </a:r>
            <a:r>
              <a:rPr kumimoji="0" lang="es-ES" altLang="es-ES" sz="105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
        <p:nvSpPr>
          <p:cNvPr id="6" name="Marcador de número de diapositiva 5">
            <a:extLst>
              <a:ext uri="{FF2B5EF4-FFF2-40B4-BE49-F238E27FC236}">
                <a16:creationId xmlns:a16="http://schemas.microsoft.com/office/drawing/2014/main" id="{B1822B17-6DB0-C831-7277-C4A3651BF84E}"/>
              </a:ext>
            </a:extLst>
          </p:cNvPr>
          <p:cNvSpPr>
            <a:spLocks noGrp="1"/>
          </p:cNvSpPr>
          <p:nvPr>
            <p:ph type="sldNum" sz="quarter" idx="12"/>
          </p:nvPr>
        </p:nvSpPr>
        <p:spPr/>
        <p:txBody>
          <a:bodyPr/>
          <a:lstStyle/>
          <a:p>
            <a:fld id="{82F7929A-29AB-3B45-A59B-F00170F4A7F7}" type="slidenum">
              <a:rPr lang="es-ES" smtClean="0"/>
              <a:pPr/>
              <a:t>43</a:t>
            </a:fld>
            <a:endParaRPr lang="es-ES"/>
          </a:p>
        </p:txBody>
      </p:sp>
    </p:spTree>
    <p:extLst>
      <p:ext uri="{BB962C8B-B14F-4D97-AF65-F5344CB8AC3E}">
        <p14:creationId xmlns:p14="http://schemas.microsoft.com/office/powerpoint/2010/main" val="3739773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8F7BB-D13E-28BC-3907-3932D0894601}"/>
              </a:ext>
            </a:extLst>
          </p:cNvPr>
          <p:cNvSpPr>
            <a:spLocks noGrp="1"/>
          </p:cNvSpPr>
          <p:nvPr>
            <p:ph type="title"/>
          </p:nvPr>
        </p:nvSpPr>
        <p:spPr/>
        <p:txBody>
          <a:bodyPr/>
          <a:lstStyle/>
          <a:p>
            <a:r>
              <a:rPr lang="es-ES" dirty="0"/>
              <a:t>Diccionarios en Python:</a:t>
            </a:r>
          </a:p>
        </p:txBody>
      </p:sp>
      <p:sp>
        <p:nvSpPr>
          <p:cNvPr id="5" name="CuadroTexto 4">
            <a:extLst>
              <a:ext uri="{FF2B5EF4-FFF2-40B4-BE49-F238E27FC236}">
                <a16:creationId xmlns:a16="http://schemas.microsoft.com/office/drawing/2014/main" id="{1A5F3FC0-742C-03B1-17DE-63C841282A0E}"/>
              </a:ext>
            </a:extLst>
          </p:cNvPr>
          <p:cNvSpPr txBox="1"/>
          <p:nvPr/>
        </p:nvSpPr>
        <p:spPr>
          <a:xfrm>
            <a:off x="457200" y="954505"/>
            <a:ext cx="8229600" cy="3416320"/>
          </a:xfrm>
          <a:prstGeom prst="rect">
            <a:avLst/>
          </a:prstGeom>
          <a:noFill/>
        </p:spPr>
        <p:txBody>
          <a:bodyPr wrap="square">
            <a:spAutoFit/>
          </a:bodyPr>
          <a:lstStyle/>
          <a:p>
            <a:r>
              <a:rPr lang="es-ES" sz="2400" b="1" i="0" dirty="0">
                <a:solidFill>
                  <a:srgbClr val="222222"/>
                </a:solidFill>
                <a:effectLst/>
                <a:latin typeface="Source Sans Pro" panose="020B0503030403020204" pitchFamily="34" charset="0"/>
              </a:rPr>
              <a:t>Los diccionarios </a:t>
            </a:r>
            <a:r>
              <a:rPr lang="es-ES" sz="2400" b="0" i="0" dirty="0">
                <a:solidFill>
                  <a:srgbClr val="222222"/>
                </a:solidFill>
                <a:effectLst/>
                <a:latin typeface="Source Sans Pro" panose="020B0503030403020204" pitchFamily="34" charset="0"/>
              </a:rPr>
              <a:t>almacenan </a:t>
            </a:r>
            <a:r>
              <a:rPr lang="es-ES" sz="2400" b="1" i="0" dirty="0">
                <a:solidFill>
                  <a:srgbClr val="222222"/>
                </a:solidFill>
                <a:effectLst/>
                <a:latin typeface="Source Sans Pro" panose="020B0503030403020204" pitchFamily="34" charset="0"/>
              </a:rPr>
              <a:t>pares de objetos </a:t>
            </a:r>
            <a:r>
              <a:rPr lang="es-ES" sz="2400" b="1" i="0" dirty="0">
                <a:solidFill>
                  <a:srgbClr val="FF0000"/>
                </a:solidFill>
                <a:effectLst/>
                <a:latin typeface="Source Sans Pro" panose="020B0503030403020204" pitchFamily="34" charset="0"/>
              </a:rPr>
              <a:t>clave-valor</a:t>
            </a:r>
            <a:r>
              <a:rPr lang="es-ES" sz="2400" b="0" i="0" dirty="0">
                <a:solidFill>
                  <a:srgbClr val="FF0000"/>
                </a:solidFill>
                <a:effectLst/>
                <a:latin typeface="Source Sans Pro" panose="020B0503030403020204" pitchFamily="34" charset="0"/>
              </a:rPr>
              <a:t>.</a:t>
            </a:r>
            <a:r>
              <a:rPr lang="es-ES" sz="2400" b="0" i="0" dirty="0">
                <a:solidFill>
                  <a:srgbClr val="222222"/>
                </a:solidFill>
                <a:effectLst/>
                <a:latin typeface="Source Sans Pro" panose="020B0503030403020204" pitchFamily="34" charset="0"/>
              </a:rPr>
              <a:t> En contraste con las </a:t>
            </a:r>
            <a:r>
              <a:rPr lang="es-ES" sz="2400" b="0" i="0" dirty="0">
                <a:solidFill>
                  <a:srgbClr val="3F46AE"/>
                </a:solidFill>
                <a:effectLst/>
                <a:latin typeface="Source Sans Pro" panose="020B0503030403020204" pitchFamily="34" charset="0"/>
              </a:rPr>
              <a:t>listas</a:t>
            </a:r>
            <a:r>
              <a:rPr lang="es-ES" sz="2400" b="0" i="0" dirty="0">
                <a:solidFill>
                  <a:srgbClr val="222222"/>
                </a:solidFill>
                <a:effectLst/>
                <a:latin typeface="Source Sans Pro" panose="020B0503030403020204" pitchFamily="34" charset="0"/>
              </a:rPr>
              <a:t>, los diccionarios no garantizan que se mantenga el orden en que sus objetos han sido almacenados. Además, en un diccionario el acceso a un objeto se realiza indicando la clave de ese objeto. Este es otro elemento diferenciador entre diccionarios y listas, donde el acceso a los objetos se realiza indicando la posición que ocupan. Los diccionarios utilizan llaves </a:t>
            </a:r>
            <a:r>
              <a:rPr lang="es-ES" sz="2400" b="1" i="0" dirty="0">
                <a:solidFill>
                  <a:srgbClr val="FF0000"/>
                </a:solidFill>
                <a:effectLst/>
                <a:latin typeface="Source Sans Pro" panose="020B0503030403020204" pitchFamily="34" charset="0"/>
              </a:rPr>
              <a:t>({})</a:t>
            </a:r>
            <a:r>
              <a:rPr lang="es-ES" sz="2400" b="0" i="0" dirty="0">
                <a:solidFill>
                  <a:srgbClr val="222222"/>
                </a:solidFill>
                <a:effectLst/>
                <a:latin typeface="Source Sans Pro" panose="020B0503030403020204" pitchFamily="34" charset="0"/>
              </a:rPr>
              <a:t> para encerrar a sus elementos, y dos puntos (:) para indicar las claves y sus valores asociados.</a:t>
            </a:r>
            <a:endParaRPr lang="es-ES" sz="2400" dirty="0"/>
          </a:p>
        </p:txBody>
      </p:sp>
      <p:pic>
        <p:nvPicPr>
          <p:cNvPr id="7" name="Imagen 6">
            <a:extLst>
              <a:ext uri="{FF2B5EF4-FFF2-40B4-BE49-F238E27FC236}">
                <a16:creationId xmlns:a16="http://schemas.microsoft.com/office/drawing/2014/main" id="{A9A50A0C-9268-F164-2909-A6E42DDB223A}"/>
              </a:ext>
            </a:extLst>
          </p:cNvPr>
          <p:cNvPicPr>
            <a:picLocks noChangeAspect="1"/>
          </p:cNvPicPr>
          <p:nvPr/>
        </p:nvPicPr>
        <p:blipFill>
          <a:blip r:embed="rId2"/>
          <a:stretch>
            <a:fillRect/>
          </a:stretch>
        </p:blipFill>
        <p:spPr>
          <a:xfrm>
            <a:off x="714400" y="4649044"/>
            <a:ext cx="7715200" cy="530583"/>
          </a:xfrm>
          <a:prstGeom prst="rect">
            <a:avLst/>
          </a:prstGeom>
        </p:spPr>
      </p:pic>
      <p:sp>
        <p:nvSpPr>
          <p:cNvPr id="8" name="Marcador de número de diapositiva 7">
            <a:extLst>
              <a:ext uri="{FF2B5EF4-FFF2-40B4-BE49-F238E27FC236}">
                <a16:creationId xmlns:a16="http://schemas.microsoft.com/office/drawing/2014/main" id="{3258E60F-0748-22B2-FB27-1F39E7CB7D70}"/>
              </a:ext>
            </a:extLst>
          </p:cNvPr>
          <p:cNvSpPr>
            <a:spLocks noGrp="1"/>
          </p:cNvSpPr>
          <p:nvPr>
            <p:ph type="sldNum" sz="quarter" idx="12"/>
          </p:nvPr>
        </p:nvSpPr>
        <p:spPr/>
        <p:txBody>
          <a:bodyPr/>
          <a:lstStyle/>
          <a:p>
            <a:fld id="{82F7929A-29AB-3B45-A59B-F00170F4A7F7}" type="slidenum">
              <a:rPr lang="es-ES" smtClean="0"/>
              <a:pPr/>
              <a:t>44</a:t>
            </a:fld>
            <a:endParaRPr lang="es-ES"/>
          </a:p>
        </p:txBody>
      </p:sp>
    </p:spTree>
    <p:extLst>
      <p:ext uri="{BB962C8B-B14F-4D97-AF65-F5344CB8AC3E}">
        <p14:creationId xmlns:p14="http://schemas.microsoft.com/office/powerpoint/2010/main" val="3845371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8F7BB-D13E-28BC-3907-3932D0894601}"/>
              </a:ext>
            </a:extLst>
          </p:cNvPr>
          <p:cNvSpPr>
            <a:spLocks noGrp="1"/>
          </p:cNvSpPr>
          <p:nvPr>
            <p:ph type="title"/>
          </p:nvPr>
        </p:nvSpPr>
        <p:spPr/>
        <p:txBody>
          <a:bodyPr/>
          <a:lstStyle/>
          <a:p>
            <a:r>
              <a:rPr lang="es-ES" dirty="0"/>
              <a:t>Diccionarios en Python:</a:t>
            </a:r>
          </a:p>
        </p:txBody>
      </p:sp>
      <p:sp>
        <p:nvSpPr>
          <p:cNvPr id="4" name="Rectangle 2">
            <a:extLst>
              <a:ext uri="{FF2B5EF4-FFF2-40B4-BE49-F238E27FC236}">
                <a16:creationId xmlns:a16="http://schemas.microsoft.com/office/drawing/2014/main" id="{1AFD497D-3742-69FF-AB5B-EAA89606275C}"/>
              </a:ext>
            </a:extLst>
          </p:cNvPr>
          <p:cNvSpPr>
            <a:spLocks noChangeArrowheads="1"/>
          </p:cNvSpPr>
          <p:nvPr/>
        </p:nvSpPr>
        <p:spPr bwMode="auto">
          <a:xfrm>
            <a:off x="457200" y="1124744"/>
            <a:ext cx="8229600" cy="120032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333333"/>
                </a:solidFill>
                <a:effectLst/>
                <a:cs typeface="Arial" panose="020B0604020202020204" pitchFamily="34" charset="0"/>
              </a:rPr>
              <a:t>Otra opción para definir un diccionario es utilizando </a:t>
            </a:r>
            <a:r>
              <a:rPr kumimoji="0" lang="es-ES" altLang="es-ES" sz="2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tuplas</a:t>
            </a:r>
            <a:r>
              <a:rPr kumimoji="0" lang="es-ES" altLang="es-ES" sz="2400" b="0" i="0" u="none" strike="noStrike" cap="none" normalizeH="0" baseline="0" dirty="0">
                <a:ln>
                  <a:noFill/>
                </a:ln>
                <a:solidFill>
                  <a:srgbClr val="333333"/>
                </a:solidFill>
                <a:effectLst/>
                <a:cs typeface="Arial" panose="020B0604020202020204" pitchFamily="34" charset="0"/>
              </a:rPr>
              <a:t> como puedes ver en el siguiente ejemplo,</a:t>
            </a:r>
            <a:r>
              <a:rPr kumimoji="0" lang="es-ES" altLang="es-ES" sz="105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
        <p:nvSpPr>
          <p:cNvPr id="6" name="Marcador de número de diapositiva 5">
            <a:extLst>
              <a:ext uri="{FF2B5EF4-FFF2-40B4-BE49-F238E27FC236}">
                <a16:creationId xmlns:a16="http://schemas.microsoft.com/office/drawing/2014/main" id="{298EB8B5-8E3E-8179-C137-39502F9B39E3}"/>
              </a:ext>
            </a:extLst>
          </p:cNvPr>
          <p:cNvSpPr>
            <a:spLocks noGrp="1"/>
          </p:cNvSpPr>
          <p:nvPr>
            <p:ph type="sldNum" sz="quarter" idx="12"/>
          </p:nvPr>
        </p:nvSpPr>
        <p:spPr/>
        <p:txBody>
          <a:bodyPr/>
          <a:lstStyle/>
          <a:p>
            <a:fld id="{82F7929A-29AB-3B45-A59B-F00170F4A7F7}" type="slidenum">
              <a:rPr lang="es-ES" smtClean="0"/>
              <a:pPr/>
              <a:t>45</a:t>
            </a:fld>
            <a:endParaRPr lang="es-ES"/>
          </a:p>
        </p:txBody>
      </p:sp>
      <p:pic>
        <p:nvPicPr>
          <p:cNvPr id="9" name="Imagen 8">
            <a:extLst>
              <a:ext uri="{FF2B5EF4-FFF2-40B4-BE49-F238E27FC236}">
                <a16:creationId xmlns:a16="http://schemas.microsoft.com/office/drawing/2014/main" id="{41D36704-107B-3BA2-7FC1-7283A08F61B4}"/>
              </a:ext>
            </a:extLst>
          </p:cNvPr>
          <p:cNvPicPr>
            <a:picLocks noChangeAspect="1"/>
          </p:cNvPicPr>
          <p:nvPr/>
        </p:nvPicPr>
        <p:blipFill>
          <a:blip r:embed="rId2"/>
          <a:stretch>
            <a:fillRect/>
          </a:stretch>
        </p:blipFill>
        <p:spPr>
          <a:xfrm>
            <a:off x="451460" y="2638657"/>
            <a:ext cx="8172400" cy="502312"/>
          </a:xfrm>
          <a:prstGeom prst="rect">
            <a:avLst/>
          </a:prstGeom>
        </p:spPr>
      </p:pic>
      <p:sp>
        <p:nvSpPr>
          <p:cNvPr id="11" name="CuadroTexto 10">
            <a:extLst>
              <a:ext uri="{FF2B5EF4-FFF2-40B4-BE49-F238E27FC236}">
                <a16:creationId xmlns:a16="http://schemas.microsoft.com/office/drawing/2014/main" id="{7513AB3B-9512-01AB-BBCD-9F2C88777081}"/>
              </a:ext>
            </a:extLst>
          </p:cNvPr>
          <p:cNvSpPr txBox="1"/>
          <p:nvPr/>
        </p:nvSpPr>
        <p:spPr>
          <a:xfrm>
            <a:off x="388520" y="3471110"/>
            <a:ext cx="8235340" cy="1569660"/>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En el caso de que las claves sean cadenas de texto, como en los ejemplos anteriores, también tienes otra opción para definir un diccionario como puedes ver en el siguiente ejemplo,</a:t>
            </a:r>
            <a:endParaRPr lang="es-ES" sz="2400" dirty="0"/>
          </a:p>
        </p:txBody>
      </p:sp>
      <p:pic>
        <p:nvPicPr>
          <p:cNvPr id="15" name="Imagen 14">
            <a:extLst>
              <a:ext uri="{FF2B5EF4-FFF2-40B4-BE49-F238E27FC236}">
                <a16:creationId xmlns:a16="http://schemas.microsoft.com/office/drawing/2014/main" id="{78B6AAB6-DBBF-CAF4-1094-C19960B3DA7F}"/>
              </a:ext>
            </a:extLst>
          </p:cNvPr>
          <p:cNvPicPr>
            <a:picLocks noChangeAspect="1"/>
          </p:cNvPicPr>
          <p:nvPr/>
        </p:nvPicPr>
        <p:blipFill>
          <a:blip r:embed="rId3"/>
          <a:stretch>
            <a:fillRect/>
          </a:stretch>
        </p:blipFill>
        <p:spPr>
          <a:xfrm>
            <a:off x="379997" y="5260616"/>
            <a:ext cx="8315325" cy="476250"/>
          </a:xfrm>
          <a:prstGeom prst="rect">
            <a:avLst/>
          </a:prstGeom>
        </p:spPr>
      </p:pic>
    </p:spTree>
    <p:extLst>
      <p:ext uri="{BB962C8B-B14F-4D97-AF65-F5344CB8AC3E}">
        <p14:creationId xmlns:p14="http://schemas.microsoft.com/office/powerpoint/2010/main" val="2610814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049E4-ABEA-8A06-AE4E-C0E5338F107C}"/>
              </a:ext>
            </a:extLst>
          </p:cNvPr>
          <p:cNvSpPr>
            <a:spLocks noGrp="1"/>
          </p:cNvSpPr>
          <p:nvPr>
            <p:ph type="title"/>
          </p:nvPr>
        </p:nvSpPr>
        <p:spPr/>
        <p:txBody>
          <a:bodyPr/>
          <a:lstStyle/>
          <a:p>
            <a:r>
              <a:rPr lang="es-ES" sz="2400" b="1" i="0" cap="all" dirty="0">
                <a:effectLst/>
                <a:latin typeface="Arial" panose="020B0604020202020204" pitchFamily="34" charset="0"/>
              </a:rPr>
              <a:t>AÑADIR UN NUEVO ELEMENTO AL DICCIONARIO</a:t>
            </a:r>
            <a:endParaRPr lang="es-ES" dirty="0"/>
          </a:p>
        </p:txBody>
      </p:sp>
      <p:sp>
        <p:nvSpPr>
          <p:cNvPr id="4" name="Marcador de número de diapositiva 3">
            <a:extLst>
              <a:ext uri="{FF2B5EF4-FFF2-40B4-BE49-F238E27FC236}">
                <a16:creationId xmlns:a16="http://schemas.microsoft.com/office/drawing/2014/main" id="{AAB4474C-28F4-EB60-3276-7DCB46723EAC}"/>
              </a:ext>
            </a:extLst>
          </p:cNvPr>
          <p:cNvSpPr>
            <a:spLocks noGrp="1"/>
          </p:cNvSpPr>
          <p:nvPr>
            <p:ph type="sldNum" sz="quarter" idx="12"/>
          </p:nvPr>
        </p:nvSpPr>
        <p:spPr/>
        <p:txBody>
          <a:bodyPr/>
          <a:lstStyle/>
          <a:p>
            <a:fld id="{82F7929A-29AB-3B45-A59B-F00170F4A7F7}" type="slidenum">
              <a:rPr lang="es-ES" smtClean="0"/>
              <a:pPr/>
              <a:t>46</a:t>
            </a:fld>
            <a:endParaRPr lang="es-ES"/>
          </a:p>
        </p:txBody>
      </p:sp>
      <p:sp>
        <p:nvSpPr>
          <p:cNvPr id="6" name="CuadroTexto 5">
            <a:extLst>
              <a:ext uri="{FF2B5EF4-FFF2-40B4-BE49-F238E27FC236}">
                <a16:creationId xmlns:a16="http://schemas.microsoft.com/office/drawing/2014/main" id="{205730B7-D7D9-C314-C70A-9C522F1A5522}"/>
              </a:ext>
            </a:extLst>
          </p:cNvPr>
          <p:cNvSpPr txBox="1"/>
          <p:nvPr/>
        </p:nvSpPr>
        <p:spPr>
          <a:xfrm>
            <a:off x="1403648" y="1109953"/>
            <a:ext cx="8229600" cy="400110"/>
          </a:xfrm>
          <a:prstGeom prst="rect">
            <a:avLst/>
          </a:prstGeom>
          <a:noFill/>
        </p:spPr>
        <p:txBody>
          <a:bodyPr wrap="square">
            <a:spAutoFit/>
          </a:bodyPr>
          <a:lstStyle/>
          <a:p>
            <a:r>
              <a:rPr lang="es-ES" sz="2000" b="1" dirty="0">
                <a:solidFill>
                  <a:srgbClr val="333333"/>
                </a:solidFill>
              </a:rPr>
              <a:t>P</a:t>
            </a:r>
            <a:r>
              <a:rPr lang="es-ES" sz="2000" b="1" i="0" dirty="0">
                <a:solidFill>
                  <a:srgbClr val="333333"/>
                </a:solidFill>
                <a:effectLst/>
                <a:latin typeface="Arial" panose="020B0604020202020204" pitchFamily="34" charset="0"/>
              </a:rPr>
              <a:t>ara añadir un elemento en el diccionario sería.</a:t>
            </a:r>
            <a:endParaRPr lang="es-ES" sz="2000" b="1" dirty="0"/>
          </a:p>
        </p:txBody>
      </p:sp>
      <p:pic>
        <p:nvPicPr>
          <p:cNvPr id="8" name="Imagen 7">
            <a:extLst>
              <a:ext uri="{FF2B5EF4-FFF2-40B4-BE49-F238E27FC236}">
                <a16:creationId xmlns:a16="http://schemas.microsoft.com/office/drawing/2014/main" id="{352D9887-F7C6-6848-ACB8-BBB0DBA2F0D6}"/>
              </a:ext>
            </a:extLst>
          </p:cNvPr>
          <p:cNvPicPr>
            <a:picLocks noChangeAspect="1"/>
          </p:cNvPicPr>
          <p:nvPr/>
        </p:nvPicPr>
        <p:blipFill>
          <a:blip r:embed="rId2"/>
          <a:stretch>
            <a:fillRect/>
          </a:stretch>
        </p:blipFill>
        <p:spPr>
          <a:xfrm>
            <a:off x="1763688" y="1678325"/>
            <a:ext cx="5153025" cy="609600"/>
          </a:xfrm>
          <a:prstGeom prst="rect">
            <a:avLst/>
          </a:prstGeom>
        </p:spPr>
      </p:pic>
      <p:pic>
        <p:nvPicPr>
          <p:cNvPr id="10" name="Imagen 9">
            <a:extLst>
              <a:ext uri="{FF2B5EF4-FFF2-40B4-BE49-F238E27FC236}">
                <a16:creationId xmlns:a16="http://schemas.microsoft.com/office/drawing/2014/main" id="{BD2A1199-8C02-AA5D-ECDF-40D1A05B6AF9}"/>
              </a:ext>
            </a:extLst>
          </p:cNvPr>
          <p:cNvPicPr>
            <a:picLocks noChangeAspect="1"/>
          </p:cNvPicPr>
          <p:nvPr/>
        </p:nvPicPr>
        <p:blipFill>
          <a:blip r:embed="rId3"/>
          <a:stretch>
            <a:fillRect/>
          </a:stretch>
        </p:blipFill>
        <p:spPr>
          <a:xfrm>
            <a:off x="692198" y="3645024"/>
            <a:ext cx="5688632" cy="1168632"/>
          </a:xfrm>
          <a:prstGeom prst="rect">
            <a:avLst/>
          </a:prstGeom>
        </p:spPr>
      </p:pic>
      <p:sp>
        <p:nvSpPr>
          <p:cNvPr id="11" name="Rectangle 1">
            <a:extLst>
              <a:ext uri="{FF2B5EF4-FFF2-40B4-BE49-F238E27FC236}">
                <a16:creationId xmlns:a16="http://schemas.microsoft.com/office/drawing/2014/main" id="{E246E8BC-CAB4-F3E3-0C52-85FE87E72542}"/>
              </a:ext>
            </a:extLst>
          </p:cNvPr>
          <p:cNvSpPr>
            <a:spLocks noChangeArrowheads="1"/>
          </p:cNvSpPr>
          <p:nvPr/>
        </p:nvSpPr>
        <p:spPr bwMode="auto">
          <a:xfrm>
            <a:off x="657908" y="2527041"/>
            <a:ext cx="7704856" cy="101566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000" b="1" i="0" u="none" strike="noStrike" cap="none" normalizeH="0" baseline="0" dirty="0">
                <a:ln>
                  <a:noFill/>
                </a:ln>
                <a:solidFill>
                  <a:srgbClr val="333333"/>
                </a:solidFill>
                <a:effectLst/>
                <a:cs typeface="Arial" panose="020B0604020202020204" pitchFamily="34" charset="0"/>
              </a:rPr>
              <a:t>Sin embargo, si ya existe </a:t>
            </a:r>
            <a:r>
              <a:rPr kumimoji="0" lang="es-ES" altLang="es-ES" sz="2000" b="1" i="0" u="none" strike="noStrike" cap="none" normalizeH="0" baseline="0" dirty="0">
                <a:ln>
                  <a:noFill/>
                </a:ln>
                <a:solidFill>
                  <a:schemeClr val="tx2"/>
                </a:solidFill>
                <a:effectLst/>
                <a:latin typeface="Courier New" panose="02070309020205020404" pitchFamily="49" charset="0"/>
                <a:cs typeface="Courier New" panose="02070309020205020404" pitchFamily="49" charset="0"/>
              </a:rPr>
              <a:t>diccionario["clave1"]</a:t>
            </a:r>
            <a:r>
              <a:rPr kumimoji="0" lang="es-ES" altLang="es-ES" sz="2000" b="1" i="0" u="none" strike="noStrike" cap="none" normalizeH="0" baseline="0" dirty="0">
                <a:ln>
                  <a:noFill/>
                </a:ln>
                <a:solidFill>
                  <a:schemeClr val="tx2"/>
                </a:solidFill>
                <a:effectLst/>
                <a:cs typeface="Arial" panose="020B0604020202020204" pitchFamily="34" charset="0"/>
              </a:rPr>
              <a:t> </a:t>
            </a:r>
            <a:r>
              <a:rPr kumimoji="0" lang="es-ES" altLang="es-ES" sz="2000" b="1" i="0" u="none" strike="noStrike" cap="none" normalizeH="0" baseline="0" dirty="0">
                <a:ln>
                  <a:noFill/>
                </a:ln>
                <a:solidFill>
                  <a:srgbClr val="333333"/>
                </a:solidFill>
                <a:effectLst/>
                <a:cs typeface="Arial" panose="020B0604020202020204" pitchFamily="34" charset="0"/>
              </a:rPr>
              <a:t>lo que estarás es modificando su correspondiente valor asociado. Por ejemplo,</a:t>
            </a:r>
            <a:r>
              <a:rPr kumimoji="0" lang="es-ES" altLang="es-ES" sz="1000" b="1" i="0" u="none" strike="noStrike" cap="none" normalizeH="0" baseline="0" dirty="0">
                <a:ln>
                  <a:noFill/>
                </a:ln>
                <a:solidFill>
                  <a:schemeClr val="tx1"/>
                </a:solidFill>
                <a:effectLst/>
              </a:rPr>
              <a:t> </a:t>
            </a:r>
            <a:endParaRPr kumimoji="0" lang="es-ES" altLang="es-ES" sz="3200" b="1" i="0" u="none" strike="noStrike" cap="none" normalizeH="0" baseline="0" dirty="0">
              <a:ln>
                <a:noFill/>
              </a:ln>
              <a:solidFill>
                <a:schemeClr val="tx1"/>
              </a:solidFill>
              <a:effectLst/>
              <a:latin typeface="Arial" panose="020B0604020202020204" pitchFamily="34" charset="0"/>
            </a:endParaRPr>
          </a:p>
        </p:txBody>
      </p:sp>
      <p:pic>
        <p:nvPicPr>
          <p:cNvPr id="13" name="Imagen 12">
            <a:extLst>
              <a:ext uri="{FF2B5EF4-FFF2-40B4-BE49-F238E27FC236}">
                <a16:creationId xmlns:a16="http://schemas.microsoft.com/office/drawing/2014/main" id="{963346B4-4877-BE0C-CE47-D9A2E78E67A0}"/>
              </a:ext>
            </a:extLst>
          </p:cNvPr>
          <p:cNvPicPr>
            <a:picLocks noChangeAspect="1"/>
          </p:cNvPicPr>
          <p:nvPr/>
        </p:nvPicPr>
        <p:blipFill>
          <a:blip r:embed="rId4"/>
          <a:stretch>
            <a:fillRect/>
          </a:stretch>
        </p:blipFill>
        <p:spPr>
          <a:xfrm>
            <a:off x="5369578" y="5150646"/>
            <a:ext cx="1569347" cy="838001"/>
          </a:xfrm>
          <a:prstGeom prst="rect">
            <a:avLst/>
          </a:prstGeom>
        </p:spPr>
      </p:pic>
      <p:sp>
        <p:nvSpPr>
          <p:cNvPr id="14" name="Flecha: en U 13" descr="Salida&#10;">
            <a:extLst>
              <a:ext uri="{FF2B5EF4-FFF2-40B4-BE49-F238E27FC236}">
                <a16:creationId xmlns:a16="http://schemas.microsoft.com/office/drawing/2014/main" id="{F3269B29-911F-9510-F63E-4FF0CF99BBF4}"/>
              </a:ext>
            </a:extLst>
          </p:cNvPr>
          <p:cNvSpPr/>
          <p:nvPr/>
        </p:nvSpPr>
        <p:spPr>
          <a:xfrm rot="5400000">
            <a:off x="6098643" y="4034333"/>
            <a:ext cx="2016023" cy="1411410"/>
          </a:xfrm>
          <a:prstGeom prst="uturnArrow">
            <a:avLst>
              <a:gd name="adj1" fmla="val 25000"/>
              <a:gd name="adj2" fmla="val 25000"/>
              <a:gd name="adj3" fmla="val 25000"/>
              <a:gd name="adj4" fmla="val 43750"/>
              <a:gd name="adj5"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chemeClr val="tx1"/>
                </a:solidFill>
              </a:rPr>
              <a:t>Salida </a:t>
            </a:r>
          </a:p>
        </p:txBody>
      </p:sp>
      <p:pic>
        <p:nvPicPr>
          <p:cNvPr id="16" name="Imagen 15">
            <a:extLst>
              <a:ext uri="{FF2B5EF4-FFF2-40B4-BE49-F238E27FC236}">
                <a16:creationId xmlns:a16="http://schemas.microsoft.com/office/drawing/2014/main" id="{D5ACDA72-D23E-0498-0346-59141AA9931C}"/>
              </a:ext>
            </a:extLst>
          </p:cNvPr>
          <p:cNvPicPr>
            <a:picLocks noChangeAspect="1"/>
          </p:cNvPicPr>
          <p:nvPr/>
        </p:nvPicPr>
        <p:blipFill>
          <a:blip r:embed="rId5"/>
          <a:stretch>
            <a:fillRect/>
          </a:stretch>
        </p:blipFill>
        <p:spPr>
          <a:xfrm>
            <a:off x="445962" y="5582063"/>
            <a:ext cx="4907335" cy="331967"/>
          </a:xfrm>
          <a:prstGeom prst="rect">
            <a:avLst/>
          </a:prstGeom>
        </p:spPr>
      </p:pic>
    </p:spTree>
    <p:extLst>
      <p:ext uri="{BB962C8B-B14F-4D97-AF65-F5344CB8AC3E}">
        <p14:creationId xmlns:p14="http://schemas.microsoft.com/office/powerpoint/2010/main" val="3182092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BC310-A595-B4B1-F55E-99E97547E85B}"/>
              </a:ext>
            </a:extLst>
          </p:cNvPr>
          <p:cNvSpPr>
            <a:spLocks noGrp="1"/>
          </p:cNvSpPr>
          <p:nvPr>
            <p:ph type="title"/>
          </p:nvPr>
        </p:nvSpPr>
        <p:spPr/>
        <p:txBody>
          <a:bodyPr/>
          <a:lstStyle/>
          <a:p>
            <a:r>
              <a:rPr lang="es-ES" sz="2800" b="1" i="0" cap="all" dirty="0">
                <a:effectLst/>
                <a:latin typeface="Arial" panose="020B0604020202020204" pitchFamily="34" charset="0"/>
              </a:rPr>
              <a:t>ELIMINAR UN ELEMENTO DEL DICCIONARIO</a:t>
            </a:r>
            <a:endParaRPr lang="es-ES" dirty="0"/>
          </a:p>
        </p:txBody>
      </p:sp>
      <p:sp>
        <p:nvSpPr>
          <p:cNvPr id="4" name="Marcador de número de diapositiva 3">
            <a:extLst>
              <a:ext uri="{FF2B5EF4-FFF2-40B4-BE49-F238E27FC236}">
                <a16:creationId xmlns:a16="http://schemas.microsoft.com/office/drawing/2014/main" id="{7DEB29F0-9B82-4E87-7FE5-4B26245FC750}"/>
              </a:ext>
            </a:extLst>
          </p:cNvPr>
          <p:cNvSpPr>
            <a:spLocks noGrp="1"/>
          </p:cNvSpPr>
          <p:nvPr>
            <p:ph type="sldNum" sz="quarter" idx="12"/>
          </p:nvPr>
        </p:nvSpPr>
        <p:spPr/>
        <p:txBody>
          <a:bodyPr/>
          <a:lstStyle/>
          <a:p>
            <a:fld id="{82F7929A-29AB-3B45-A59B-F00170F4A7F7}" type="slidenum">
              <a:rPr lang="es-ES" smtClean="0"/>
              <a:pPr/>
              <a:t>47</a:t>
            </a:fld>
            <a:endParaRPr lang="es-ES"/>
          </a:p>
        </p:txBody>
      </p:sp>
      <p:sp>
        <p:nvSpPr>
          <p:cNvPr id="6" name="CuadroTexto 5">
            <a:extLst>
              <a:ext uri="{FF2B5EF4-FFF2-40B4-BE49-F238E27FC236}">
                <a16:creationId xmlns:a16="http://schemas.microsoft.com/office/drawing/2014/main" id="{8C63182D-3714-C05B-7D1A-1C1A15F34FF3}"/>
              </a:ext>
            </a:extLst>
          </p:cNvPr>
          <p:cNvSpPr txBox="1"/>
          <p:nvPr/>
        </p:nvSpPr>
        <p:spPr>
          <a:xfrm>
            <a:off x="446916" y="1124744"/>
            <a:ext cx="8204428" cy="1569660"/>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Existen diferentes procedimientos y métodos para eliminar elementos de un diccionario. Así puedes utilizar el método </a:t>
            </a:r>
            <a:r>
              <a:rPr lang="es-ES" sz="2400" b="1" i="0" dirty="0">
                <a:solidFill>
                  <a:srgbClr val="FF0000"/>
                </a:solidFill>
                <a:effectLst/>
                <a:latin typeface="Arial" panose="020B0604020202020204" pitchFamily="34" charset="0"/>
              </a:rPr>
              <a:t>pop</a:t>
            </a:r>
            <a:r>
              <a:rPr lang="es-ES" sz="2400" b="0" i="0" dirty="0">
                <a:solidFill>
                  <a:srgbClr val="333333"/>
                </a:solidFill>
                <a:effectLst/>
                <a:latin typeface="Arial" panose="020B0604020202020204" pitchFamily="34" charset="0"/>
              </a:rPr>
              <a:t> indicando la clave del elemento que quieres eliminar. Por ejemplo:</a:t>
            </a:r>
            <a:endParaRPr lang="es-ES" sz="2400" dirty="0"/>
          </a:p>
        </p:txBody>
      </p:sp>
      <p:pic>
        <p:nvPicPr>
          <p:cNvPr id="8" name="Imagen 7">
            <a:extLst>
              <a:ext uri="{FF2B5EF4-FFF2-40B4-BE49-F238E27FC236}">
                <a16:creationId xmlns:a16="http://schemas.microsoft.com/office/drawing/2014/main" id="{B2EEF22E-2C48-FB34-D29E-F95D18FBCC0E}"/>
              </a:ext>
            </a:extLst>
          </p:cNvPr>
          <p:cNvPicPr>
            <a:picLocks noChangeAspect="1"/>
          </p:cNvPicPr>
          <p:nvPr/>
        </p:nvPicPr>
        <p:blipFill>
          <a:blip r:embed="rId2"/>
          <a:stretch>
            <a:fillRect/>
          </a:stretch>
        </p:blipFill>
        <p:spPr>
          <a:xfrm>
            <a:off x="2467917" y="2389157"/>
            <a:ext cx="4162425" cy="457200"/>
          </a:xfrm>
          <a:prstGeom prst="rect">
            <a:avLst/>
          </a:prstGeom>
        </p:spPr>
      </p:pic>
      <p:sp>
        <p:nvSpPr>
          <p:cNvPr id="9" name="Rectangle 1">
            <a:extLst>
              <a:ext uri="{FF2B5EF4-FFF2-40B4-BE49-F238E27FC236}">
                <a16:creationId xmlns:a16="http://schemas.microsoft.com/office/drawing/2014/main" id="{412AD90A-C136-0080-8AFA-AF0475C55B22}"/>
              </a:ext>
            </a:extLst>
          </p:cNvPr>
          <p:cNvSpPr>
            <a:spLocks noChangeArrowheads="1"/>
          </p:cNvSpPr>
          <p:nvPr/>
        </p:nvSpPr>
        <p:spPr bwMode="auto">
          <a:xfrm>
            <a:off x="457200" y="2989321"/>
            <a:ext cx="8194144" cy="193899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Otra opción que tienes para eliminar elementos de un diccionario es utilizando </a:t>
            </a:r>
            <a:r>
              <a:rPr kumimoji="0" lang="es-ES" altLang="es-ES" sz="2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popitem()</a:t>
            </a:r>
            <a:r>
              <a:rPr kumimoji="0" lang="es-ES" altLang="es-E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ES" altLang="es-ES" sz="2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Con este método quitarás el último elemento que se encuentre en tu diccionario, devolviendo una tupla que contendrá clave valor. Por ejemplo:</a:t>
            </a:r>
            <a:r>
              <a:rPr kumimoji="0" lang="es-ES" altLang="es-ES" sz="105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9CA52244-50D6-816D-C9AE-2CA1448F6591}"/>
              </a:ext>
            </a:extLst>
          </p:cNvPr>
          <p:cNvPicPr>
            <a:picLocks noChangeAspect="1"/>
          </p:cNvPicPr>
          <p:nvPr/>
        </p:nvPicPr>
        <p:blipFill>
          <a:blip r:embed="rId3"/>
          <a:stretch>
            <a:fillRect/>
          </a:stretch>
        </p:blipFill>
        <p:spPr>
          <a:xfrm>
            <a:off x="1113497" y="5271591"/>
            <a:ext cx="1371600" cy="533400"/>
          </a:xfrm>
          <a:prstGeom prst="rect">
            <a:avLst/>
          </a:prstGeom>
        </p:spPr>
      </p:pic>
      <p:pic>
        <p:nvPicPr>
          <p:cNvPr id="13" name="Imagen 12">
            <a:extLst>
              <a:ext uri="{FF2B5EF4-FFF2-40B4-BE49-F238E27FC236}">
                <a16:creationId xmlns:a16="http://schemas.microsoft.com/office/drawing/2014/main" id="{C071EBB8-88BF-0ADC-4E07-BBBBFC95E40D}"/>
              </a:ext>
            </a:extLst>
          </p:cNvPr>
          <p:cNvPicPr>
            <a:picLocks noChangeAspect="1"/>
          </p:cNvPicPr>
          <p:nvPr/>
        </p:nvPicPr>
        <p:blipFill>
          <a:blip r:embed="rId4"/>
          <a:stretch>
            <a:fillRect/>
          </a:stretch>
        </p:blipFill>
        <p:spPr>
          <a:xfrm>
            <a:off x="3419872" y="4616456"/>
            <a:ext cx="3448050" cy="409575"/>
          </a:xfrm>
          <a:prstGeom prst="rect">
            <a:avLst/>
          </a:prstGeom>
        </p:spPr>
      </p:pic>
      <p:sp>
        <p:nvSpPr>
          <p:cNvPr id="14" name="CuadroTexto 13">
            <a:extLst>
              <a:ext uri="{FF2B5EF4-FFF2-40B4-BE49-F238E27FC236}">
                <a16:creationId xmlns:a16="http://schemas.microsoft.com/office/drawing/2014/main" id="{F591F5A6-B7A9-6F2B-2841-4A8E3BB3779E}"/>
              </a:ext>
            </a:extLst>
          </p:cNvPr>
          <p:cNvSpPr txBox="1"/>
          <p:nvPr/>
        </p:nvSpPr>
        <p:spPr>
          <a:xfrm>
            <a:off x="2604483" y="5271591"/>
            <a:ext cx="6696744" cy="461665"/>
          </a:xfrm>
          <a:prstGeom prst="rect">
            <a:avLst/>
          </a:prstGeom>
          <a:noFill/>
        </p:spPr>
        <p:txBody>
          <a:bodyPr wrap="square" rtlCol="0">
            <a:spAutoFit/>
          </a:bodyPr>
          <a:lstStyle/>
          <a:p>
            <a:r>
              <a:rPr lang="es-ES" sz="2400" dirty="0"/>
              <a:t>Borra todos los elementos de un diccionario</a:t>
            </a:r>
          </a:p>
        </p:txBody>
      </p:sp>
    </p:spTree>
    <p:extLst>
      <p:ext uri="{BB962C8B-B14F-4D97-AF65-F5344CB8AC3E}">
        <p14:creationId xmlns:p14="http://schemas.microsoft.com/office/powerpoint/2010/main" val="1385488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ACF7D-A3F2-7C47-8E43-527D81234C75}"/>
              </a:ext>
            </a:extLst>
          </p:cNvPr>
          <p:cNvSpPr>
            <a:spLocks noGrp="1"/>
          </p:cNvSpPr>
          <p:nvPr>
            <p:ph type="title"/>
          </p:nvPr>
        </p:nvSpPr>
        <p:spPr/>
        <p:txBody>
          <a:bodyPr/>
          <a:lstStyle/>
          <a:p>
            <a:r>
              <a:rPr lang="es-ES" sz="2400" b="1" i="0" cap="all" dirty="0">
                <a:effectLst/>
                <a:latin typeface="Arial" panose="020B0604020202020204" pitchFamily="34" charset="0"/>
              </a:rPr>
              <a:t>¿SE PUEDE ORDENAR UN DICCIONARIO?¿COMO?</a:t>
            </a:r>
            <a:endParaRPr lang="es-ES" dirty="0"/>
          </a:p>
        </p:txBody>
      </p:sp>
      <p:sp>
        <p:nvSpPr>
          <p:cNvPr id="4" name="Marcador de número de diapositiva 3">
            <a:extLst>
              <a:ext uri="{FF2B5EF4-FFF2-40B4-BE49-F238E27FC236}">
                <a16:creationId xmlns:a16="http://schemas.microsoft.com/office/drawing/2014/main" id="{0783B05C-7E7A-C7AD-566A-7E4A997B3724}"/>
              </a:ext>
            </a:extLst>
          </p:cNvPr>
          <p:cNvSpPr>
            <a:spLocks noGrp="1"/>
          </p:cNvSpPr>
          <p:nvPr>
            <p:ph type="sldNum" sz="quarter" idx="12"/>
          </p:nvPr>
        </p:nvSpPr>
        <p:spPr/>
        <p:txBody>
          <a:bodyPr/>
          <a:lstStyle/>
          <a:p>
            <a:fld id="{82F7929A-29AB-3B45-A59B-F00170F4A7F7}" type="slidenum">
              <a:rPr lang="es-ES" smtClean="0"/>
              <a:pPr/>
              <a:t>48</a:t>
            </a:fld>
            <a:endParaRPr lang="es-ES"/>
          </a:p>
        </p:txBody>
      </p:sp>
      <p:sp>
        <p:nvSpPr>
          <p:cNvPr id="6" name="CuadroTexto 5">
            <a:extLst>
              <a:ext uri="{FF2B5EF4-FFF2-40B4-BE49-F238E27FC236}">
                <a16:creationId xmlns:a16="http://schemas.microsoft.com/office/drawing/2014/main" id="{56B4EEE5-66AB-76EA-635D-B017A4F0CD01}"/>
              </a:ext>
            </a:extLst>
          </p:cNvPr>
          <p:cNvSpPr txBox="1"/>
          <p:nvPr/>
        </p:nvSpPr>
        <p:spPr>
          <a:xfrm>
            <a:off x="434360" y="1268760"/>
            <a:ext cx="8229600" cy="1938992"/>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Si, es posible ordenar los elementos de un diccionario, tanto atendiendo a su clave como a su valor. Haciendo uso de </a:t>
            </a:r>
          </a:p>
          <a:p>
            <a:endParaRPr lang="es-ES" sz="2400" b="0" i="0" dirty="0">
              <a:solidFill>
                <a:srgbClr val="333333"/>
              </a:solidFill>
              <a:effectLst/>
              <a:latin typeface="Arial" panose="020B0604020202020204" pitchFamily="34" charset="0"/>
            </a:endParaRPr>
          </a:p>
          <a:p>
            <a:r>
              <a:rPr lang="es-ES" sz="2400" b="0" i="0" dirty="0">
                <a:solidFill>
                  <a:srgbClr val="333333"/>
                </a:solidFill>
                <a:effectLst/>
                <a:latin typeface="Arial" panose="020B0604020202020204" pitchFamily="34" charset="0"/>
              </a:rPr>
              <a:t>Ejemplos.</a:t>
            </a:r>
            <a:endParaRPr lang="es-ES" sz="2400" dirty="0"/>
          </a:p>
        </p:txBody>
      </p:sp>
      <p:pic>
        <p:nvPicPr>
          <p:cNvPr id="8" name="Imagen 7">
            <a:extLst>
              <a:ext uri="{FF2B5EF4-FFF2-40B4-BE49-F238E27FC236}">
                <a16:creationId xmlns:a16="http://schemas.microsoft.com/office/drawing/2014/main" id="{FC770FFA-AFD9-BF04-39BF-0488090A7F3F}"/>
              </a:ext>
            </a:extLst>
          </p:cNvPr>
          <p:cNvPicPr>
            <a:picLocks noChangeAspect="1"/>
          </p:cNvPicPr>
          <p:nvPr/>
        </p:nvPicPr>
        <p:blipFill>
          <a:blip r:embed="rId2"/>
          <a:stretch>
            <a:fillRect/>
          </a:stretch>
        </p:blipFill>
        <p:spPr>
          <a:xfrm>
            <a:off x="1043608" y="2053590"/>
            <a:ext cx="1181100" cy="523875"/>
          </a:xfrm>
          <a:prstGeom prst="rect">
            <a:avLst/>
          </a:prstGeom>
        </p:spPr>
      </p:pic>
      <p:pic>
        <p:nvPicPr>
          <p:cNvPr id="10" name="Imagen 9">
            <a:extLst>
              <a:ext uri="{FF2B5EF4-FFF2-40B4-BE49-F238E27FC236}">
                <a16:creationId xmlns:a16="http://schemas.microsoft.com/office/drawing/2014/main" id="{63239D44-49D8-A815-8674-E2CE64F86B3D}"/>
              </a:ext>
            </a:extLst>
          </p:cNvPr>
          <p:cNvPicPr>
            <a:picLocks noChangeAspect="1"/>
          </p:cNvPicPr>
          <p:nvPr/>
        </p:nvPicPr>
        <p:blipFill>
          <a:blip r:embed="rId3"/>
          <a:stretch>
            <a:fillRect/>
          </a:stretch>
        </p:blipFill>
        <p:spPr>
          <a:xfrm>
            <a:off x="1634158" y="3221057"/>
            <a:ext cx="6178202" cy="2439722"/>
          </a:xfrm>
          <a:prstGeom prst="rect">
            <a:avLst/>
          </a:prstGeom>
        </p:spPr>
      </p:pic>
    </p:spTree>
    <p:extLst>
      <p:ext uri="{BB962C8B-B14F-4D97-AF65-F5344CB8AC3E}">
        <p14:creationId xmlns:p14="http://schemas.microsoft.com/office/powerpoint/2010/main" val="1199430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52E7F-664F-8137-7042-50567986A89B}"/>
              </a:ext>
            </a:extLst>
          </p:cNvPr>
          <p:cNvSpPr>
            <a:spLocks noGrp="1"/>
          </p:cNvSpPr>
          <p:nvPr>
            <p:ph type="title"/>
          </p:nvPr>
        </p:nvSpPr>
        <p:spPr>
          <a:xfrm>
            <a:off x="457200" y="145703"/>
            <a:ext cx="8229600" cy="1079784"/>
          </a:xfrm>
        </p:spPr>
        <p:txBody>
          <a:bodyPr/>
          <a:lstStyle/>
          <a:p>
            <a:r>
              <a:rPr lang="es-ES" sz="2400" b="1" i="0" cap="all" dirty="0">
                <a:effectLst/>
                <a:latin typeface="Arial" panose="020B0604020202020204" pitchFamily="34" charset="0"/>
              </a:rPr>
              <a:t>¿COMO ACCEDER A CADA UNO DE LOS ELEMENTOS DEL DICCIONARIO?</a:t>
            </a:r>
            <a:endParaRPr lang="es-ES" dirty="0"/>
          </a:p>
        </p:txBody>
      </p:sp>
      <p:sp>
        <p:nvSpPr>
          <p:cNvPr id="4" name="Marcador de número de diapositiva 3">
            <a:extLst>
              <a:ext uri="{FF2B5EF4-FFF2-40B4-BE49-F238E27FC236}">
                <a16:creationId xmlns:a16="http://schemas.microsoft.com/office/drawing/2014/main" id="{83DF577A-4696-066D-DB1D-F587FD575929}"/>
              </a:ext>
            </a:extLst>
          </p:cNvPr>
          <p:cNvSpPr>
            <a:spLocks noGrp="1"/>
          </p:cNvSpPr>
          <p:nvPr>
            <p:ph type="sldNum" sz="quarter" idx="12"/>
          </p:nvPr>
        </p:nvSpPr>
        <p:spPr/>
        <p:txBody>
          <a:bodyPr/>
          <a:lstStyle/>
          <a:p>
            <a:fld id="{82F7929A-29AB-3B45-A59B-F00170F4A7F7}" type="slidenum">
              <a:rPr lang="es-ES" smtClean="0"/>
              <a:pPr/>
              <a:t>49</a:t>
            </a:fld>
            <a:endParaRPr lang="es-ES"/>
          </a:p>
        </p:txBody>
      </p:sp>
      <p:sp>
        <p:nvSpPr>
          <p:cNvPr id="6" name="CuadroTexto 5">
            <a:extLst>
              <a:ext uri="{FF2B5EF4-FFF2-40B4-BE49-F238E27FC236}">
                <a16:creationId xmlns:a16="http://schemas.microsoft.com/office/drawing/2014/main" id="{ED84A311-5B53-AFEF-C683-60CFD1423478}"/>
              </a:ext>
            </a:extLst>
          </p:cNvPr>
          <p:cNvSpPr txBox="1"/>
          <p:nvPr/>
        </p:nvSpPr>
        <p:spPr>
          <a:xfrm>
            <a:off x="457200" y="1340768"/>
            <a:ext cx="8229600" cy="1938992"/>
          </a:xfrm>
          <a:prstGeom prst="rect">
            <a:avLst/>
          </a:prstGeom>
          <a:noFill/>
        </p:spPr>
        <p:txBody>
          <a:bodyPr wrap="square">
            <a:spAutoFit/>
          </a:bodyPr>
          <a:lstStyle/>
          <a:p>
            <a:r>
              <a:rPr lang="es-ES" sz="2400" b="0" i="0" dirty="0">
                <a:solidFill>
                  <a:srgbClr val="333333"/>
                </a:solidFill>
                <a:effectLst/>
                <a:latin typeface="Arial" panose="020B0604020202020204" pitchFamily="34" charset="0"/>
              </a:rPr>
              <a:t>Para acceder a los elementos de un diccionario lo puedes hacer utilizando sus correspondientes índices, para acceder a un determinado elemento de nuestro diccionario, tendríamos que hacerlo utilizando su correspondiente clave.</a:t>
            </a:r>
            <a:endParaRPr lang="es-ES" sz="2400" dirty="0"/>
          </a:p>
        </p:txBody>
      </p:sp>
      <p:pic>
        <p:nvPicPr>
          <p:cNvPr id="8" name="Imagen 7">
            <a:extLst>
              <a:ext uri="{FF2B5EF4-FFF2-40B4-BE49-F238E27FC236}">
                <a16:creationId xmlns:a16="http://schemas.microsoft.com/office/drawing/2014/main" id="{E7F802E1-009A-F521-BEB6-466D7955F041}"/>
              </a:ext>
            </a:extLst>
          </p:cNvPr>
          <p:cNvPicPr>
            <a:picLocks noChangeAspect="1"/>
          </p:cNvPicPr>
          <p:nvPr/>
        </p:nvPicPr>
        <p:blipFill>
          <a:blip r:embed="rId2"/>
          <a:stretch>
            <a:fillRect/>
          </a:stretch>
        </p:blipFill>
        <p:spPr>
          <a:xfrm>
            <a:off x="2300287" y="3195637"/>
            <a:ext cx="4543425" cy="466725"/>
          </a:xfrm>
          <a:prstGeom prst="rect">
            <a:avLst/>
          </a:prstGeom>
        </p:spPr>
      </p:pic>
      <p:sp>
        <p:nvSpPr>
          <p:cNvPr id="10" name="CuadroTexto 9">
            <a:extLst>
              <a:ext uri="{FF2B5EF4-FFF2-40B4-BE49-F238E27FC236}">
                <a16:creationId xmlns:a16="http://schemas.microsoft.com/office/drawing/2014/main" id="{7894CD76-DB0F-916F-4E94-B231180E056F}"/>
              </a:ext>
            </a:extLst>
          </p:cNvPr>
          <p:cNvSpPr txBox="1"/>
          <p:nvPr/>
        </p:nvSpPr>
        <p:spPr>
          <a:xfrm>
            <a:off x="457200" y="3848561"/>
            <a:ext cx="8075240" cy="1569660"/>
          </a:xfrm>
          <a:prstGeom prst="rect">
            <a:avLst/>
          </a:prstGeom>
          <a:noFill/>
        </p:spPr>
        <p:txBody>
          <a:bodyPr wrap="square">
            <a:spAutoFit/>
          </a:bodyPr>
          <a:lstStyle/>
          <a:p>
            <a:r>
              <a:rPr lang="es-ES" sz="2400" dirty="0">
                <a:solidFill>
                  <a:srgbClr val="333333"/>
                </a:solidFill>
              </a:rPr>
              <a:t>E</a:t>
            </a:r>
            <a:r>
              <a:rPr lang="es-ES" sz="2400" b="0" i="0" dirty="0">
                <a:solidFill>
                  <a:srgbClr val="333333"/>
                </a:solidFill>
                <a:effectLst/>
                <a:latin typeface="Arial" panose="020B0604020202020204" pitchFamily="34" charset="0"/>
              </a:rPr>
              <a:t>xisten dos métodos interesantes en los diccionarios. Uno es </a:t>
            </a:r>
            <a:r>
              <a:rPr lang="es-ES" sz="2400" b="1" i="0" dirty="0">
                <a:solidFill>
                  <a:srgbClr val="FF0000"/>
                </a:solidFill>
                <a:effectLst/>
                <a:latin typeface="Arial" panose="020B0604020202020204" pitchFamily="34" charset="0"/>
              </a:rPr>
              <a:t>keys() </a:t>
            </a:r>
            <a:r>
              <a:rPr lang="es-ES" sz="2400" b="0" i="0" dirty="0">
                <a:solidFill>
                  <a:srgbClr val="333333"/>
                </a:solidFill>
                <a:effectLst/>
                <a:latin typeface="Arial" panose="020B0604020202020204" pitchFamily="34" charset="0"/>
              </a:rPr>
              <a:t>que te devuelve las claves de un diccionario, mientras que </a:t>
            </a:r>
            <a:r>
              <a:rPr lang="es-ES" sz="2400" b="1" i="0" dirty="0">
                <a:solidFill>
                  <a:srgbClr val="FF0000"/>
                </a:solidFill>
                <a:effectLst/>
                <a:latin typeface="Arial" panose="020B0604020202020204" pitchFamily="34" charset="0"/>
              </a:rPr>
              <a:t>values() </a:t>
            </a:r>
            <a:r>
              <a:rPr lang="es-ES" sz="2400" b="0" i="0" dirty="0">
                <a:solidFill>
                  <a:srgbClr val="333333"/>
                </a:solidFill>
                <a:effectLst/>
                <a:latin typeface="Arial" panose="020B0604020202020204" pitchFamily="34" charset="0"/>
              </a:rPr>
              <a:t>te devuelve los valores del diccionario.</a:t>
            </a:r>
            <a:endParaRPr lang="es-ES" sz="2400" dirty="0"/>
          </a:p>
        </p:txBody>
      </p:sp>
    </p:spTree>
    <p:extLst>
      <p:ext uri="{BB962C8B-B14F-4D97-AF65-F5344CB8AC3E}">
        <p14:creationId xmlns:p14="http://schemas.microsoft.com/office/powerpoint/2010/main" val="376604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Bucle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5</a:t>
            </a:fld>
            <a:endParaRPr lang="es-ES"/>
          </a:p>
        </p:txBody>
      </p:sp>
      <p:sp>
        <p:nvSpPr>
          <p:cNvPr id="8" name="Rectangle 2">
            <a:extLst>
              <a:ext uri="{FF2B5EF4-FFF2-40B4-BE49-F238E27FC236}">
                <a16:creationId xmlns:a16="http://schemas.microsoft.com/office/drawing/2014/main" id="{0601C880-9A05-4D9B-6933-FEAEB4CCBF07}"/>
              </a:ext>
            </a:extLst>
          </p:cNvPr>
          <p:cNvSpPr>
            <a:spLocks noChangeArrowheads="1"/>
          </p:cNvSpPr>
          <p:nvPr/>
        </p:nvSpPr>
        <p:spPr bwMode="auto">
          <a:xfrm rot="10800000" flipV="1">
            <a:off x="611560" y="1758071"/>
            <a:ext cx="7740352" cy="188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4761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Es posible tener un </a:t>
            </a:r>
            <a:r>
              <a:rPr kumimoji="0" lang="es-ES" altLang="es-ES" sz="3200" b="1" i="0" u="none" strike="noStrike" cap="none" normalizeH="0" baseline="0" dirty="0">
                <a:ln>
                  <a:noFill/>
                </a:ln>
                <a:solidFill>
                  <a:srgbClr val="FF0000"/>
                </a:solidFill>
                <a:effectLst/>
                <a:latin typeface="Arial Unicode MS"/>
                <a:ea typeface="Times New Roman" panose="02020603050405020304" pitchFamily="18" charset="0"/>
                <a:cs typeface="Courier New" panose="02070309020205020404" pitchFamily="49" charset="0"/>
              </a:rPr>
              <a:t>while</a:t>
            </a:r>
            <a:r>
              <a:rPr kumimoji="0" lang="es-ES" altLang="es-E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 una sola línea, algo muy útil si el bloque que queremos ejecutar es corto. En el caso de tener mas de una sentencia, las debemos separar con </a:t>
            </a:r>
            <a:r>
              <a:rPr kumimoji="0" lang="es-ES" altLang="es-ES" sz="2800" b="0" i="0" u="none" strike="noStrike" cap="none" normalizeH="0" baseline="0" dirty="0">
                <a:ln>
                  <a:noFill/>
                </a:ln>
                <a:solidFill>
                  <a:srgbClr val="FF0000"/>
                </a:solidFill>
                <a:effectLst/>
                <a:latin typeface="Arial Unicode MS"/>
                <a:ea typeface="Times New Roman" panose="02020603050405020304" pitchFamily="18" charset="0"/>
                <a:cs typeface="Courier New" panose="02070309020205020404" pitchFamily="49" charset="0"/>
              </a:rPr>
              <a:t>;</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pic>
        <p:nvPicPr>
          <p:cNvPr id="10" name="Imagen 9">
            <a:extLst>
              <a:ext uri="{FF2B5EF4-FFF2-40B4-BE49-F238E27FC236}">
                <a16:creationId xmlns:a16="http://schemas.microsoft.com/office/drawing/2014/main" id="{CC584C89-CD39-7808-0F27-CAD3A7876A39}"/>
              </a:ext>
            </a:extLst>
          </p:cNvPr>
          <p:cNvPicPr>
            <a:picLocks noChangeAspect="1"/>
          </p:cNvPicPr>
          <p:nvPr/>
        </p:nvPicPr>
        <p:blipFill>
          <a:blip r:embed="rId3"/>
          <a:stretch>
            <a:fillRect/>
          </a:stretch>
        </p:blipFill>
        <p:spPr>
          <a:xfrm>
            <a:off x="1269445" y="4509120"/>
            <a:ext cx="6605109" cy="734766"/>
          </a:xfrm>
          <a:prstGeom prst="rect">
            <a:avLst/>
          </a:prstGeom>
        </p:spPr>
      </p:pic>
    </p:spTree>
    <p:extLst>
      <p:ext uri="{BB962C8B-B14F-4D97-AF65-F5344CB8AC3E}">
        <p14:creationId xmlns:p14="http://schemas.microsoft.com/office/powerpoint/2010/main" val="3158165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83568" y="116632"/>
            <a:ext cx="8229600" cy="808802"/>
          </a:xfrm>
        </p:spPr>
        <p:txBody>
          <a:bodyPr/>
          <a:lstStyle/>
          <a:p>
            <a:pPr algn="l"/>
            <a:r>
              <a:rPr lang="es-ES" b="1" i="0" dirty="0">
                <a:effectLst/>
                <a:latin typeface="Montserrat" panose="00000500000000000000" pitchFamily="2" charset="0"/>
              </a:rPr>
              <a:t>Iterar un diccionario</a:t>
            </a:r>
          </a:p>
        </p:txBody>
      </p:sp>
      <p:sp>
        <p:nvSpPr>
          <p:cNvPr id="6" name="CuadroTexto 5">
            <a:extLst>
              <a:ext uri="{FF2B5EF4-FFF2-40B4-BE49-F238E27FC236}">
                <a16:creationId xmlns:a16="http://schemas.microsoft.com/office/drawing/2014/main" id="{84FF3372-F1CE-1DBE-CBFE-9412A8D92B21}"/>
              </a:ext>
            </a:extLst>
          </p:cNvPr>
          <p:cNvSpPr txBox="1"/>
          <p:nvPr/>
        </p:nvSpPr>
        <p:spPr>
          <a:xfrm>
            <a:off x="683568" y="980728"/>
            <a:ext cx="8229600" cy="1323439"/>
          </a:xfrm>
          <a:prstGeom prst="rect">
            <a:avLst/>
          </a:prstGeom>
          <a:noFill/>
        </p:spPr>
        <p:txBody>
          <a:bodyPr wrap="square">
            <a:spAutoFit/>
          </a:bodyPr>
          <a:lstStyle/>
          <a:p>
            <a:pPr algn="l"/>
            <a:r>
              <a:rPr lang="es-ES" sz="2000" b="0" i="0" dirty="0">
                <a:solidFill>
                  <a:srgbClr val="222222"/>
                </a:solidFill>
                <a:effectLst/>
                <a:latin typeface="Source Sans Pro" panose="020B0503030403020204" pitchFamily="34" charset="0"/>
              </a:rPr>
              <a:t>Iterar los elementos de un </a:t>
            </a:r>
            <a:r>
              <a:rPr lang="es-ES" sz="2000" b="1" i="0" dirty="0">
                <a:solidFill>
                  <a:srgbClr val="222222"/>
                </a:solidFill>
                <a:effectLst/>
                <a:latin typeface="Source Sans Pro" panose="020B0503030403020204" pitchFamily="34" charset="0"/>
              </a:rPr>
              <a:t>diccionario</a:t>
            </a:r>
            <a:r>
              <a:rPr lang="es-ES" sz="2000" b="0" i="0" dirty="0">
                <a:solidFill>
                  <a:srgbClr val="222222"/>
                </a:solidFill>
                <a:effectLst/>
                <a:latin typeface="Source Sans Pro" panose="020B0503030403020204" pitchFamily="34" charset="0"/>
              </a:rPr>
              <a:t> se puede realizar de distintas formas. Si lo hacemos del mismo modo que recorremos los elementos una lista estamos iterando directamente sobre las claves del diccionario, tal y como refleja el siguiente bloque de código.</a:t>
            </a:r>
          </a:p>
        </p:txBody>
      </p:sp>
      <p:sp>
        <p:nvSpPr>
          <p:cNvPr id="8" name="CuadroTexto 7">
            <a:extLst>
              <a:ext uri="{FF2B5EF4-FFF2-40B4-BE49-F238E27FC236}">
                <a16:creationId xmlns:a16="http://schemas.microsoft.com/office/drawing/2014/main" id="{75CBF808-1F87-788D-8905-9C891BAFF9E5}"/>
              </a:ext>
            </a:extLst>
          </p:cNvPr>
          <p:cNvSpPr txBox="1"/>
          <p:nvPr/>
        </p:nvSpPr>
        <p:spPr>
          <a:xfrm>
            <a:off x="1594012" y="2304167"/>
            <a:ext cx="6408712" cy="1200329"/>
          </a:xfrm>
          <a:prstGeom prst="rect">
            <a:avLst/>
          </a:prstGeom>
          <a:noFill/>
        </p:spPr>
        <p:txBody>
          <a:bodyPr wrap="square">
            <a:spAutoFit/>
          </a:bodyPr>
          <a:lstStyle/>
          <a:p>
            <a:r>
              <a:rPr lang="es-ES" sz="2400" b="1" dirty="0"/>
              <a:t>mi_diccionario = {'uno':1, 'dos':2, 'tres':3}</a:t>
            </a:r>
          </a:p>
          <a:p>
            <a:r>
              <a:rPr lang="es-ES" sz="2400" b="1" dirty="0"/>
              <a:t>for c in mi_diccionario:</a:t>
            </a:r>
          </a:p>
          <a:p>
            <a:r>
              <a:rPr lang="es-ES" sz="2400" b="1" dirty="0"/>
              <a:t>  print(c)</a:t>
            </a:r>
          </a:p>
        </p:txBody>
      </p:sp>
      <p:sp>
        <p:nvSpPr>
          <p:cNvPr id="10" name="CuadroTexto 9">
            <a:extLst>
              <a:ext uri="{FF2B5EF4-FFF2-40B4-BE49-F238E27FC236}">
                <a16:creationId xmlns:a16="http://schemas.microsoft.com/office/drawing/2014/main" id="{9C8FA8B7-A7FC-3DCC-C825-D5103572ADD1}"/>
              </a:ext>
            </a:extLst>
          </p:cNvPr>
          <p:cNvSpPr txBox="1"/>
          <p:nvPr/>
        </p:nvSpPr>
        <p:spPr>
          <a:xfrm>
            <a:off x="673274" y="3504496"/>
            <a:ext cx="8229600" cy="1261884"/>
          </a:xfrm>
          <a:prstGeom prst="rect">
            <a:avLst/>
          </a:prstGeom>
          <a:noFill/>
        </p:spPr>
        <p:txBody>
          <a:bodyPr wrap="square">
            <a:spAutoFit/>
          </a:bodyPr>
          <a:lstStyle/>
          <a:p>
            <a:pPr algn="l"/>
            <a:r>
              <a:rPr lang="es-ES" sz="2000" b="0" i="0" dirty="0">
                <a:solidFill>
                  <a:srgbClr val="222222"/>
                </a:solidFill>
                <a:effectLst/>
                <a:latin typeface="Source Sans Pro" panose="020B0503030403020204" pitchFamily="34" charset="0"/>
              </a:rPr>
              <a:t>En caso que nos interese realizar alguna operación con los valores del diccionario, podemos acceder directamente a ellos como de costumbre.</a:t>
            </a:r>
          </a:p>
          <a:p>
            <a:br>
              <a:rPr lang="es-ES" b="0" i="0" dirty="0">
                <a:solidFill>
                  <a:srgbClr val="9C9EA0"/>
                </a:solidFill>
                <a:effectLst/>
                <a:latin typeface="Source Code Pro" panose="020B0509030403020204" pitchFamily="49" charset="0"/>
              </a:rPr>
            </a:br>
            <a:endParaRPr lang="es-ES" dirty="0"/>
          </a:p>
        </p:txBody>
      </p:sp>
      <p:sp>
        <p:nvSpPr>
          <p:cNvPr id="12" name="CuadroTexto 11">
            <a:extLst>
              <a:ext uri="{FF2B5EF4-FFF2-40B4-BE49-F238E27FC236}">
                <a16:creationId xmlns:a16="http://schemas.microsoft.com/office/drawing/2014/main" id="{3A84B89A-9BC0-214B-D15C-5B4BCDAFAA27}"/>
              </a:ext>
            </a:extLst>
          </p:cNvPr>
          <p:cNvSpPr txBox="1"/>
          <p:nvPr/>
        </p:nvSpPr>
        <p:spPr>
          <a:xfrm>
            <a:off x="1835696" y="4366270"/>
            <a:ext cx="6552728" cy="1200329"/>
          </a:xfrm>
          <a:prstGeom prst="rect">
            <a:avLst/>
          </a:prstGeom>
          <a:noFill/>
        </p:spPr>
        <p:txBody>
          <a:bodyPr wrap="square">
            <a:spAutoFit/>
          </a:bodyPr>
          <a:lstStyle/>
          <a:p>
            <a:r>
              <a:rPr lang="es-ES" sz="2400" b="1" dirty="0"/>
              <a:t>mi_diccionario = {'uno':1, 'dos':2, 'tres':3}</a:t>
            </a:r>
          </a:p>
          <a:p>
            <a:r>
              <a:rPr lang="es-ES" sz="2400" b="1" dirty="0"/>
              <a:t>for c in mi_diccionario:</a:t>
            </a:r>
          </a:p>
          <a:p>
            <a:r>
              <a:rPr lang="es-ES" sz="2400" b="1" dirty="0"/>
              <a:t>     </a:t>
            </a:r>
            <a:r>
              <a:rPr lang="es-ES" sz="2400" b="1" dirty="0">
                <a:solidFill>
                  <a:srgbClr val="FF0000"/>
                </a:solidFill>
              </a:rPr>
              <a:t>print(mi_diccionario[c])</a:t>
            </a:r>
          </a:p>
        </p:txBody>
      </p:sp>
      <p:sp>
        <p:nvSpPr>
          <p:cNvPr id="13" name="Marcador de número de diapositiva 12">
            <a:extLst>
              <a:ext uri="{FF2B5EF4-FFF2-40B4-BE49-F238E27FC236}">
                <a16:creationId xmlns:a16="http://schemas.microsoft.com/office/drawing/2014/main" id="{ED98C3A5-89FE-3DFA-A2A9-538CF07DD297}"/>
              </a:ext>
            </a:extLst>
          </p:cNvPr>
          <p:cNvSpPr>
            <a:spLocks noGrp="1"/>
          </p:cNvSpPr>
          <p:nvPr>
            <p:ph type="sldNum" sz="quarter" idx="12"/>
          </p:nvPr>
        </p:nvSpPr>
        <p:spPr/>
        <p:txBody>
          <a:bodyPr/>
          <a:lstStyle/>
          <a:p>
            <a:fld id="{82F7929A-29AB-3B45-A59B-F00170F4A7F7}" type="slidenum">
              <a:rPr lang="es-ES" smtClean="0"/>
              <a:pPr/>
              <a:t>50</a:t>
            </a:fld>
            <a:endParaRPr lang="es-ES"/>
          </a:p>
        </p:txBody>
      </p:sp>
    </p:spTree>
    <p:extLst>
      <p:ext uri="{BB962C8B-B14F-4D97-AF65-F5344CB8AC3E}">
        <p14:creationId xmlns:p14="http://schemas.microsoft.com/office/powerpoint/2010/main" val="2103746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83568" y="116632"/>
            <a:ext cx="8229600" cy="808802"/>
          </a:xfrm>
        </p:spPr>
        <p:txBody>
          <a:bodyPr/>
          <a:lstStyle/>
          <a:p>
            <a:pPr algn="l"/>
            <a:r>
              <a:rPr lang="es-ES" b="1" i="0" dirty="0">
                <a:effectLst/>
                <a:latin typeface="Montserrat" panose="00000500000000000000" pitchFamily="2" charset="0"/>
              </a:rPr>
              <a:t>Iterar un diccionario</a:t>
            </a:r>
          </a:p>
        </p:txBody>
      </p:sp>
      <p:sp>
        <p:nvSpPr>
          <p:cNvPr id="3" name="Rectangle 1">
            <a:extLst>
              <a:ext uri="{FF2B5EF4-FFF2-40B4-BE49-F238E27FC236}">
                <a16:creationId xmlns:a16="http://schemas.microsoft.com/office/drawing/2014/main" id="{E62A79F8-3D38-D6D5-AE85-20EEEC12D644}"/>
              </a:ext>
            </a:extLst>
          </p:cNvPr>
          <p:cNvSpPr>
            <a:spLocks noChangeArrowheads="1"/>
          </p:cNvSpPr>
          <p:nvPr/>
        </p:nvSpPr>
        <p:spPr bwMode="auto">
          <a:xfrm>
            <a:off x="678974" y="1124744"/>
            <a:ext cx="808558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222222"/>
                </a:solidFill>
                <a:effectLst/>
                <a:latin typeface="Source Sans Pro" panose="020B0503030403020204" pitchFamily="34" charset="0"/>
              </a:rPr>
              <a:t>Otra opción es iterar directamente sobre los valores usando el método</a:t>
            </a:r>
            <a:r>
              <a:rPr kumimoji="0" lang="es-ES" altLang="es-ES" sz="2400" b="1" i="0" u="none" strike="noStrike" cap="none" normalizeH="0" baseline="0" dirty="0">
                <a:ln>
                  <a:noFill/>
                </a:ln>
                <a:solidFill>
                  <a:srgbClr val="FF0000"/>
                </a:solidFill>
                <a:effectLst/>
                <a:latin typeface="Source Sans Pro" panose="020B0503030403020204" pitchFamily="34" charset="0"/>
              </a:rPr>
              <a:t> </a:t>
            </a:r>
            <a:r>
              <a:rPr kumimoji="0" lang="es-ES" altLang="es-ES" sz="2000" b="1" i="0" u="none" strike="noStrike" cap="none" normalizeH="0" baseline="0" dirty="0">
                <a:ln>
                  <a:noFill/>
                </a:ln>
                <a:solidFill>
                  <a:srgbClr val="FF0000"/>
                </a:solidFill>
                <a:effectLst/>
                <a:latin typeface="Monaco"/>
              </a:rPr>
              <a:t>values()</a:t>
            </a:r>
            <a:r>
              <a:rPr kumimoji="0" lang="es-ES" altLang="es-ES" sz="2400" b="1" i="0" u="none" strike="noStrike" cap="none" normalizeH="0" baseline="0" dirty="0">
                <a:ln>
                  <a:noFill/>
                </a:ln>
                <a:solidFill>
                  <a:srgbClr val="FF0000"/>
                </a:solidFill>
                <a:effectLst/>
                <a:latin typeface="Source Sans Pro" panose="020B0503030403020204" pitchFamily="34" charset="0"/>
              </a:rPr>
              <a:t> </a:t>
            </a:r>
            <a:r>
              <a:rPr kumimoji="0" lang="es-ES" altLang="es-ES" sz="2400" b="0" i="0" u="none" strike="noStrike" cap="none" normalizeH="0" baseline="0" dirty="0">
                <a:ln>
                  <a:noFill/>
                </a:ln>
                <a:solidFill>
                  <a:srgbClr val="222222"/>
                </a:solidFill>
                <a:effectLst/>
                <a:latin typeface="Source Sans Pro" panose="020B0503030403020204" pitchFamily="34" charset="0"/>
              </a:rPr>
              <a:t>del diccionario.</a:t>
            </a:r>
            <a:r>
              <a:rPr kumimoji="0" lang="es-ES" altLang="es-ES" sz="105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
        <p:nvSpPr>
          <p:cNvPr id="5" name="CuadroTexto 4">
            <a:extLst>
              <a:ext uri="{FF2B5EF4-FFF2-40B4-BE49-F238E27FC236}">
                <a16:creationId xmlns:a16="http://schemas.microsoft.com/office/drawing/2014/main" id="{04A6F63F-92F6-4D9C-A11B-20F830C760B2}"/>
              </a:ext>
            </a:extLst>
          </p:cNvPr>
          <p:cNvSpPr txBox="1"/>
          <p:nvPr/>
        </p:nvSpPr>
        <p:spPr>
          <a:xfrm>
            <a:off x="1475656" y="1920315"/>
            <a:ext cx="7056784" cy="1200329"/>
          </a:xfrm>
          <a:prstGeom prst="rect">
            <a:avLst/>
          </a:prstGeom>
          <a:noFill/>
        </p:spPr>
        <p:txBody>
          <a:bodyPr wrap="square">
            <a:spAutoFit/>
          </a:bodyPr>
          <a:lstStyle/>
          <a:p>
            <a:r>
              <a:rPr lang="es-ES" sz="2400" b="1" dirty="0"/>
              <a:t>mi_diccionario = {'uno':1, 'dos':2, 'tres':3}</a:t>
            </a:r>
          </a:p>
          <a:p>
            <a:r>
              <a:rPr lang="es-ES" sz="2400" b="1" dirty="0"/>
              <a:t>for v in </a:t>
            </a:r>
            <a:r>
              <a:rPr lang="es-ES" sz="2400" b="1" dirty="0">
                <a:solidFill>
                  <a:srgbClr val="FF0000"/>
                </a:solidFill>
              </a:rPr>
              <a:t>mi_diccionario.values</a:t>
            </a:r>
            <a:r>
              <a:rPr lang="es-ES" sz="2400" b="1" dirty="0"/>
              <a:t>():</a:t>
            </a:r>
          </a:p>
          <a:p>
            <a:r>
              <a:rPr lang="es-ES" sz="2400" b="1" dirty="0"/>
              <a:t>    print(v)</a:t>
            </a:r>
          </a:p>
        </p:txBody>
      </p:sp>
      <p:sp>
        <p:nvSpPr>
          <p:cNvPr id="7" name="Rectangle 2">
            <a:extLst>
              <a:ext uri="{FF2B5EF4-FFF2-40B4-BE49-F238E27FC236}">
                <a16:creationId xmlns:a16="http://schemas.microsoft.com/office/drawing/2014/main" id="{8F84BEC2-520F-D1E7-37B4-3B45ADD3CFB5}"/>
              </a:ext>
            </a:extLst>
          </p:cNvPr>
          <p:cNvSpPr>
            <a:spLocks noChangeArrowheads="1"/>
          </p:cNvSpPr>
          <p:nvPr/>
        </p:nvSpPr>
        <p:spPr bwMode="auto">
          <a:xfrm>
            <a:off x="678974" y="3036872"/>
            <a:ext cx="8234194"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222222"/>
                </a:solidFill>
                <a:effectLst/>
                <a:latin typeface="Source Sans Pro" panose="020B0503030403020204" pitchFamily="34" charset="0"/>
              </a:rPr>
              <a:t>También podemos iterar simultáneamente sobre las claves y valores de un diccionario. En concreto, el método </a:t>
            </a:r>
            <a:r>
              <a:rPr kumimoji="0" lang="es-ES" altLang="es-ES" sz="2400" b="1" i="0" u="none" strike="noStrike" cap="none" normalizeH="0" baseline="0" dirty="0">
                <a:ln>
                  <a:noFill/>
                </a:ln>
                <a:solidFill>
                  <a:srgbClr val="FF0000"/>
                </a:solidFill>
                <a:effectLst/>
                <a:latin typeface="Monaco"/>
              </a:rPr>
              <a:t>items()</a:t>
            </a:r>
            <a:r>
              <a:rPr kumimoji="0" lang="es-ES" altLang="es-ES" sz="2800" b="1" i="0" u="none" strike="noStrike" cap="none" normalizeH="0" baseline="0" dirty="0">
                <a:ln>
                  <a:noFill/>
                </a:ln>
                <a:solidFill>
                  <a:srgbClr val="FF0000"/>
                </a:solidFill>
                <a:effectLst/>
                <a:latin typeface="Source Sans Pro" panose="020B0503030403020204" pitchFamily="34" charset="0"/>
              </a:rPr>
              <a:t> </a:t>
            </a:r>
            <a:r>
              <a:rPr kumimoji="0" lang="es-ES" altLang="es-ES" sz="2000" b="0" i="0" u="none" strike="noStrike" cap="none" normalizeH="0" baseline="0" dirty="0">
                <a:ln>
                  <a:noFill/>
                </a:ln>
                <a:solidFill>
                  <a:srgbClr val="222222"/>
                </a:solidFill>
                <a:effectLst/>
                <a:latin typeface="Source Sans Pro" panose="020B0503030403020204" pitchFamily="34" charset="0"/>
              </a:rPr>
              <a:t>retorna una lista de tuplas con los pares clave-valor del diccionario las cuales podemos desembalar.</a:t>
            </a:r>
            <a:r>
              <a:rPr kumimoji="0" lang="es-ES" altLang="es-ES" sz="1000" b="0" i="0" u="none" strike="noStrike" cap="none" normalizeH="0" baseline="0" dirty="0">
                <a:ln>
                  <a:noFill/>
                </a:ln>
                <a:solidFill>
                  <a:schemeClr val="tx1"/>
                </a:solidFill>
                <a:effectLst/>
              </a:rPr>
              <a:t> </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A319E86-B446-4368-CF82-DBE6B70ADA11}"/>
              </a:ext>
            </a:extLst>
          </p:cNvPr>
          <p:cNvSpPr txBox="1"/>
          <p:nvPr/>
        </p:nvSpPr>
        <p:spPr>
          <a:xfrm>
            <a:off x="1473344" y="4364228"/>
            <a:ext cx="6915080" cy="1200329"/>
          </a:xfrm>
          <a:prstGeom prst="rect">
            <a:avLst/>
          </a:prstGeom>
          <a:noFill/>
        </p:spPr>
        <p:txBody>
          <a:bodyPr wrap="square">
            <a:spAutoFit/>
          </a:bodyPr>
          <a:lstStyle/>
          <a:p>
            <a:r>
              <a:rPr lang="es-ES" sz="2400" b="1" dirty="0"/>
              <a:t>mi_diccionario = {'uno':1, 'dos':2, 'tres':3}</a:t>
            </a:r>
          </a:p>
          <a:p>
            <a:r>
              <a:rPr lang="es-ES" sz="2400" b="1" dirty="0"/>
              <a:t>for c, v in </a:t>
            </a:r>
            <a:r>
              <a:rPr lang="es-ES" sz="2400" b="1" dirty="0">
                <a:solidFill>
                  <a:srgbClr val="FF0000"/>
                </a:solidFill>
              </a:rPr>
              <a:t>mi_diccionario.items():</a:t>
            </a:r>
          </a:p>
          <a:p>
            <a:r>
              <a:rPr lang="es-ES" sz="2400" b="1" dirty="0"/>
              <a:t>    print('Clave:', c, ', Valor:', v)</a:t>
            </a:r>
          </a:p>
        </p:txBody>
      </p:sp>
      <p:sp>
        <p:nvSpPr>
          <p:cNvPr id="13" name="Marcador de número de diapositiva 12">
            <a:extLst>
              <a:ext uri="{FF2B5EF4-FFF2-40B4-BE49-F238E27FC236}">
                <a16:creationId xmlns:a16="http://schemas.microsoft.com/office/drawing/2014/main" id="{1BE3212C-D27A-3BA3-E6A3-28BCFD573A6B}"/>
              </a:ext>
            </a:extLst>
          </p:cNvPr>
          <p:cNvSpPr>
            <a:spLocks noGrp="1"/>
          </p:cNvSpPr>
          <p:nvPr>
            <p:ph type="sldNum" sz="quarter" idx="12"/>
          </p:nvPr>
        </p:nvSpPr>
        <p:spPr/>
        <p:txBody>
          <a:bodyPr/>
          <a:lstStyle/>
          <a:p>
            <a:fld id="{82F7929A-29AB-3B45-A59B-F00170F4A7F7}" type="slidenum">
              <a:rPr lang="es-ES" smtClean="0"/>
              <a:pPr/>
              <a:t>51</a:t>
            </a:fld>
            <a:endParaRPr lang="es-ES"/>
          </a:p>
        </p:txBody>
      </p:sp>
    </p:spTree>
    <p:extLst>
      <p:ext uri="{BB962C8B-B14F-4D97-AF65-F5344CB8AC3E}">
        <p14:creationId xmlns:p14="http://schemas.microsoft.com/office/powerpoint/2010/main" val="2910553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73224" y="188370"/>
            <a:ext cx="8229600" cy="808802"/>
          </a:xfrm>
        </p:spPr>
        <p:txBody>
          <a:bodyPr/>
          <a:lstStyle/>
          <a:p>
            <a:r>
              <a:rPr lang="es-ES" dirty="0"/>
              <a:t>Función range()</a:t>
            </a:r>
          </a:p>
        </p:txBody>
      </p:sp>
      <p:sp>
        <p:nvSpPr>
          <p:cNvPr id="6" name="CuadroTexto 5">
            <a:extLst>
              <a:ext uri="{FF2B5EF4-FFF2-40B4-BE49-F238E27FC236}">
                <a16:creationId xmlns:a16="http://schemas.microsoft.com/office/drawing/2014/main" id="{EFFF1D9F-5324-E1F5-9A3B-C163211046A4}"/>
              </a:ext>
            </a:extLst>
          </p:cNvPr>
          <p:cNvSpPr txBox="1"/>
          <p:nvPr/>
        </p:nvSpPr>
        <p:spPr>
          <a:xfrm>
            <a:off x="971600" y="1213466"/>
            <a:ext cx="7632848" cy="648072"/>
          </a:xfrm>
          <a:prstGeom prst="rect">
            <a:avLst/>
          </a:prstGeom>
          <a:noFill/>
        </p:spPr>
        <p:txBody>
          <a:bodyPr wrap="square">
            <a:spAutoFit/>
          </a:bodyPr>
          <a:lstStyle/>
          <a:p>
            <a:r>
              <a:rPr lang="es-ES" b="0" i="0" dirty="0">
                <a:solidFill>
                  <a:srgbClr val="000000"/>
                </a:solidFill>
                <a:effectLst/>
                <a:latin typeface="Verdana" panose="020B0604030504040204" pitchFamily="34" charset="0"/>
              </a:rPr>
              <a:t>Crea una secuencia de números del 0 al 5 e imprime cada elemento en la secuencia:</a:t>
            </a:r>
            <a:endParaRPr lang="es-ES" dirty="0"/>
          </a:p>
        </p:txBody>
      </p:sp>
      <p:pic>
        <p:nvPicPr>
          <p:cNvPr id="8" name="Imagen 7">
            <a:extLst>
              <a:ext uri="{FF2B5EF4-FFF2-40B4-BE49-F238E27FC236}">
                <a16:creationId xmlns:a16="http://schemas.microsoft.com/office/drawing/2014/main" id="{E2676727-6C08-C47F-3343-1F66DB20D0CF}"/>
              </a:ext>
            </a:extLst>
          </p:cNvPr>
          <p:cNvPicPr>
            <a:picLocks noChangeAspect="1"/>
          </p:cNvPicPr>
          <p:nvPr/>
        </p:nvPicPr>
        <p:blipFill>
          <a:blip r:embed="rId2"/>
          <a:stretch>
            <a:fillRect/>
          </a:stretch>
        </p:blipFill>
        <p:spPr>
          <a:xfrm>
            <a:off x="2915816" y="1850108"/>
            <a:ext cx="2669368" cy="1224905"/>
          </a:xfrm>
          <a:prstGeom prst="rect">
            <a:avLst/>
          </a:prstGeom>
        </p:spPr>
      </p:pic>
      <p:sp>
        <p:nvSpPr>
          <p:cNvPr id="9" name="Rectangle 1">
            <a:extLst>
              <a:ext uri="{FF2B5EF4-FFF2-40B4-BE49-F238E27FC236}">
                <a16:creationId xmlns:a16="http://schemas.microsoft.com/office/drawing/2014/main" id="{235A7BFF-9131-F540-F963-3B307B0F2A3A}"/>
              </a:ext>
            </a:extLst>
          </p:cNvPr>
          <p:cNvSpPr>
            <a:spLocks noChangeArrowheads="1"/>
          </p:cNvSpPr>
          <p:nvPr/>
        </p:nvSpPr>
        <p:spPr bwMode="auto">
          <a:xfrm>
            <a:off x="971600" y="3049936"/>
            <a:ext cx="770485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rgbClr val="000000"/>
                </a:solidFill>
                <a:effectLst/>
                <a:latin typeface="Verdana" panose="020B0604030504040204" pitchFamily="34" charset="0"/>
              </a:rPr>
              <a:t>La </a:t>
            </a:r>
            <a:r>
              <a:rPr kumimoji="0" lang="es-ES" altLang="es-ES" sz="2000" b="0" i="0" u="none" strike="noStrike" cap="none" normalizeH="0" baseline="0" dirty="0">
                <a:ln>
                  <a:noFill/>
                </a:ln>
                <a:solidFill>
                  <a:srgbClr val="DC143C"/>
                </a:solidFill>
                <a:effectLst/>
                <a:latin typeface="Consolas" panose="020B0609020204030204" pitchFamily="49" charset="0"/>
              </a:rPr>
              <a:t>range()</a:t>
            </a:r>
            <a:r>
              <a:rPr kumimoji="0" lang="es-ES" altLang="es-ES" sz="2000" b="0" i="0" u="none" strike="noStrike" cap="none" normalizeH="0" baseline="0" dirty="0">
                <a:ln>
                  <a:noFill/>
                </a:ln>
                <a:solidFill>
                  <a:srgbClr val="000000"/>
                </a:solidFill>
                <a:effectLst/>
                <a:latin typeface="Verdana" panose="020B0604030504040204" pitchFamily="34" charset="0"/>
              </a:rPr>
              <a:t>función devuelve una secuencia de números, comenzando desde 0 de forma predeterminada, se incrementa en 1 (de forma predeterminada) y se detiene antes de un número específico.</a:t>
            </a:r>
            <a:r>
              <a:rPr kumimoji="0" lang="es-ES" altLang="es-ES" sz="1050" b="0" i="0" u="none" strike="noStrike" cap="none" normalizeH="0" baseline="0" dirty="0">
                <a:ln>
                  <a:noFill/>
                </a:ln>
                <a:solidFill>
                  <a:schemeClr val="tx1"/>
                </a:solidFill>
                <a:effectLst/>
              </a:rPr>
              <a:t> </a:t>
            </a: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A905E6FD-1F45-1C6D-A523-6CF5923BCB98}"/>
              </a:ext>
            </a:extLst>
          </p:cNvPr>
          <p:cNvPicPr>
            <a:picLocks noChangeAspect="1"/>
          </p:cNvPicPr>
          <p:nvPr/>
        </p:nvPicPr>
        <p:blipFill>
          <a:blip r:embed="rId3"/>
          <a:stretch>
            <a:fillRect/>
          </a:stretch>
        </p:blipFill>
        <p:spPr>
          <a:xfrm>
            <a:off x="2507425" y="4373375"/>
            <a:ext cx="3486150" cy="1733550"/>
          </a:xfrm>
          <a:prstGeom prst="rect">
            <a:avLst/>
          </a:prstGeom>
        </p:spPr>
      </p:pic>
      <p:sp>
        <p:nvSpPr>
          <p:cNvPr id="3" name="Marcador de número de diapositiva 2">
            <a:extLst>
              <a:ext uri="{FF2B5EF4-FFF2-40B4-BE49-F238E27FC236}">
                <a16:creationId xmlns:a16="http://schemas.microsoft.com/office/drawing/2014/main" id="{DD1C4133-9912-0968-F72E-BA302F98650C}"/>
              </a:ext>
            </a:extLst>
          </p:cNvPr>
          <p:cNvSpPr>
            <a:spLocks noGrp="1"/>
          </p:cNvSpPr>
          <p:nvPr>
            <p:ph type="sldNum" sz="quarter" idx="12"/>
          </p:nvPr>
        </p:nvSpPr>
        <p:spPr/>
        <p:txBody>
          <a:bodyPr/>
          <a:lstStyle/>
          <a:p>
            <a:fld id="{82F7929A-29AB-3B45-A59B-F00170F4A7F7}" type="slidenum">
              <a:rPr lang="es-ES" smtClean="0"/>
              <a:pPr/>
              <a:t>52</a:t>
            </a:fld>
            <a:endParaRPr lang="es-ES"/>
          </a:p>
        </p:txBody>
      </p:sp>
    </p:spTree>
    <p:extLst>
      <p:ext uri="{BB962C8B-B14F-4D97-AF65-F5344CB8AC3E}">
        <p14:creationId xmlns:p14="http://schemas.microsoft.com/office/powerpoint/2010/main" val="3458867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73224" y="188370"/>
            <a:ext cx="8229600" cy="808802"/>
          </a:xfrm>
        </p:spPr>
        <p:txBody>
          <a:bodyPr/>
          <a:lstStyle/>
          <a:p>
            <a:r>
              <a:rPr lang="es-ES" dirty="0"/>
              <a:t>Función range()</a:t>
            </a:r>
          </a:p>
        </p:txBody>
      </p:sp>
      <p:sp>
        <p:nvSpPr>
          <p:cNvPr id="6" name="CuadroTexto 5">
            <a:extLst>
              <a:ext uri="{FF2B5EF4-FFF2-40B4-BE49-F238E27FC236}">
                <a16:creationId xmlns:a16="http://schemas.microsoft.com/office/drawing/2014/main" id="{EFFF1D9F-5324-E1F5-9A3B-C163211046A4}"/>
              </a:ext>
            </a:extLst>
          </p:cNvPr>
          <p:cNvSpPr txBox="1"/>
          <p:nvPr/>
        </p:nvSpPr>
        <p:spPr>
          <a:xfrm>
            <a:off x="971600" y="1213466"/>
            <a:ext cx="7632848" cy="648072"/>
          </a:xfrm>
          <a:prstGeom prst="rect">
            <a:avLst/>
          </a:prstGeom>
          <a:noFill/>
        </p:spPr>
        <p:txBody>
          <a:bodyPr wrap="square">
            <a:spAutoFit/>
          </a:bodyPr>
          <a:lstStyle/>
          <a:p>
            <a:r>
              <a:rPr lang="es-ES" b="0" i="0" dirty="0">
                <a:solidFill>
                  <a:srgbClr val="000000"/>
                </a:solidFill>
                <a:effectLst/>
                <a:latin typeface="Verdana" panose="020B0604030504040204" pitchFamily="34" charset="0"/>
              </a:rPr>
              <a:t>Crea una secuencia de números del 0 al 5 e imprime cada elemento en la secuencia:</a:t>
            </a:r>
            <a:endParaRPr lang="es-ES" dirty="0"/>
          </a:p>
        </p:txBody>
      </p:sp>
      <p:pic>
        <p:nvPicPr>
          <p:cNvPr id="4" name="Imagen 3">
            <a:extLst>
              <a:ext uri="{FF2B5EF4-FFF2-40B4-BE49-F238E27FC236}">
                <a16:creationId xmlns:a16="http://schemas.microsoft.com/office/drawing/2014/main" id="{BAFD8EAE-FEAA-6150-54BC-33DE6F65A771}"/>
              </a:ext>
            </a:extLst>
          </p:cNvPr>
          <p:cNvPicPr>
            <a:picLocks noChangeAspect="1"/>
          </p:cNvPicPr>
          <p:nvPr/>
        </p:nvPicPr>
        <p:blipFill>
          <a:blip r:embed="rId2"/>
          <a:stretch>
            <a:fillRect/>
          </a:stretch>
        </p:blipFill>
        <p:spPr>
          <a:xfrm>
            <a:off x="673224" y="1861538"/>
            <a:ext cx="8115300" cy="2447925"/>
          </a:xfrm>
          <a:prstGeom prst="rect">
            <a:avLst/>
          </a:prstGeom>
        </p:spPr>
      </p:pic>
      <p:sp>
        <p:nvSpPr>
          <p:cNvPr id="3" name="Marcador de número de diapositiva 2">
            <a:extLst>
              <a:ext uri="{FF2B5EF4-FFF2-40B4-BE49-F238E27FC236}">
                <a16:creationId xmlns:a16="http://schemas.microsoft.com/office/drawing/2014/main" id="{D963D8BF-483D-6C6E-6D7B-7249E526A54C}"/>
              </a:ext>
            </a:extLst>
          </p:cNvPr>
          <p:cNvSpPr>
            <a:spLocks noGrp="1"/>
          </p:cNvSpPr>
          <p:nvPr>
            <p:ph type="sldNum" sz="quarter" idx="12"/>
          </p:nvPr>
        </p:nvSpPr>
        <p:spPr/>
        <p:txBody>
          <a:bodyPr/>
          <a:lstStyle/>
          <a:p>
            <a:fld id="{82F7929A-29AB-3B45-A59B-F00170F4A7F7}" type="slidenum">
              <a:rPr lang="es-ES" smtClean="0"/>
              <a:pPr/>
              <a:t>53</a:t>
            </a:fld>
            <a:endParaRPr lang="es-ES"/>
          </a:p>
        </p:txBody>
      </p:sp>
    </p:spTree>
    <p:extLst>
      <p:ext uri="{BB962C8B-B14F-4D97-AF65-F5344CB8AC3E}">
        <p14:creationId xmlns:p14="http://schemas.microsoft.com/office/powerpoint/2010/main" val="2898236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73224" y="188370"/>
            <a:ext cx="8229600" cy="808802"/>
          </a:xfrm>
        </p:spPr>
        <p:txBody>
          <a:bodyPr/>
          <a:lstStyle/>
          <a:p>
            <a:r>
              <a:rPr lang="es-ES" dirty="0"/>
              <a:t>Función range()</a:t>
            </a:r>
          </a:p>
        </p:txBody>
      </p:sp>
      <p:pic>
        <p:nvPicPr>
          <p:cNvPr id="5" name="Imagen 4">
            <a:extLst>
              <a:ext uri="{FF2B5EF4-FFF2-40B4-BE49-F238E27FC236}">
                <a16:creationId xmlns:a16="http://schemas.microsoft.com/office/drawing/2014/main" id="{83583572-E489-2EB1-8C54-56560F0FE82F}"/>
              </a:ext>
            </a:extLst>
          </p:cNvPr>
          <p:cNvPicPr>
            <a:picLocks noChangeAspect="1"/>
          </p:cNvPicPr>
          <p:nvPr/>
        </p:nvPicPr>
        <p:blipFill>
          <a:blip r:embed="rId2"/>
          <a:stretch>
            <a:fillRect/>
          </a:stretch>
        </p:blipFill>
        <p:spPr>
          <a:xfrm>
            <a:off x="673224" y="1268760"/>
            <a:ext cx="8229600" cy="1485900"/>
          </a:xfrm>
          <a:prstGeom prst="rect">
            <a:avLst/>
          </a:prstGeom>
        </p:spPr>
      </p:pic>
      <p:pic>
        <p:nvPicPr>
          <p:cNvPr id="8" name="Imagen 7">
            <a:extLst>
              <a:ext uri="{FF2B5EF4-FFF2-40B4-BE49-F238E27FC236}">
                <a16:creationId xmlns:a16="http://schemas.microsoft.com/office/drawing/2014/main" id="{549A4DD8-BF75-1401-2D5F-86C3E707BEBD}"/>
              </a:ext>
            </a:extLst>
          </p:cNvPr>
          <p:cNvPicPr>
            <a:picLocks noChangeAspect="1"/>
          </p:cNvPicPr>
          <p:nvPr/>
        </p:nvPicPr>
        <p:blipFill>
          <a:blip r:embed="rId3"/>
          <a:stretch>
            <a:fillRect/>
          </a:stretch>
        </p:blipFill>
        <p:spPr>
          <a:xfrm>
            <a:off x="673224" y="2852936"/>
            <a:ext cx="7931224" cy="1872208"/>
          </a:xfrm>
          <a:prstGeom prst="rect">
            <a:avLst/>
          </a:prstGeom>
        </p:spPr>
      </p:pic>
      <p:sp>
        <p:nvSpPr>
          <p:cNvPr id="3" name="Marcador de número de diapositiva 2">
            <a:extLst>
              <a:ext uri="{FF2B5EF4-FFF2-40B4-BE49-F238E27FC236}">
                <a16:creationId xmlns:a16="http://schemas.microsoft.com/office/drawing/2014/main" id="{6D6BD37C-A29F-7404-69EC-A5812C70AA47}"/>
              </a:ext>
            </a:extLst>
          </p:cNvPr>
          <p:cNvSpPr>
            <a:spLocks noGrp="1"/>
          </p:cNvSpPr>
          <p:nvPr>
            <p:ph type="sldNum" sz="quarter" idx="12"/>
          </p:nvPr>
        </p:nvSpPr>
        <p:spPr/>
        <p:txBody>
          <a:bodyPr/>
          <a:lstStyle/>
          <a:p>
            <a:fld id="{82F7929A-29AB-3B45-A59B-F00170F4A7F7}" type="slidenum">
              <a:rPr lang="es-ES" smtClean="0"/>
              <a:pPr/>
              <a:t>54</a:t>
            </a:fld>
            <a:endParaRPr lang="es-ES"/>
          </a:p>
        </p:txBody>
      </p:sp>
    </p:spTree>
    <p:extLst>
      <p:ext uri="{BB962C8B-B14F-4D97-AF65-F5344CB8AC3E}">
        <p14:creationId xmlns:p14="http://schemas.microsoft.com/office/powerpoint/2010/main" val="2897970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73224" y="188370"/>
            <a:ext cx="8229600" cy="808802"/>
          </a:xfrm>
        </p:spPr>
        <p:txBody>
          <a:bodyPr/>
          <a:lstStyle/>
          <a:p>
            <a:r>
              <a:rPr lang="es-ES" dirty="0"/>
              <a:t>Función range()</a:t>
            </a:r>
          </a:p>
        </p:txBody>
      </p:sp>
      <p:pic>
        <p:nvPicPr>
          <p:cNvPr id="4" name="Imagen 3">
            <a:extLst>
              <a:ext uri="{FF2B5EF4-FFF2-40B4-BE49-F238E27FC236}">
                <a16:creationId xmlns:a16="http://schemas.microsoft.com/office/drawing/2014/main" id="{EF826520-0062-8F44-12C8-5DD7C44BFCB9}"/>
              </a:ext>
            </a:extLst>
          </p:cNvPr>
          <p:cNvPicPr>
            <a:picLocks noChangeAspect="1"/>
          </p:cNvPicPr>
          <p:nvPr/>
        </p:nvPicPr>
        <p:blipFill>
          <a:blip r:embed="rId2"/>
          <a:stretch>
            <a:fillRect/>
          </a:stretch>
        </p:blipFill>
        <p:spPr>
          <a:xfrm>
            <a:off x="467799" y="1412776"/>
            <a:ext cx="8208401" cy="2275596"/>
          </a:xfrm>
          <a:prstGeom prst="rect">
            <a:avLst/>
          </a:prstGeom>
        </p:spPr>
      </p:pic>
      <p:sp>
        <p:nvSpPr>
          <p:cNvPr id="7" name="CuadroTexto 6">
            <a:extLst>
              <a:ext uri="{FF2B5EF4-FFF2-40B4-BE49-F238E27FC236}">
                <a16:creationId xmlns:a16="http://schemas.microsoft.com/office/drawing/2014/main" id="{58294C5B-4840-3DDF-D266-60BE7E0840C0}"/>
              </a:ext>
            </a:extLst>
          </p:cNvPr>
          <p:cNvSpPr txBox="1"/>
          <p:nvPr/>
        </p:nvSpPr>
        <p:spPr>
          <a:xfrm>
            <a:off x="673224" y="3642311"/>
            <a:ext cx="7931224" cy="923330"/>
          </a:xfrm>
          <a:prstGeom prst="rect">
            <a:avLst/>
          </a:prstGeom>
          <a:noFill/>
        </p:spPr>
        <p:txBody>
          <a:bodyPr wrap="square">
            <a:spAutoFit/>
          </a:bodyPr>
          <a:lstStyle/>
          <a:p>
            <a:r>
              <a:rPr lang="es-ES" b="0" i="0" dirty="0">
                <a:solidFill>
                  <a:srgbClr val="333333"/>
                </a:solidFill>
                <a:effectLst/>
                <a:latin typeface="Helvetica Neue"/>
              </a:rPr>
              <a:t>Un tercer argumento representa el salto entre los números a generar. En este ejemplo generamos el rango y lo convertimos en lista con la función </a:t>
            </a:r>
            <a:r>
              <a:rPr lang="es-ES" b="0" i="0" u="none" strike="noStrike" dirty="0">
                <a:solidFill>
                  <a:srgbClr val="2387EA"/>
                </a:solidFill>
                <a:effectLst/>
                <a:latin typeface="Helvetica Neue"/>
              </a:rPr>
              <a:t>list</a:t>
            </a:r>
            <a:r>
              <a:rPr lang="es-ES" b="0" i="0" dirty="0">
                <a:solidFill>
                  <a:srgbClr val="333333"/>
                </a:solidFill>
                <a:effectLst/>
                <a:latin typeface="Helvetica Neue"/>
              </a:rPr>
              <a:t>:</a:t>
            </a:r>
            <a:endParaRPr lang="es-ES" dirty="0"/>
          </a:p>
        </p:txBody>
      </p:sp>
      <p:sp>
        <p:nvSpPr>
          <p:cNvPr id="10" name="CuadroTexto 9">
            <a:extLst>
              <a:ext uri="{FF2B5EF4-FFF2-40B4-BE49-F238E27FC236}">
                <a16:creationId xmlns:a16="http://schemas.microsoft.com/office/drawing/2014/main" id="{102FAE3A-558B-8013-FF95-9B05EACBCEAE}"/>
              </a:ext>
            </a:extLst>
          </p:cNvPr>
          <p:cNvSpPr txBox="1"/>
          <p:nvPr/>
        </p:nvSpPr>
        <p:spPr>
          <a:xfrm>
            <a:off x="714399" y="5445224"/>
            <a:ext cx="7715200" cy="646331"/>
          </a:xfrm>
          <a:prstGeom prst="rect">
            <a:avLst/>
          </a:prstGeom>
          <a:noFill/>
        </p:spPr>
        <p:txBody>
          <a:bodyPr wrap="square">
            <a:spAutoFit/>
          </a:bodyPr>
          <a:lstStyle/>
          <a:p>
            <a:r>
              <a:rPr lang="es-ES" b="0" i="0" dirty="0">
                <a:solidFill>
                  <a:srgbClr val="333333"/>
                </a:solidFill>
                <a:effectLst/>
                <a:latin typeface="Helvetica Neue"/>
              </a:rPr>
              <a:t>En este </a:t>
            </a:r>
            <a:r>
              <a:rPr lang="es-ES" dirty="0">
                <a:solidFill>
                  <a:srgbClr val="333333"/>
                </a:solidFill>
                <a:latin typeface="Helvetica Neue"/>
              </a:rPr>
              <a:t>caso el primer valor es el 5 y los siguientes se calculan añadiendo al anterior el incremento (</a:t>
            </a:r>
            <a:r>
              <a:rPr lang="es-ES" b="0" i="0" dirty="0">
                <a:solidFill>
                  <a:srgbClr val="333333"/>
                </a:solidFill>
                <a:effectLst/>
                <a:latin typeface="Helvetica Neue"/>
              </a:rPr>
              <a:t>6).</a:t>
            </a:r>
            <a:endParaRPr lang="es-ES" dirty="0"/>
          </a:p>
        </p:txBody>
      </p:sp>
      <p:pic>
        <p:nvPicPr>
          <p:cNvPr id="12" name="Imagen 11">
            <a:extLst>
              <a:ext uri="{FF2B5EF4-FFF2-40B4-BE49-F238E27FC236}">
                <a16:creationId xmlns:a16="http://schemas.microsoft.com/office/drawing/2014/main" id="{A42D9EAE-07EE-F458-234E-BED81B6545B8}"/>
              </a:ext>
            </a:extLst>
          </p:cNvPr>
          <p:cNvPicPr>
            <a:picLocks noChangeAspect="1"/>
          </p:cNvPicPr>
          <p:nvPr/>
        </p:nvPicPr>
        <p:blipFill>
          <a:blip r:embed="rId3"/>
          <a:stretch>
            <a:fillRect/>
          </a:stretch>
        </p:blipFill>
        <p:spPr>
          <a:xfrm>
            <a:off x="3124199" y="4294817"/>
            <a:ext cx="2895600" cy="1107534"/>
          </a:xfrm>
          <a:prstGeom prst="rect">
            <a:avLst/>
          </a:prstGeom>
        </p:spPr>
      </p:pic>
      <p:sp>
        <p:nvSpPr>
          <p:cNvPr id="3" name="Marcador de número de diapositiva 2">
            <a:extLst>
              <a:ext uri="{FF2B5EF4-FFF2-40B4-BE49-F238E27FC236}">
                <a16:creationId xmlns:a16="http://schemas.microsoft.com/office/drawing/2014/main" id="{055788CF-6CC7-8DC9-0DF2-6C8852714ACE}"/>
              </a:ext>
            </a:extLst>
          </p:cNvPr>
          <p:cNvSpPr>
            <a:spLocks noGrp="1"/>
          </p:cNvSpPr>
          <p:nvPr>
            <p:ph type="sldNum" sz="quarter" idx="12"/>
          </p:nvPr>
        </p:nvSpPr>
        <p:spPr/>
        <p:txBody>
          <a:bodyPr/>
          <a:lstStyle/>
          <a:p>
            <a:fld id="{82F7929A-29AB-3B45-A59B-F00170F4A7F7}" type="slidenum">
              <a:rPr lang="es-ES" smtClean="0"/>
              <a:pPr/>
              <a:t>55</a:t>
            </a:fld>
            <a:endParaRPr lang="es-ES"/>
          </a:p>
        </p:txBody>
      </p:sp>
    </p:spTree>
    <p:extLst>
      <p:ext uri="{BB962C8B-B14F-4D97-AF65-F5344CB8AC3E}">
        <p14:creationId xmlns:p14="http://schemas.microsoft.com/office/powerpoint/2010/main" val="1854114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457200" y="150272"/>
            <a:ext cx="8229600" cy="808802"/>
          </a:xfrm>
        </p:spPr>
        <p:txBody>
          <a:bodyPr/>
          <a:lstStyle/>
          <a:p>
            <a:r>
              <a:rPr lang="es-ES" dirty="0"/>
              <a:t>Función range()</a:t>
            </a:r>
          </a:p>
        </p:txBody>
      </p:sp>
      <p:sp>
        <p:nvSpPr>
          <p:cNvPr id="3" name="Marcador de número de diapositiva 2">
            <a:extLst>
              <a:ext uri="{FF2B5EF4-FFF2-40B4-BE49-F238E27FC236}">
                <a16:creationId xmlns:a16="http://schemas.microsoft.com/office/drawing/2014/main" id="{055788CF-6CC7-8DC9-0DF2-6C8852714ACE}"/>
              </a:ext>
            </a:extLst>
          </p:cNvPr>
          <p:cNvSpPr>
            <a:spLocks noGrp="1"/>
          </p:cNvSpPr>
          <p:nvPr>
            <p:ph type="sldNum" sz="quarter" idx="12"/>
          </p:nvPr>
        </p:nvSpPr>
        <p:spPr/>
        <p:txBody>
          <a:bodyPr/>
          <a:lstStyle/>
          <a:p>
            <a:fld id="{82F7929A-29AB-3B45-A59B-F00170F4A7F7}" type="slidenum">
              <a:rPr lang="es-ES" smtClean="0"/>
              <a:pPr/>
              <a:t>56</a:t>
            </a:fld>
            <a:endParaRPr lang="es-ES"/>
          </a:p>
        </p:txBody>
      </p:sp>
      <p:sp>
        <p:nvSpPr>
          <p:cNvPr id="5" name="Rectangle 1">
            <a:extLst>
              <a:ext uri="{FF2B5EF4-FFF2-40B4-BE49-F238E27FC236}">
                <a16:creationId xmlns:a16="http://schemas.microsoft.com/office/drawing/2014/main" id="{2BE0F896-7912-3728-ECE9-F7387DBBC145}"/>
              </a:ext>
            </a:extLst>
          </p:cNvPr>
          <p:cNvSpPr>
            <a:spLocks noChangeArrowheads="1"/>
          </p:cNvSpPr>
          <p:nvPr/>
        </p:nvSpPr>
        <p:spPr bwMode="auto">
          <a:xfrm>
            <a:off x="457200" y="1022541"/>
            <a:ext cx="843528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rgbClr val="222222"/>
                </a:solidFill>
                <a:effectLst/>
                <a:latin typeface="Lucida Grande"/>
              </a:rPr>
              <a:t>Para iterar sobre los índices de una secuencia, puedes combinar </a:t>
            </a:r>
            <a:r>
              <a:rPr kumimoji="0" lang="es-ES" altLang="es-ES" sz="2400" b="1" i="0" u="none" strike="noStrike" cap="none" normalizeH="0" baseline="0" dirty="0">
                <a:ln>
                  <a:noFill/>
                </a:ln>
                <a:solidFill>
                  <a:srgbClr val="0072AA"/>
                </a:solidFill>
                <a:effectLst/>
                <a:latin typeface="Courier New" panose="02070309020205020404" pitchFamily="49" charset="0"/>
                <a:cs typeface="Courier New" panose="02070309020205020404" pitchFamily="49" charset="0"/>
              </a:rPr>
              <a:t>range()</a:t>
            </a:r>
            <a:r>
              <a:rPr kumimoji="0" lang="es-ES" altLang="es-ES" sz="2800" b="1" i="0" u="none" strike="noStrike" cap="none" normalizeH="0" baseline="0" dirty="0">
                <a:ln>
                  <a:noFill/>
                </a:ln>
                <a:solidFill>
                  <a:srgbClr val="222222"/>
                </a:solidFill>
                <a:effectLst/>
                <a:latin typeface="Lucida Grande"/>
              </a:rPr>
              <a:t> </a:t>
            </a:r>
            <a:r>
              <a:rPr kumimoji="0" lang="es-ES" altLang="es-ES" sz="2800" b="0" i="0" u="none" strike="noStrike" cap="none" normalizeH="0" baseline="0" dirty="0">
                <a:ln>
                  <a:noFill/>
                </a:ln>
                <a:solidFill>
                  <a:srgbClr val="222222"/>
                </a:solidFill>
                <a:effectLst/>
                <a:latin typeface="Lucida Grande"/>
              </a:rPr>
              <a:t>y </a:t>
            </a:r>
            <a:r>
              <a:rPr kumimoji="0" lang="es-ES" altLang="es-ES" sz="2400" b="1" i="0" u="none" strike="noStrike" cap="none" normalizeH="0" baseline="0" dirty="0">
                <a:ln>
                  <a:noFill/>
                </a:ln>
                <a:solidFill>
                  <a:srgbClr val="0072AA"/>
                </a:solidFill>
                <a:effectLst/>
                <a:latin typeface="Courier New" panose="02070309020205020404" pitchFamily="49" charset="0"/>
                <a:cs typeface="Courier New" panose="02070309020205020404" pitchFamily="49" charset="0"/>
              </a:rPr>
              <a:t>len()</a:t>
            </a:r>
            <a:r>
              <a:rPr kumimoji="0" lang="es-ES" altLang="es-ES" sz="2800" b="1" i="0" u="none" strike="noStrike" cap="none" normalizeH="0" baseline="0" dirty="0">
                <a:ln>
                  <a:noFill/>
                </a:ln>
                <a:solidFill>
                  <a:srgbClr val="222222"/>
                </a:solidFill>
                <a:effectLst/>
                <a:latin typeface="Lucida Grande"/>
              </a:rPr>
              <a:t> </a:t>
            </a:r>
            <a:r>
              <a:rPr kumimoji="0" lang="es-ES" altLang="es-ES" sz="2800" b="0" i="0" u="none" strike="noStrike" cap="none" normalizeH="0" baseline="0" dirty="0">
                <a:ln>
                  <a:noFill/>
                </a:ln>
                <a:solidFill>
                  <a:srgbClr val="222222"/>
                </a:solidFill>
                <a:effectLst/>
                <a:latin typeface="Lucida Grande"/>
              </a:rPr>
              <a:t>así:</a:t>
            </a:r>
            <a:r>
              <a:rPr kumimoji="0" lang="es-ES" altLang="es-ES" sz="1100" b="0" i="0" u="none" strike="noStrike" cap="none" normalizeH="0" baseline="0" dirty="0">
                <a:ln>
                  <a:noFill/>
                </a:ln>
                <a:solidFill>
                  <a:schemeClr val="tx1"/>
                </a:solidFill>
                <a:effectLst/>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A1463919-5593-7A8A-ECE0-202D4A57CD74}"/>
              </a:ext>
            </a:extLst>
          </p:cNvPr>
          <p:cNvSpPr txBox="1"/>
          <p:nvPr/>
        </p:nvSpPr>
        <p:spPr>
          <a:xfrm>
            <a:off x="2291714" y="2136339"/>
            <a:ext cx="5880686" cy="2862322"/>
          </a:xfrm>
          <a:prstGeom prst="rect">
            <a:avLst/>
          </a:prstGeom>
          <a:noFill/>
        </p:spPr>
        <p:txBody>
          <a:bodyPr wrap="square">
            <a:spAutoFit/>
          </a:bodyPr>
          <a:lstStyle/>
          <a:p>
            <a:r>
              <a:rPr lang="es-ES" sz="2000" b="1" dirty="0"/>
              <a:t>a = [‘Santiago', ‘tiene', ‘un', ‘gran', ‘barco']</a:t>
            </a:r>
          </a:p>
          <a:p>
            <a:r>
              <a:rPr lang="es-ES" sz="2000" b="1" dirty="0"/>
              <a:t>for i in </a:t>
            </a:r>
            <a:r>
              <a:rPr lang="es-ES" sz="2000" b="1" dirty="0">
                <a:solidFill>
                  <a:srgbClr val="FF0000"/>
                </a:solidFill>
              </a:rPr>
              <a:t>range</a:t>
            </a:r>
            <a:r>
              <a:rPr lang="es-ES" sz="2000" b="1" dirty="0"/>
              <a:t>(</a:t>
            </a:r>
            <a:r>
              <a:rPr lang="es-ES" sz="2000" b="1" dirty="0">
                <a:solidFill>
                  <a:srgbClr val="FF0000"/>
                </a:solidFill>
              </a:rPr>
              <a:t>len</a:t>
            </a:r>
            <a:r>
              <a:rPr lang="es-ES" sz="2000" b="1" dirty="0"/>
              <a:t>(a)):</a:t>
            </a:r>
          </a:p>
          <a:p>
            <a:r>
              <a:rPr lang="es-ES" sz="2000" b="1" dirty="0"/>
              <a:t>    print(i, a[i])</a:t>
            </a:r>
          </a:p>
          <a:p>
            <a:r>
              <a:rPr lang="es-ES" sz="2000" b="1" dirty="0"/>
              <a:t>    </a:t>
            </a:r>
          </a:p>
          <a:p>
            <a:r>
              <a:rPr lang="es-ES" sz="2000" b="1" dirty="0"/>
              <a:t>    0 Santiago</a:t>
            </a:r>
          </a:p>
          <a:p>
            <a:r>
              <a:rPr lang="es-ES" sz="2000" b="1" dirty="0"/>
              <a:t>    1 tiene</a:t>
            </a:r>
          </a:p>
          <a:p>
            <a:r>
              <a:rPr lang="es-ES" sz="2000" b="1" dirty="0"/>
              <a:t>    2 un</a:t>
            </a:r>
          </a:p>
          <a:p>
            <a:r>
              <a:rPr lang="es-ES" sz="2000" b="1" dirty="0"/>
              <a:t>    3 gran</a:t>
            </a:r>
          </a:p>
          <a:p>
            <a:r>
              <a:rPr lang="es-ES" sz="2000" b="1" dirty="0"/>
              <a:t>    4 barco</a:t>
            </a:r>
            <a:endParaRPr lang="es-ES" b="1" dirty="0"/>
          </a:p>
        </p:txBody>
      </p:sp>
    </p:spTree>
    <p:extLst>
      <p:ext uri="{BB962C8B-B14F-4D97-AF65-F5344CB8AC3E}">
        <p14:creationId xmlns:p14="http://schemas.microsoft.com/office/powerpoint/2010/main" val="290745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73224" y="188370"/>
            <a:ext cx="8229600" cy="808802"/>
          </a:xfrm>
        </p:spPr>
        <p:txBody>
          <a:bodyPr/>
          <a:lstStyle/>
          <a:p>
            <a:r>
              <a:rPr lang="es-ES" dirty="0"/>
              <a:t>Ejercicios For y While:</a:t>
            </a:r>
          </a:p>
        </p:txBody>
      </p:sp>
      <p:sp>
        <p:nvSpPr>
          <p:cNvPr id="5" name="CuadroTexto 4">
            <a:extLst>
              <a:ext uri="{FF2B5EF4-FFF2-40B4-BE49-F238E27FC236}">
                <a16:creationId xmlns:a16="http://schemas.microsoft.com/office/drawing/2014/main" id="{0B3A5332-0987-4BA1-8D8F-343BC21ED2BD}"/>
              </a:ext>
            </a:extLst>
          </p:cNvPr>
          <p:cNvSpPr txBox="1"/>
          <p:nvPr/>
        </p:nvSpPr>
        <p:spPr>
          <a:xfrm>
            <a:off x="673224" y="1228397"/>
            <a:ext cx="8003232" cy="4401205"/>
          </a:xfrm>
          <a:prstGeom prst="rect">
            <a:avLst/>
          </a:prstGeom>
          <a:noFill/>
        </p:spPr>
        <p:txBody>
          <a:bodyPr wrap="square">
            <a:spAutoFit/>
          </a:bodyPr>
          <a:lstStyle/>
          <a:p>
            <a:r>
              <a:rPr lang="es-ES" sz="2000" b="1" i="0" dirty="0">
                <a:solidFill>
                  <a:srgbClr val="212121"/>
                </a:solidFill>
                <a:effectLst/>
                <a:latin typeface="Roboto" panose="02000000000000000000" pitchFamily="2" charset="0"/>
              </a:rPr>
              <a:t>Ejercicio 1: </a:t>
            </a:r>
            <a:r>
              <a:rPr lang="es-ES" sz="2000" b="0" i="0" dirty="0">
                <a:solidFill>
                  <a:srgbClr val="212121"/>
                </a:solidFill>
                <a:effectLst/>
                <a:latin typeface="Roboto" panose="02000000000000000000" pitchFamily="2" charset="0"/>
              </a:rPr>
              <a:t>Escribir un programa que muestre por pantalla la tabla de multiplicar del 1 al 10</a:t>
            </a:r>
            <a:r>
              <a:rPr lang="es-ES" b="0" i="0" dirty="0">
                <a:solidFill>
                  <a:srgbClr val="212121"/>
                </a:solidFill>
                <a:effectLst/>
                <a:latin typeface="Roboto" panose="02000000000000000000" pitchFamily="2" charset="0"/>
              </a:rPr>
              <a:t>.</a:t>
            </a:r>
          </a:p>
          <a:p>
            <a:r>
              <a:rPr lang="es-ES" sz="2000" b="1" dirty="0">
                <a:solidFill>
                  <a:srgbClr val="212121"/>
                </a:solidFill>
                <a:latin typeface="Roboto" panose="02000000000000000000" pitchFamily="2" charset="0"/>
              </a:rPr>
              <a:t>Ejercicio 2: </a:t>
            </a:r>
            <a:r>
              <a:rPr lang="es-ES" sz="2000" b="0" i="0" dirty="0">
                <a:solidFill>
                  <a:srgbClr val="333333"/>
                </a:solidFill>
                <a:effectLst/>
                <a:latin typeface="Roboto" panose="02000000000000000000" pitchFamily="2" charset="0"/>
              </a:rPr>
              <a:t>Imprimir los números entre el 5 y el 60, saltando de tres en tres.</a:t>
            </a:r>
          </a:p>
          <a:p>
            <a:r>
              <a:rPr lang="es-ES" sz="2000" b="1" dirty="0">
                <a:solidFill>
                  <a:srgbClr val="333333"/>
                </a:solidFill>
                <a:latin typeface="Roboto" panose="02000000000000000000" pitchFamily="2" charset="0"/>
              </a:rPr>
              <a:t>Ejercicio 3:</a:t>
            </a:r>
            <a:r>
              <a:rPr lang="es-ES" sz="2000" dirty="0">
                <a:solidFill>
                  <a:srgbClr val="333333"/>
                </a:solidFill>
                <a:latin typeface="Roboto" panose="02000000000000000000" pitchFamily="2" charset="0"/>
              </a:rPr>
              <a:t> </a:t>
            </a:r>
            <a:r>
              <a:rPr lang="es-ES" sz="2000" b="0" i="0" dirty="0">
                <a:solidFill>
                  <a:srgbClr val="333333"/>
                </a:solidFill>
                <a:effectLst/>
                <a:latin typeface="Roboto" panose="02000000000000000000" pitchFamily="2" charset="0"/>
              </a:rPr>
              <a:t>Codificar  un programa que solicite al usuario una cantidad y luego itere la cantidad de veces dada. En cada iteración, solicitar al usuario que ingrese un número. Al finalizar, mostrar la suma de todos los números ingresados.</a:t>
            </a:r>
          </a:p>
          <a:p>
            <a:r>
              <a:rPr lang="es-ES" sz="2000" b="1" dirty="0">
                <a:solidFill>
                  <a:srgbClr val="333333"/>
                </a:solidFill>
                <a:latin typeface="Roboto" panose="02000000000000000000" pitchFamily="2" charset="0"/>
              </a:rPr>
              <a:t>Ejercicio 4: </a:t>
            </a:r>
            <a:r>
              <a:rPr lang="es-ES" sz="2000" b="0" i="0" dirty="0">
                <a:solidFill>
                  <a:srgbClr val="333333"/>
                </a:solidFill>
                <a:effectLst/>
                <a:latin typeface="Roboto" panose="02000000000000000000" pitchFamily="2" charset="0"/>
              </a:rPr>
              <a:t>Solicitar al usuario que ingrese una frase y luego imprimir un listado de las vocales que aparecen en esa frase (sin repetirlas).</a:t>
            </a:r>
          </a:p>
          <a:p>
            <a:r>
              <a:rPr lang="es-ES" sz="2000" b="1" i="0" dirty="0">
                <a:solidFill>
                  <a:srgbClr val="333333"/>
                </a:solidFill>
                <a:effectLst/>
                <a:latin typeface="Roboto" panose="02000000000000000000" pitchFamily="2" charset="0"/>
              </a:rPr>
              <a:t>Ejercicio 5: </a:t>
            </a:r>
            <a:r>
              <a:rPr lang="es-ES" sz="2000" b="0" i="0" dirty="0">
                <a:solidFill>
                  <a:srgbClr val="333333"/>
                </a:solidFill>
                <a:effectLst/>
                <a:latin typeface="Roboto" panose="02000000000000000000" pitchFamily="2" charset="0"/>
              </a:rPr>
              <a:t>Solicitar al usuario que ingrese una frase y luego imprimir la cantidad de vocales que se encuentran en dicha frase.</a:t>
            </a:r>
          </a:p>
          <a:p>
            <a:r>
              <a:rPr lang="es-ES" sz="2000" b="1" i="0" dirty="0">
                <a:solidFill>
                  <a:srgbClr val="333333"/>
                </a:solidFill>
                <a:effectLst/>
                <a:latin typeface="Roboto" panose="02000000000000000000" pitchFamily="2" charset="0"/>
              </a:rPr>
              <a:t>Ejercicio 6: </a:t>
            </a:r>
            <a:r>
              <a:rPr lang="es-ES" sz="2000" b="0" i="0" dirty="0">
                <a:solidFill>
                  <a:srgbClr val="333333"/>
                </a:solidFill>
                <a:effectLst/>
                <a:latin typeface="Roboto" panose="02000000000000000000" pitchFamily="2" charset="0"/>
              </a:rPr>
              <a:t>Escribir un programa que muestre la sumatoria de todos los múltiplos de 3 encontrados entre el 0 y el 100.</a:t>
            </a:r>
            <a:endParaRPr lang="es-ES" sz="2000" b="1" dirty="0">
              <a:solidFill>
                <a:srgbClr val="212121"/>
              </a:solidFill>
              <a:latin typeface="Roboto" panose="02000000000000000000" pitchFamily="2" charset="0"/>
            </a:endParaRPr>
          </a:p>
        </p:txBody>
      </p:sp>
      <p:sp>
        <p:nvSpPr>
          <p:cNvPr id="3" name="Marcador de número de diapositiva 2">
            <a:extLst>
              <a:ext uri="{FF2B5EF4-FFF2-40B4-BE49-F238E27FC236}">
                <a16:creationId xmlns:a16="http://schemas.microsoft.com/office/drawing/2014/main" id="{347AF8DC-580D-7362-BB81-B35B6813CD50}"/>
              </a:ext>
            </a:extLst>
          </p:cNvPr>
          <p:cNvSpPr>
            <a:spLocks noGrp="1"/>
          </p:cNvSpPr>
          <p:nvPr>
            <p:ph type="sldNum" sz="quarter" idx="12"/>
          </p:nvPr>
        </p:nvSpPr>
        <p:spPr/>
        <p:txBody>
          <a:bodyPr/>
          <a:lstStyle/>
          <a:p>
            <a:fld id="{82F7929A-29AB-3B45-A59B-F00170F4A7F7}" type="slidenum">
              <a:rPr lang="es-ES" smtClean="0"/>
              <a:pPr/>
              <a:t>57</a:t>
            </a:fld>
            <a:endParaRPr lang="es-ES"/>
          </a:p>
        </p:txBody>
      </p:sp>
    </p:spTree>
    <p:extLst>
      <p:ext uri="{BB962C8B-B14F-4D97-AF65-F5344CB8AC3E}">
        <p14:creationId xmlns:p14="http://schemas.microsoft.com/office/powerpoint/2010/main" val="630154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E25F-B023-4BBF-2969-258C3165A39D}"/>
              </a:ext>
            </a:extLst>
          </p:cNvPr>
          <p:cNvSpPr>
            <a:spLocks noGrp="1"/>
          </p:cNvSpPr>
          <p:nvPr>
            <p:ph type="title"/>
          </p:nvPr>
        </p:nvSpPr>
        <p:spPr>
          <a:xfrm>
            <a:off x="673224" y="188370"/>
            <a:ext cx="8229600" cy="808802"/>
          </a:xfrm>
        </p:spPr>
        <p:txBody>
          <a:bodyPr/>
          <a:lstStyle/>
          <a:p>
            <a:r>
              <a:rPr lang="es-ES" dirty="0"/>
              <a:t>Ejercicios For y While:</a:t>
            </a:r>
          </a:p>
        </p:txBody>
      </p:sp>
      <p:sp>
        <p:nvSpPr>
          <p:cNvPr id="5" name="CuadroTexto 4">
            <a:extLst>
              <a:ext uri="{FF2B5EF4-FFF2-40B4-BE49-F238E27FC236}">
                <a16:creationId xmlns:a16="http://schemas.microsoft.com/office/drawing/2014/main" id="{0B3A5332-0987-4BA1-8D8F-343BC21ED2BD}"/>
              </a:ext>
            </a:extLst>
          </p:cNvPr>
          <p:cNvSpPr txBox="1"/>
          <p:nvPr/>
        </p:nvSpPr>
        <p:spPr>
          <a:xfrm>
            <a:off x="673224" y="1228397"/>
            <a:ext cx="8003232" cy="4924425"/>
          </a:xfrm>
          <a:prstGeom prst="rect">
            <a:avLst/>
          </a:prstGeom>
          <a:noFill/>
        </p:spPr>
        <p:txBody>
          <a:bodyPr wrap="square">
            <a:spAutoFit/>
          </a:bodyPr>
          <a:lstStyle/>
          <a:p>
            <a:pPr algn="l"/>
            <a:r>
              <a:rPr lang="es-ES" sz="2000" b="1" i="0" dirty="0">
                <a:solidFill>
                  <a:srgbClr val="212121"/>
                </a:solidFill>
                <a:effectLst/>
                <a:latin typeface="Roboto" panose="02000000000000000000" pitchFamily="2" charset="0"/>
              </a:rPr>
              <a:t>Ejercicio </a:t>
            </a:r>
            <a:r>
              <a:rPr lang="es-ES" sz="2000" b="1" dirty="0">
                <a:solidFill>
                  <a:srgbClr val="212121"/>
                </a:solidFill>
                <a:latin typeface="Roboto" panose="02000000000000000000" pitchFamily="2" charset="0"/>
              </a:rPr>
              <a:t>7</a:t>
            </a:r>
            <a:r>
              <a:rPr lang="es-ES" sz="2000" b="1" i="0" dirty="0">
                <a:solidFill>
                  <a:srgbClr val="212121"/>
                </a:solidFill>
                <a:effectLst/>
                <a:latin typeface="Roboto" panose="02000000000000000000" pitchFamily="2" charset="0"/>
              </a:rPr>
              <a:t>: </a:t>
            </a:r>
            <a:r>
              <a:rPr lang="es-ES" dirty="0">
                <a:solidFill>
                  <a:srgbClr val="000000"/>
                </a:solidFill>
                <a:effectLst/>
                <a:latin typeface="Times New Roman" panose="02020603050405020304" pitchFamily="18" charset="0"/>
              </a:rPr>
              <a:t> Realizar un programa en el que s</a:t>
            </a:r>
            <a:r>
              <a:rPr lang="es-ES" sz="2000" b="0" i="0" u="none" strike="noStrike" baseline="0" dirty="0">
                <a:solidFill>
                  <a:srgbClr val="000000"/>
                </a:solidFill>
                <a:latin typeface="Times New Roman" panose="02020603050405020304" pitchFamily="18" charset="0"/>
              </a:rPr>
              <a:t>e coloca un capital C, a un interés I (que oscila entre 0 y 100), durante M años y se desea saber en cuanto se habrá convertido ese capital en “M” años, sabiendo que es acumulativo. </a:t>
            </a:r>
          </a:p>
          <a:p>
            <a:pPr algn="l"/>
            <a:r>
              <a:rPr lang="nn-NO" sz="1800" b="0" i="0" u="none" strike="noStrike" baseline="0" dirty="0">
                <a:solidFill>
                  <a:srgbClr val="000000"/>
                </a:solidFill>
                <a:latin typeface="Times New Roman" panose="02020603050405020304" pitchFamily="18" charset="0"/>
              </a:rPr>
              <a:t>C </a:t>
            </a:r>
            <a:r>
              <a:rPr lang="nn-NO" sz="1800" b="0" i="0" u="none" strike="noStrike" baseline="0" dirty="0">
                <a:solidFill>
                  <a:srgbClr val="000000"/>
                </a:solidFill>
                <a:latin typeface="Wingdings" panose="05000000000000000000" pitchFamily="2" charset="2"/>
              </a:rPr>
              <a:t> </a:t>
            </a:r>
            <a:r>
              <a:rPr lang="nn-NO" sz="1800" b="0" i="0" u="none" strike="noStrike" baseline="0" dirty="0">
                <a:solidFill>
                  <a:srgbClr val="000000"/>
                </a:solidFill>
                <a:latin typeface="Times New Roman" panose="02020603050405020304" pitchFamily="18" charset="0"/>
              </a:rPr>
              <a:t>C * (1+I/100)</a:t>
            </a:r>
            <a:endParaRPr lang="es-ES" sz="2000" b="0" i="0" u="none" strike="noStrike" baseline="0" dirty="0">
              <a:solidFill>
                <a:srgbClr val="000000"/>
              </a:solidFill>
              <a:latin typeface="Times New Roman" panose="02020603050405020304" pitchFamily="18" charset="0"/>
            </a:endParaRPr>
          </a:p>
          <a:p>
            <a:pPr algn="l"/>
            <a:endParaRPr lang="es-ES" sz="2000" b="0" i="0" u="none" strike="noStrike" baseline="0" dirty="0">
              <a:solidFill>
                <a:srgbClr val="000000"/>
              </a:solidFill>
              <a:latin typeface="Times New Roman" panose="02020603050405020304" pitchFamily="18" charset="0"/>
            </a:endParaRPr>
          </a:p>
          <a:p>
            <a:pPr algn="l"/>
            <a:r>
              <a:rPr lang="es-ES" sz="2000" b="1" dirty="0">
                <a:solidFill>
                  <a:srgbClr val="000000"/>
                </a:solidFill>
                <a:latin typeface="Times New Roman" panose="02020603050405020304" pitchFamily="18" charset="0"/>
              </a:rPr>
              <a:t>Ejercicio 8</a:t>
            </a:r>
            <a:r>
              <a:rPr lang="es-ES" sz="2000" dirty="0">
                <a:solidFill>
                  <a:srgbClr val="000000"/>
                </a:solidFill>
                <a:latin typeface="Times New Roman" panose="02020603050405020304" pitchFamily="18" charset="0"/>
              </a:rPr>
              <a:t>: Declarar un diccionario Agenda telefónica e imprimirla en consola. (mínimo 6 claves con su respectivo valor)</a:t>
            </a:r>
          </a:p>
          <a:p>
            <a:pPr algn="l"/>
            <a:endParaRPr lang="es-ES" sz="2000" b="0" i="0" u="none" strike="noStrike" baseline="0" dirty="0">
              <a:solidFill>
                <a:srgbClr val="000000"/>
              </a:solidFill>
              <a:latin typeface="Times New Roman" panose="02020603050405020304" pitchFamily="18" charset="0"/>
            </a:endParaRPr>
          </a:p>
          <a:p>
            <a:pPr algn="l"/>
            <a:r>
              <a:rPr lang="es-ES" sz="2000" b="1" dirty="0">
                <a:solidFill>
                  <a:srgbClr val="000000"/>
                </a:solidFill>
                <a:latin typeface="Times New Roman" panose="02020603050405020304" pitchFamily="18" charset="0"/>
              </a:rPr>
              <a:t>Ejercicio 9:</a:t>
            </a:r>
            <a:r>
              <a:rPr lang="es-ES" sz="2000" dirty="0">
                <a:solidFill>
                  <a:srgbClr val="000000"/>
                </a:solidFill>
                <a:latin typeface="Times New Roman" panose="02020603050405020304" pitchFamily="18" charset="0"/>
              </a:rPr>
              <a:t> Realizar un Programa que solicite el Nombre de un alumno, le solicite la cantidad de calificaciones que tiene en su papeleta y que va a promediar, el programa calculará el promedio de dichas calificaciones y si el promedio es mayor o igual a 70 será Aprobatorio y si es menor Reprobatorio, al final preguntará al usuario si desea capturar otro alumno, en caso de si, vuelve a ejecutar el programa y si dice No, termina el programa.</a:t>
            </a:r>
            <a:endParaRPr lang="es-ES" sz="2000" b="0" i="0" u="none" strike="noStrike" baseline="0" dirty="0">
              <a:solidFill>
                <a:srgbClr val="000000"/>
              </a:solidFill>
              <a:latin typeface="Times New Roman" panose="02020603050405020304" pitchFamily="18" charset="0"/>
            </a:endParaRPr>
          </a:p>
          <a:p>
            <a:pPr algn="l"/>
            <a:endParaRPr lang="es-ES" sz="1800" b="0" i="0" u="none" strike="noStrike" baseline="0" dirty="0">
              <a:solidFill>
                <a:srgbClr val="000000"/>
              </a:solidFill>
              <a:latin typeface="Times New Roman" panose="02020603050405020304" pitchFamily="18" charset="0"/>
            </a:endParaRPr>
          </a:p>
          <a:p>
            <a:pPr algn="l"/>
            <a:endParaRPr lang="es-ES" sz="1800" b="0" i="0" u="none" strike="noStrike" baseline="0" dirty="0">
              <a:solidFill>
                <a:srgbClr val="000000"/>
              </a:solidFill>
              <a:latin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347AF8DC-580D-7362-BB81-B35B6813CD50}"/>
              </a:ext>
            </a:extLst>
          </p:cNvPr>
          <p:cNvSpPr>
            <a:spLocks noGrp="1"/>
          </p:cNvSpPr>
          <p:nvPr>
            <p:ph type="sldNum" sz="quarter" idx="12"/>
          </p:nvPr>
        </p:nvSpPr>
        <p:spPr/>
        <p:txBody>
          <a:bodyPr/>
          <a:lstStyle/>
          <a:p>
            <a:fld id="{82F7929A-29AB-3B45-A59B-F00170F4A7F7}" type="slidenum">
              <a:rPr lang="es-ES" smtClean="0"/>
              <a:pPr/>
              <a:t>58</a:t>
            </a:fld>
            <a:endParaRPr lang="es-ES"/>
          </a:p>
        </p:txBody>
      </p:sp>
    </p:spTree>
    <p:extLst>
      <p:ext uri="{BB962C8B-B14F-4D97-AF65-F5344CB8AC3E}">
        <p14:creationId xmlns:p14="http://schemas.microsoft.com/office/powerpoint/2010/main" val="231025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2E063-5F4D-4615-8720-0549D362E96E}"/>
              </a:ext>
            </a:extLst>
          </p:cNvPr>
          <p:cNvSpPr>
            <a:spLocks noGrp="1"/>
          </p:cNvSpPr>
          <p:nvPr>
            <p:ph type="title"/>
          </p:nvPr>
        </p:nvSpPr>
        <p:spPr/>
        <p:txBody>
          <a:bodyPr/>
          <a:lstStyle/>
          <a:p>
            <a:r>
              <a:rPr lang="es-ES" dirty="0"/>
              <a:t>Derechos </a:t>
            </a:r>
            <a:r>
              <a:rPr lang="es-ES"/>
              <a:t>de Autor</a:t>
            </a:r>
          </a:p>
        </p:txBody>
      </p:sp>
      <p:sp>
        <p:nvSpPr>
          <p:cNvPr id="72706" name="Marcador de contenido 2">
            <a:extLst>
              <a:ext uri="{FF2B5EF4-FFF2-40B4-BE49-F238E27FC236}">
                <a16:creationId xmlns:a16="http://schemas.microsoft.com/office/drawing/2014/main" id="{E9A62A28-8971-450B-B29C-7883E2595E6A}"/>
              </a:ext>
            </a:extLst>
          </p:cNvPr>
          <p:cNvSpPr>
            <a:spLocks noGrp="1"/>
          </p:cNvSpPr>
          <p:nvPr>
            <p:ph idx="1"/>
          </p:nvPr>
        </p:nvSpPr>
        <p:spPr>
          <a:prstGeom prst="rect">
            <a:avLst/>
          </a:prstGeom>
        </p:spPr>
        <p:txBody>
          <a:bodyPr/>
          <a:lstStyle/>
          <a:p>
            <a:pPr marL="0" indent="0" algn="ctr">
              <a:buFont typeface="Arial" panose="020B0604020202020204" pitchFamily="34" charset="0"/>
              <a:buNone/>
            </a:pPr>
            <a:r>
              <a:rPr lang="es-ES" altLang="es-ES" b="1" u="sng" dirty="0"/>
              <a:t>Queda prohibida la difusión de este material o la reproducción de cualquiera de sus partes fuera del ámbito de la UFV</a:t>
            </a:r>
            <a:r>
              <a:rPr lang="es-ES" altLang="es-ES" b="1" dirty="0"/>
              <a:t>.  </a:t>
            </a:r>
            <a:r>
              <a:rPr lang="es-ES" altLang="es-ES" sz="3200" b="1" dirty="0"/>
              <a:t>Si se reproduce alguna de sus partes </a:t>
            </a:r>
            <a:r>
              <a:rPr lang="es-ES" altLang="es-ES" b="1" dirty="0"/>
              <a:t>dentro de la UFV se deberá citar la fuente:</a:t>
            </a:r>
          </a:p>
          <a:p>
            <a:pPr marL="0" indent="0" algn="ctr">
              <a:buFont typeface="Arial" panose="020B0604020202020204" pitchFamily="34" charset="0"/>
              <a:buNone/>
            </a:pPr>
            <a:r>
              <a:rPr lang="es-ES" altLang="es-ES" sz="1800" b="1" dirty="0"/>
              <a:t>Material de la Asignatura Programación II.</a:t>
            </a:r>
          </a:p>
          <a:p>
            <a:pPr marL="0" indent="0" algn="ctr">
              <a:buFont typeface="Arial" panose="020B0604020202020204" pitchFamily="34" charset="0"/>
              <a:buNone/>
            </a:pPr>
            <a:endParaRPr lang="es-ES" altLang="es-ES" b="1" dirty="0"/>
          </a:p>
        </p:txBody>
      </p:sp>
      <p:sp>
        <p:nvSpPr>
          <p:cNvPr id="3" name="Marcador de número de diapositiva 2">
            <a:extLst>
              <a:ext uri="{FF2B5EF4-FFF2-40B4-BE49-F238E27FC236}">
                <a16:creationId xmlns:a16="http://schemas.microsoft.com/office/drawing/2014/main" id="{AAD4C65A-F9F5-6EC8-E0C6-47B0225DB9D7}"/>
              </a:ext>
            </a:extLst>
          </p:cNvPr>
          <p:cNvSpPr>
            <a:spLocks noGrp="1"/>
          </p:cNvSpPr>
          <p:nvPr>
            <p:ph type="sldNum" sz="quarter" idx="12"/>
          </p:nvPr>
        </p:nvSpPr>
        <p:spPr/>
        <p:txBody>
          <a:bodyPr/>
          <a:lstStyle/>
          <a:p>
            <a:fld id="{82F7929A-29AB-3B45-A59B-F00170F4A7F7}" type="slidenum">
              <a:rPr lang="es-ES" smtClean="0"/>
              <a:pPr/>
              <a:t>59</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Bucle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6</a:t>
            </a:fld>
            <a:endParaRPr lang="es-ES"/>
          </a:p>
        </p:txBody>
      </p:sp>
      <p:sp>
        <p:nvSpPr>
          <p:cNvPr id="11" name="Rectangle 3">
            <a:extLst>
              <a:ext uri="{FF2B5EF4-FFF2-40B4-BE49-F238E27FC236}">
                <a16:creationId xmlns:a16="http://schemas.microsoft.com/office/drawing/2014/main" id="{12103A52-9C1C-7CF0-0377-A919A89E0EF5}"/>
              </a:ext>
            </a:extLst>
          </p:cNvPr>
          <p:cNvSpPr>
            <a:spLocks noChangeArrowheads="1"/>
          </p:cNvSpPr>
          <p:nvPr/>
        </p:nvSpPr>
        <p:spPr bwMode="auto">
          <a:xfrm>
            <a:off x="457200" y="1295215"/>
            <a:ext cx="7992888" cy="157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4761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PT Sans" panose="020B0503020203020204" pitchFamily="34" charset="0"/>
                <a:ea typeface="Times New Roman" panose="02020603050405020304" pitchFamily="18" charset="0"/>
                <a:cs typeface="Courier New" panose="02070309020205020404" pitchFamily="49" charset="0"/>
              </a:rPr>
              <a:t>También podemos usar otro tipo de operación dentro del </a:t>
            </a:r>
            <a:r>
              <a:rPr kumimoji="0" lang="es-ES" altLang="es-ES" sz="2400" b="1" i="1" u="none" strike="noStrike" cap="none" normalizeH="0" baseline="0" dirty="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while</a:t>
            </a:r>
            <a:r>
              <a:rPr kumimoji="0" lang="es-ES" altLang="es-ES" sz="2400" b="0" i="0" u="none" strike="noStrike" cap="none" normalizeH="0" baseline="0" dirty="0">
                <a:ln>
                  <a:noFill/>
                </a:ln>
                <a:solidFill>
                  <a:srgbClr val="000000"/>
                </a:solidFill>
                <a:effectLst/>
                <a:latin typeface="PT Sans" panose="020B0503020203020204" pitchFamily="34" charset="0"/>
                <a:ea typeface="Times New Roman" panose="02020603050405020304" pitchFamily="18" charset="0"/>
                <a:cs typeface="Courier New" panose="02070309020205020404" pitchFamily="49" charset="0"/>
              </a:rPr>
              <a:t>, como la que se muestra a continuación. En este caso tenemos una lista que mientras no este vacía, vamos eliminando su primer elemento.</a:t>
            </a:r>
            <a:r>
              <a:rPr kumimoji="0" lang="es-ES" altLang="es-ES" sz="1000" b="0" i="0" u="none" strike="noStrike" cap="none" normalizeH="0" baseline="0" dirty="0">
                <a:ln>
                  <a:noFill/>
                </a:ln>
                <a:solidFill>
                  <a:schemeClr val="tx1"/>
                </a:solidFill>
                <a:effectLst/>
              </a:rPr>
              <a:t> </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2232F9C3-71B6-D14D-FB30-1CC3DC5E653E}"/>
              </a:ext>
            </a:extLst>
          </p:cNvPr>
          <p:cNvPicPr>
            <a:picLocks noChangeAspect="1"/>
          </p:cNvPicPr>
          <p:nvPr/>
        </p:nvPicPr>
        <p:blipFill>
          <a:blip r:embed="rId3"/>
          <a:stretch>
            <a:fillRect/>
          </a:stretch>
        </p:blipFill>
        <p:spPr>
          <a:xfrm>
            <a:off x="1763688" y="3009588"/>
            <a:ext cx="5137357" cy="1959441"/>
          </a:xfrm>
          <a:prstGeom prst="rect">
            <a:avLst/>
          </a:prstGeom>
        </p:spPr>
      </p:pic>
    </p:spTree>
    <p:extLst>
      <p:ext uri="{BB962C8B-B14F-4D97-AF65-F5344CB8AC3E}">
        <p14:creationId xmlns:p14="http://schemas.microsoft.com/office/powerpoint/2010/main" val="230214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Resultado de imagen de ingeniería informática"/>
          <p:cNvSpPr>
            <a:spLocks noChangeAspect="1" noChangeArrowheads="1"/>
          </p:cNvSpPr>
          <p:nvPr/>
        </p:nvSpPr>
        <p:spPr bwMode="auto">
          <a:xfrm>
            <a:off x="143608" y="130419"/>
            <a:ext cx="281354" cy="281355"/>
          </a:xfrm>
          <a:prstGeom prst="rect">
            <a:avLst/>
          </a:prstGeom>
          <a:noFill/>
        </p:spPr>
        <p:txBody>
          <a:bodyPr vert="horz" wrap="square" lIns="84406" tIns="42203" rIns="84406" bIns="42203" numCol="1" anchor="t" anchorCtr="0" compatLnSpc="1">
            <a:prstTxWarp prst="textNoShape">
              <a:avLst/>
            </a:prstTxWarp>
          </a:bodyPr>
          <a:lstStyle/>
          <a:p>
            <a:endParaRPr lang="es-ES"/>
          </a:p>
        </p:txBody>
      </p:sp>
      <p:sp>
        <p:nvSpPr>
          <p:cNvPr id="4" name="Título 3">
            <a:extLst>
              <a:ext uri="{FF2B5EF4-FFF2-40B4-BE49-F238E27FC236}">
                <a16:creationId xmlns:a16="http://schemas.microsoft.com/office/drawing/2014/main" id="{1D1B28DC-FFE8-409D-85DC-3AACC8221C5B}"/>
              </a:ext>
            </a:extLst>
          </p:cNvPr>
          <p:cNvSpPr>
            <a:spLocks noGrp="1"/>
          </p:cNvSpPr>
          <p:nvPr>
            <p:ph type="ctrTitle"/>
          </p:nvPr>
        </p:nvSpPr>
        <p:spPr>
          <a:xfrm>
            <a:off x="2915058" y="1989339"/>
            <a:ext cx="6035512" cy="1293573"/>
          </a:xfrm>
        </p:spPr>
        <p:txBody>
          <a:bodyPr/>
          <a:lstStyle/>
          <a:p>
            <a:r>
              <a:rPr lang="es-ES" sz="2800" dirty="0"/>
              <a:t>cynthya.garcia@ufv.es</a:t>
            </a:r>
          </a:p>
        </p:txBody>
      </p:sp>
      <p:sp>
        <p:nvSpPr>
          <p:cNvPr id="5" name="CuadroTexto 4">
            <a:extLst>
              <a:ext uri="{FF2B5EF4-FFF2-40B4-BE49-F238E27FC236}">
                <a16:creationId xmlns:a16="http://schemas.microsoft.com/office/drawing/2014/main" id="{175C8381-A403-44DF-A965-24914FA5C057}"/>
              </a:ext>
            </a:extLst>
          </p:cNvPr>
          <p:cNvSpPr txBox="1"/>
          <p:nvPr/>
        </p:nvSpPr>
        <p:spPr>
          <a:xfrm>
            <a:off x="284285" y="1744272"/>
            <a:ext cx="2317111" cy="490134"/>
          </a:xfrm>
          <a:prstGeom prst="rect">
            <a:avLst/>
          </a:prstGeom>
          <a:noFill/>
        </p:spPr>
        <p:txBody>
          <a:bodyPr wrap="square" rtlCol="0">
            <a:spAutoFit/>
          </a:bodyPr>
          <a:lstStyle/>
          <a:p>
            <a:pPr algn="ctr"/>
            <a:r>
              <a:rPr lang="es-ES" sz="2585" b="1" dirty="0">
                <a:solidFill>
                  <a:schemeClr val="bg1"/>
                </a:solidFill>
                <a:cs typeface="Arial" panose="020B0604020202020204" pitchFamily="34" charset="0"/>
              </a:rPr>
              <a:t>Gracias!</a:t>
            </a:r>
            <a:endParaRPr lang="es-ES" sz="6092" b="1" dirty="0">
              <a:solidFill>
                <a:schemeClr val="bg1"/>
              </a:solidFill>
              <a:cs typeface="Arial" panose="020B0604020202020204" pitchFamily="34" charset="0"/>
            </a:endParaRPr>
          </a:p>
        </p:txBody>
      </p:sp>
      <p:sp>
        <p:nvSpPr>
          <p:cNvPr id="6" name="CuadroTexto 5">
            <a:extLst>
              <a:ext uri="{FF2B5EF4-FFF2-40B4-BE49-F238E27FC236}">
                <a16:creationId xmlns:a16="http://schemas.microsoft.com/office/drawing/2014/main" id="{75169A54-A8B5-401D-947D-8FFD147B962A}"/>
              </a:ext>
            </a:extLst>
          </p:cNvPr>
          <p:cNvSpPr txBox="1"/>
          <p:nvPr/>
        </p:nvSpPr>
        <p:spPr>
          <a:xfrm flipH="1">
            <a:off x="2915057" y="805071"/>
            <a:ext cx="6035512" cy="490134"/>
          </a:xfrm>
          <a:prstGeom prst="rect">
            <a:avLst/>
          </a:prstGeom>
          <a:noFill/>
        </p:spPr>
        <p:txBody>
          <a:bodyPr wrap="square" rtlCol="0">
            <a:spAutoFit/>
          </a:bodyPr>
          <a:lstStyle/>
          <a:p>
            <a:pPr algn="ctr"/>
            <a:r>
              <a:rPr lang="es-ES" sz="2585" b="1" dirty="0">
                <a:solidFill>
                  <a:schemeClr val="tx2"/>
                </a:solidFill>
                <a:cs typeface="Arial" panose="020B0604020202020204" pitchFamily="34" charset="0"/>
              </a:rPr>
              <a:t>Programación II</a:t>
            </a:r>
          </a:p>
        </p:txBody>
      </p:sp>
      <p:pic>
        <p:nvPicPr>
          <p:cNvPr id="3" name="Imagen 2" descr="Imagen que contiene interior&#10;&#10;Descripción generada con confianza alta">
            <a:extLst>
              <a:ext uri="{FF2B5EF4-FFF2-40B4-BE49-F238E27FC236}">
                <a16:creationId xmlns:a16="http://schemas.microsoft.com/office/drawing/2014/main" id="{9483C155-8CEE-4E4C-A0FB-6EE3E713C742}"/>
              </a:ext>
            </a:extLst>
          </p:cNvPr>
          <p:cNvPicPr>
            <a:picLocks noChangeAspect="1"/>
          </p:cNvPicPr>
          <p:nvPr/>
        </p:nvPicPr>
        <p:blipFill rotWithShape="1">
          <a:blip r:embed="rId3"/>
          <a:srcRect l="21896"/>
          <a:stretch/>
        </p:blipFill>
        <p:spPr>
          <a:xfrm>
            <a:off x="2813540" y="4219180"/>
            <a:ext cx="2836254" cy="2420924"/>
          </a:xfrm>
          <a:prstGeom prst="rect">
            <a:avLst/>
          </a:prstGeom>
        </p:spPr>
      </p:pic>
    </p:spTree>
    <p:extLst>
      <p:ext uri="{BB962C8B-B14F-4D97-AF65-F5344CB8AC3E}">
        <p14:creationId xmlns:p14="http://schemas.microsoft.com/office/powerpoint/2010/main" val="344689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Else y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7</a:t>
            </a:fld>
            <a:endParaRPr lang="es-ES"/>
          </a:p>
        </p:txBody>
      </p:sp>
      <p:sp>
        <p:nvSpPr>
          <p:cNvPr id="11" name="Rectangle 3">
            <a:extLst>
              <a:ext uri="{FF2B5EF4-FFF2-40B4-BE49-F238E27FC236}">
                <a16:creationId xmlns:a16="http://schemas.microsoft.com/office/drawing/2014/main" id="{12103A52-9C1C-7CF0-0377-A919A89E0EF5}"/>
              </a:ext>
            </a:extLst>
          </p:cNvPr>
          <p:cNvSpPr>
            <a:spLocks noChangeArrowheads="1"/>
          </p:cNvSpPr>
          <p:nvPr/>
        </p:nvSpPr>
        <p:spPr bwMode="auto">
          <a:xfrm>
            <a:off x="457200" y="1124744"/>
            <a:ext cx="7992888" cy="282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47610" numCol="1" anchor="ctr" anchorCtr="0" compatLnSpc="1">
            <a:prstTxWarp prst="textNoShape">
              <a:avLst/>
            </a:prstTxWarp>
            <a:spAutoFit/>
          </a:bodyPr>
          <a:lstStyle/>
          <a:p>
            <a:pPr algn="ctr">
              <a:lnSpc>
                <a:spcPct val="107000"/>
              </a:lnSpc>
              <a:spcAft>
                <a:spcPts val="800"/>
              </a:spcAft>
            </a:pPr>
            <a:r>
              <a:rPr lang="es-ES" sz="2800" dirty="0">
                <a:effectLst/>
                <a:latin typeface="Arial Narrow" panose="020B0606020202030204" pitchFamily="34" charset="0"/>
                <a:ea typeface="Calibri" panose="020F0502020204030204" pitchFamily="34" charset="0"/>
                <a:cs typeface="Times New Roman" panose="02020603050405020304" pitchFamily="18" charset="0"/>
              </a:rPr>
              <a:t>El uso de la cláusula else al final del while. vemos el ejemplo anterior mezclado con el else. La sección de código que se encuentra dentro del </a:t>
            </a:r>
            <a:r>
              <a:rPr lang="es-ES" sz="2800" b="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else</a:t>
            </a:r>
            <a:r>
              <a:rPr lang="es-ES" sz="2800" dirty="0">
                <a:effectLst/>
                <a:latin typeface="Arial Narrow" panose="020B0606020202030204" pitchFamily="34" charset="0"/>
                <a:ea typeface="Calibri" panose="020F0502020204030204" pitchFamily="34" charset="0"/>
                <a:cs typeface="Times New Roman" panose="02020603050405020304" pitchFamily="18" charset="0"/>
              </a:rPr>
              <a:t>, se ejecutará cuando el bucle termine, pero solo si lo hace “</a:t>
            </a:r>
            <a:r>
              <a:rPr lang="es-ES" sz="2800" b="1" dirty="0">
                <a:effectLst/>
                <a:latin typeface="Arial Narrow" panose="020B0606020202030204" pitchFamily="34" charset="0"/>
                <a:ea typeface="Calibri" panose="020F0502020204030204" pitchFamily="34" charset="0"/>
                <a:cs typeface="Times New Roman" panose="02020603050405020304" pitchFamily="18" charset="0"/>
              </a:rPr>
              <a:t>por razones naturales</a:t>
            </a:r>
            <a:r>
              <a:rPr lang="es-ES" sz="2800" dirty="0">
                <a:effectLst/>
                <a:latin typeface="Arial Narrow" panose="020B0606020202030204" pitchFamily="34" charset="0"/>
                <a:ea typeface="Calibri" panose="020F0502020204030204" pitchFamily="34" charset="0"/>
                <a:cs typeface="Times New Roman" panose="02020603050405020304" pitchFamily="18" charset="0"/>
              </a:rPr>
              <a:t>”. Es decir, si el bucle termina porque la condición se </a:t>
            </a:r>
            <a:r>
              <a:rPr lang="es-ES" sz="2800" b="1" dirty="0">
                <a:effectLst/>
                <a:latin typeface="Arial Narrow" panose="020B0606020202030204" pitchFamily="34" charset="0"/>
                <a:ea typeface="Calibri" panose="020F0502020204030204" pitchFamily="34" charset="0"/>
                <a:cs typeface="Times New Roman" panose="02020603050405020304" pitchFamily="18" charset="0"/>
              </a:rPr>
              <a:t>deja de cumplir</a:t>
            </a:r>
            <a:r>
              <a:rPr lang="es-ES" sz="2800" dirty="0">
                <a:effectLst/>
                <a:latin typeface="Arial Narrow" panose="020B0606020202030204" pitchFamily="34" charset="0"/>
                <a:ea typeface="Calibri" panose="020F0502020204030204" pitchFamily="34" charset="0"/>
                <a:cs typeface="Times New Roman" panose="02020603050405020304" pitchFamily="18" charset="0"/>
              </a:rPr>
              <a:t>, y no porque se ha hecho uso del </a:t>
            </a:r>
            <a:r>
              <a:rPr lang="es-ES" sz="2800" b="1" dirty="0">
                <a:effectLst/>
                <a:latin typeface="Arial Narrow" panose="020B0606020202030204" pitchFamily="34" charset="0"/>
                <a:ea typeface="Calibri" panose="020F0502020204030204" pitchFamily="34" charset="0"/>
                <a:cs typeface="Times New Roman" panose="02020603050405020304" pitchFamily="18" charset="0"/>
              </a:rPr>
              <a:t>break</a:t>
            </a:r>
            <a:r>
              <a:rPr lang="es-ES" sz="2800" dirty="0">
                <a:effectLst/>
                <a:latin typeface="Arial Narrow" panose="020B0606020202030204" pitchFamily="34" charset="0"/>
                <a:ea typeface="Calibri" panose="020F0502020204030204" pitchFamily="34" charset="0"/>
                <a:cs typeface="Times New Roman" panose="02020603050405020304" pitchFamily="18" charset="0"/>
              </a:rPr>
              <a:t>.</a:t>
            </a:r>
          </a:p>
        </p:txBody>
      </p:sp>
      <p:pic>
        <p:nvPicPr>
          <p:cNvPr id="6" name="Imagen 5">
            <a:extLst>
              <a:ext uri="{FF2B5EF4-FFF2-40B4-BE49-F238E27FC236}">
                <a16:creationId xmlns:a16="http://schemas.microsoft.com/office/drawing/2014/main" id="{3B9DA14C-9A43-C11A-CAAF-99EC16B96CB0}"/>
              </a:ext>
            </a:extLst>
          </p:cNvPr>
          <p:cNvPicPr>
            <a:picLocks noChangeAspect="1"/>
          </p:cNvPicPr>
          <p:nvPr/>
        </p:nvPicPr>
        <p:blipFill>
          <a:blip r:embed="rId3"/>
          <a:stretch>
            <a:fillRect/>
          </a:stretch>
        </p:blipFill>
        <p:spPr>
          <a:xfrm>
            <a:off x="2123728" y="3951770"/>
            <a:ext cx="5201204" cy="1925502"/>
          </a:xfrm>
          <a:prstGeom prst="rect">
            <a:avLst/>
          </a:prstGeom>
        </p:spPr>
      </p:pic>
    </p:spTree>
    <p:extLst>
      <p:ext uri="{BB962C8B-B14F-4D97-AF65-F5344CB8AC3E}">
        <p14:creationId xmlns:p14="http://schemas.microsoft.com/office/powerpoint/2010/main" val="276369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7CFB6D-A4CE-4387-A05D-1DBBA705DEE1}"/>
              </a:ext>
            </a:extLst>
          </p:cNvPr>
          <p:cNvSpPr>
            <a:spLocks noGrp="1" noChangeArrowheads="1"/>
          </p:cNvSpPr>
          <p:nvPr>
            <p:ph type="title"/>
          </p:nvPr>
        </p:nvSpPr>
        <p:spPr/>
        <p:txBody>
          <a:bodyPr/>
          <a:lstStyle/>
          <a:p>
            <a:pPr algn="ctr" eaLnBrk="1" hangingPunct="1"/>
            <a:r>
              <a:rPr lang="es-ES" altLang="es-ES" dirty="0">
                <a:cs typeface="Times New Roman" panose="02020603050405020304" pitchFamily="18" charset="0"/>
              </a:rPr>
              <a:t>Else y While</a:t>
            </a:r>
          </a:p>
        </p:txBody>
      </p:sp>
      <p:sp>
        <p:nvSpPr>
          <p:cNvPr id="2" name="Marcador de número de diapositiva 1">
            <a:extLst>
              <a:ext uri="{FF2B5EF4-FFF2-40B4-BE49-F238E27FC236}">
                <a16:creationId xmlns:a16="http://schemas.microsoft.com/office/drawing/2014/main" id="{9E86A1FA-7C51-496B-BCE4-6154D97A4104}"/>
              </a:ext>
            </a:extLst>
          </p:cNvPr>
          <p:cNvSpPr>
            <a:spLocks noGrp="1"/>
          </p:cNvSpPr>
          <p:nvPr>
            <p:ph type="sldNum" sz="quarter" idx="12"/>
          </p:nvPr>
        </p:nvSpPr>
        <p:spPr>
          <a:xfrm>
            <a:off x="8244408" y="6356356"/>
            <a:ext cx="792088" cy="355941"/>
          </a:xfrm>
        </p:spPr>
        <p:txBody>
          <a:bodyPr/>
          <a:lstStyle/>
          <a:p>
            <a:pPr algn="r"/>
            <a:fld id="{82F7929A-29AB-3B45-A59B-F00170F4A7F7}" type="slidenum">
              <a:rPr lang="es-ES" smtClean="0"/>
              <a:pPr algn="r"/>
              <a:t>8</a:t>
            </a:fld>
            <a:endParaRPr lang="es-ES"/>
          </a:p>
        </p:txBody>
      </p:sp>
      <p:pic>
        <p:nvPicPr>
          <p:cNvPr id="7" name="Imagen 6">
            <a:extLst>
              <a:ext uri="{FF2B5EF4-FFF2-40B4-BE49-F238E27FC236}">
                <a16:creationId xmlns:a16="http://schemas.microsoft.com/office/drawing/2014/main" id="{C7B6E9BB-E6F3-E552-57C8-8DF99BB0E0BF}"/>
              </a:ext>
            </a:extLst>
          </p:cNvPr>
          <p:cNvPicPr>
            <a:picLocks noChangeAspect="1"/>
          </p:cNvPicPr>
          <p:nvPr/>
        </p:nvPicPr>
        <p:blipFill>
          <a:blip r:embed="rId3"/>
          <a:stretch>
            <a:fillRect/>
          </a:stretch>
        </p:blipFill>
        <p:spPr>
          <a:xfrm>
            <a:off x="457200" y="1124744"/>
            <a:ext cx="8061079" cy="2160240"/>
          </a:xfrm>
          <a:prstGeom prst="rect">
            <a:avLst/>
          </a:prstGeom>
        </p:spPr>
      </p:pic>
      <p:pic>
        <p:nvPicPr>
          <p:cNvPr id="9" name="Imagen 8">
            <a:extLst>
              <a:ext uri="{FF2B5EF4-FFF2-40B4-BE49-F238E27FC236}">
                <a16:creationId xmlns:a16="http://schemas.microsoft.com/office/drawing/2014/main" id="{5EF86B4A-0886-2BCE-E89B-D41D6E24DCFA}"/>
              </a:ext>
            </a:extLst>
          </p:cNvPr>
          <p:cNvPicPr>
            <a:picLocks noChangeAspect="1"/>
          </p:cNvPicPr>
          <p:nvPr/>
        </p:nvPicPr>
        <p:blipFill>
          <a:blip r:embed="rId4"/>
          <a:stretch>
            <a:fillRect/>
          </a:stretch>
        </p:blipFill>
        <p:spPr>
          <a:xfrm>
            <a:off x="2627784" y="3284984"/>
            <a:ext cx="3763698" cy="2592288"/>
          </a:xfrm>
          <a:prstGeom prst="rect">
            <a:avLst/>
          </a:prstGeom>
        </p:spPr>
      </p:pic>
    </p:spTree>
    <p:extLst>
      <p:ext uri="{BB962C8B-B14F-4D97-AF65-F5344CB8AC3E}">
        <p14:creationId xmlns:p14="http://schemas.microsoft.com/office/powerpoint/2010/main" val="363728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5F8683-A405-9461-94AB-8CFD1BA1A5C5}"/>
              </a:ext>
            </a:extLst>
          </p:cNvPr>
          <p:cNvSpPr txBox="1"/>
          <p:nvPr/>
        </p:nvSpPr>
        <p:spPr>
          <a:xfrm>
            <a:off x="755576" y="1052736"/>
            <a:ext cx="4572000" cy="523220"/>
          </a:xfrm>
          <a:prstGeom prst="rect">
            <a:avLst/>
          </a:prstGeom>
          <a:noFill/>
        </p:spPr>
        <p:txBody>
          <a:bodyPr wrap="square">
            <a:spAutoFit/>
          </a:bodyPr>
          <a:lstStyle/>
          <a:p>
            <a:pPr algn="ctr"/>
            <a:r>
              <a:rPr lang="es-ES" sz="2800" b="1" i="0" dirty="0">
                <a:solidFill>
                  <a:srgbClr val="000000"/>
                </a:solidFill>
                <a:effectLst/>
                <a:latin typeface="Segoe UI" panose="020B0502040204020203" pitchFamily="34" charset="0"/>
              </a:rPr>
              <a:t>Función len() de Python</a:t>
            </a:r>
          </a:p>
        </p:txBody>
      </p:sp>
      <p:pic>
        <p:nvPicPr>
          <p:cNvPr id="7" name="Imagen 6">
            <a:extLst>
              <a:ext uri="{FF2B5EF4-FFF2-40B4-BE49-F238E27FC236}">
                <a16:creationId xmlns:a16="http://schemas.microsoft.com/office/drawing/2014/main" id="{C454E5A0-3C67-514E-3206-DC11AC3BACA8}"/>
              </a:ext>
            </a:extLst>
          </p:cNvPr>
          <p:cNvPicPr>
            <a:picLocks noChangeAspect="1"/>
          </p:cNvPicPr>
          <p:nvPr/>
        </p:nvPicPr>
        <p:blipFill>
          <a:blip r:embed="rId2"/>
          <a:stretch>
            <a:fillRect/>
          </a:stretch>
        </p:blipFill>
        <p:spPr>
          <a:xfrm>
            <a:off x="1187624" y="1772815"/>
            <a:ext cx="5688632" cy="1128125"/>
          </a:xfrm>
          <a:prstGeom prst="rect">
            <a:avLst/>
          </a:prstGeom>
        </p:spPr>
      </p:pic>
      <p:pic>
        <p:nvPicPr>
          <p:cNvPr id="16" name="Imagen 15">
            <a:extLst>
              <a:ext uri="{FF2B5EF4-FFF2-40B4-BE49-F238E27FC236}">
                <a16:creationId xmlns:a16="http://schemas.microsoft.com/office/drawing/2014/main" id="{3E7E31D9-C346-C87D-B83E-EAC7BDC2AEBA}"/>
              </a:ext>
            </a:extLst>
          </p:cNvPr>
          <p:cNvPicPr>
            <a:picLocks noChangeAspect="1"/>
          </p:cNvPicPr>
          <p:nvPr/>
        </p:nvPicPr>
        <p:blipFill>
          <a:blip r:embed="rId3"/>
          <a:stretch>
            <a:fillRect/>
          </a:stretch>
        </p:blipFill>
        <p:spPr>
          <a:xfrm>
            <a:off x="1403648" y="3429000"/>
            <a:ext cx="4896544" cy="2417084"/>
          </a:xfrm>
          <a:prstGeom prst="rect">
            <a:avLst/>
          </a:prstGeom>
        </p:spPr>
      </p:pic>
      <p:sp>
        <p:nvSpPr>
          <p:cNvPr id="17" name="CuadroTexto 16">
            <a:extLst>
              <a:ext uri="{FF2B5EF4-FFF2-40B4-BE49-F238E27FC236}">
                <a16:creationId xmlns:a16="http://schemas.microsoft.com/office/drawing/2014/main" id="{AC3D36AD-90AA-A6D1-312D-70998A2D864F}"/>
              </a:ext>
            </a:extLst>
          </p:cNvPr>
          <p:cNvSpPr txBox="1"/>
          <p:nvPr/>
        </p:nvSpPr>
        <p:spPr>
          <a:xfrm>
            <a:off x="467544" y="2836189"/>
            <a:ext cx="4572000" cy="523220"/>
          </a:xfrm>
          <a:prstGeom prst="rect">
            <a:avLst/>
          </a:prstGeom>
          <a:noFill/>
        </p:spPr>
        <p:txBody>
          <a:bodyPr wrap="square">
            <a:spAutoFit/>
          </a:bodyPr>
          <a:lstStyle/>
          <a:p>
            <a:pPr algn="ctr"/>
            <a:r>
              <a:rPr lang="es-ES" sz="2800" b="1" i="0" dirty="0">
                <a:solidFill>
                  <a:srgbClr val="000000"/>
                </a:solidFill>
                <a:effectLst/>
                <a:latin typeface="Segoe UI" panose="020B0502040204020203" pitchFamily="34" charset="0"/>
              </a:rPr>
              <a:t>Ejercicio: </a:t>
            </a:r>
          </a:p>
        </p:txBody>
      </p:sp>
    </p:spTree>
    <p:extLst>
      <p:ext uri="{BB962C8B-B14F-4D97-AF65-F5344CB8AC3E}">
        <p14:creationId xmlns:p14="http://schemas.microsoft.com/office/powerpoint/2010/main" val="946918050"/>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3885</Words>
  <Application>Microsoft Office PowerPoint</Application>
  <PresentationFormat>Presentación en pantalla (4:3)</PresentationFormat>
  <Paragraphs>285</Paragraphs>
  <Slides>60</Slides>
  <Notes>16</Notes>
  <HiddenSlides>0</HiddenSlides>
  <MMClips>0</MMClips>
  <ScaleCrop>false</ScaleCrop>
  <HeadingPairs>
    <vt:vector size="6" baseType="variant">
      <vt:variant>
        <vt:lpstr>Fuentes usadas</vt:lpstr>
      </vt:variant>
      <vt:variant>
        <vt:i4>28</vt:i4>
      </vt:variant>
      <vt:variant>
        <vt:lpstr>Tema</vt:lpstr>
      </vt:variant>
      <vt:variant>
        <vt:i4>1</vt:i4>
      </vt:variant>
      <vt:variant>
        <vt:lpstr>Títulos de diapositiva</vt:lpstr>
      </vt:variant>
      <vt:variant>
        <vt:i4>60</vt:i4>
      </vt:variant>
    </vt:vector>
  </HeadingPairs>
  <TitlesOfParts>
    <vt:vector size="89" baseType="lpstr">
      <vt:lpstr>Abadi</vt:lpstr>
      <vt:lpstr>-apple-system</vt:lpstr>
      <vt:lpstr>Arial</vt:lpstr>
      <vt:lpstr>Arial Narrow</vt:lpstr>
      <vt:lpstr>Arial Unicode MS</vt:lpstr>
      <vt:lpstr>Calibri</vt:lpstr>
      <vt:lpstr>Consolas</vt:lpstr>
      <vt:lpstr>Courier New</vt:lpstr>
      <vt:lpstr>Epilogue</vt:lpstr>
      <vt:lpstr>Helvetica</vt:lpstr>
      <vt:lpstr>Helvetica Neue</vt:lpstr>
      <vt:lpstr>inherit</vt:lpstr>
      <vt:lpstr>Inter</vt:lpstr>
      <vt:lpstr>Karla</vt:lpstr>
      <vt:lpstr>Lucida Grande</vt:lpstr>
      <vt:lpstr>Monaco</vt:lpstr>
      <vt:lpstr>Montserrat</vt:lpstr>
      <vt:lpstr>Open Sans</vt:lpstr>
      <vt:lpstr>PT Sans</vt:lpstr>
      <vt:lpstr>Roboto</vt:lpstr>
      <vt:lpstr>Segoe UI</vt:lpstr>
      <vt:lpstr>SFMono-Regular</vt:lpstr>
      <vt:lpstr>Source Code Pro</vt:lpstr>
      <vt:lpstr>Source Sans Pro</vt:lpstr>
      <vt:lpstr>Times New Roman</vt:lpstr>
      <vt:lpstr>ui-sans-serif</vt:lpstr>
      <vt:lpstr>Verdana</vt:lpstr>
      <vt:lpstr>Wingdings</vt:lpstr>
      <vt:lpstr>1_Tema de Office</vt:lpstr>
      <vt:lpstr>Estructuras de Control-Iterativas Prof. Cynthya García De Jesús </vt:lpstr>
      <vt:lpstr>Estructuras de Control-Iterativas</vt:lpstr>
      <vt:lpstr>Bucle While</vt:lpstr>
      <vt:lpstr>Bucle While</vt:lpstr>
      <vt:lpstr>Bucle While</vt:lpstr>
      <vt:lpstr>Bucle While</vt:lpstr>
      <vt:lpstr>Else y While</vt:lpstr>
      <vt:lpstr>Else y While</vt:lpstr>
      <vt:lpstr>Presentación de PowerPoint</vt:lpstr>
      <vt:lpstr>Presentación de PowerPoint</vt:lpstr>
      <vt:lpstr>Ejercicios While</vt:lpstr>
      <vt:lpstr>Ejercicios While</vt:lpstr>
      <vt:lpstr> La importancia de los dos puntos en Python </vt:lpstr>
      <vt:lpstr>1. Segmentación de listas</vt:lpstr>
      <vt:lpstr>2. Segmentación de cadenas</vt:lpstr>
      <vt:lpstr>2. Segmentación de cadenas</vt:lpstr>
      <vt:lpstr>Acceso a caracteres según el número de índice positivo</vt:lpstr>
      <vt:lpstr>Acceso a caracteres según el número de índice negativo</vt:lpstr>
      <vt:lpstr>Acceso a caracteres según el número de índice negativo</vt:lpstr>
      <vt:lpstr>Segmentación de Cadenas</vt:lpstr>
      <vt:lpstr>Segmentación de Cadenas</vt:lpstr>
      <vt:lpstr>Segmentación de Cadenas</vt:lpstr>
      <vt:lpstr>Segmentación de Cadenas</vt:lpstr>
      <vt:lpstr>Segmentación de Cadenas</vt:lpstr>
      <vt:lpstr>Especificación de stride mientras se segmenta la cadena</vt:lpstr>
      <vt:lpstr>Especificación de stride mientras se segmenta la cadena</vt:lpstr>
      <vt:lpstr>Especificación de stride mientras se segmenta la cadena</vt:lpstr>
      <vt:lpstr>Especificación de stride mientras se segmenta la cadena</vt:lpstr>
      <vt:lpstr>3. Declaración de bucles</vt:lpstr>
      <vt:lpstr>Bucle For</vt:lpstr>
      <vt:lpstr>Bucle For</vt:lpstr>
      <vt:lpstr>Iterable</vt:lpstr>
      <vt:lpstr>Iterables e Iteradores</vt:lpstr>
      <vt:lpstr>Iterables e Iteradores</vt:lpstr>
      <vt:lpstr>Iterables e Iteradores</vt:lpstr>
      <vt:lpstr>Iterables e Iteradores</vt:lpstr>
      <vt:lpstr>Iterables e Iteradores</vt:lpstr>
      <vt:lpstr>Iterables e Iteradores</vt:lpstr>
      <vt:lpstr>Iterables e Iteradores</vt:lpstr>
      <vt:lpstr>For Anidados</vt:lpstr>
      <vt:lpstr>Bucle For</vt:lpstr>
      <vt:lpstr>Bucle For</vt:lpstr>
      <vt:lpstr>Bucle For</vt:lpstr>
      <vt:lpstr>Diccionarios en Python:</vt:lpstr>
      <vt:lpstr>Diccionarios en Python:</vt:lpstr>
      <vt:lpstr>AÑADIR UN NUEVO ELEMENTO AL DICCIONARIO</vt:lpstr>
      <vt:lpstr>ELIMINAR UN ELEMENTO DEL DICCIONARIO</vt:lpstr>
      <vt:lpstr>¿SE PUEDE ORDENAR UN DICCIONARIO?¿COMO?</vt:lpstr>
      <vt:lpstr>¿COMO ACCEDER A CADA UNO DE LOS ELEMENTOS DEL DICCIONARIO?</vt:lpstr>
      <vt:lpstr>Iterar un diccionario</vt:lpstr>
      <vt:lpstr>Iterar un diccionario</vt:lpstr>
      <vt:lpstr>Función range()</vt:lpstr>
      <vt:lpstr>Función range()</vt:lpstr>
      <vt:lpstr>Función range()</vt:lpstr>
      <vt:lpstr>Función range()</vt:lpstr>
      <vt:lpstr>Función range()</vt:lpstr>
      <vt:lpstr>Ejercicios For y While:</vt:lpstr>
      <vt:lpstr>Ejercicios For y While:</vt:lpstr>
      <vt:lpstr>Derechos de Autor</vt:lpstr>
      <vt:lpstr>cynthya.garcia@ufv.es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Ficheros de Texto Funciones para manipular cadenas de caracteres</dc:title>
  <dc:creator>Mary Luz Mouronte López</dc:creator>
  <cp:lastModifiedBy>Cynthya García de Jesús</cp:lastModifiedBy>
  <cp:revision>180</cp:revision>
  <cp:lastPrinted>2021-09-19T16:39:49Z</cp:lastPrinted>
  <dcterms:created xsi:type="dcterms:W3CDTF">2020-07-22T08:13:12Z</dcterms:created>
  <dcterms:modified xsi:type="dcterms:W3CDTF">2022-10-06T20:58:22Z</dcterms:modified>
</cp:coreProperties>
</file>