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60" r:id="rId1"/>
  </p:sldMasterIdLst>
  <p:notesMasterIdLst>
    <p:notesMasterId r:id="rId22"/>
  </p:notesMasterIdLst>
  <p:sldIdLst>
    <p:sldId id="459" r:id="rId2"/>
    <p:sldId id="483" r:id="rId3"/>
    <p:sldId id="487" r:id="rId4"/>
    <p:sldId id="488" r:id="rId5"/>
    <p:sldId id="489" r:id="rId6"/>
    <p:sldId id="493" r:id="rId7"/>
    <p:sldId id="490" r:id="rId8"/>
    <p:sldId id="491" r:id="rId9"/>
    <p:sldId id="492" r:id="rId10"/>
    <p:sldId id="495" r:id="rId11"/>
    <p:sldId id="496" r:id="rId12"/>
    <p:sldId id="499" r:id="rId13"/>
    <p:sldId id="500" r:id="rId14"/>
    <p:sldId id="501" r:id="rId15"/>
    <p:sldId id="502" r:id="rId16"/>
    <p:sldId id="494" r:id="rId17"/>
    <p:sldId id="497" r:id="rId18"/>
    <p:sldId id="498" r:id="rId19"/>
    <p:sldId id="486" r:id="rId20"/>
    <p:sldId id="458" r:id="rId2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D4F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747A9-074B-4FB7-AC62-3C6D46B9B3C3}" v="191" dt="2021-10-06T05:12:37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3784" autoAdjust="0"/>
  </p:normalViewPr>
  <p:slideViewPr>
    <p:cSldViewPr>
      <p:cViewPr varScale="1">
        <p:scale>
          <a:sx n="56" d="100"/>
          <a:sy n="56" d="100"/>
        </p:scale>
        <p:origin x="15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48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Sánchez Soriano" userId="7e2e63d3-14f2-431b-96f4-b0573b98b963" providerId="ADAL" clId="{777747A9-074B-4FB7-AC62-3C6D46B9B3C3}"/>
    <pc:docChg chg="undo custSel delSld modSld modMainMaster">
      <pc:chgData name="Javier Sánchez Soriano" userId="7e2e63d3-14f2-431b-96f4-b0573b98b963" providerId="ADAL" clId="{777747A9-074B-4FB7-AC62-3C6D46B9B3C3}" dt="2021-10-06T05:12:37.661" v="591" actId="20577"/>
      <pc:docMkLst>
        <pc:docMk/>
      </pc:docMkLst>
      <pc:sldChg chg="addSp delSp modSp mod modAnim">
        <pc:chgData name="Javier Sánchez Soriano" userId="7e2e63d3-14f2-431b-96f4-b0573b98b963" providerId="ADAL" clId="{777747A9-074B-4FB7-AC62-3C6D46B9B3C3}" dt="2021-09-28T04:52:19.946" v="95" actId="108"/>
        <pc:sldMkLst>
          <pc:docMk/>
          <pc:sldMk cId="0" sldId="268"/>
        </pc:sldMkLst>
        <pc:spChg chg="mod">
          <ac:chgData name="Javier Sánchez Soriano" userId="7e2e63d3-14f2-431b-96f4-b0573b98b963" providerId="ADAL" clId="{777747A9-074B-4FB7-AC62-3C6D46B9B3C3}" dt="2021-09-28T04:49:45.048" v="68" actId="1076"/>
          <ac:spMkLst>
            <pc:docMk/>
            <pc:sldMk cId="0" sldId="268"/>
            <ac:spMk id="3" creationId="{B86D7DD2-F7FF-4B12-9294-34A4ED7AFC24}"/>
          </ac:spMkLst>
        </pc:spChg>
        <pc:spChg chg="add del mod">
          <ac:chgData name="Javier Sánchez Soriano" userId="7e2e63d3-14f2-431b-96f4-b0573b98b963" providerId="ADAL" clId="{777747A9-074B-4FB7-AC62-3C6D46B9B3C3}" dt="2021-09-28T04:48:38.697" v="55" actId="478"/>
          <ac:spMkLst>
            <pc:docMk/>
            <pc:sldMk cId="0" sldId="268"/>
            <ac:spMk id="8" creationId="{DF38F85A-89AB-4845-B747-1045D0D8077A}"/>
          </ac:spMkLst>
        </pc:spChg>
        <pc:spChg chg="add mod">
          <ac:chgData name="Javier Sánchez Soriano" userId="7e2e63d3-14f2-431b-96f4-b0573b98b963" providerId="ADAL" clId="{777747A9-074B-4FB7-AC62-3C6D46B9B3C3}" dt="2021-09-28T04:52:19.946" v="95" actId="108"/>
          <ac:spMkLst>
            <pc:docMk/>
            <pc:sldMk cId="0" sldId="268"/>
            <ac:spMk id="10" creationId="{6862DB85-8C31-4640-9EDA-D484DABA0D85}"/>
          </ac:spMkLst>
        </pc:spChg>
        <pc:picChg chg="del">
          <ac:chgData name="Javier Sánchez Soriano" userId="7e2e63d3-14f2-431b-96f4-b0573b98b963" providerId="ADAL" clId="{777747A9-074B-4FB7-AC62-3C6D46B9B3C3}" dt="2021-09-28T04:48:31.734" v="52" actId="478"/>
          <ac:picMkLst>
            <pc:docMk/>
            <pc:sldMk cId="0" sldId="268"/>
            <ac:picMk id="6" creationId="{BE89A79D-E061-4684-B278-7B14BCFBBC4C}"/>
          </ac:picMkLst>
        </pc:picChg>
        <pc:picChg chg="mod">
          <ac:chgData name="Javier Sánchez Soriano" userId="7e2e63d3-14f2-431b-96f4-b0573b98b963" providerId="ADAL" clId="{777747A9-074B-4FB7-AC62-3C6D46B9B3C3}" dt="2021-09-28T04:49:39.057" v="67" actId="1076"/>
          <ac:picMkLst>
            <pc:docMk/>
            <pc:sldMk cId="0" sldId="268"/>
            <ac:picMk id="7" creationId="{D9980DDB-D786-4DBE-AB69-9D2B5DE4190A}"/>
          </ac:picMkLst>
        </pc:picChg>
        <pc:picChg chg="del mod">
          <ac:chgData name="Javier Sánchez Soriano" userId="7e2e63d3-14f2-431b-96f4-b0573b98b963" providerId="ADAL" clId="{777747A9-074B-4FB7-AC62-3C6D46B9B3C3}" dt="2021-09-28T04:48:33.276" v="54" actId="478"/>
          <ac:picMkLst>
            <pc:docMk/>
            <pc:sldMk cId="0" sldId="268"/>
            <ac:picMk id="1026" creationId="{00000000-0000-0000-0000-000000000000}"/>
          </ac:picMkLst>
        </pc:picChg>
      </pc:sldChg>
      <pc:sldChg chg="modSp mod">
        <pc:chgData name="Javier Sánchez Soriano" userId="7e2e63d3-14f2-431b-96f4-b0573b98b963" providerId="ADAL" clId="{777747A9-074B-4FB7-AC62-3C6D46B9B3C3}" dt="2021-09-28T04:52:51.784" v="96" actId="115"/>
        <pc:sldMkLst>
          <pc:docMk/>
          <pc:sldMk cId="0" sldId="269"/>
        </pc:sldMkLst>
        <pc:spChg chg="mod">
          <ac:chgData name="Javier Sánchez Soriano" userId="7e2e63d3-14f2-431b-96f4-b0573b98b963" providerId="ADAL" clId="{777747A9-074B-4FB7-AC62-3C6D46B9B3C3}" dt="2021-09-28T04:52:51.784" v="96" actId="115"/>
          <ac:spMkLst>
            <pc:docMk/>
            <pc:sldMk cId="0" sldId="269"/>
            <ac:spMk id="3" creationId="{00000000-0000-0000-0000-000000000000}"/>
          </ac:spMkLst>
        </pc:spChg>
      </pc:sldChg>
      <pc:sldChg chg="del">
        <pc:chgData name="Javier Sánchez Soriano" userId="7e2e63d3-14f2-431b-96f4-b0573b98b963" providerId="ADAL" clId="{777747A9-074B-4FB7-AC62-3C6D46B9B3C3}" dt="2021-09-28T04:48:28.485" v="51" actId="47"/>
        <pc:sldMkLst>
          <pc:docMk/>
          <pc:sldMk cId="0" sldId="271"/>
        </pc:sldMkLst>
      </pc:sldChg>
      <pc:sldChg chg="modSp mod">
        <pc:chgData name="Javier Sánchez Soriano" userId="7e2e63d3-14f2-431b-96f4-b0573b98b963" providerId="ADAL" clId="{777747A9-074B-4FB7-AC62-3C6D46B9B3C3}" dt="2021-09-28T04:38:36.843" v="11" actId="20577"/>
        <pc:sldMkLst>
          <pc:docMk/>
          <pc:sldMk cId="946918050" sldId="460"/>
        </pc:sldMkLst>
        <pc:spChg chg="mod">
          <ac:chgData name="Javier Sánchez Soriano" userId="7e2e63d3-14f2-431b-96f4-b0573b98b963" providerId="ADAL" clId="{777747A9-074B-4FB7-AC62-3C6D46B9B3C3}" dt="2021-09-28T04:38:36.843" v="11" actId="20577"/>
          <ac:spMkLst>
            <pc:docMk/>
            <pc:sldMk cId="946918050" sldId="460"/>
            <ac:spMk id="2" creationId="{52AFCB72-0053-4923-A1DF-BE6E9CE978C0}"/>
          </ac:spMkLst>
        </pc:spChg>
      </pc:sldChg>
      <pc:sldChg chg="modSp mod">
        <pc:chgData name="Javier Sánchez Soriano" userId="7e2e63d3-14f2-431b-96f4-b0573b98b963" providerId="ADAL" clId="{777747A9-074B-4FB7-AC62-3C6D46B9B3C3}" dt="2021-09-28T04:39:23.265" v="50" actId="20577"/>
        <pc:sldMkLst>
          <pc:docMk/>
          <pc:sldMk cId="8276751" sldId="464"/>
        </pc:sldMkLst>
        <pc:spChg chg="mod">
          <ac:chgData name="Javier Sánchez Soriano" userId="7e2e63d3-14f2-431b-96f4-b0573b98b963" providerId="ADAL" clId="{777747A9-074B-4FB7-AC62-3C6D46B9B3C3}" dt="2021-09-28T04:39:23.265" v="50" actId="20577"/>
          <ac:spMkLst>
            <pc:docMk/>
            <pc:sldMk cId="8276751" sldId="464"/>
            <ac:spMk id="2" creationId="{52AFCB72-0053-4923-A1DF-BE6E9CE978C0}"/>
          </ac:spMkLst>
        </pc:spChg>
      </pc:sldChg>
      <pc:sldChg chg="addSp delSp modSp mod delAnim modAnim">
        <pc:chgData name="Javier Sánchez Soriano" userId="7e2e63d3-14f2-431b-96f4-b0573b98b963" providerId="ADAL" clId="{777747A9-074B-4FB7-AC62-3C6D46B9B3C3}" dt="2021-10-06T05:12:37.661" v="591" actId="20577"/>
        <pc:sldMkLst>
          <pc:docMk/>
          <pc:sldMk cId="1471504574" sldId="469"/>
        </pc:sldMkLst>
        <pc:spChg chg="mod">
          <ac:chgData name="Javier Sánchez Soriano" userId="7e2e63d3-14f2-431b-96f4-b0573b98b963" providerId="ADAL" clId="{777747A9-074B-4FB7-AC62-3C6D46B9B3C3}" dt="2021-09-28T04:39:19.721" v="41" actId="20577"/>
          <ac:spMkLst>
            <pc:docMk/>
            <pc:sldMk cId="1471504574" sldId="469"/>
            <ac:spMk id="2" creationId="{18908918-1F96-43B3-AC57-BEC6FBF4813F}"/>
          </ac:spMkLst>
        </pc:spChg>
        <pc:spChg chg="del">
          <ac:chgData name="Javier Sánchez Soriano" userId="7e2e63d3-14f2-431b-96f4-b0573b98b963" providerId="ADAL" clId="{777747A9-074B-4FB7-AC62-3C6D46B9B3C3}" dt="2021-09-28T04:39:15.324" v="22" actId="478"/>
          <ac:spMkLst>
            <pc:docMk/>
            <pc:sldMk cId="1471504574" sldId="469"/>
            <ac:spMk id="3" creationId="{E6B7EF6D-8542-45DB-B0E6-7D274DA619D0}"/>
          </ac:spMkLst>
        </pc:spChg>
        <pc:spChg chg="add del mod">
          <ac:chgData name="Javier Sánchez Soriano" userId="7e2e63d3-14f2-431b-96f4-b0573b98b963" providerId="ADAL" clId="{777747A9-074B-4FB7-AC62-3C6D46B9B3C3}" dt="2021-09-28T04:39:15.998" v="23" actId="478"/>
          <ac:spMkLst>
            <pc:docMk/>
            <pc:sldMk cId="1471504574" sldId="469"/>
            <ac:spMk id="6" creationId="{A413BDA7-B563-435A-ACC9-EFA875043B43}"/>
          </ac:spMkLst>
        </pc:spChg>
        <pc:spChg chg="add mod">
          <ac:chgData name="Javier Sánchez Soriano" userId="7e2e63d3-14f2-431b-96f4-b0573b98b963" providerId="ADAL" clId="{777747A9-074B-4FB7-AC62-3C6D46B9B3C3}" dt="2021-10-06T05:12:37.661" v="591" actId="20577"/>
          <ac:spMkLst>
            <pc:docMk/>
            <pc:sldMk cId="1471504574" sldId="469"/>
            <ac:spMk id="7" creationId="{D4483E3A-D0FA-4800-AC18-C8E6127D6B2E}"/>
          </ac:spMkLst>
        </pc:spChg>
      </pc:sldChg>
      <pc:sldChg chg="del">
        <pc:chgData name="Javier Sánchez Soriano" userId="7e2e63d3-14f2-431b-96f4-b0573b98b963" providerId="ADAL" clId="{777747A9-074B-4FB7-AC62-3C6D46B9B3C3}" dt="2021-09-28T04:39:02.427" v="12" actId="47"/>
        <pc:sldMkLst>
          <pc:docMk/>
          <pc:sldMk cId="3198468547" sldId="474"/>
        </pc:sldMkLst>
      </pc:sldChg>
      <pc:sldChg chg="del">
        <pc:chgData name="Javier Sánchez Soriano" userId="7e2e63d3-14f2-431b-96f4-b0573b98b963" providerId="ADAL" clId="{777747A9-074B-4FB7-AC62-3C6D46B9B3C3}" dt="2021-09-28T04:39:02.427" v="12" actId="47"/>
        <pc:sldMkLst>
          <pc:docMk/>
          <pc:sldMk cId="3580456583" sldId="475"/>
        </pc:sldMkLst>
      </pc:sldChg>
      <pc:sldMasterChg chg="modSldLayout">
        <pc:chgData name="Javier Sánchez Soriano" userId="7e2e63d3-14f2-431b-96f4-b0573b98b963" providerId="ADAL" clId="{777747A9-074B-4FB7-AC62-3C6D46B9B3C3}" dt="2021-09-28T04:38:27.152" v="9" actId="20577"/>
        <pc:sldMasterMkLst>
          <pc:docMk/>
          <pc:sldMasterMk cId="2324238131" sldId="2147485660"/>
        </pc:sldMasterMkLst>
        <pc:sldLayoutChg chg="modSp mod">
          <pc:chgData name="Javier Sánchez Soriano" userId="7e2e63d3-14f2-431b-96f4-b0573b98b963" providerId="ADAL" clId="{777747A9-074B-4FB7-AC62-3C6D46B9B3C3}" dt="2021-09-28T04:38:27.152" v="9" actId="20577"/>
          <pc:sldLayoutMkLst>
            <pc:docMk/>
            <pc:sldMasterMk cId="2324238131" sldId="2147485660"/>
            <pc:sldLayoutMk cId="777296928" sldId="2147485661"/>
          </pc:sldLayoutMkLst>
          <pc:spChg chg="mod">
            <ac:chgData name="Javier Sánchez Soriano" userId="7e2e63d3-14f2-431b-96f4-b0573b98b963" providerId="ADAL" clId="{777747A9-074B-4FB7-AC62-3C6D46B9B3C3}" dt="2021-09-28T04:38:27.152" v="9" actId="20577"/>
            <ac:spMkLst>
              <pc:docMk/>
              <pc:sldMasterMk cId="2324238131" sldId="2147485660"/>
              <pc:sldLayoutMk cId="777296928" sldId="2147485661"/>
              <ac:spMk id="24" creationId="{3A5C4E4D-4A2B-4650-B3BB-44D222ECD56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F2185AF6-E3A3-4E0B-9ACA-B9AEDA04AF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5AB0F343-A3DB-46EE-8B4E-7EB72489DAF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74A2FAE-5C7D-429D-9A02-7B8466109F0F}" type="datetimeFigureOut">
              <a:rPr lang="es-ES"/>
              <a:pPr>
                <a:defRPr/>
              </a:pPr>
              <a:t>07/10/2022</a:t>
            </a:fld>
            <a:endParaRPr lang="es-ES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17DD45D2-17E3-46DA-A9F3-81B7AD5D9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6A505E60-F070-41B3-B21F-7044597A7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29B5C0E4-4955-46E9-87E9-20202355E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31007DD0-70C3-4AC5-89FD-53CD1DCAC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D539649-EB31-4E09-ADFF-5B40DD57C26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6E978-783E-B345-9821-D9616A200D93}" type="slidenum">
              <a:rPr lang="es-ES_tradnl" smtClean="0"/>
              <a:pPr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165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>
            <a:extLst>
              <a:ext uri="{FF2B5EF4-FFF2-40B4-BE49-F238E27FC236}">
                <a16:creationId xmlns:a16="http://schemas.microsoft.com/office/drawing/2014/main" id="{CE584D4D-3A03-4ACF-8625-CD0B68648C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2 Marcador de notas">
            <a:extLst>
              <a:ext uri="{FF2B5EF4-FFF2-40B4-BE49-F238E27FC236}">
                <a16:creationId xmlns:a16="http://schemas.microsoft.com/office/drawing/2014/main" id="{35582530-C71F-401F-A4F8-49B66BAB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8196" name="3 Marcador de número de diapositiva">
            <a:extLst>
              <a:ext uri="{FF2B5EF4-FFF2-40B4-BE49-F238E27FC236}">
                <a16:creationId xmlns:a16="http://schemas.microsoft.com/office/drawing/2014/main" id="{50D5FCDF-53C3-4233-A9A3-00BB651744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2B9D56-5126-4DAC-B844-07240E98F551}" type="slidenum">
              <a:rPr lang="es-ES" altLang="es-ES" sz="1300"/>
              <a:pPr>
                <a:spcBef>
                  <a:spcPct val="0"/>
                </a:spcBef>
              </a:pPr>
              <a:t>2</a:t>
            </a:fld>
            <a:endParaRPr lang="es-ES" altLang="es-ES" sz="1300"/>
          </a:p>
        </p:txBody>
      </p:sp>
    </p:spTree>
    <p:extLst>
      <p:ext uri="{BB962C8B-B14F-4D97-AF65-F5344CB8AC3E}">
        <p14:creationId xmlns:p14="http://schemas.microsoft.com/office/powerpoint/2010/main" val="906168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539649-EB31-4E09-ADFF-5B40DD57C26B}" type="slidenum">
              <a:rPr lang="es-ES" altLang="es-ES" smtClean="0"/>
              <a:pPr>
                <a:defRPr/>
              </a:pPr>
              <a:t>17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0912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6E978-783E-B345-9821-D9616A200D93}" type="slidenum">
              <a:rPr lang="es-ES_tradnl" smtClean="0"/>
              <a:pPr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009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915058" y="2070283"/>
            <a:ext cx="6035512" cy="710625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3692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del tema</a:t>
            </a:r>
          </a:p>
        </p:txBody>
      </p:sp>
      <p:sp>
        <p:nvSpPr>
          <p:cNvPr id="10" name="Rectángulo 23"/>
          <p:cNvSpPr/>
          <p:nvPr userDrawn="1"/>
        </p:nvSpPr>
        <p:spPr>
          <a:xfrm>
            <a:off x="1" y="8"/>
            <a:ext cx="2813539" cy="4223203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96" tIns="42198" rIns="84396" bIns="421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b="1" dirty="0"/>
          </a:p>
        </p:txBody>
      </p:sp>
      <p:sp>
        <p:nvSpPr>
          <p:cNvPr id="11" name="Rectángulo 22"/>
          <p:cNvSpPr/>
          <p:nvPr userDrawn="1"/>
        </p:nvSpPr>
        <p:spPr>
          <a:xfrm>
            <a:off x="2822240" y="4232633"/>
            <a:ext cx="6330462" cy="2640927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96" tIns="42198" rIns="84396" bIns="421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b="1" dirty="0"/>
          </a:p>
        </p:txBody>
      </p:sp>
      <p:pic>
        <p:nvPicPr>
          <p:cNvPr id="13" name="12 Imagen" descr="logo_UFV_reduccion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416" y="6205395"/>
            <a:ext cx="1758114" cy="47835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3A5C4E4D-4A2B-4650-B3BB-44D222ECD561}"/>
              </a:ext>
            </a:extLst>
          </p:cNvPr>
          <p:cNvSpPr txBox="1"/>
          <p:nvPr userDrawn="1"/>
        </p:nvSpPr>
        <p:spPr>
          <a:xfrm>
            <a:off x="4986057" y="6037419"/>
            <a:ext cx="4036266" cy="60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6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 en Ingeniería Matemática</a:t>
            </a:r>
          </a:p>
          <a:p>
            <a:pPr algn="r"/>
            <a:r>
              <a:rPr lang="es-ES" sz="166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Escuela Politécnica Superior</a:t>
            </a:r>
          </a:p>
        </p:txBody>
      </p:sp>
    </p:spTree>
    <p:extLst>
      <p:ext uri="{BB962C8B-B14F-4D97-AF65-F5344CB8AC3E}">
        <p14:creationId xmlns:p14="http://schemas.microsoft.com/office/powerpoint/2010/main" val="77729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4"/>
          <p:cNvSpPr/>
          <p:nvPr userDrawn="1"/>
        </p:nvSpPr>
        <p:spPr>
          <a:xfrm>
            <a:off x="457200" y="204119"/>
            <a:ext cx="3008314" cy="1224136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96" tIns="42198" rIns="84396" bIns="421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2"/>
            <a:ext cx="3008313" cy="1162051"/>
          </a:xfrm>
          <a:prstGeom prst="rect">
            <a:avLst/>
          </a:prstGeom>
        </p:spPr>
        <p:txBody>
          <a:bodyPr lIns="91429" tIns="45715" rIns="91429" bIns="45715" anchor="b"/>
          <a:lstStyle>
            <a:lvl1pPr algn="l">
              <a:defRPr sz="1846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1" y="273056"/>
            <a:ext cx="5111750" cy="5853113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954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8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2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46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46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292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1993" indent="0">
              <a:buNone/>
              <a:defRPr sz="1108"/>
            </a:lvl2pPr>
            <a:lvl3pPr marL="843987" indent="0">
              <a:buNone/>
              <a:defRPr sz="1015"/>
            </a:lvl3pPr>
            <a:lvl4pPr marL="1265981" indent="0">
              <a:buNone/>
              <a:defRPr sz="831"/>
            </a:lvl4pPr>
            <a:lvl5pPr marL="1687973" indent="0">
              <a:buNone/>
              <a:defRPr sz="831"/>
            </a:lvl5pPr>
            <a:lvl6pPr marL="2109967" indent="0">
              <a:buNone/>
              <a:defRPr sz="831"/>
            </a:lvl6pPr>
            <a:lvl7pPr marL="2531960" indent="0">
              <a:buNone/>
              <a:defRPr sz="831"/>
            </a:lvl7pPr>
            <a:lvl8pPr marL="2953953" indent="0">
              <a:buNone/>
              <a:defRPr sz="831"/>
            </a:lvl8pPr>
            <a:lvl9pPr marL="3375947" indent="0">
              <a:buNone/>
              <a:defRPr sz="83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12 Imagen" descr="logo_UFV_reducciones.jpg">
            <a:extLst>
              <a:ext uri="{FF2B5EF4-FFF2-40B4-BE49-F238E27FC236}">
                <a16:creationId xmlns:a16="http://schemas.microsoft.com/office/drawing/2014/main" id="{31312396-509F-47D7-92B3-64354D945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199" y="6243125"/>
            <a:ext cx="1758114" cy="4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7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  <a:prstGeom prst="rect">
            <a:avLst/>
          </a:prstGeom>
        </p:spPr>
        <p:txBody>
          <a:bodyPr lIns="91429" tIns="45715" rIns="91429" bIns="45715" anchor="b"/>
          <a:lstStyle>
            <a:lvl1pPr algn="l">
              <a:defRPr sz="1846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2954"/>
            </a:lvl1pPr>
            <a:lvl2pPr marL="421993" indent="0">
              <a:buNone/>
              <a:defRPr sz="2585"/>
            </a:lvl2pPr>
            <a:lvl3pPr marL="843987" indent="0">
              <a:buNone/>
              <a:defRPr sz="2123"/>
            </a:lvl3pPr>
            <a:lvl4pPr marL="1265981" indent="0">
              <a:buNone/>
              <a:defRPr sz="1846"/>
            </a:lvl4pPr>
            <a:lvl5pPr marL="1687973" indent="0">
              <a:buNone/>
              <a:defRPr sz="1846"/>
            </a:lvl5pPr>
            <a:lvl6pPr marL="2109967" indent="0">
              <a:buNone/>
              <a:defRPr sz="1846"/>
            </a:lvl6pPr>
            <a:lvl7pPr marL="2531960" indent="0">
              <a:buNone/>
              <a:defRPr sz="1846"/>
            </a:lvl7pPr>
            <a:lvl8pPr marL="2953953" indent="0">
              <a:buNone/>
              <a:defRPr sz="1846"/>
            </a:lvl8pPr>
            <a:lvl9pPr marL="3375947" indent="0">
              <a:buNone/>
              <a:defRPr sz="1846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292"/>
            </a:lvl1pPr>
            <a:lvl2pPr marL="421993" indent="0">
              <a:buNone/>
              <a:defRPr sz="1108"/>
            </a:lvl2pPr>
            <a:lvl3pPr marL="843987" indent="0">
              <a:buNone/>
              <a:defRPr sz="1015"/>
            </a:lvl3pPr>
            <a:lvl4pPr marL="1265981" indent="0">
              <a:buNone/>
              <a:defRPr sz="831"/>
            </a:lvl4pPr>
            <a:lvl5pPr marL="1687973" indent="0">
              <a:buNone/>
              <a:defRPr sz="831"/>
            </a:lvl5pPr>
            <a:lvl6pPr marL="2109967" indent="0">
              <a:buNone/>
              <a:defRPr sz="831"/>
            </a:lvl6pPr>
            <a:lvl7pPr marL="2531960" indent="0">
              <a:buNone/>
              <a:defRPr sz="831"/>
            </a:lvl7pPr>
            <a:lvl8pPr marL="2953953" indent="0">
              <a:buNone/>
              <a:defRPr sz="831"/>
            </a:lvl8pPr>
            <a:lvl9pPr marL="3375947" indent="0">
              <a:buNone/>
              <a:defRPr sz="83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36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50071"/>
            <a:ext cx="8229600" cy="4976096"/>
          </a:xfrm>
          <a:prstGeom prst="rect">
            <a:avLst/>
          </a:prstGeom>
        </p:spPr>
        <p:txBody>
          <a:bodyPr vert="eaVert" lIns="91429" tIns="45715" rIns="91429" bIns="45715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95995" y="6356354"/>
            <a:ext cx="5523805" cy="421518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7610834-878C-4462-9A04-EF4AF6730C5E}"/>
              </a:ext>
            </a:extLst>
          </p:cNvPr>
          <p:cNvSpPr txBox="1">
            <a:spLocks/>
          </p:cNvSpPr>
          <p:nvPr userDrawn="1"/>
        </p:nvSpPr>
        <p:spPr>
          <a:xfrm>
            <a:off x="457201" y="173591"/>
            <a:ext cx="6530238" cy="769087"/>
          </a:xfrm>
          <a:prstGeom prst="rect">
            <a:avLst/>
          </a:prstGeom>
          <a:solidFill>
            <a:srgbClr val="002060"/>
          </a:solidFill>
        </p:spPr>
        <p:txBody>
          <a:bodyPr lIns="84396" tIns="42198" rIns="84396" bIns="42198"/>
          <a:lstStyle>
            <a:lvl1pPr algn="l" defTabSz="457148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elvetica" pitchFamily="34" charset="0"/>
                <a:ea typeface="+mj-ea"/>
                <a:cs typeface="Helvetica" pitchFamily="34" charset="0"/>
              </a:defRPr>
            </a:lvl1pPr>
          </a:lstStyle>
          <a:p>
            <a:r>
              <a:rPr lang="es-ES_tradnl" sz="2954"/>
              <a:t>Clic para editar título</a:t>
            </a:r>
            <a:endParaRPr lang="es-ES" sz="2954" dirty="0"/>
          </a:p>
        </p:txBody>
      </p:sp>
      <p:pic>
        <p:nvPicPr>
          <p:cNvPr id="8" name="12 Imagen" descr="logo_UFV_reducciones.jpg">
            <a:extLst>
              <a:ext uri="{FF2B5EF4-FFF2-40B4-BE49-F238E27FC236}">
                <a16:creationId xmlns:a16="http://schemas.microsoft.com/office/drawing/2014/main" id="{68ABA4C8-3E19-46E9-8A94-A6E3B42E5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90029" y="310927"/>
            <a:ext cx="1758114" cy="4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05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_UFV\Logos UFV\logo-footer.png">
            <a:extLst>
              <a:ext uri="{FF2B5EF4-FFF2-40B4-BE49-F238E27FC236}">
                <a16:creationId xmlns:a16="http://schemas.microsoft.com/office/drawing/2014/main" id="{973ACECE-32CC-40DE-AADE-A30F03903A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6318250"/>
            <a:ext cx="13366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7A5BC5FD-2B8F-4F96-9993-35BAE22D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6383087C-B74D-4A51-B494-6F93E10B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766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13711F18-1E44-43CE-853A-AD2E4456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9CBA0-0FDA-44F6-9C73-55A5C7A4AAA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27710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E9B1-4638-4E13-931C-7DA4671842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0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22">
            <a:extLst>
              <a:ext uri="{FF2B5EF4-FFF2-40B4-BE49-F238E27FC236}">
                <a16:creationId xmlns:a16="http://schemas.microsoft.com/office/drawing/2014/main" id="{34CA90CB-3C84-46F4-B79F-1EC3DD77D391}"/>
              </a:ext>
            </a:extLst>
          </p:cNvPr>
          <p:cNvSpPr/>
          <p:nvPr userDrawn="1"/>
        </p:nvSpPr>
        <p:spPr>
          <a:xfrm>
            <a:off x="1" y="5863472"/>
            <a:ext cx="9144000" cy="1019517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96" tIns="42198" rIns="84396" bIns="421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b="1" dirty="0"/>
          </a:p>
        </p:txBody>
      </p:sp>
      <p:pic>
        <p:nvPicPr>
          <p:cNvPr id="5" name="12 Imagen" descr="logo_UFV_reducciones.jpg">
            <a:extLst>
              <a:ext uri="{FF2B5EF4-FFF2-40B4-BE49-F238E27FC236}">
                <a16:creationId xmlns:a16="http://schemas.microsoft.com/office/drawing/2014/main" id="{E8634F1F-3E1E-486D-8DD8-21E8DC753D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416" y="228802"/>
            <a:ext cx="1758114" cy="47835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98AE1F0-6EB1-4A68-9F10-E296432A219A}"/>
              </a:ext>
            </a:extLst>
          </p:cNvPr>
          <p:cNvSpPr txBox="1"/>
          <p:nvPr userDrawn="1"/>
        </p:nvSpPr>
        <p:spPr>
          <a:xfrm>
            <a:off x="4986057" y="6037419"/>
            <a:ext cx="4036266" cy="60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6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  <a:p>
            <a:pPr algn="r"/>
            <a:r>
              <a:rPr lang="es-ES" sz="166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Escuela Politécnica Superior</a:t>
            </a:r>
          </a:p>
        </p:txBody>
      </p:sp>
    </p:spTree>
    <p:extLst>
      <p:ext uri="{BB962C8B-B14F-4D97-AF65-F5344CB8AC3E}">
        <p14:creationId xmlns:p14="http://schemas.microsoft.com/office/powerpoint/2010/main" val="415092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1831A-DED2-4D84-95DF-89674571F9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1" y="334399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3692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Número y título del tema</a:t>
            </a:r>
          </a:p>
        </p:txBody>
      </p:sp>
      <p:sp>
        <p:nvSpPr>
          <p:cNvPr id="3" name="Rectángulo 22">
            <a:extLst>
              <a:ext uri="{FF2B5EF4-FFF2-40B4-BE49-F238E27FC236}">
                <a16:creationId xmlns:a16="http://schemas.microsoft.com/office/drawing/2014/main" id="{29B75027-6495-4795-A5FA-842AB4CCA77C}"/>
              </a:ext>
            </a:extLst>
          </p:cNvPr>
          <p:cNvSpPr/>
          <p:nvPr userDrawn="1"/>
        </p:nvSpPr>
        <p:spPr>
          <a:xfrm>
            <a:off x="1" y="5901179"/>
            <a:ext cx="9144000" cy="1019517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96" tIns="42198" rIns="84396" bIns="421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b="1" dirty="0"/>
          </a:p>
        </p:txBody>
      </p:sp>
      <p:pic>
        <p:nvPicPr>
          <p:cNvPr id="4" name="12 Imagen" descr="logo_UFV_reducciones.jpg">
            <a:extLst>
              <a:ext uri="{FF2B5EF4-FFF2-40B4-BE49-F238E27FC236}">
                <a16:creationId xmlns:a16="http://schemas.microsoft.com/office/drawing/2014/main" id="{93D1B679-0AD7-4B3B-950E-D15598C7B5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416" y="228802"/>
            <a:ext cx="1758114" cy="47835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6072DAD-3A7C-4741-893C-EB86B45C07FC}"/>
              </a:ext>
            </a:extLst>
          </p:cNvPr>
          <p:cNvSpPr txBox="1"/>
          <p:nvPr userDrawn="1"/>
        </p:nvSpPr>
        <p:spPr>
          <a:xfrm>
            <a:off x="4986057" y="6037419"/>
            <a:ext cx="4036266" cy="60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6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  <a:p>
            <a:pPr algn="r"/>
            <a:r>
              <a:rPr lang="es-ES" sz="166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Escuela Politécnica Superior</a:t>
            </a:r>
          </a:p>
        </p:txBody>
      </p:sp>
    </p:spTree>
    <p:extLst>
      <p:ext uri="{BB962C8B-B14F-4D97-AF65-F5344CB8AC3E}">
        <p14:creationId xmlns:p14="http://schemas.microsoft.com/office/powerpoint/2010/main" val="131196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45703"/>
            <a:ext cx="6530238" cy="808802"/>
          </a:xfrm>
          <a:prstGeom prst="rect">
            <a:avLst/>
          </a:prstGeom>
          <a:solidFill>
            <a:srgbClr val="002060"/>
          </a:solidFill>
        </p:spPr>
        <p:txBody>
          <a:bodyPr lIns="91429" tIns="45715" rIns="91429" bIns="45715" anchor="ctr"/>
          <a:lstStyle>
            <a:lvl1pPr algn="l">
              <a:defRPr sz="332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/>
              <a:t>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225486"/>
            <a:ext cx="8229600" cy="4928575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9" name="12 Imagen" descr="logo_UFV_reducciones.jpg">
            <a:extLst>
              <a:ext uri="{FF2B5EF4-FFF2-40B4-BE49-F238E27FC236}">
                <a16:creationId xmlns:a16="http://schemas.microsoft.com/office/drawing/2014/main" id="{9357BC9B-2B7D-4203-9249-062FAFF868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90029" y="310927"/>
            <a:ext cx="1758114" cy="478355"/>
          </a:xfrm>
          <a:prstGeom prst="rect">
            <a:avLst/>
          </a:prstGeom>
        </p:spPr>
      </p:pic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E98D5DDB-C329-45E7-B4CC-C18B0DFE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19285"/>
            <a:ext cx="5712281" cy="402194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32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45703"/>
            <a:ext cx="8229600" cy="808802"/>
          </a:xfrm>
          <a:prstGeom prst="rect">
            <a:avLst/>
          </a:prstGeom>
          <a:solidFill>
            <a:srgbClr val="002060"/>
          </a:solidFill>
        </p:spPr>
        <p:txBody>
          <a:bodyPr lIns="91429" tIns="45715" rIns="91429" bIns="45715" anchor="ctr"/>
          <a:lstStyle>
            <a:lvl1pPr algn="l">
              <a:defRPr sz="332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/>
              <a:t>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225486"/>
            <a:ext cx="8229600" cy="4737204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9" name="12 Imagen" descr="logo_UFV_reducciones.jpg">
            <a:extLst>
              <a:ext uri="{FF2B5EF4-FFF2-40B4-BE49-F238E27FC236}">
                <a16:creationId xmlns:a16="http://schemas.microsoft.com/office/drawing/2014/main" id="{9357BC9B-2B7D-4203-9249-062FAFF868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907" y="6271378"/>
            <a:ext cx="1758114" cy="478355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7A76D48-82A2-4733-AE9F-38373F6D9388}"/>
              </a:ext>
            </a:extLst>
          </p:cNvPr>
          <p:cNvCxnSpPr>
            <a:cxnSpLocks/>
          </p:cNvCxnSpPr>
          <p:nvPr userDrawn="1"/>
        </p:nvCxnSpPr>
        <p:spPr>
          <a:xfrm>
            <a:off x="2539" y="6165127"/>
            <a:ext cx="914146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53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45703"/>
            <a:ext cx="8229600" cy="808802"/>
          </a:xfrm>
          <a:prstGeom prst="rect">
            <a:avLst/>
          </a:prstGeom>
          <a:solidFill>
            <a:srgbClr val="002060"/>
          </a:solidFill>
        </p:spPr>
        <p:txBody>
          <a:bodyPr lIns="91429" tIns="45715" rIns="91429" bIns="45715" anchor="ctr"/>
          <a:lstStyle>
            <a:lvl1pPr algn="l">
              <a:defRPr sz="332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/>
              <a:t>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225486"/>
            <a:ext cx="8229600" cy="4737204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9" name="12 Imagen" descr="logo_UFV_reducciones.jpg">
            <a:extLst>
              <a:ext uri="{FF2B5EF4-FFF2-40B4-BE49-F238E27FC236}">
                <a16:creationId xmlns:a16="http://schemas.microsoft.com/office/drawing/2014/main" id="{9357BC9B-2B7D-4203-9249-062FAFF868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907" y="6271378"/>
            <a:ext cx="1758114" cy="4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5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7"/>
          <p:cNvCxnSpPr/>
          <p:nvPr userDrawn="1"/>
        </p:nvCxnSpPr>
        <p:spPr>
          <a:xfrm>
            <a:off x="550536" y="456395"/>
            <a:ext cx="664689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173591"/>
            <a:ext cx="6530238" cy="769087"/>
          </a:xfrm>
          <a:prstGeom prst="rect">
            <a:avLst/>
          </a:prstGeom>
          <a:solidFill>
            <a:srgbClr val="002060"/>
          </a:solidFill>
        </p:spPr>
        <p:txBody>
          <a:bodyPr lIns="91429" tIns="45715" rIns="91429" bIns="45715"/>
          <a:lstStyle>
            <a:lvl1pPr algn="l">
              <a:defRPr sz="2954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95300" y="1225483"/>
            <a:ext cx="3912577" cy="4900684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585">
                <a:solidFill>
                  <a:schemeClr val="tx2"/>
                </a:solidFill>
              </a:defRPr>
            </a:lvl1pPr>
            <a:lvl2pPr>
              <a:defRPr sz="2123">
                <a:solidFill>
                  <a:schemeClr val="tx2"/>
                </a:solidFill>
              </a:defRPr>
            </a:lvl2pPr>
            <a:lvl3pPr>
              <a:defRPr sz="1846">
                <a:solidFill>
                  <a:schemeClr val="tx2"/>
                </a:solidFill>
              </a:defRPr>
            </a:lvl3pPr>
            <a:lvl4pPr>
              <a:defRPr sz="1662">
                <a:solidFill>
                  <a:schemeClr val="tx2"/>
                </a:solidFill>
              </a:defRPr>
            </a:lvl4pPr>
            <a:lvl5pPr>
              <a:defRPr sz="1662">
                <a:solidFill>
                  <a:schemeClr val="tx2"/>
                </a:solidFill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25108" y="1225483"/>
            <a:ext cx="4381500" cy="4900684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585">
                <a:solidFill>
                  <a:schemeClr val="tx2"/>
                </a:solidFill>
              </a:defRPr>
            </a:lvl1pPr>
            <a:lvl2pPr>
              <a:defRPr sz="2123">
                <a:solidFill>
                  <a:schemeClr val="tx2"/>
                </a:solidFill>
              </a:defRPr>
            </a:lvl2pPr>
            <a:lvl3pPr>
              <a:defRPr sz="1846">
                <a:solidFill>
                  <a:schemeClr val="tx2"/>
                </a:solidFill>
              </a:defRPr>
            </a:lvl3pPr>
            <a:lvl4pPr>
              <a:defRPr sz="1662">
                <a:solidFill>
                  <a:schemeClr val="tx2"/>
                </a:solidFill>
              </a:defRPr>
            </a:lvl4pPr>
            <a:lvl5pPr>
              <a:defRPr sz="1662">
                <a:solidFill>
                  <a:schemeClr val="tx2"/>
                </a:solidFill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1" name="12 Imagen" descr="logo_UFV_reducciones.jpg">
            <a:extLst>
              <a:ext uri="{FF2B5EF4-FFF2-40B4-BE49-F238E27FC236}">
                <a16:creationId xmlns:a16="http://schemas.microsoft.com/office/drawing/2014/main" id="{7626669B-D3B3-4683-BB2E-E8880DA244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90029" y="310927"/>
            <a:ext cx="1758114" cy="478355"/>
          </a:xfrm>
          <a:prstGeom prst="rect">
            <a:avLst/>
          </a:prstGeom>
        </p:spPr>
      </p:pic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A8370E99-21E9-4D52-9FB4-E70C1241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19285"/>
            <a:ext cx="5712281" cy="402194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45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48617"/>
            <a:ext cx="4040188" cy="639763"/>
          </a:xfrm>
          <a:prstGeom prst="rect">
            <a:avLst/>
          </a:prstGeom>
        </p:spPr>
        <p:txBody>
          <a:bodyPr lIns="91429" tIns="45715" rIns="91429" bIns="45715" anchor="b"/>
          <a:lstStyle>
            <a:lvl1pPr marL="0" indent="0">
              <a:buNone/>
              <a:defRPr sz="2123" b="1"/>
            </a:lvl1pPr>
            <a:lvl2pPr marL="421993" indent="0">
              <a:buNone/>
              <a:defRPr sz="1846" b="1"/>
            </a:lvl2pPr>
            <a:lvl3pPr marL="843987" indent="0">
              <a:buNone/>
              <a:defRPr sz="1662" b="1"/>
            </a:lvl3pPr>
            <a:lvl4pPr marL="1265981" indent="0">
              <a:buNone/>
              <a:defRPr sz="1477" b="1"/>
            </a:lvl4pPr>
            <a:lvl5pPr marL="1687973" indent="0">
              <a:buNone/>
              <a:defRPr sz="1477" b="1"/>
            </a:lvl5pPr>
            <a:lvl6pPr marL="2109967" indent="0">
              <a:buNone/>
              <a:defRPr sz="1477" b="1"/>
            </a:lvl6pPr>
            <a:lvl7pPr marL="2531960" indent="0">
              <a:buNone/>
              <a:defRPr sz="1477" b="1"/>
            </a:lvl7pPr>
            <a:lvl8pPr marL="2953953" indent="0">
              <a:buNone/>
              <a:defRPr sz="1477" b="1"/>
            </a:lvl8pPr>
            <a:lvl9pPr marL="3375947" indent="0">
              <a:buNone/>
              <a:defRPr sz="1477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788376"/>
            <a:ext cx="4040188" cy="4348473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123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8" y="1148617"/>
            <a:ext cx="4041775" cy="639763"/>
          </a:xfrm>
          <a:prstGeom prst="rect">
            <a:avLst/>
          </a:prstGeom>
        </p:spPr>
        <p:txBody>
          <a:bodyPr lIns="91429" tIns="45715" rIns="91429" bIns="45715" anchor="b"/>
          <a:lstStyle>
            <a:lvl1pPr marL="0" indent="0">
              <a:buNone/>
              <a:defRPr sz="2123" b="1"/>
            </a:lvl1pPr>
            <a:lvl2pPr marL="421993" indent="0">
              <a:buNone/>
              <a:defRPr sz="1846" b="1"/>
            </a:lvl2pPr>
            <a:lvl3pPr marL="843987" indent="0">
              <a:buNone/>
              <a:defRPr sz="1662" b="1"/>
            </a:lvl3pPr>
            <a:lvl4pPr marL="1265981" indent="0">
              <a:buNone/>
              <a:defRPr sz="1477" b="1"/>
            </a:lvl4pPr>
            <a:lvl5pPr marL="1687973" indent="0">
              <a:buNone/>
              <a:defRPr sz="1477" b="1"/>
            </a:lvl5pPr>
            <a:lvl6pPr marL="2109967" indent="0">
              <a:buNone/>
              <a:defRPr sz="1477" b="1"/>
            </a:lvl6pPr>
            <a:lvl7pPr marL="2531960" indent="0">
              <a:buNone/>
              <a:defRPr sz="1477" b="1"/>
            </a:lvl7pPr>
            <a:lvl8pPr marL="2953953" indent="0">
              <a:buNone/>
              <a:defRPr sz="1477" b="1"/>
            </a:lvl8pPr>
            <a:lvl9pPr marL="3375947" indent="0">
              <a:buNone/>
              <a:defRPr sz="1477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8" y="1788376"/>
            <a:ext cx="4041775" cy="4348472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123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522100" y="6356355"/>
            <a:ext cx="54977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88F6AD1-A5B5-4562-A3A9-01D0D3C433E1}"/>
              </a:ext>
            </a:extLst>
          </p:cNvPr>
          <p:cNvSpPr txBox="1">
            <a:spLocks/>
          </p:cNvSpPr>
          <p:nvPr userDrawn="1"/>
        </p:nvSpPr>
        <p:spPr>
          <a:xfrm>
            <a:off x="457201" y="173591"/>
            <a:ext cx="6530238" cy="769087"/>
          </a:xfrm>
          <a:prstGeom prst="rect">
            <a:avLst/>
          </a:prstGeom>
          <a:solidFill>
            <a:srgbClr val="002060"/>
          </a:solidFill>
        </p:spPr>
        <p:txBody>
          <a:bodyPr lIns="84396" tIns="42198" rIns="84396" bIns="42198"/>
          <a:lstStyle>
            <a:lvl1pPr algn="l" defTabSz="457148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elvetica" pitchFamily="34" charset="0"/>
                <a:ea typeface="+mj-ea"/>
                <a:cs typeface="Helvetica" pitchFamily="34" charset="0"/>
              </a:defRPr>
            </a:lvl1pPr>
          </a:lstStyle>
          <a:p>
            <a:r>
              <a:rPr lang="es-ES_tradnl" sz="2954"/>
              <a:t>Clic para editar título</a:t>
            </a:r>
            <a:endParaRPr lang="es-ES" sz="2954" dirty="0"/>
          </a:p>
        </p:txBody>
      </p:sp>
      <p:pic>
        <p:nvPicPr>
          <p:cNvPr id="11" name="12 Imagen" descr="logo_UFV_reducciones.jpg">
            <a:extLst>
              <a:ext uri="{FF2B5EF4-FFF2-40B4-BE49-F238E27FC236}">
                <a16:creationId xmlns:a16="http://schemas.microsoft.com/office/drawing/2014/main" id="{B65DF8B6-758D-482D-A634-8802060694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90029" y="310927"/>
            <a:ext cx="1758114" cy="4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2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2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23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61" r:id="rId1"/>
    <p:sldLayoutId id="2147485662" r:id="rId2"/>
    <p:sldLayoutId id="2147485663" r:id="rId3"/>
    <p:sldLayoutId id="2147485664" r:id="rId4"/>
    <p:sldLayoutId id="2147485665" r:id="rId5"/>
    <p:sldLayoutId id="2147485666" r:id="rId6"/>
    <p:sldLayoutId id="2147485667" r:id="rId7"/>
    <p:sldLayoutId id="2147485668" r:id="rId8"/>
    <p:sldLayoutId id="2147485669" r:id="rId9"/>
    <p:sldLayoutId id="2147485670" r:id="rId10"/>
    <p:sldLayoutId id="2147485671" r:id="rId11"/>
    <p:sldLayoutId id="2147485672" r:id="rId12"/>
    <p:sldLayoutId id="2147485649" r:id="rId13"/>
    <p:sldLayoutId id="2147485675" r:id="rId14"/>
  </p:sldLayoutIdLst>
  <p:hf hdr="0" ftr="0" dt="0"/>
  <p:txStyles>
    <p:titleStyle>
      <a:lvl1pPr algn="ctr" defTabSz="421993" rtl="0" eaLnBrk="1" latinLnBrk="0" hangingPunct="1">
        <a:spcBef>
          <a:spcPct val="0"/>
        </a:spcBef>
        <a:buNone/>
        <a:defRPr sz="39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495" indent="-316495" algn="l" defTabSz="421993" rtl="0" eaLnBrk="1" latinLnBrk="0" hangingPunct="1">
        <a:spcBef>
          <a:spcPct val="20000"/>
        </a:spcBef>
        <a:buFont typeface="Arial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740" indent="-263745" algn="l" defTabSz="421993" rtl="0" eaLnBrk="1" latinLnBrk="0" hangingPunct="1">
        <a:spcBef>
          <a:spcPct val="20000"/>
        </a:spcBef>
        <a:buFont typeface="Arial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4983" indent="-210997" algn="l" defTabSz="421993" rtl="0" eaLnBrk="1" latinLnBrk="0" hangingPunct="1">
        <a:spcBef>
          <a:spcPct val="20000"/>
        </a:spcBef>
        <a:buFont typeface="Arial"/>
        <a:buChar char="•"/>
        <a:defRPr sz="2123" kern="1200">
          <a:solidFill>
            <a:schemeClr val="tx1"/>
          </a:solidFill>
          <a:latin typeface="+mn-lt"/>
          <a:ea typeface="+mn-ea"/>
          <a:cs typeface="+mn-cs"/>
        </a:defRPr>
      </a:lvl3pPr>
      <a:lvl4pPr marL="1476976" indent="-210997" algn="l" defTabSz="421993" rtl="0" eaLnBrk="1" latinLnBrk="0" hangingPunct="1">
        <a:spcBef>
          <a:spcPct val="20000"/>
        </a:spcBef>
        <a:buFont typeface="Arial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8970" indent="-210997" algn="l" defTabSz="421993" rtl="0" eaLnBrk="1" latinLnBrk="0" hangingPunct="1">
        <a:spcBef>
          <a:spcPct val="20000"/>
        </a:spcBef>
        <a:buFont typeface="Arial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0963" indent="-210997" algn="l" defTabSz="421993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7" indent="-210997" algn="l" defTabSz="421993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4950" indent="-210997" algn="l" defTabSz="421993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6943" indent="-210997" algn="l" defTabSz="421993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1993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3987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5981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7973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09967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1960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3953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5947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 descr="Resultado de imagen de ingeniería informática"/>
          <p:cNvSpPr>
            <a:spLocks noChangeAspect="1" noChangeArrowheads="1"/>
          </p:cNvSpPr>
          <p:nvPr/>
        </p:nvSpPr>
        <p:spPr bwMode="auto">
          <a:xfrm>
            <a:off x="143608" y="130419"/>
            <a:ext cx="281354" cy="281355"/>
          </a:xfrm>
          <a:prstGeom prst="rect">
            <a:avLst/>
          </a:prstGeom>
          <a:noFill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D1B28DC-FFE8-409D-85DC-3AACC8221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058" y="1916832"/>
            <a:ext cx="6035512" cy="1293573"/>
          </a:xfrm>
        </p:spPr>
        <p:txBody>
          <a:bodyPr lIns="91429" tIns="45715" rIns="91429" bIns="45715" anchor="t"/>
          <a:lstStyle/>
          <a:p>
            <a:r>
              <a:rPr lang="es-ES" sz="3200" dirty="0">
                <a:latin typeface="Arial"/>
                <a:cs typeface="Arial"/>
              </a:rPr>
              <a:t>Funciones en Python</a:t>
            </a:r>
            <a:br>
              <a:rPr lang="es-ES" sz="3200" dirty="0">
                <a:latin typeface="Arial"/>
                <a:cs typeface="Arial"/>
              </a:rPr>
            </a:br>
            <a:r>
              <a:rPr lang="es-ES" sz="2000" dirty="0">
                <a:latin typeface="Arial"/>
                <a:cs typeface="Arial"/>
              </a:rPr>
              <a:t>Prof. Cynthya García De Jesús</a:t>
            </a:r>
            <a:br>
              <a:rPr lang="es-ES" sz="2000" dirty="0">
                <a:latin typeface="Arial"/>
                <a:cs typeface="Arial"/>
              </a:rPr>
            </a:br>
            <a:endParaRPr lang="es-ES" sz="2000" dirty="0">
              <a:latin typeface="Arial"/>
              <a:cs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5C8381-A403-44DF-A965-24914FA5C057}"/>
              </a:ext>
            </a:extLst>
          </p:cNvPr>
          <p:cNvSpPr txBox="1"/>
          <p:nvPr/>
        </p:nvSpPr>
        <p:spPr>
          <a:xfrm>
            <a:off x="193431" y="1933313"/>
            <a:ext cx="2317111" cy="128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85" b="1" dirty="0">
                <a:solidFill>
                  <a:schemeClr val="bg1"/>
                </a:solidFill>
                <a:cs typeface="Arial" panose="020B0604020202020204" pitchFamily="34" charset="0"/>
              </a:rPr>
              <a:t>Tema 3: Funciones en Python</a:t>
            </a:r>
            <a:endParaRPr lang="es-ES" sz="6092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169A54-A8B5-401D-947D-8FFD147B962A}"/>
              </a:ext>
            </a:extLst>
          </p:cNvPr>
          <p:cNvSpPr txBox="1"/>
          <p:nvPr/>
        </p:nvSpPr>
        <p:spPr>
          <a:xfrm flipH="1">
            <a:off x="2915057" y="805071"/>
            <a:ext cx="6035512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85" b="1" dirty="0">
                <a:solidFill>
                  <a:schemeClr val="tx2"/>
                </a:solidFill>
                <a:cs typeface="Arial" panose="020B0604020202020204" pitchFamily="34" charset="0"/>
              </a:rPr>
              <a:t>Programación II</a:t>
            </a:r>
          </a:p>
        </p:txBody>
      </p:sp>
      <p:pic>
        <p:nvPicPr>
          <p:cNvPr id="3" name="Imagen 2" descr="Imagen que contiene interior&#10;&#10;Descripción generada con confianza alta">
            <a:extLst>
              <a:ext uri="{FF2B5EF4-FFF2-40B4-BE49-F238E27FC236}">
                <a16:creationId xmlns:a16="http://schemas.microsoft.com/office/drawing/2014/main" id="{9483C155-8CEE-4E4C-A0FB-6EE3E713C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96"/>
          <a:stretch/>
        </p:blipFill>
        <p:spPr>
          <a:xfrm>
            <a:off x="2813540" y="4219180"/>
            <a:ext cx="2836254" cy="24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1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0D485-42BB-D11D-1243-CCCEB186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5702"/>
            <a:ext cx="8229600" cy="1051049"/>
          </a:xfrm>
        </p:spPr>
        <p:txBody>
          <a:bodyPr/>
          <a:lstStyle/>
          <a:p>
            <a:r>
              <a:rPr lang="es-ES" dirty="0"/>
              <a:t>Funciones en Python: Argumentos Posicionales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29E0E0-91BF-539E-17F4-79287D6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5D3DF5-4C67-53FB-D83F-0F98A8B132EE}"/>
              </a:ext>
            </a:extLst>
          </p:cNvPr>
          <p:cNvSpPr txBox="1"/>
          <p:nvPr/>
        </p:nvSpPr>
        <p:spPr>
          <a:xfrm>
            <a:off x="451490" y="1340768"/>
            <a:ext cx="822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0" i="0" dirty="0">
                <a:solidFill>
                  <a:srgbClr val="000000"/>
                </a:solidFill>
                <a:effectLst/>
                <a:latin typeface="-apple-system"/>
              </a:rPr>
              <a:t>Los </a:t>
            </a:r>
            <a:r>
              <a:rPr lang="es-ES" sz="2400" b="1" i="0" dirty="0">
                <a:solidFill>
                  <a:srgbClr val="000000"/>
                </a:solidFill>
                <a:effectLst/>
                <a:latin typeface="-apple-system"/>
              </a:rPr>
              <a:t>argumentos posicionales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-apple-system"/>
              </a:rPr>
              <a:t> son aquellos argumentos que se copian en sus correspondientes parámetros </a:t>
            </a:r>
            <a:r>
              <a:rPr lang="es-ES" sz="2400" b="1" i="0" dirty="0">
                <a:solidFill>
                  <a:srgbClr val="000000"/>
                </a:solidFill>
                <a:effectLst/>
                <a:latin typeface="-apple-system"/>
              </a:rPr>
              <a:t>en orden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s-ES" sz="2400" b="0" i="0" dirty="0">
                <a:solidFill>
                  <a:srgbClr val="000000"/>
                </a:solidFill>
                <a:effectLst/>
                <a:latin typeface="-apple-system"/>
              </a:rPr>
              <a:t>Un ejemplo definiendo una función que construye una «tv» a partir de 3 parámetros: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F058948-6756-578B-1E3C-600DB2469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37" y="3090103"/>
            <a:ext cx="5568653" cy="192307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37FE3BF-11BE-7F94-65B6-5BAD34583435}"/>
              </a:ext>
            </a:extLst>
          </p:cNvPr>
          <p:cNvSpPr txBox="1"/>
          <p:nvPr/>
        </p:nvSpPr>
        <p:spPr>
          <a:xfrm>
            <a:off x="472048" y="5013176"/>
            <a:ext cx="78443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rgbClr val="000000"/>
                </a:solidFill>
                <a:effectLst/>
                <a:latin typeface="-apple-system"/>
              </a:rPr>
              <a:t>Lo que ha sucedido es un </a:t>
            </a:r>
            <a:r>
              <a:rPr lang="es-ES" sz="2400" b="1" i="0" dirty="0">
                <a:solidFill>
                  <a:srgbClr val="000000"/>
                </a:solidFill>
                <a:effectLst/>
                <a:latin typeface="-apple-system"/>
              </a:rPr>
              <a:t>mapeo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-apple-system"/>
              </a:rPr>
              <a:t> directo entre argumentos y parámetros en el mismo orden que estaban definidos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4613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0D485-42BB-D11D-1243-CCCEB186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5702"/>
            <a:ext cx="8229600" cy="1051049"/>
          </a:xfrm>
        </p:spPr>
        <p:txBody>
          <a:bodyPr/>
          <a:lstStyle/>
          <a:p>
            <a:r>
              <a:rPr lang="es-ES" dirty="0"/>
              <a:t>Funciones en Python: Parameros por defecto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29E0E0-91BF-539E-17F4-79287D6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07D97E-F28E-7331-5B89-5D8530C022E6}"/>
              </a:ext>
            </a:extLst>
          </p:cNvPr>
          <p:cNvSpPr txBox="1"/>
          <p:nvPr/>
        </p:nvSpPr>
        <p:spPr>
          <a:xfrm>
            <a:off x="457200" y="1340768"/>
            <a:ext cx="82296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b="0" i="0" dirty="0">
                <a:solidFill>
                  <a:srgbClr val="000000"/>
                </a:solidFill>
                <a:effectLst/>
                <a:latin typeface="-apple-system"/>
              </a:rPr>
              <a:t>Es posible especificar </a:t>
            </a:r>
            <a:r>
              <a:rPr lang="es-ES" sz="2200" b="1" i="0" dirty="0">
                <a:solidFill>
                  <a:srgbClr val="000000"/>
                </a:solidFill>
                <a:effectLst/>
                <a:latin typeface="-apple-system"/>
              </a:rPr>
              <a:t>valores por defecto</a:t>
            </a:r>
            <a:r>
              <a:rPr lang="es-ES" sz="2200" b="0" i="0" dirty="0">
                <a:solidFill>
                  <a:srgbClr val="000000"/>
                </a:solidFill>
                <a:effectLst/>
                <a:latin typeface="-apple-system"/>
              </a:rPr>
              <a:t> en los parámetros de una función. En el caso de que no se proporcione un valor al argumento en la llamada a la función, el parámetro correspondiente tomará el valor definido por defecto.</a:t>
            </a:r>
            <a:endParaRPr lang="es-ES" sz="2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996B3CD-59A1-DF3E-4166-73FF39C1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787318"/>
            <a:ext cx="6405668" cy="208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7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7A1E7-636A-6EE0-2A19-C43F8548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Funciones: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D1D068-0B6F-7B85-958F-499182B3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F1916A-8503-54E3-BCE5-C3E6519B9F7B}"/>
              </a:ext>
            </a:extLst>
          </p:cNvPr>
          <p:cNvSpPr txBox="1"/>
          <p:nvPr/>
        </p:nvSpPr>
        <p:spPr>
          <a:xfrm>
            <a:off x="457200" y="1347106"/>
            <a:ext cx="76328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dirty="0">
                <a:solidFill>
                  <a:srgbClr val="24292E"/>
                </a:solidFill>
                <a:effectLst/>
                <a:latin typeface="-apple-system"/>
              </a:rPr>
              <a:t>Ejemplo 1</a:t>
            </a:r>
          </a:p>
          <a:p>
            <a:pPr algn="l"/>
            <a:r>
              <a:rPr lang="es-ES" sz="2400" b="0" i="0" dirty="0">
                <a:solidFill>
                  <a:srgbClr val="24292E"/>
                </a:solidFill>
                <a:effectLst/>
                <a:latin typeface="-apple-system"/>
              </a:rPr>
              <a:t>Crear una función llamada “Login”, que recibe un nombre de usuario y una contraseña y te devuelve Verdadero si el nombre de usuario es “</a:t>
            </a:r>
            <a:r>
              <a:rPr lang="es-ES" sz="2400" b="0" i="0" dirty="0" err="1">
                <a:solidFill>
                  <a:srgbClr val="24292E"/>
                </a:solidFill>
                <a:effectLst/>
                <a:latin typeface="-apple-system"/>
              </a:rPr>
              <a:t>usuarioB</a:t>
            </a:r>
            <a:r>
              <a:rPr lang="es-ES" sz="2400" b="0" i="0" dirty="0">
                <a:solidFill>
                  <a:srgbClr val="24292E"/>
                </a:solidFill>
                <a:effectLst/>
                <a:latin typeface="-apple-system"/>
              </a:rPr>
              <a:t>” y la contraseña es “</a:t>
            </a:r>
            <a:r>
              <a:rPr lang="es-ES" sz="2400" dirty="0">
                <a:solidFill>
                  <a:srgbClr val="24292E"/>
                </a:solidFill>
                <a:latin typeface="-apple-system"/>
              </a:rPr>
              <a:t>python123</a:t>
            </a:r>
            <a:r>
              <a:rPr lang="es-ES" sz="2400" b="0" i="0" dirty="0">
                <a:solidFill>
                  <a:srgbClr val="24292E"/>
                </a:solidFill>
                <a:effectLst/>
                <a:latin typeface="-apple-system"/>
              </a:rPr>
              <a:t>”. Además recibe el número de intentos que se ha intentado hacer login y si no se ha podido hacer login incremente este valor.</a:t>
            </a:r>
          </a:p>
          <a:p>
            <a:pPr algn="l"/>
            <a:r>
              <a:rPr lang="es-ES" sz="2400" b="0" i="0" dirty="0">
                <a:solidFill>
                  <a:srgbClr val="24292E"/>
                </a:solidFill>
                <a:effectLst/>
                <a:latin typeface="-apple-system"/>
              </a:rPr>
              <a:t>Crear un programa principal donde se pida un nombre de usuario y una contraseña y se intente hacer login, solamente tenemos tres oportunidades para intentarlo.</a:t>
            </a:r>
          </a:p>
        </p:txBody>
      </p:sp>
    </p:spTree>
    <p:extLst>
      <p:ext uri="{BB962C8B-B14F-4D97-AF65-F5344CB8AC3E}">
        <p14:creationId xmlns:p14="http://schemas.microsoft.com/office/powerpoint/2010/main" val="1685315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7A1E7-636A-6EE0-2A19-C43F8548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Funciones: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D1D068-0B6F-7B85-958F-499182B3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357F5D0-856D-2DA8-8DDD-FBC48AE23025}"/>
              </a:ext>
            </a:extLst>
          </p:cNvPr>
          <p:cNvSpPr txBox="1"/>
          <p:nvPr/>
        </p:nvSpPr>
        <p:spPr>
          <a:xfrm>
            <a:off x="477768" y="1052736"/>
            <a:ext cx="82296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def Login(</a:t>
            </a:r>
            <a:r>
              <a:rPr lang="es-ES" sz="1400" dirty="0" err="1"/>
              <a:t>nombre,password,intentos</a:t>
            </a:r>
            <a:r>
              <a:rPr lang="es-ES" sz="1400" dirty="0"/>
              <a:t>):</a:t>
            </a:r>
          </a:p>
          <a:p>
            <a:r>
              <a:rPr lang="es-ES" sz="1400" dirty="0"/>
              <a:t>	intentos += 1</a:t>
            </a:r>
          </a:p>
          <a:p>
            <a:r>
              <a:rPr lang="es-ES" sz="1400" dirty="0"/>
              <a:t>	if nombre == "</a:t>
            </a:r>
            <a:r>
              <a:rPr lang="es-ES" sz="1400" dirty="0" err="1"/>
              <a:t>usuarioA</a:t>
            </a:r>
            <a:r>
              <a:rPr lang="es-ES" sz="1400" dirty="0"/>
              <a:t>" and </a:t>
            </a:r>
            <a:r>
              <a:rPr lang="es-ES" sz="1400" dirty="0" err="1"/>
              <a:t>password</a:t>
            </a:r>
            <a:r>
              <a:rPr lang="es-ES" sz="1400" dirty="0"/>
              <a:t> == “python123":</a:t>
            </a:r>
          </a:p>
          <a:p>
            <a:r>
              <a:rPr lang="es-ES" sz="1400" dirty="0"/>
              <a:t>		return(</a:t>
            </a:r>
            <a:r>
              <a:rPr lang="es-ES" sz="1400" dirty="0" err="1"/>
              <a:t>True,intentos</a:t>
            </a:r>
            <a:r>
              <a:rPr lang="es-ES" sz="1400" dirty="0"/>
              <a:t>)</a:t>
            </a:r>
          </a:p>
          <a:p>
            <a:r>
              <a:rPr lang="es-ES" sz="1400" dirty="0"/>
              <a:t>	else:</a:t>
            </a:r>
          </a:p>
          <a:p>
            <a:r>
              <a:rPr lang="es-ES" sz="1400" dirty="0"/>
              <a:t>		return(</a:t>
            </a:r>
            <a:r>
              <a:rPr lang="es-ES" sz="1400" dirty="0" err="1"/>
              <a:t>False,intentos</a:t>
            </a:r>
            <a:r>
              <a:rPr lang="es-ES" sz="1400" dirty="0"/>
              <a:t>)	</a:t>
            </a:r>
          </a:p>
          <a:p>
            <a:r>
              <a:rPr lang="es-ES" sz="1400" dirty="0" err="1"/>
              <a:t>cuantasveces</a:t>
            </a:r>
            <a:r>
              <a:rPr lang="es-ES" sz="1400" dirty="0"/>
              <a:t> = 0</a:t>
            </a:r>
          </a:p>
          <a:p>
            <a:r>
              <a:rPr lang="es-ES" sz="1400" dirty="0"/>
              <a:t>while True:</a:t>
            </a:r>
          </a:p>
          <a:p>
            <a:r>
              <a:rPr lang="es-ES" sz="1400" dirty="0"/>
              <a:t>	usuario = input("Usuario:")</a:t>
            </a:r>
          </a:p>
          <a:p>
            <a:r>
              <a:rPr lang="es-ES" sz="1400" dirty="0"/>
              <a:t>	clave = input("</a:t>
            </a:r>
            <a:r>
              <a:rPr lang="es-ES" sz="1400" dirty="0" err="1"/>
              <a:t>Password</a:t>
            </a:r>
            <a:r>
              <a:rPr lang="es-ES" sz="1400" dirty="0"/>
              <a:t>:")</a:t>
            </a:r>
          </a:p>
          <a:p>
            <a:r>
              <a:rPr lang="es-ES" sz="1400" dirty="0"/>
              <a:t>	</a:t>
            </a:r>
            <a:r>
              <a:rPr lang="es-ES" sz="1400" dirty="0" err="1"/>
              <a:t>entrar,cuantasveces</a:t>
            </a:r>
            <a:r>
              <a:rPr lang="es-ES" sz="1400" dirty="0"/>
              <a:t> = Login(</a:t>
            </a:r>
            <a:r>
              <a:rPr lang="es-ES" sz="1400" dirty="0" err="1"/>
              <a:t>usuario,clave,cuantasveces</a:t>
            </a:r>
            <a:r>
              <a:rPr lang="es-ES" sz="1400" dirty="0"/>
              <a:t>)</a:t>
            </a:r>
          </a:p>
          <a:p>
            <a:r>
              <a:rPr lang="es-ES" sz="1400" dirty="0"/>
              <a:t>	if </a:t>
            </a:r>
            <a:r>
              <a:rPr lang="es-ES" sz="1400" dirty="0" err="1"/>
              <a:t>not</a:t>
            </a:r>
            <a:r>
              <a:rPr lang="es-ES" sz="1400" dirty="0"/>
              <a:t> entrar:</a:t>
            </a:r>
          </a:p>
          <a:p>
            <a:r>
              <a:rPr lang="es-ES" sz="1400" dirty="0"/>
              <a:t>		print("Error. Nombre de usuario o contraseña incorrecta.")</a:t>
            </a:r>
          </a:p>
          <a:p>
            <a:r>
              <a:rPr lang="es-ES" sz="1400" dirty="0"/>
              <a:t>	if entrar </a:t>
            </a:r>
            <a:r>
              <a:rPr lang="es-ES" sz="1400" dirty="0" err="1"/>
              <a:t>or</a:t>
            </a:r>
            <a:r>
              <a:rPr lang="es-ES" sz="1400" dirty="0"/>
              <a:t> </a:t>
            </a:r>
            <a:r>
              <a:rPr lang="es-ES" sz="1400" dirty="0" err="1"/>
              <a:t>cuantasveces</a:t>
            </a:r>
            <a:r>
              <a:rPr lang="es-ES" sz="1400" dirty="0"/>
              <a:t> == 3: </a:t>
            </a:r>
          </a:p>
          <a:p>
            <a:r>
              <a:rPr lang="es-ES" sz="1400" dirty="0"/>
              <a:t>		break</a:t>
            </a:r>
          </a:p>
          <a:p>
            <a:r>
              <a:rPr lang="es-ES" sz="1400" dirty="0"/>
              <a:t>	</a:t>
            </a:r>
          </a:p>
          <a:p>
            <a:r>
              <a:rPr lang="es-ES" sz="1400" dirty="0"/>
              <a:t>if entrar:</a:t>
            </a:r>
          </a:p>
          <a:p>
            <a:r>
              <a:rPr lang="es-ES" sz="1400" dirty="0"/>
              <a:t>	print("Bienvenidos al sistema")</a:t>
            </a:r>
          </a:p>
          <a:p>
            <a:r>
              <a:rPr lang="es-ES" sz="1400" dirty="0"/>
              <a:t>else: # Ha llegado a los tres intentos</a:t>
            </a:r>
          </a:p>
          <a:p>
            <a:r>
              <a:rPr lang="es-ES" sz="1400" dirty="0"/>
              <a:t>	print("No has entrado en el sistema")</a:t>
            </a:r>
          </a:p>
        </p:txBody>
      </p:sp>
    </p:spTree>
    <p:extLst>
      <p:ext uri="{BB962C8B-B14F-4D97-AF65-F5344CB8AC3E}">
        <p14:creationId xmlns:p14="http://schemas.microsoft.com/office/powerpoint/2010/main" val="96963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7A1E7-636A-6EE0-2A19-C43F8548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Funciones: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D1D068-0B6F-7B85-958F-499182B3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D78AC8-99FA-FBC1-6B58-413AD7E8B624}"/>
              </a:ext>
            </a:extLst>
          </p:cNvPr>
          <p:cNvSpPr txBox="1"/>
          <p:nvPr/>
        </p:nvSpPr>
        <p:spPr>
          <a:xfrm>
            <a:off x="426348" y="1196752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dirty="0">
                <a:solidFill>
                  <a:srgbClr val="24292E"/>
                </a:solidFill>
                <a:effectLst/>
                <a:latin typeface="-apple-system"/>
              </a:rPr>
              <a:t>Ejemplo 2:</a:t>
            </a:r>
            <a:r>
              <a:rPr lang="es-ES" sz="2400" b="0" i="0" dirty="0">
                <a:solidFill>
                  <a:srgbClr val="24292E"/>
                </a:solidFill>
                <a:effectLst/>
                <a:latin typeface="-apple-system"/>
              </a:rPr>
              <a:t> Escribir dos funciones que permitan calcular: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24292E"/>
                </a:solidFill>
                <a:effectLst/>
                <a:latin typeface="-apple-system"/>
              </a:rPr>
              <a:t>La cantidad de segundos en un tiempo dado en horas, minutos y segundos.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24292E"/>
                </a:solidFill>
                <a:effectLst/>
                <a:latin typeface="-apple-system"/>
              </a:rPr>
              <a:t>La cantidad de horas, minutos y segundos de un tiempo dado en segundos.</a:t>
            </a:r>
          </a:p>
          <a:p>
            <a:pPr algn="l"/>
            <a:r>
              <a:rPr lang="es-ES" sz="2400" b="0" i="0" dirty="0">
                <a:solidFill>
                  <a:srgbClr val="24292E"/>
                </a:solidFill>
                <a:effectLst/>
                <a:latin typeface="-apple-system"/>
              </a:rPr>
              <a:t>Escribe un programa principal con un menú donde se pueda elegir la opción de convertir a segundos, convertir a horas, minutos y segundos o salir del programa.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0026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AA369D-E4E1-6919-27EE-A1C48BF8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669583-E3AE-F5A1-558A-F264F2C2ECA0}"/>
              </a:ext>
            </a:extLst>
          </p:cNvPr>
          <p:cNvSpPr txBox="1"/>
          <p:nvPr/>
        </p:nvSpPr>
        <p:spPr>
          <a:xfrm>
            <a:off x="1547664" y="243512"/>
            <a:ext cx="734481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def </a:t>
            </a:r>
            <a:r>
              <a:rPr lang="es-ES" sz="1200" dirty="0" err="1"/>
              <a:t>Convertir_A_Segundos</a:t>
            </a:r>
            <a:r>
              <a:rPr lang="es-ES" sz="1200" dirty="0"/>
              <a:t>(</a:t>
            </a:r>
            <a:r>
              <a:rPr lang="es-ES" sz="1200" dirty="0" err="1"/>
              <a:t>h,m,s</a:t>
            </a:r>
            <a:r>
              <a:rPr lang="es-ES" sz="1200" dirty="0"/>
              <a:t>):</a:t>
            </a:r>
          </a:p>
          <a:p>
            <a:r>
              <a:rPr lang="es-ES" sz="1200" dirty="0"/>
              <a:t>	return h * 3600 + m * 60 + s</a:t>
            </a:r>
          </a:p>
          <a:p>
            <a:r>
              <a:rPr lang="es-ES" sz="1200" dirty="0"/>
              <a:t>def </a:t>
            </a:r>
            <a:r>
              <a:rPr lang="es-ES" sz="1200" dirty="0" err="1"/>
              <a:t>Convertir_A_HMS</a:t>
            </a:r>
            <a:r>
              <a:rPr lang="es-ES" sz="1200" dirty="0"/>
              <a:t>(</a:t>
            </a:r>
            <a:r>
              <a:rPr lang="es-ES" sz="1200" dirty="0" err="1"/>
              <a:t>seg</a:t>
            </a:r>
            <a:r>
              <a:rPr lang="es-ES" sz="1200" dirty="0"/>
              <a:t>):</a:t>
            </a:r>
          </a:p>
          <a:p>
            <a:r>
              <a:rPr lang="es-ES" sz="1200" dirty="0"/>
              <a:t>	# Horas = División entera de los segundos entre 3600</a:t>
            </a:r>
          </a:p>
          <a:p>
            <a:r>
              <a:rPr lang="es-ES" sz="1200" dirty="0"/>
              <a:t>	h = </a:t>
            </a:r>
            <a:r>
              <a:rPr lang="es-ES" sz="1200" dirty="0" err="1"/>
              <a:t>seg</a:t>
            </a:r>
            <a:r>
              <a:rPr lang="es-ES" sz="1200" dirty="0"/>
              <a:t>//3600</a:t>
            </a:r>
          </a:p>
          <a:p>
            <a:r>
              <a:rPr lang="es-ES" sz="1200" dirty="0"/>
              <a:t>	# Decremento los segundos que me quedan por convertir</a:t>
            </a:r>
          </a:p>
          <a:p>
            <a:r>
              <a:rPr lang="es-ES" sz="1200" dirty="0"/>
              <a:t>	</a:t>
            </a:r>
            <a:r>
              <a:rPr lang="es-ES" sz="1200" dirty="0" err="1"/>
              <a:t>seg</a:t>
            </a:r>
            <a:r>
              <a:rPr lang="es-ES" sz="1200" dirty="0"/>
              <a:t> = </a:t>
            </a:r>
            <a:r>
              <a:rPr lang="es-ES" sz="1200" dirty="0" err="1"/>
              <a:t>seg</a:t>
            </a:r>
            <a:r>
              <a:rPr lang="es-ES" sz="1200" dirty="0"/>
              <a:t> - h*3600</a:t>
            </a:r>
          </a:p>
          <a:p>
            <a:r>
              <a:rPr lang="es-ES" sz="1200" dirty="0"/>
              <a:t>	# Minutos = División entera de los segundos entre 60</a:t>
            </a:r>
          </a:p>
          <a:p>
            <a:r>
              <a:rPr lang="es-ES" sz="1200" dirty="0"/>
              <a:t>	m = </a:t>
            </a:r>
            <a:r>
              <a:rPr lang="es-ES" sz="1200" dirty="0" err="1"/>
              <a:t>seg</a:t>
            </a:r>
            <a:r>
              <a:rPr lang="es-ES" sz="1200" dirty="0"/>
              <a:t>//60</a:t>
            </a:r>
          </a:p>
          <a:p>
            <a:r>
              <a:rPr lang="es-ES" sz="1200" dirty="0"/>
              <a:t>	# Decremento los segundos que me quedan por convertir</a:t>
            </a:r>
          </a:p>
          <a:p>
            <a:r>
              <a:rPr lang="es-ES" sz="1200" dirty="0"/>
              <a:t>	</a:t>
            </a:r>
            <a:r>
              <a:rPr lang="es-ES" sz="1200" dirty="0" err="1"/>
              <a:t>seg</a:t>
            </a:r>
            <a:r>
              <a:rPr lang="es-ES" sz="1200" dirty="0"/>
              <a:t> = </a:t>
            </a:r>
            <a:r>
              <a:rPr lang="es-ES" sz="1200" dirty="0" err="1"/>
              <a:t>seg</a:t>
            </a:r>
            <a:r>
              <a:rPr lang="es-ES" sz="1200" dirty="0"/>
              <a:t> - m*60</a:t>
            </a:r>
          </a:p>
          <a:p>
            <a:r>
              <a:rPr lang="es-ES" sz="1200" dirty="0"/>
              <a:t>	# Lo que me quedan corresponden a los segundos</a:t>
            </a:r>
          </a:p>
          <a:p>
            <a:r>
              <a:rPr lang="es-ES" sz="1200" dirty="0"/>
              <a:t>	s = </a:t>
            </a:r>
            <a:r>
              <a:rPr lang="es-ES" sz="1200" dirty="0" err="1"/>
              <a:t>seg</a:t>
            </a:r>
            <a:endParaRPr lang="es-ES" sz="1200" dirty="0"/>
          </a:p>
          <a:p>
            <a:r>
              <a:rPr lang="es-ES" sz="1200" dirty="0"/>
              <a:t>	return </a:t>
            </a:r>
            <a:r>
              <a:rPr lang="es-ES" sz="1200" dirty="0" err="1"/>
              <a:t>h,m,s</a:t>
            </a:r>
            <a:endParaRPr lang="es-ES" sz="1200" dirty="0"/>
          </a:p>
          <a:p>
            <a:r>
              <a:rPr lang="es-ES" sz="1200" dirty="0"/>
              <a:t>while True:</a:t>
            </a:r>
          </a:p>
          <a:p>
            <a:r>
              <a:rPr lang="es-ES" sz="1200" dirty="0"/>
              <a:t>	print("1.- Convertir a segundos")</a:t>
            </a:r>
          </a:p>
          <a:p>
            <a:r>
              <a:rPr lang="es-ES" sz="1200" dirty="0"/>
              <a:t>	print("2.- Convertir a horas, minutos y segundos")</a:t>
            </a:r>
          </a:p>
          <a:p>
            <a:r>
              <a:rPr lang="es-ES" sz="1200" dirty="0"/>
              <a:t>	print("3.- Salir")</a:t>
            </a:r>
          </a:p>
          <a:p>
            <a:r>
              <a:rPr lang="es-ES" sz="1200" dirty="0"/>
              <a:t>	opcion = int(input())</a:t>
            </a:r>
          </a:p>
          <a:p>
            <a:r>
              <a:rPr lang="es-ES" sz="1200" dirty="0"/>
              <a:t>	if opcion == 1:</a:t>
            </a:r>
          </a:p>
          <a:p>
            <a:r>
              <a:rPr lang="es-ES" sz="1200" dirty="0"/>
              <a:t>		</a:t>
            </a:r>
            <a:r>
              <a:rPr lang="es-ES" sz="1200" dirty="0" err="1"/>
              <a:t>hor</a:t>
            </a:r>
            <a:r>
              <a:rPr lang="es-ES" sz="1200" dirty="0"/>
              <a:t> = int(input("Horas:"))</a:t>
            </a:r>
          </a:p>
          <a:p>
            <a:r>
              <a:rPr lang="es-ES" sz="1200" dirty="0"/>
              <a:t>		</a:t>
            </a:r>
            <a:r>
              <a:rPr lang="es-ES" sz="1200" dirty="0" err="1"/>
              <a:t>minu</a:t>
            </a:r>
            <a:r>
              <a:rPr lang="es-ES" sz="1200" dirty="0"/>
              <a:t> = int(input("Minutos:"))</a:t>
            </a:r>
          </a:p>
          <a:p>
            <a:r>
              <a:rPr lang="es-ES" sz="1200" dirty="0"/>
              <a:t>		</a:t>
            </a:r>
            <a:r>
              <a:rPr lang="es-ES" sz="1200" dirty="0" err="1"/>
              <a:t>seg</a:t>
            </a:r>
            <a:r>
              <a:rPr lang="es-ES" sz="1200" dirty="0"/>
              <a:t> = int(input("Segundos:"))</a:t>
            </a:r>
          </a:p>
          <a:p>
            <a:r>
              <a:rPr lang="es-ES" sz="1200" dirty="0"/>
              <a:t>		print("Corresponde a",</a:t>
            </a:r>
            <a:r>
              <a:rPr lang="es-ES" sz="1200" dirty="0" err="1"/>
              <a:t>Convertir_A_Segundos</a:t>
            </a:r>
            <a:r>
              <a:rPr lang="es-ES" sz="1200" dirty="0"/>
              <a:t>(</a:t>
            </a:r>
            <a:r>
              <a:rPr lang="es-ES" sz="1200" dirty="0" err="1"/>
              <a:t>hor,minu,seg</a:t>
            </a:r>
            <a:r>
              <a:rPr lang="es-ES" sz="1200" dirty="0"/>
              <a:t>),"segundos.")</a:t>
            </a:r>
          </a:p>
          <a:p>
            <a:r>
              <a:rPr lang="es-ES" sz="1200" dirty="0"/>
              <a:t>	elif opcion == 2:</a:t>
            </a:r>
          </a:p>
          <a:p>
            <a:r>
              <a:rPr lang="es-ES" sz="1200" dirty="0"/>
              <a:t>		</a:t>
            </a:r>
            <a:r>
              <a:rPr lang="es-ES" sz="1200" dirty="0" err="1"/>
              <a:t>segund</a:t>
            </a:r>
            <a:r>
              <a:rPr lang="es-ES" sz="1200" dirty="0"/>
              <a:t>=int(input("Segundos:"))</a:t>
            </a:r>
          </a:p>
          <a:p>
            <a:r>
              <a:rPr lang="es-ES" sz="1200" dirty="0"/>
              <a:t>		</a:t>
            </a:r>
            <a:r>
              <a:rPr lang="es-ES" sz="1200" dirty="0" err="1"/>
              <a:t>hor,minu,seg</a:t>
            </a:r>
            <a:r>
              <a:rPr lang="es-ES" sz="1200" dirty="0"/>
              <a:t> = </a:t>
            </a:r>
            <a:r>
              <a:rPr lang="es-ES" sz="1200" dirty="0" err="1"/>
              <a:t>Convertir_A_HMS</a:t>
            </a:r>
            <a:r>
              <a:rPr lang="es-ES" sz="1200" dirty="0"/>
              <a:t>(</a:t>
            </a:r>
            <a:r>
              <a:rPr lang="es-ES" sz="1200" dirty="0" err="1"/>
              <a:t>segund</a:t>
            </a:r>
            <a:r>
              <a:rPr lang="es-ES" sz="1200" dirty="0"/>
              <a:t>)</a:t>
            </a:r>
          </a:p>
          <a:p>
            <a:r>
              <a:rPr lang="es-ES" sz="1200" dirty="0"/>
              <a:t>		print("Corresponde a ",</a:t>
            </a:r>
            <a:r>
              <a:rPr lang="es-ES" sz="1200" dirty="0" err="1"/>
              <a:t>hor</a:t>
            </a:r>
            <a:r>
              <a:rPr lang="es-ES" sz="1200" dirty="0"/>
              <a:t>,":",</a:t>
            </a:r>
            <a:r>
              <a:rPr lang="es-ES" sz="1200" dirty="0" err="1"/>
              <a:t>minu</a:t>
            </a:r>
            <a:r>
              <a:rPr lang="es-ES" sz="1200" dirty="0"/>
              <a:t>,":",</a:t>
            </a:r>
            <a:r>
              <a:rPr lang="es-ES" sz="1200" dirty="0" err="1"/>
              <a:t>seg</a:t>
            </a:r>
            <a:r>
              <a:rPr lang="es-ES" sz="1200" dirty="0"/>
              <a:t>)</a:t>
            </a:r>
          </a:p>
          <a:p>
            <a:r>
              <a:rPr lang="es-ES" sz="1200" dirty="0"/>
              <a:t>	elif opcion == 3:</a:t>
            </a:r>
          </a:p>
          <a:p>
            <a:r>
              <a:rPr lang="es-ES" sz="1200" dirty="0"/>
              <a:t>		break</a:t>
            </a:r>
          </a:p>
          <a:p>
            <a:r>
              <a:rPr lang="es-ES" sz="1200" dirty="0"/>
              <a:t>	else:</a:t>
            </a:r>
          </a:p>
          <a:p>
            <a:r>
              <a:rPr lang="es-ES" sz="1200" dirty="0"/>
              <a:t>		print("Opción incorrecta")</a:t>
            </a:r>
          </a:p>
        </p:txBody>
      </p:sp>
    </p:spTree>
    <p:extLst>
      <p:ext uri="{BB962C8B-B14F-4D97-AF65-F5344CB8AC3E}">
        <p14:creationId xmlns:p14="http://schemas.microsoft.com/office/powerpoint/2010/main" val="1478399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7FAF7-2951-5608-F66A-D803EB8F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 con Funciones: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C35902-E309-4399-4E2C-98B1B4DC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4A61DC1-5CC0-ADD4-A754-8B820DC029C5}"/>
              </a:ext>
            </a:extLst>
          </p:cNvPr>
          <p:cNvSpPr txBox="1"/>
          <p:nvPr/>
        </p:nvSpPr>
        <p:spPr>
          <a:xfrm>
            <a:off x="456074" y="1340767"/>
            <a:ext cx="82001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i="0" dirty="0">
                <a:solidFill>
                  <a:srgbClr val="000000"/>
                </a:solidFill>
                <a:effectLst/>
                <a:latin typeface="-apple-system"/>
              </a:rPr>
              <a:t>Ejercicio 1: 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-apple-system"/>
              </a:rPr>
              <a:t>Escriba una función en Python que reproduzca lo siguiente: entradas: 4 y 6 resultado 52</a:t>
            </a:r>
          </a:p>
          <a:p>
            <a:endParaRPr lang="es-ES" sz="2400" dirty="0">
              <a:solidFill>
                <a:srgbClr val="000000"/>
              </a:solidFill>
              <a:latin typeface="-apple-system"/>
            </a:endParaRPr>
          </a:p>
          <a:p>
            <a:endParaRPr lang="es-ES" sz="2400" dirty="0">
              <a:solidFill>
                <a:srgbClr val="000000"/>
              </a:solidFill>
              <a:latin typeface="-apple-system"/>
            </a:endParaRPr>
          </a:p>
          <a:p>
            <a:endParaRPr lang="es-ES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311D0E2-2BD9-FFBF-42F7-83EA11384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264884"/>
            <a:ext cx="2959358" cy="586288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15C22F24-AE31-51AF-2485-37342608D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99" y="3354369"/>
            <a:ext cx="781607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s-ES" altLang="es-ES" sz="2400" b="1" dirty="0">
                <a:solidFill>
                  <a:srgbClr val="000000"/>
                </a:solidFill>
                <a:latin typeface="-apple-system"/>
              </a:rPr>
              <a:t>Ejercicio 2: </a:t>
            </a:r>
            <a:r>
              <a:rPr lang="es-ES" altLang="es-ES" sz="2400" dirty="0">
                <a:solidFill>
                  <a:srgbClr val="000000"/>
                </a:solidFill>
                <a:latin typeface="-apple-system"/>
              </a:rPr>
              <a:t>Escriba una función factorial que reciba un único parámetro n y devuelva su factorial.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972DC81-524A-5D62-A4ED-D2A4AF1E8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211" y="4313598"/>
            <a:ext cx="32194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7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7FAF7-2951-5608-F66A-D803EB8F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 con Funciones: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C35902-E309-4399-4E2C-98B1B4DC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9380DA-01CC-D865-1A2F-39BE445C1F18}"/>
              </a:ext>
            </a:extLst>
          </p:cNvPr>
          <p:cNvSpPr txBox="1"/>
          <p:nvPr/>
        </p:nvSpPr>
        <p:spPr>
          <a:xfrm>
            <a:off x="457170" y="1010245"/>
            <a:ext cx="822960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b="1" i="0" dirty="0">
                <a:effectLst/>
                <a:latin typeface="Roboto" panose="02000000000000000000" pitchFamily="2" charset="0"/>
              </a:rPr>
              <a:t>Ejercicio 3: </a:t>
            </a:r>
            <a:r>
              <a:rPr lang="es-ES" sz="2200" b="0" i="0" dirty="0">
                <a:effectLst/>
                <a:latin typeface="Roboto" panose="02000000000000000000" pitchFamily="2" charset="0"/>
              </a:rPr>
              <a:t>Solicitar al usuario que ingrese su dirección email. Imprimir un mensaje indicando si la dirección es válida o no, haciendo uso de una función para decidirlo. Una dirección se considerará válida si contiene el símbolo "@". </a:t>
            </a:r>
          </a:p>
          <a:p>
            <a:endParaRPr lang="es-ES" sz="2200" b="0" i="0" dirty="0">
              <a:effectLst/>
              <a:latin typeface="Roboto" panose="02000000000000000000" pitchFamily="2" charset="0"/>
            </a:endParaRPr>
          </a:p>
          <a:p>
            <a:r>
              <a:rPr lang="es-ES" sz="2200" dirty="0">
                <a:solidFill>
                  <a:srgbClr val="333333"/>
                </a:solidFill>
                <a:latin typeface="Roboto" panose="02000000000000000000" pitchFamily="2" charset="0"/>
              </a:rPr>
              <a:t>Ejemplo valida: </a:t>
            </a:r>
            <a:r>
              <a:rPr lang="es-ES" sz="2200" b="1" dirty="0">
                <a:solidFill>
                  <a:srgbClr val="333333"/>
                </a:solidFill>
                <a:latin typeface="Roboto" panose="02000000000000000000" pitchFamily="2" charset="0"/>
              </a:rPr>
              <a:t>c</a:t>
            </a:r>
            <a:r>
              <a:rPr lang="es-ES" sz="2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ynthya@ufv.es </a:t>
            </a:r>
            <a:r>
              <a:rPr lang="es-ES" sz="2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no valida: </a:t>
            </a:r>
            <a:r>
              <a:rPr lang="es-ES" sz="2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cynthyaufv.es</a:t>
            </a:r>
          </a:p>
          <a:p>
            <a:r>
              <a:rPr lang="es-ES" sz="2200" b="1" dirty="0">
                <a:latin typeface="Roboto" panose="02000000000000000000" pitchFamily="2" charset="0"/>
              </a:rPr>
              <a:t>Ejercicio 4: </a:t>
            </a:r>
            <a:r>
              <a:rPr lang="es-ES" sz="2200" dirty="0">
                <a:latin typeface="Roboto" panose="02000000000000000000" pitchFamily="2" charset="0"/>
              </a:rPr>
              <a:t>Desarrollar un programa donde el usuario tecle numeros,  hasta que ingrese 0 sale del sistema, y que me muestre en pantalla la suma de los dígitos de ese numero.  Ejemplo: 435 mostrara: 12 y si coloca 0 sale del programa.</a:t>
            </a:r>
          </a:p>
          <a:p>
            <a:endParaRPr lang="es-ES" sz="2200" dirty="0">
              <a:latin typeface="Roboto" panose="02000000000000000000" pitchFamily="2" charset="0"/>
            </a:endParaRPr>
          </a:p>
          <a:p>
            <a:r>
              <a:rPr lang="es-ES" sz="2200" b="1" dirty="0">
                <a:latin typeface="Roboto" panose="02000000000000000000" pitchFamily="2" charset="0"/>
              </a:rPr>
              <a:t>Ejercicio 5</a:t>
            </a:r>
            <a:r>
              <a:rPr lang="es-ES" sz="2200" dirty="0">
                <a:latin typeface="Roboto" panose="02000000000000000000" pitchFamily="2" charset="0"/>
              </a:rPr>
              <a:t>: Escribir un programa que pida números al usuario, mostrar el factorial de cada uno y, al finalizar, muestre la cantidad total de números leídos en total. Utilizar una o más funciones, según sea necesario.</a:t>
            </a:r>
          </a:p>
          <a:p>
            <a:endParaRPr lang="es-ES" sz="2200" dirty="0">
              <a:latin typeface="Roboto" panose="02000000000000000000" pitchFamily="2" charset="0"/>
            </a:endParaRPr>
          </a:p>
          <a:p>
            <a:endParaRPr lang="es-ES" sz="2200" b="1" dirty="0"/>
          </a:p>
        </p:txBody>
      </p:sp>
    </p:spTree>
    <p:extLst>
      <p:ext uri="{BB962C8B-B14F-4D97-AF65-F5344CB8AC3E}">
        <p14:creationId xmlns:p14="http://schemas.microsoft.com/office/powerpoint/2010/main" val="224432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7A1E7-636A-6EE0-2A19-C43F8548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con Funciones: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D1D068-0B6F-7B85-958F-499182B3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064AB7A-941F-6E71-2E8F-1CCE66378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76" y="1343015"/>
            <a:ext cx="829126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Ejercicio 6: </a:t>
            </a:r>
            <a:r>
              <a:rPr kumimoji="0" lang="es-ES" altLang="es-E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Diseñar una función que calcule el área y el perímetro de una circunferencia. Utiliza dicha función en un programa principal que lea el radio de una circunferencia y muestre su área y perímetro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0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639772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 descr="Resultado de imagen de ingeniería informática"/>
          <p:cNvSpPr>
            <a:spLocks noChangeAspect="1" noChangeArrowheads="1"/>
          </p:cNvSpPr>
          <p:nvPr/>
        </p:nvSpPr>
        <p:spPr bwMode="auto">
          <a:xfrm>
            <a:off x="143608" y="130419"/>
            <a:ext cx="281354" cy="281355"/>
          </a:xfrm>
          <a:prstGeom prst="rect">
            <a:avLst/>
          </a:prstGeom>
          <a:noFill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D1B28DC-FFE8-409D-85DC-3AACC8221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058" y="1989339"/>
            <a:ext cx="6035512" cy="1293573"/>
          </a:xfrm>
        </p:spPr>
        <p:txBody>
          <a:bodyPr/>
          <a:lstStyle/>
          <a:p>
            <a:r>
              <a:rPr lang="es-ES" sz="2800" dirty="0"/>
              <a:t>cynthya.garcia@ufv.es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5C8381-A403-44DF-A965-24914FA5C057}"/>
              </a:ext>
            </a:extLst>
          </p:cNvPr>
          <p:cNvSpPr txBox="1"/>
          <p:nvPr/>
        </p:nvSpPr>
        <p:spPr>
          <a:xfrm>
            <a:off x="284285" y="1744272"/>
            <a:ext cx="2317111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85" b="1" dirty="0">
                <a:solidFill>
                  <a:schemeClr val="bg1"/>
                </a:solidFill>
                <a:cs typeface="Arial" panose="020B0604020202020204" pitchFamily="34" charset="0"/>
              </a:rPr>
              <a:t>Gracias!</a:t>
            </a:r>
            <a:endParaRPr lang="es-ES" sz="6092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169A54-A8B5-401D-947D-8FFD147B962A}"/>
              </a:ext>
            </a:extLst>
          </p:cNvPr>
          <p:cNvSpPr txBox="1"/>
          <p:nvPr/>
        </p:nvSpPr>
        <p:spPr>
          <a:xfrm flipH="1">
            <a:off x="2915057" y="805071"/>
            <a:ext cx="6035512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85" b="1" dirty="0">
                <a:solidFill>
                  <a:schemeClr val="tx2"/>
                </a:solidFill>
                <a:cs typeface="Arial" panose="020B0604020202020204" pitchFamily="34" charset="0"/>
              </a:rPr>
              <a:t>Programación II</a:t>
            </a:r>
          </a:p>
        </p:txBody>
      </p:sp>
      <p:pic>
        <p:nvPicPr>
          <p:cNvPr id="3" name="Imagen 2" descr="Imagen que contiene interior&#10;&#10;Descripción generada con confianza alta">
            <a:extLst>
              <a:ext uri="{FF2B5EF4-FFF2-40B4-BE49-F238E27FC236}">
                <a16:creationId xmlns:a16="http://schemas.microsoft.com/office/drawing/2014/main" id="{9483C155-8CEE-4E4C-A0FB-6EE3E713C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96"/>
          <a:stretch/>
        </p:blipFill>
        <p:spPr>
          <a:xfrm>
            <a:off x="2813540" y="4219180"/>
            <a:ext cx="2836254" cy="24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9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87CFB6D-A4CE-4387-A05D-1DBBA705D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b="1" dirty="0">
                <a:cs typeface="Times New Roman" panose="02020603050405020304" pitchFamily="18" charset="0"/>
              </a:rPr>
              <a:t>Introducción a Funciones:</a:t>
            </a:r>
            <a:endParaRPr lang="es-ES" altLang="es-ES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46AA37C-48E7-CDDB-B944-E5374B0D772F}"/>
              </a:ext>
            </a:extLst>
          </p:cNvPr>
          <p:cNvSpPr txBox="1"/>
          <p:nvPr/>
        </p:nvSpPr>
        <p:spPr>
          <a:xfrm>
            <a:off x="457200" y="1196752"/>
            <a:ext cx="8229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0" i="0" dirty="0">
                <a:solidFill>
                  <a:srgbClr val="000000"/>
                </a:solidFill>
                <a:effectLst/>
                <a:latin typeface="-apple-system"/>
              </a:rPr>
              <a:t>El concepto de </a:t>
            </a:r>
            <a:r>
              <a:rPr lang="es-ES" sz="2400" b="1" i="0" dirty="0">
                <a:solidFill>
                  <a:srgbClr val="FF0000"/>
                </a:solidFill>
                <a:effectLst/>
                <a:latin typeface="-apple-system"/>
              </a:rPr>
              <a:t>función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-apple-system"/>
              </a:rPr>
              <a:t> 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-apple-system"/>
              </a:rPr>
              <a:t>es básico en prácticamente cualquier lenguaje de programación. Se trata de una estructura que nos permite agrupar código. Persigue dos objetivos claros:</a:t>
            </a:r>
          </a:p>
          <a:p>
            <a:pPr algn="l"/>
            <a:endParaRPr lang="es-E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s-ES" sz="2400" b="1" i="0" dirty="0">
                <a:solidFill>
                  <a:srgbClr val="FF0000"/>
                </a:solidFill>
                <a:effectLst/>
                <a:latin typeface="-apple-system"/>
              </a:rPr>
              <a:t>No repetir</a:t>
            </a:r>
            <a:r>
              <a:rPr lang="es-ES" sz="2400" b="0" i="0" dirty="0">
                <a:solidFill>
                  <a:srgbClr val="FF0000"/>
                </a:solidFill>
                <a:effectLst/>
                <a:latin typeface="-apple-system"/>
              </a:rPr>
              <a:t> 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-apple-system"/>
              </a:rPr>
              <a:t>trozos de código durante nuestro programa.</a:t>
            </a:r>
          </a:p>
          <a:p>
            <a:pPr algn="l">
              <a:buFont typeface="+mj-lt"/>
              <a:buAutoNum type="arabicPeriod"/>
            </a:pPr>
            <a:r>
              <a:rPr lang="es-ES" sz="2400" b="1" i="0" dirty="0">
                <a:solidFill>
                  <a:srgbClr val="FF0000"/>
                </a:solidFill>
                <a:effectLst/>
                <a:latin typeface="-apple-system"/>
              </a:rPr>
              <a:t>Reutilizar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-apple-system"/>
              </a:rPr>
              <a:t> el código para distintas situaciones.</a:t>
            </a:r>
          </a:p>
          <a:p>
            <a:pPr algn="l">
              <a:buFont typeface="+mj-lt"/>
              <a:buAutoNum type="arabicPeriod"/>
            </a:pPr>
            <a:endParaRPr lang="es-E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es-ES" sz="2400" b="0" i="0" dirty="0">
                <a:solidFill>
                  <a:srgbClr val="000000"/>
                </a:solidFill>
                <a:effectLst/>
                <a:latin typeface="-apple-system"/>
              </a:rPr>
              <a:t>Una función viene </a:t>
            </a:r>
            <a:r>
              <a:rPr lang="es-ES" sz="2400" b="1" i="1" dirty="0">
                <a:solidFill>
                  <a:srgbClr val="000000"/>
                </a:solidFill>
                <a:effectLst/>
                <a:latin typeface="-apple-system"/>
              </a:rPr>
              <a:t>definida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-apple-system"/>
              </a:rPr>
              <a:t> por su </a:t>
            </a:r>
            <a:r>
              <a:rPr lang="es-ES" sz="2400" b="1" i="1" dirty="0">
                <a:solidFill>
                  <a:srgbClr val="0070C0"/>
                </a:solidFill>
                <a:effectLst/>
                <a:latin typeface="-apple-system"/>
              </a:rPr>
              <a:t>nombre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-apple-system"/>
              </a:rPr>
              <a:t>, sus </a:t>
            </a:r>
            <a:r>
              <a:rPr lang="es-ES" sz="2400" b="1" i="1" dirty="0">
                <a:solidFill>
                  <a:srgbClr val="0070C0"/>
                </a:solidFill>
                <a:latin typeface="-apple-system"/>
              </a:rPr>
              <a:t>parámetros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-apple-system"/>
              </a:rPr>
              <a:t> y su </a:t>
            </a:r>
            <a:r>
              <a:rPr lang="es-ES" sz="2400" b="1" i="1" dirty="0">
                <a:solidFill>
                  <a:srgbClr val="0070C0"/>
                </a:solidFill>
                <a:latin typeface="-apple-system"/>
              </a:rPr>
              <a:t>valor de retorno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-apple-system"/>
              </a:rPr>
              <a:t>. Esta parametrización de las funciones las convierte en una poderosa herramienta ajustable a las circunstancias que tengamos. Al </a:t>
            </a:r>
            <a:r>
              <a:rPr lang="es-ES" sz="2400" b="1" i="1" dirty="0">
                <a:solidFill>
                  <a:srgbClr val="00B050"/>
                </a:solidFill>
                <a:effectLst/>
                <a:latin typeface="-apple-system"/>
              </a:rPr>
              <a:t>invocarla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-apple-system"/>
              </a:rPr>
              <a:t> estaremos solicitando su ejecución y obtendremos unos resultados.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58CCCD-087D-3411-5DB6-9DB891E7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588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E063-5F4D-4615-8720-0549D362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Derechos </a:t>
            </a:r>
            <a:r>
              <a:rPr lang="es-ES"/>
              <a:t>de Autor</a:t>
            </a:r>
          </a:p>
        </p:txBody>
      </p:sp>
      <p:sp>
        <p:nvSpPr>
          <p:cNvPr id="72706" name="Marcador de contenido 2">
            <a:extLst>
              <a:ext uri="{FF2B5EF4-FFF2-40B4-BE49-F238E27FC236}">
                <a16:creationId xmlns:a16="http://schemas.microsoft.com/office/drawing/2014/main" id="{E9A62A28-8971-450B-B29C-7883E2595E6A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s-ES" altLang="es-ES" b="1" u="sng" dirty="0"/>
              <a:t>Queda prohibida la difusión de este material o la reproducción de cualquiera de sus partes fuera del ámbito de la UFV</a:t>
            </a:r>
            <a:r>
              <a:rPr lang="es-ES" altLang="es-ES" b="1" dirty="0"/>
              <a:t>.  </a:t>
            </a:r>
            <a:r>
              <a:rPr lang="es-ES" altLang="es-ES" sz="3200" b="1" dirty="0"/>
              <a:t>Si se reproduce alguna de sus partes </a:t>
            </a:r>
            <a:r>
              <a:rPr lang="es-ES" altLang="es-ES" b="1" dirty="0"/>
              <a:t>dentro de la UFV se deberá citar la fuente: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altLang="es-ES" sz="1800" b="1" dirty="0"/>
              <a:t>Material de la Asignatura Programación II.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altLang="es-ES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73BA609-736B-CF8F-6880-8D4F1F63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BDBA5-B0A4-DC46-38EE-6D8E2DC8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i="0" dirty="0">
                <a:effectLst/>
                <a:latin typeface="-apple-system"/>
              </a:rPr>
              <a:t>Definir una función</a:t>
            </a:r>
            <a:endParaRPr lang="es-ES" sz="4000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229EB9-01D7-7D73-D169-735557CD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FA82A0-CA76-A22E-C5C2-7C888B08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14761"/>
            <a:ext cx="8435280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Para definir una función utilizamos la palabra reservada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font-stack--monospace)"/>
              </a:rPr>
              <a:t>def</a:t>
            </a:r>
            <a:r>
              <a:rPr kumimoji="0" lang="es-ES" altLang="es-E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 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seguida del 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nombre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de la función. A continuación aparecerán 0 o más 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parámetros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separados por comas (entre paréntesis), finalizando la línea con 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dos puntos</a:t>
            </a:r>
            <a:r>
              <a:rPr kumimoji="0" lang="es-ES" altLang="es-ES" sz="5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-apple-system"/>
              </a:rPr>
              <a:t> </a:t>
            </a: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font-stack--monospace)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En la siguiente línea empezaría el 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cuerpo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de la función que puede contener 1 o más 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sentencias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incluyendo (o no) una 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sentencia de retorno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con el resultado mediante </a:t>
            </a:r>
            <a:r>
              <a:rPr lang="es-ES" altLang="es-ES" sz="2400" b="1" dirty="0">
                <a:solidFill>
                  <a:srgbClr val="FF0000"/>
                </a:solidFill>
                <a:latin typeface="-apple-system"/>
              </a:rPr>
              <a:t>return.</a:t>
            </a:r>
            <a:r>
              <a:rPr lang="es-ES" altLang="es-ES" sz="2400" dirty="0">
                <a:solidFill>
                  <a:srgbClr val="000000"/>
                </a:solidFill>
                <a:latin typeface="-apple-system"/>
              </a:rPr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1A4B514-6997-E354-7897-E9B17D430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022" y="4386434"/>
            <a:ext cx="5724128" cy="21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5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4FB71-9846-E2CF-502F-60AE4807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Función en Python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3D32BF-E3B8-DFD6-C12C-52C61A73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92A112-79E4-6C22-07E3-31E411A7A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19601"/>
            <a:ext cx="442798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var(--font-stack--monospace)"/>
              </a:rPr>
              <a:t>def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var(--font-stack--monospace)"/>
              </a:rPr>
              <a:t> </a:t>
            </a:r>
            <a:r>
              <a:rPr lang="es-ES" altLang="es-ES" sz="2800" dirty="0">
                <a:solidFill>
                  <a:srgbClr val="06287E"/>
                </a:solidFill>
                <a:latin typeface="var(--font-stack--monospace)"/>
              </a:rPr>
              <a:t>saludo_hola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var(--font-stack--monospace)"/>
              </a:rPr>
              <a:t>(): 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rgbClr val="00702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var(--font-stack--monospace)"/>
              </a:rPr>
              <a:t>    </a:t>
            </a:r>
            <a:r>
              <a:rPr lang="es-ES" altLang="es-ES" sz="2800" b="1" dirty="0">
                <a:solidFill>
                  <a:srgbClr val="007020"/>
                </a:solidFill>
                <a:latin typeface="var(--font-stack--monospace)"/>
              </a:rPr>
              <a:t>print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var(--font-stack--monospace)"/>
              </a:rPr>
              <a:t>(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var(--font-stack--monospace)"/>
              </a:rPr>
              <a:t>‘Hola!'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var(--font-stack--monospace)"/>
              </a:rPr>
              <a:t>)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13F761-6CD0-88D5-D9EA-8A70E086BC9E}"/>
              </a:ext>
            </a:extLst>
          </p:cNvPr>
          <p:cNvSpPr txBox="1"/>
          <p:nvPr/>
        </p:nvSpPr>
        <p:spPr>
          <a:xfrm>
            <a:off x="481196" y="1148507"/>
            <a:ext cx="8229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000000"/>
                </a:solidFill>
                <a:latin typeface="-apple-system"/>
              </a:rPr>
              <a:t>Ejemplo 1: </a:t>
            </a:r>
            <a:r>
              <a:rPr lang="es-ES" sz="2800" dirty="0">
                <a:solidFill>
                  <a:srgbClr val="000000"/>
                </a:solidFill>
                <a:latin typeface="-apple-system"/>
              </a:rPr>
              <a:t>P</a:t>
            </a:r>
            <a:r>
              <a:rPr lang="es-ES" sz="2800" i="0" dirty="0">
                <a:solidFill>
                  <a:srgbClr val="000000"/>
                </a:solidFill>
                <a:effectLst/>
                <a:latin typeface="-apple-system"/>
              </a:rPr>
              <a:t>rimera función sencilla que no recibe parámetros:</a:t>
            </a:r>
            <a:endParaRPr lang="es-ES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2176E6-FD44-AFE2-F1FB-C55DB97022E8}"/>
              </a:ext>
            </a:extLst>
          </p:cNvPr>
          <p:cNvSpPr txBox="1"/>
          <p:nvPr/>
        </p:nvSpPr>
        <p:spPr>
          <a:xfrm>
            <a:off x="572698" y="4963167"/>
            <a:ext cx="79986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dirty="0">
                <a:solidFill>
                  <a:srgbClr val="FF0000"/>
                </a:solidFill>
                <a:effectLst/>
                <a:latin typeface="-apple-system"/>
              </a:rPr>
              <a:t>Nota: 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-apple-system"/>
              </a:rPr>
              <a:t>la indentación (sangrado) del </a:t>
            </a:r>
            <a:r>
              <a:rPr lang="es-ES" sz="2400" b="0" i="1" dirty="0">
                <a:solidFill>
                  <a:srgbClr val="000000"/>
                </a:solidFill>
                <a:effectLst/>
                <a:latin typeface="-apple-system"/>
              </a:rPr>
              <a:t>cuerpo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-apple-system"/>
              </a:rPr>
              <a:t> de la función.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000000"/>
                </a:solidFill>
                <a:effectLst/>
                <a:latin typeface="-apple-system"/>
              </a:rPr>
              <a:t>Los </a:t>
            </a:r>
            <a:r>
              <a:rPr lang="es-ES" sz="2400" b="1" i="1" dirty="0">
                <a:solidFill>
                  <a:srgbClr val="000000"/>
                </a:solidFill>
                <a:effectLst/>
                <a:latin typeface="-apple-system"/>
              </a:rPr>
              <a:t>nombres de las funciones</a:t>
            </a:r>
            <a:r>
              <a:rPr lang="es-ES" sz="2400" b="1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-apple-system"/>
              </a:rPr>
              <a:t>siguen las mismas reglas que las variables.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E792683-1E1D-7EFC-91EF-6FDD29D9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92" y="3754119"/>
            <a:ext cx="2808312" cy="95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3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4FB71-9846-E2CF-502F-60AE4807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Invocar una Función en Python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3D32BF-E3B8-DFD6-C12C-52C61A73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75FD3AB-E128-B51F-CAE3-6670055B8AD7}"/>
              </a:ext>
            </a:extLst>
          </p:cNvPr>
          <p:cNvSpPr txBox="1"/>
          <p:nvPr/>
        </p:nvSpPr>
        <p:spPr>
          <a:xfrm>
            <a:off x="446946" y="1124744"/>
            <a:ext cx="82021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rgbClr val="000000"/>
                </a:solidFill>
                <a:effectLst/>
                <a:latin typeface="-apple-system"/>
              </a:rPr>
              <a:t>Para invocar (o «llamar») a una función sólo tendremos que escribir su nombre seguido de paréntesis. En el caso de la función sencilla (vista anteriormente) se haría así:</a:t>
            </a:r>
            <a:endParaRPr lang="es-E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4E06489-DA87-8F38-3560-7D249D5C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206138"/>
            <a:ext cx="7776864" cy="254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800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var(--font-stack--monospace)"/>
              </a:rPr>
              <a:t>def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var(--font-stack--monospace)"/>
              </a:rPr>
              <a:t> 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var(--font-stack--monospace)"/>
              </a:rPr>
              <a:t>saludo_hola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var(--font-stack--monospace)"/>
              </a:rPr>
              <a:t>(): </a:t>
            </a:r>
            <a:endParaRPr kumimoji="0" lang="es-ES" altLang="es-ES" sz="4000" b="0" i="0" u="none" strike="noStrike" cap="none" normalizeH="0" baseline="0" dirty="0">
              <a:ln>
                <a:noFill/>
              </a:ln>
              <a:solidFill>
                <a:srgbClr val="00702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800" b="1" dirty="0">
                <a:solidFill>
                  <a:srgbClr val="007020"/>
                </a:solidFill>
                <a:latin typeface="var(--font-stack--monospace)"/>
              </a:rPr>
              <a:t>    print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var(--font-stack--monospace)"/>
              </a:rPr>
              <a:t>(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var(--font-stack--monospace)"/>
              </a:rPr>
              <a:t>‘hola!’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var(--font-stack--monospace)"/>
              </a:rPr>
              <a:t>) </a:t>
            </a:r>
            <a:r>
              <a:rPr lang="es-ES" altLang="es-ES" sz="2800" b="1" dirty="0">
                <a:solidFill>
                  <a:schemeClr val="bg1">
                    <a:lumMod val="65000"/>
                  </a:schemeClr>
                </a:solidFill>
                <a:latin typeface="var(--font-stack--monospace)"/>
              </a:rPr>
              <a:t>#ojo con la identación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var(--font-stack-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var(--font-stack-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800" b="1" dirty="0">
                <a:solidFill>
                  <a:schemeClr val="accent3">
                    <a:lumMod val="50000"/>
                  </a:schemeClr>
                </a:solidFill>
                <a:latin typeface="var(--font-stack--monospace)"/>
              </a:rPr>
              <a:t>saludo_hola() </a:t>
            </a:r>
            <a:r>
              <a:rPr lang="es-ES" altLang="es-ES" sz="2800" b="1" dirty="0">
                <a:solidFill>
                  <a:schemeClr val="bg1">
                    <a:lumMod val="65000"/>
                  </a:schemeClr>
                </a:solidFill>
                <a:latin typeface="var(--font-stack--monospace)"/>
              </a:rPr>
              <a:t>#invocamos de esta manera y cuidado con la identación </a:t>
            </a:r>
            <a:endParaRPr kumimoji="0" lang="es-ES" altLang="es-ES" sz="5400" b="1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BE3DCCD-E25E-77B3-B687-122008901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4478044"/>
            <a:ext cx="2232248" cy="167418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CC684E9-985F-64D6-0808-A4BF3FC5BDCB}"/>
              </a:ext>
            </a:extLst>
          </p:cNvPr>
          <p:cNvSpPr txBox="1"/>
          <p:nvPr/>
        </p:nvSpPr>
        <p:spPr>
          <a:xfrm>
            <a:off x="611560" y="537321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Ejemplo 2:</a:t>
            </a:r>
          </a:p>
        </p:txBody>
      </p:sp>
    </p:spTree>
    <p:extLst>
      <p:ext uri="{BB962C8B-B14F-4D97-AF65-F5344CB8AC3E}">
        <p14:creationId xmlns:p14="http://schemas.microsoft.com/office/powerpoint/2010/main" val="286419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9FD17-68E1-E562-3F50-8251BD68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5702"/>
            <a:ext cx="8448675" cy="1483097"/>
          </a:xfrm>
        </p:spPr>
        <p:txBody>
          <a:bodyPr/>
          <a:lstStyle/>
          <a:p>
            <a:r>
              <a:rPr lang="es-ES" dirty="0"/>
              <a:t>Funciones en Python-</a:t>
            </a:r>
            <a:r>
              <a:rPr lang="es-ES" b="0" i="0" dirty="0">
                <a:effectLst/>
                <a:latin typeface="-apple-system"/>
              </a:rPr>
              <a:t>Parámetros y argumentos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ED6B38-8B27-00AC-A4DA-4CA2DE82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6AAC1C-62AD-8BF4-BE77-79B5913B5272}"/>
              </a:ext>
            </a:extLst>
          </p:cNvPr>
          <p:cNvSpPr txBox="1"/>
          <p:nvPr/>
        </p:nvSpPr>
        <p:spPr>
          <a:xfrm>
            <a:off x="426356" y="1776585"/>
            <a:ext cx="847951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b="0" i="0" dirty="0">
                <a:solidFill>
                  <a:srgbClr val="000000"/>
                </a:solidFill>
                <a:effectLst/>
                <a:latin typeface="-apple-system"/>
              </a:rPr>
              <a:t>Si una función no dispusiera de valores de entrada estaría muy limitada en su actuación. Es por ello que los </a:t>
            </a:r>
            <a:r>
              <a:rPr lang="es-ES" sz="2200" b="1" i="0" dirty="0">
                <a:solidFill>
                  <a:srgbClr val="000000"/>
                </a:solidFill>
                <a:effectLst/>
                <a:latin typeface="-apple-system"/>
              </a:rPr>
              <a:t>parámetros</a:t>
            </a:r>
            <a:r>
              <a:rPr lang="es-ES" sz="2200" b="0" i="0" dirty="0">
                <a:solidFill>
                  <a:srgbClr val="000000"/>
                </a:solidFill>
                <a:effectLst/>
                <a:latin typeface="-apple-system"/>
              </a:rPr>
              <a:t> nos permiten variar los datos que consume una función para obtener distintos resultados.</a:t>
            </a:r>
          </a:p>
          <a:p>
            <a:r>
              <a:rPr lang="es-ES" sz="2200" b="0" i="0" dirty="0">
                <a:solidFill>
                  <a:srgbClr val="000000"/>
                </a:solidFill>
                <a:effectLst/>
                <a:latin typeface="-apple-system"/>
              </a:rPr>
              <a:t>Cuando llamamos a una función con </a:t>
            </a:r>
            <a:r>
              <a:rPr lang="es-ES" sz="2200" b="1" i="1" dirty="0">
                <a:solidFill>
                  <a:srgbClr val="000000"/>
                </a:solidFill>
                <a:effectLst/>
                <a:latin typeface="-apple-system"/>
              </a:rPr>
              <a:t>argumentos</a:t>
            </a:r>
            <a:r>
              <a:rPr lang="es-ES" sz="2200" b="0" i="0" dirty="0">
                <a:solidFill>
                  <a:srgbClr val="000000"/>
                </a:solidFill>
                <a:effectLst/>
                <a:latin typeface="-apple-system"/>
              </a:rPr>
              <a:t>, los valores de estos argumentos se copian en los correspondientes </a:t>
            </a:r>
            <a:r>
              <a:rPr lang="es-ES" sz="2200" b="1" i="1" dirty="0">
                <a:solidFill>
                  <a:srgbClr val="000000"/>
                </a:solidFill>
                <a:effectLst/>
                <a:latin typeface="-apple-system"/>
              </a:rPr>
              <a:t>parámetros</a:t>
            </a:r>
            <a:r>
              <a:rPr lang="es-ES" sz="2200" b="0" i="0" dirty="0">
                <a:solidFill>
                  <a:srgbClr val="000000"/>
                </a:solidFill>
                <a:effectLst/>
                <a:latin typeface="-apple-system"/>
              </a:rPr>
              <a:t> dentro de la función:</a:t>
            </a:r>
            <a:endParaRPr lang="es-ES" sz="22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BA43A8-147C-A1CF-954C-40C35E33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433544"/>
            <a:ext cx="5646081" cy="284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4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9FD17-68E1-E562-3F50-8251BD68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45703"/>
            <a:ext cx="8448675" cy="808802"/>
          </a:xfrm>
        </p:spPr>
        <p:txBody>
          <a:bodyPr/>
          <a:lstStyle/>
          <a:p>
            <a:r>
              <a:rPr lang="es-ES" dirty="0"/>
              <a:t>Funciones en Python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ED6B38-8B27-00AC-A4DA-4CA2DE82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7</a:t>
            </a:fld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1FA8F28-58BE-CDE2-0B46-F6912E5CF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21" y="1196752"/>
            <a:ext cx="8477250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8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60236-B975-23B6-6CB0-D8DFAE6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en Python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221A89-96DF-7EC5-0D4F-1F0016F3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7D0EB5-4ABD-D85D-D40A-B7560080FAB8}"/>
              </a:ext>
            </a:extLst>
          </p:cNvPr>
          <p:cNvSpPr txBox="1"/>
          <p:nvPr/>
        </p:nvSpPr>
        <p:spPr>
          <a:xfrm>
            <a:off x="386388" y="4411464"/>
            <a:ext cx="8229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sz="2000" b="1" i="0" dirty="0">
                <a:solidFill>
                  <a:srgbClr val="FF0000"/>
                </a:solidFill>
                <a:effectLst/>
                <a:latin typeface="inherit"/>
              </a:rPr>
              <a:t>Notas:</a:t>
            </a:r>
            <a:endParaRPr lang="es-ES" sz="2000" b="1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 fontAlgn="base"/>
            <a:r>
              <a:rPr lang="es-ES" sz="20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Si la definición de una función incluye parámetros, debe proporcionar el mismo número de parámetros cuando llame a la función.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2C07811-7456-96C7-37A7-E6FF62B0080B}"/>
              </a:ext>
            </a:extLst>
          </p:cNvPr>
          <p:cNvSpPr txBox="1"/>
          <p:nvPr/>
        </p:nvSpPr>
        <p:spPr>
          <a:xfrm>
            <a:off x="421784" y="1052736"/>
            <a:ext cx="82512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El bloque de código que ejecutará la función incluye todas las declaraciones con indentación dentro de la función.</a:t>
            </a:r>
            <a:endParaRPr lang="es-ES" sz="24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62E334F-BF0A-2105-C805-97203829279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19572" y="2096515"/>
            <a:ext cx="770485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inherit"/>
              </a:rPr>
              <a:t>def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miFunción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():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inherit"/>
              </a:rPr>
              <a:t>    print</a:t>
            </a:r>
            <a:r>
              <a:rPr lang="es-ES" altLang="es-ES" sz="2400" dirty="0">
                <a:solidFill>
                  <a:srgbClr val="669900"/>
                </a:solidFill>
                <a:latin typeface="inherit"/>
              </a:rPr>
              <a:t>( </a:t>
            </a:r>
            <a:r>
              <a:rPr lang="es-ES" altLang="es-ES" sz="2400" b="1" dirty="0">
                <a:solidFill>
                  <a:srgbClr val="669900"/>
                </a:solidFill>
                <a:latin typeface="inherit"/>
              </a:rPr>
              <a:t>“Esto imprime” </a:t>
            </a:r>
            <a:r>
              <a:rPr lang="es-ES" altLang="es-ES" sz="2400" dirty="0">
                <a:solidFill>
                  <a:srgbClr val="669900"/>
                </a:solidFill>
                <a:latin typeface="inherit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inherit"/>
              </a:rPr>
              <a:t>    print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(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inherit"/>
              </a:rPr>
              <a:t>‘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inherit"/>
              </a:rPr>
              <a:t>Esto también Imprime’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inherit"/>
              </a:rPr>
              <a:t>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inherit"/>
              </a:rPr>
              <a:t>)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inherit"/>
              </a:rPr>
              <a:t>=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inherit"/>
              </a:rPr>
              <a:t>7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inherit"/>
              </a:rPr>
              <a:t># la asignación de x no es parte de la función ya que no está indentada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8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0D485-42BB-D11D-1243-CCCEB186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en Python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29E0E0-91BF-539E-17F4-79287D6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3412B7-2C00-4C6D-8680-303FDA43D650}"/>
              </a:ext>
            </a:extLst>
          </p:cNvPr>
          <p:cNvSpPr txBox="1"/>
          <p:nvPr/>
        </p:nvSpPr>
        <p:spPr>
          <a:xfrm>
            <a:off x="457200" y="1124744"/>
            <a:ext cx="8229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Las variables definidas dentro de una función solo existen dentro del ámbito de esa función.</a:t>
            </a:r>
            <a:endParaRPr lang="es-ES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725CD0C-C006-C0B0-3F01-8E82148BC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173553"/>
            <a:ext cx="5400600" cy="224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27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1501</Words>
  <Application>Microsoft Office PowerPoint</Application>
  <PresentationFormat>Presentación en pantalla (4:3)</PresentationFormat>
  <Paragraphs>150</Paragraphs>
  <Slides>20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1" baseType="lpstr">
      <vt:lpstr>-apple-system</vt:lpstr>
      <vt:lpstr>Arial</vt:lpstr>
      <vt:lpstr>Arial Unicode MS</vt:lpstr>
      <vt:lpstr>Calibri</vt:lpstr>
      <vt:lpstr>Consolas</vt:lpstr>
      <vt:lpstr>Helvetica</vt:lpstr>
      <vt:lpstr>inherit</vt:lpstr>
      <vt:lpstr>Lato</vt:lpstr>
      <vt:lpstr>Roboto</vt:lpstr>
      <vt:lpstr>var(--font-stack--monospace)</vt:lpstr>
      <vt:lpstr>1_Tema de Office</vt:lpstr>
      <vt:lpstr>Funciones en Python Prof. Cynthya García De Jesús </vt:lpstr>
      <vt:lpstr>Introducción a Funciones:</vt:lpstr>
      <vt:lpstr>Definir una función</vt:lpstr>
      <vt:lpstr>Ejemplo: Función en Python</vt:lpstr>
      <vt:lpstr>Invocar una Función en Python</vt:lpstr>
      <vt:lpstr>Funciones en Python-Parámetros y argumentos</vt:lpstr>
      <vt:lpstr>Funciones en Python</vt:lpstr>
      <vt:lpstr>Funciones en Python</vt:lpstr>
      <vt:lpstr>Funciones en Python</vt:lpstr>
      <vt:lpstr>Funciones en Python: Argumentos Posicionales</vt:lpstr>
      <vt:lpstr>Funciones en Python: Parameros por defecto</vt:lpstr>
      <vt:lpstr>Ejemplo de Funciones:</vt:lpstr>
      <vt:lpstr>Ejemplo de Funciones:</vt:lpstr>
      <vt:lpstr>Ejemplo de Funciones:</vt:lpstr>
      <vt:lpstr>Presentación de PowerPoint</vt:lpstr>
      <vt:lpstr>Ejercicios con Funciones:</vt:lpstr>
      <vt:lpstr>Ejercicios con Funciones:</vt:lpstr>
      <vt:lpstr>Ejercicio con Funciones:</vt:lpstr>
      <vt:lpstr>cynthya.garcia@ufv.es</vt:lpstr>
      <vt:lpstr>Derechos de Autor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Ficheros de Texto Funciones para manipular cadenas de caracteres</dc:title>
  <dc:creator>Mary Luz Mouronte López</dc:creator>
  <cp:lastModifiedBy>Cynthya García de Jesús</cp:lastModifiedBy>
  <cp:revision>113</cp:revision>
  <cp:lastPrinted>2021-09-19T16:39:49Z</cp:lastPrinted>
  <dcterms:created xsi:type="dcterms:W3CDTF">2020-07-22T08:13:12Z</dcterms:created>
  <dcterms:modified xsi:type="dcterms:W3CDTF">2022-10-09T14:20:02Z</dcterms:modified>
</cp:coreProperties>
</file>