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74" r:id="rId17"/>
    <p:sldId id="264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A490A2-2A4C-47DE-B624-27DD1A996E96}" v="43" dt="2023-06-08T10:12:44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4C7A0F-B543-438A-BBA2-A458DAA858D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523930-0276-428B-BCE3-5618A81746F3}">
      <dgm:prSet/>
      <dgm:spPr/>
      <dgm:t>
        <a:bodyPr/>
        <a:lstStyle/>
        <a:p>
          <a:r>
            <a:rPr lang="en-US" b="1"/>
            <a:t>Personal savings </a:t>
          </a:r>
          <a:r>
            <a:rPr lang="en-US"/>
            <a:t>($50,000)</a:t>
          </a:r>
        </a:p>
      </dgm:t>
    </dgm:pt>
    <dgm:pt modelId="{9EB6A899-DB4E-4012-9ABD-481561C93096}" type="parTrans" cxnId="{1101C052-50DB-44AB-B18A-0CF6DEEAE104}">
      <dgm:prSet/>
      <dgm:spPr/>
      <dgm:t>
        <a:bodyPr/>
        <a:lstStyle/>
        <a:p>
          <a:endParaRPr lang="en-US"/>
        </a:p>
      </dgm:t>
    </dgm:pt>
    <dgm:pt modelId="{47A08E2C-D0E4-4068-98C4-EDC14B67B8B1}" type="sibTrans" cxnId="{1101C052-50DB-44AB-B18A-0CF6DEEAE104}">
      <dgm:prSet/>
      <dgm:spPr/>
      <dgm:t>
        <a:bodyPr/>
        <a:lstStyle/>
        <a:p>
          <a:endParaRPr lang="en-US"/>
        </a:p>
      </dgm:t>
    </dgm:pt>
    <dgm:pt modelId="{64519000-84B1-4EC2-B643-05FB028BC18A}">
      <dgm:prSet/>
      <dgm:spPr/>
      <dgm:t>
        <a:bodyPr/>
        <a:lstStyle/>
        <a:p>
          <a:r>
            <a:rPr lang="en-US" b="1"/>
            <a:t>Grants and subsidies </a:t>
          </a:r>
          <a:r>
            <a:rPr lang="en-US"/>
            <a:t>($37,000)</a:t>
          </a:r>
        </a:p>
      </dgm:t>
    </dgm:pt>
    <dgm:pt modelId="{1FE5E9B0-64A8-4DBA-931E-7B60CF503ACA}" type="parTrans" cxnId="{66C23C67-3CE8-42E4-9EF8-E8A64C9503DE}">
      <dgm:prSet/>
      <dgm:spPr/>
      <dgm:t>
        <a:bodyPr/>
        <a:lstStyle/>
        <a:p>
          <a:endParaRPr lang="en-US"/>
        </a:p>
      </dgm:t>
    </dgm:pt>
    <dgm:pt modelId="{2489D9F0-3155-445F-A3EF-5B81966D5C49}" type="sibTrans" cxnId="{66C23C67-3CE8-42E4-9EF8-E8A64C9503DE}">
      <dgm:prSet/>
      <dgm:spPr/>
      <dgm:t>
        <a:bodyPr/>
        <a:lstStyle/>
        <a:p>
          <a:endParaRPr lang="en-US"/>
        </a:p>
      </dgm:t>
    </dgm:pt>
    <dgm:pt modelId="{865427DB-AD72-4D55-9E2E-001A491B9973}">
      <dgm:prSet/>
      <dgm:spPr/>
      <dgm:t>
        <a:bodyPr/>
        <a:lstStyle/>
        <a:p>
          <a:r>
            <a:rPr lang="en-US" b="1"/>
            <a:t>Private investors </a:t>
          </a:r>
          <a:r>
            <a:rPr lang="en-US"/>
            <a:t>($50,000)</a:t>
          </a:r>
        </a:p>
      </dgm:t>
    </dgm:pt>
    <dgm:pt modelId="{8F1F0675-5758-4145-9684-5CC6EF111182}" type="parTrans" cxnId="{F7CC5701-A623-40A0-999A-2309932550F3}">
      <dgm:prSet/>
      <dgm:spPr/>
      <dgm:t>
        <a:bodyPr/>
        <a:lstStyle/>
        <a:p>
          <a:endParaRPr lang="en-US"/>
        </a:p>
      </dgm:t>
    </dgm:pt>
    <dgm:pt modelId="{7D313D97-3CD6-47F6-B0A4-C068AC8E05D5}" type="sibTrans" cxnId="{F7CC5701-A623-40A0-999A-2309932550F3}">
      <dgm:prSet/>
      <dgm:spPr/>
      <dgm:t>
        <a:bodyPr/>
        <a:lstStyle/>
        <a:p>
          <a:endParaRPr lang="en-US"/>
        </a:p>
      </dgm:t>
    </dgm:pt>
    <dgm:pt modelId="{2FC2698C-3159-4459-BD44-6087AF277A5E}">
      <dgm:prSet/>
      <dgm:spPr/>
      <dgm:t>
        <a:bodyPr/>
        <a:lstStyle/>
        <a:p>
          <a:r>
            <a:rPr lang="es-ES" b="1"/>
            <a:t>Crowdfunding </a:t>
          </a:r>
          <a:r>
            <a:rPr lang="en-US"/>
            <a:t>($24,000)</a:t>
          </a:r>
        </a:p>
      </dgm:t>
    </dgm:pt>
    <dgm:pt modelId="{3ADBDD17-F769-4ED2-871F-12896E73724A}" type="parTrans" cxnId="{AECA54FF-423F-445F-905E-EA13DB2E0F0A}">
      <dgm:prSet/>
      <dgm:spPr/>
      <dgm:t>
        <a:bodyPr/>
        <a:lstStyle/>
        <a:p>
          <a:endParaRPr lang="en-US"/>
        </a:p>
      </dgm:t>
    </dgm:pt>
    <dgm:pt modelId="{E73F3672-6714-4FA9-A30F-E0D114B429A9}" type="sibTrans" cxnId="{AECA54FF-423F-445F-905E-EA13DB2E0F0A}">
      <dgm:prSet/>
      <dgm:spPr/>
      <dgm:t>
        <a:bodyPr/>
        <a:lstStyle/>
        <a:p>
          <a:endParaRPr lang="en-US"/>
        </a:p>
      </dgm:t>
    </dgm:pt>
    <dgm:pt modelId="{EF632516-974A-4F91-A022-CBC866264281}">
      <dgm:prSet/>
      <dgm:spPr/>
      <dgm:t>
        <a:bodyPr/>
        <a:lstStyle/>
        <a:p>
          <a:r>
            <a:rPr lang="es-ES" b="1"/>
            <a:t>Bank loans </a:t>
          </a:r>
          <a:r>
            <a:rPr lang="en-US"/>
            <a:t>($89,000)</a:t>
          </a:r>
        </a:p>
      </dgm:t>
    </dgm:pt>
    <dgm:pt modelId="{FFD66655-A066-4513-8915-C444AF4161B2}" type="parTrans" cxnId="{396FBF1C-EE1C-4238-ACE3-4450E7094FBE}">
      <dgm:prSet/>
      <dgm:spPr/>
      <dgm:t>
        <a:bodyPr/>
        <a:lstStyle/>
        <a:p>
          <a:endParaRPr lang="en-US"/>
        </a:p>
      </dgm:t>
    </dgm:pt>
    <dgm:pt modelId="{0C141267-6B3B-4913-98CF-A88D5234DC98}" type="sibTrans" cxnId="{396FBF1C-EE1C-4238-ACE3-4450E7094FBE}">
      <dgm:prSet/>
      <dgm:spPr/>
      <dgm:t>
        <a:bodyPr/>
        <a:lstStyle/>
        <a:p>
          <a:endParaRPr lang="en-US"/>
        </a:p>
      </dgm:t>
    </dgm:pt>
    <dgm:pt modelId="{4FDD8379-27C5-4909-86A6-2212E38B079C}" type="pres">
      <dgm:prSet presAssocID="{8C4C7A0F-B543-438A-BBA2-A458DAA858D9}" presName="compositeShape" presStyleCnt="0">
        <dgm:presLayoutVars>
          <dgm:chMax val="7"/>
          <dgm:dir/>
          <dgm:resizeHandles val="exact"/>
        </dgm:presLayoutVars>
      </dgm:prSet>
      <dgm:spPr/>
    </dgm:pt>
    <dgm:pt modelId="{9FC2EDA0-8046-48CB-BFBA-FC010234F0EB}" type="pres">
      <dgm:prSet presAssocID="{8C4C7A0F-B543-438A-BBA2-A458DAA858D9}" presName="wedge1" presStyleLbl="node1" presStyleIdx="0" presStyleCnt="5"/>
      <dgm:spPr/>
    </dgm:pt>
    <dgm:pt modelId="{415F7702-0DF1-4E5D-9FCC-FB68BE0661A5}" type="pres">
      <dgm:prSet presAssocID="{8C4C7A0F-B543-438A-BBA2-A458DAA858D9}" presName="dummy1a" presStyleCnt="0"/>
      <dgm:spPr/>
    </dgm:pt>
    <dgm:pt modelId="{442C009B-5A6D-4D9E-80A8-EF57161D1E2D}" type="pres">
      <dgm:prSet presAssocID="{8C4C7A0F-B543-438A-BBA2-A458DAA858D9}" presName="dummy1b" presStyleCnt="0"/>
      <dgm:spPr/>
    </dgm:pt>
    <dgm:pt modelId="{78D0BEF0-4E3C-414D-8C50-BA05D594EAD1}" type="pres">
      <dgm:prSet presAssocID="{8C4C7A0F-B543-438A-BBA2-A458DAA858D9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ED581EB-8BC7-487E-B274-BCDE12365071}" type="pres">
      <dgm:prSet presAssocID="{8C4C7A0F-B543-438A-BBA2-A458DAA858D9}" presName="wedge2" presStyleLbl="node1" presStyleIdx="1" presStyleCnt="5"/>
      <dgm:spPr/>
    </dgm:pt>
    <dgm:pt modelId="{80CB4747-8993-4730-8469-755060AC4EEF}" type="pres">
      <dgm:prSet presAssocID="{8C4C7A0F-B543-438A-BBA2-A458DAA858D9}" presName="dummy2a" presStyleCnt="0"/>
      <dgm:spPr/>
    </dgm:pt>
    <dgm:pt modelId="{13AB6232-9AED-4A8C-9090-8E1318A96155}" type="pres">
      <dgm:prSet presAssocID="{8C4C7A0F-B543-438A-BBA2-A458DAA858D9}" presName="dummy2b" presStyleCnt="0"/>
      <dgm:spPr/>
    </dgm:pt>
    <dgm:pt modelId="{C2429CB2-4EF6-498A-AB05-198D89EE376A}" type="pres">
      <dgm:prSet presAssocID="{8C4C7A0F-B543-438A-BBA2-A458DAA858D9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438BFA0-3B32-4D13-9C8E-79237D9C2D14}" type="pres">
      <dgm:prSet presAssocID="{8C4C7A0F-B543-438A-BBA2-A458DAA858D9}" presName="wedge3" presStyleLbl="node1" presStyleIdx="2" presStyleCnt="5"/>
      <dgm:spPr/>
    </dgm:pt>
    <dgm:pt modelId="{40410B19-AF1A-4671-A2AB-589F64B9ADE8}" type="pres">
      <dgm:prSet presAssocID="{8C4C7A0F-B543-438A-BBA2-A458DAA858D9}" presName="dummy3a" presStyleCnt="0"/>
      <dgm:spPr/>
    </dgm:pt>
    <dgm:pt modelId="{975CCF59-C1FF-423A-AE30-D21F4FC08A59}" type="pres">
      <dgm:prSet presAssocID="{8C4C7A0F-B543-438A-BBA2-A458DAA858D9}" presName="dummy3b" presStyleCnt="0"/>
      <dgm:spPr/>
    </dgm:pt>
    <dgm:pt modelId="{F1C25D92-76B8-4C32-8EF6-77ACB4606D2B}" type="pres">
      <dgm:prSet presAssocID="{8C4C7A0F-B543-438A-BBA2-A458DAA858D9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5B55742-D651-42D9-AE43-4D0BA940E258}" type="pres">
      <dgm:prSet presAssocID="{8C4C7A0F-B543-438A-BBA2-A458DAA858D9}" presName="wedge4" presStyleLbl="node1" presStyleIdx="3" presStyleCnt="5"/>
      <dgm:spPr/>
    </dgm:pt>
    <dgm:pt modelId="{BD1B660C-EFAE-453B-9753-E38BA3151745}" type="pres">
      <dgm:prSet presAssocID="{8C4C7A0F-B543-438A-BBA2-A458DAA858D9}" presName="dummy4a" presStyleCnt="0"/>
      <dgm:spPr/>
    </dgm:pt>
    <dgm:pt modelId="{CA9082FC-6DE0-48EF-AAF3-A472F6E55A8F}" type="pres">
      <dgm:prSet presAssocID="{8C4C7A0F-B543-438A-BBA2-A458DAA858D9}" presName="dummy4b" presStyleCnt="0"/>
      <dgm:spPr/>
    </dgm:pt>
    <dgm:pt modelId="{0956B1B8-ED04-4099-935B-0531286BE3C4}" type="pres">
      <dgm:prSet presAssocID="{8C4C7A0F-B543-438A-BBA2-A458DAA858D9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391981E-CC30-4D3E-A1C3-59D6F64C21DC}" type="pres">
      <dgm:prSet presAssocID="{8C4C7A0F-B543-438A-BBA2-A458DAA858D9}" presName="wedge5" presStyleLbl="node1" presStyleIdx="4" presStyleCnt="5"/>
      <dgm:spPr/>
    </dgm:pt>
    <dgm:pt modelId="{941D79D5-564B-4D38-A4BA-3B5605BF4805}" type="pres">
      <dgm:prSet presAssocID="{8C4C7A0F-B543-438A-BBA2-A458DAA858D9}" presName="dummy5a" presStyleCnt="0"/>
      <dgm:spPr/>
    </dgm:pt>
    <dgm:pt modelId="{357CD48B-E0BD-409A-B47A-2044E93B031F}" type="pres">
      <dgm:prSet presAssocID="{8C4C7A0F-B543-438A-BBA2-A458DAA858D9}" presName="dummy5b" presStyleCnt="0"/>
      <dgm:spPr/>
    </dgm:pt>
    <dgm:pt modelId="{1983ADDE-2851-4BF7-8049-F2FDF80A3D0C}" type="pres">
      <dgm:prSet presAssocID="{8C4C7A0F-B543-438A-BBA2-A458DAA858D9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42378745-0251-452C-85FA-C0E5AFAC0CE7}" type="pres">
      <dgm:prSet presAssocID="{47A08E2C-D0E4-4068-98C4-EDC14B67B8B1}" presName="arrowWedge1" presStyleLbl="fgSibTrans2D1" presStyleIdx="0" presStyleCnt="5"/>
      <dgm:spPr/>
    </dgm:pt>
    <dgm:pt modelId="{C1C68348-E1B7-41F6-BDAC-F3D3EC80B1BA}" type="pres">
      <dgm:prSet presAssocID="{2489D9F0-3155-445F-A3EF-5B81966D5C49}" presName="arrowWedge2" presStyleLbl="fgSibTrans2D1" presStyleIdx="1" presStyleCnt="5"/>
      <dgm:spPr/>
    </dgm:pt>
    <dgm:pt modelId="{D4130FA1-9DFB-4BBB-893C-187C33840AFE}" type="pres">
      <dgm:prSet presAssocID="{7D313D97-3CD6-47F6-B0A4-C068AC8E05D5}" presName="arrowWedge3" presStyleLbl="fgSibTrans2D1" presStyleIdx="2" presStyleCnt="5"/>
      <dgm:spPr/>
    </dgm:pt>
    <dgm:pt modelId="{9AF7FAD9-A7B0-45E0-BD08-5D2568FB1A1A}" type="pres">
      <dgm:prSet presAssocID="{E73F3672-6714-4FA9-A30F-E0D114B429A9}" presName="arrowWedge4" presStyleLbl="fgSibTrans2D1" presStyleIdx="3" presStyleCnt="5"/>
      <dgm:spPr/>
    </dgm:pt>
    <dgm:pt modelId="{82BFE8A4-6081-461D-954F-D8276A3121C0}" type="pres">
      <dgm:prSet presAssocID="{0C141267-6B3B-4913-98CF-A88D5234DC98}" presName="arrowWedge5" presStyleLbl="fgSibTrans2D1" presStyleIdx="4" presStyleCnt="5"/>
      <dgm:spPr/>
    </dgm:pt>
  </dgm:ptLst>
  <dgm:cxnLst>
    <dgm:cxn modelId="{F7CC5701-A623-40A0-999A-2309932550F3}" srcId="{8C4C7A0F-B543-438A-BBA2-A458DAA858D9}" destId="{865427DB-AD72-4D55-9E2E-001A491B9973}" srcOrd="2" destOrd="0" parTransId="{8F1F0675-5758-4145-9684-5CC6EF111182}" sibTransId="{7D313D97-3CD6-47F6-B0A4-C068AC8E05D5}"/>
    <dgm:cxn modelId="{60EFAF08-F178-481B-BA4D-7C2327C68B05}" type="presOf" srcId="{865427DB-AD72-4D55-9E2E-001A491B9973}" destId="{6438BFA0-3B32-4D13-9C8E-79237D9C2D14}" srcOrd="0" destOrd="0" presId="urn:microsoft.com/office/officeart/2005/8/layout/cycle8"/>
    <dgm:cxn modelId="{396FBF1C-EE1C-4238-ACE3-4450E7094FBE}" srcId="{8C4C7A0F-B543-438A-BBA2-A458DAA858D9}" destId="{EF632516-974A-4F91-A022-CBC866264281}" srcOrd="4" destOrd="0" parTransId="{FFD66655-A066-4513-8915-C444AF4161B2}" sibTransId="{0C141267-6B3B-4913-98CF-A88D5234DC98}"/>
    <dgm:cxn modelId="{6148FB35-3041-439A-9121-B0D77E86E768}" type="presOf" srcId="{9C523930-0276-428B-BCE3-5618A81746F3}" destId="{78D0BEF0-4E3C-414D-8C50-BA05D594EAD1}" srcOrd="1" destOrd="0" presId="urn:microsoft.com/office/officeart/2005/8/layout/cycle8"/>
    <dgm:cxn modelId="{EBF2003D-6661-48C6-9700-2AAFADCD822E}" type="presOf" srcId="{64519000-84B1-4EC2-B643-05FB028BC18A}" destId="{5ED581EB-8BC7-487E-B274-BCDE12365071}" srcOrd="0" destOrd="0" presId="urn:microsoft.com/office/officeart/2005/8/layout/cycle8"/>
    <dgm:cxn modelId="{B2D1395D-1697-4064-AC00-9B44A8CDC41C}" type="presOf" srcId="{EF632516-974A-4F91-A022-CBC866264281}" destId="{F391981E-CC30-4D3E-A1C3-59D6F64C21DC}" srcOrd="0" destOrd="0" presId="urn:microsoft.com/office/officeart/2005/8/layout/cycle8"/>
    <dgm:cxn modelId="{66C23C67-3CE8-42E4-9EF8-E8A64C9503DE}" srcId="{8C4C7A0F-B543-438A-BBA2-A458DAA858D9}" destId="{64519000-84B1-4EC2-B643-05FB028BC18A}" srcOrd="1" destOrd="0" parTransId="{1FE5E9B0-64A8-4DBA-931E-7B60CF503ACA}" sibTransId="{2489D9F0-3155-445F-A3EF-5B81966D5C49}"/>
    <dgm:cxn modelId="{85F6B550-FDC5-42FD-9566-8EDBA2033367}" type="presOf" srcId="{9C523930-0276-428B-BCE3-5618A81746F3}" destId="{9FC2EDA0-8046-48CB-BFBA-FC010234F0EB}" srcOrd="0" destOrd="0" presId="urn:microsoft.com/office/officeart/2005/8/layout/cycle8"/>
    <dgm:cxn modelId="{1101C052-50DB-44AB-B18A-0CF6DEEAE104}" srcId="{8C4C7A0F-B543-438A-BBA2-A458DAA858D9}" destId="{9C523930-0276-428B-BCE3-5618A81746F3}" srcOrd="0" destOrd="0" parTransId="{9EB6A899-DB4E-4012-9ABD-481561C93096}" sibTransId="{47A08E2C-D0E4-4068-98C4-EDC14B67B8B1}"/>
    <dgm:cxn modelId="{459DDB8B-226B-4116-AFA1-2623E542A2A3}" type="presOf" srcId="{64519000-84B1-4EC2-B643-05FB028BC18A}" destId="{C2429CB2-4EF6-498A-AB05-198D89EE376A}" srcOrd="1" destOrd="0" presId="urn:microsoft.com/office/officeart/2005/8/layout/cycle8"/>
    <dgm:cxn modelId="{2634DFA7-32A6-42A0-A607-3FC4C21F3583}" type="presOf" srcId="{865427DB-AD72-4D55-9E2E-001A491B9973}" destId="{F1C25D92-76B8-4C32-8EF6-77ACB4606D2B}" srcOrd="1" destOrd="0" presId="urn:microsoft.com/office/officeart/2005/8/layout/cycle8"/>
    <dgm:cxn modelId="{AE4B63B5-DDA2-42E6-A354-0F325BF6E9D4}" type="presOf" srcId="{2FC2698C-3159-4459-BD44-6087AF277A5E}" destId="{0956B1B8-ED04-4099-935B-0531286BE3C4}" srcOrd="1" destOrd="0" presId="urn:microsoft.com/office/officeart/2005/8/layout/cycle8"/>
    <dgm:cxn modelId="{69A733C9-E78A-476C-B462-E4D03F968740}" type="presOf" srcId="{EF632516-974A-4F91-A022-CBC866264281}" destId="{1983ADDE-2851-4BF7-8049-F2FDF80A3D0C}" srcOrd="1" destOrd="0" presId="urn:microsoft.com/office/officeart/2005/8/layout/cycle8"/>
    <dgm:cxn modelId="{58B78BEB-7C80-46AD-A7A7-590534FC754F}" type="presOf" srcId="{2FC2698C-3159-4459-BD44-6087AF277A5E}" destId="{C5B55742-D651-42D9-AE43-4D0BA940E258}" srcOrd="0" destOrd="0" presId="urn:microsoft.com/office/officeart/2005/8/layout/cycle8"/>
    <dgm:cxn modelId="{CE8F3EFC-D1D2-41AF-A49C-235E102B9144}" type="presOf" srcId="{8C4C7A0F-B543-438A-BBA2-A458DAA858D9}" destId="{4FDD8379-27C5-4909-86A6-2212E38B079C}" srcOrd="0" destOrd="0" presId="urn:microsoft.com/office/officeart/2005/8/layout/cycle8"/>
    <dgm:cxn modelId="{AECA54FF-423F-445F-905E-EA13DB2E0F0A}" srcId="{8C4C7A0F-B543-438A-BBA2-A458DAA858D9}" destId="{2FC2698C-3159-4459-BD44-6087AF277A5E}" srcOrd="3" destOrd="0" parTransId="{3ADBDD17-F769-4ED2-871F-12896E73724A}" sibTransId="{E73F3672-6714-4FA9-A30F-E0D114B429A9}"/>
    <dgm:cxn modelId="{FECDB02C-7758-492A-9B04-C4273112C816}" type="presParOf" srcId="{4FDD8379-27C5-4909-86A6-2212E38B079C}" destId="{9FC2EDA0-8046-48CB-BFBA-FC010234F0EB}" srcOrd="0" destOrd="0" presId="urn:microsoft.com/office/officeart/2005/8/layout/cycle8"/>
    <dgm:cxn modelId="{BDDE9BE8-F975-4C8B-8EB4-6D26FD043C8E}" type="presParOf" srcId="{4FDD8379-27C5-4909-86A6-2212E38B079C}" destId="{415F7702-0DF1-4E5D-9FCC-FB68BE0661A5}" srcOrd="1" destOrd="0" presId="urn:microsoft.com/office/officeart/2005/8/layout/cycle8"/>
    <dgm:cxn modelId="{B942C3F3-59C3-4402-AB02-CD90CCE9E3DB}" type="presParOf" srcId="{4FDD8379-27C5-4909-86A6-2212E38B079C}" destId="{442C009B-5A6D-4D9E-80A8-EF57161D1E2D}" srcOrd="2" destOrd="0" presId="urn:microsoft.com/office/officeart/2005/8/layout/cycle8"/>
    <dgm:cxn modelId="{0A6FAF43-DA82-4C9C-AB90-44792E4983A7}" type="presParOf" srcId="{4FDD8379-27C5-4909-86A6-2212E38B079C}" destId="{78D0BEF0-4E3C-414D-8C50-BA05D594EAD1}" srcOrd="3" destOrd="0" presId="urn:microsoft.com/office/officeart/2005/8/layout/cycle8"/>
    <dgm:cxn modelId="{59EA85BF-47B0-4211-9E76-197ECBC7727C}" type="presParOf" srcId="{4FDD8379-27C5-4909-86A6-2212E38B079C}" destId="{5ED581EB-8BC7-487E-B274-BCDE12365071}" srcOrd="4" destOrd="0" presId="urn:microsoft.com/office/officeart/2005/8/layout/cycle8"/>
    <dgm:cxn modelId="{3E8A6B06-91F6-4304-AF47-D6C093844F8F}" type="presParOf" srcId="{4FDD8379-27C5-4909-86A6-2212E38B079C}" destId="{80CB4747-8993-4730-8469-755060AC4EEF}" srcOrd="5" destOrd="0" presId="urn:microsoft.com/office/officeart/2005/8/layout/cycle8"/>
    <dgm:cxn modelId="{A09C8E34-C543-4B46-9022-48E303275BF4}" type="presParOf" srcId="{4FDD8379-27C5-4909-86A6-2212E38B079C}" destId="{13AB6232-9AED-4A8C-9090-8E1318A96155}" srcOrd="6" destOrd="0" presId="urn:microsoft.com/office/officeart/2005/8/layout/cycle8"/>
    <dgm:cxn modelId="{1F62D0E2-780C-421A-91BC-22540A5A3327}" type="presParOf" srcId="{4FDD8379-27C5-4909-86A6-2212E38B079C}" destId="{C2429CB2-4EF6-498A-AB05-198D89EE376A}" srcOrd="7" destOrd="0" presId="urn:microsoft.com/office/officeart/2005/8/layout/cycle8"/>
    <dgm:cxn modelId="{643FEEA4-C96F-48D1-9C7A-802A7AB93076}" type="presParOf" srcId="{4FDD8379-27C5-4909-86A6-2212E38B079C}" destId="{6438BFA0-3B32-4D13-9C8E-79237D9C2D14}" srcOrd="8" destOrd="0" presId="urn:microsoft.com/office/officeart/2005/8/layout/cycle8"/>
    <dgm:cxn modelId="{DE5B0B6E-E71B-4BD6-AB95-345EFCB692DF}" type="presParOf" srcId="{4FDD8379-27C5-4909-86A6-2212E38B079C}" destId="{40410B19-AF1A-4671-A2AB-589F64B9ADE8}" srcOrd="9" destOrd="0" presId="urn:microsoft.com/office/officeart/2005/8/layout/cycle8"/>
    <dgm:cxn modelId="{B469DE8D-5461-4327-9085-AE9AA28D36A3}" type="presParOf" srcId="{4FDD8379-27C5-4909-86A6-2212E38B079C}" destId="{975CCF59-C1FF-423A-AE30-D21F4FC08A59}" srcOrd="10" destOrd="0" presId="urn:microsoft.com/office/officeart/2005/8/layout/cycle8"/>
    <dgm:cxn modelId="{B1246263-8D52-4D28-AECF-66A8EB548857}" type="presParOf" srcId="{4FDD8379-27C5-4909-86A6-2212E38B079C}" destId="{F1C25D92-76B8-4C32-8EF6-77ACB4606D2B}" srcOrd="11" destOrd="0" presId="urn:microsoft.com/office/officeart/2005/8/layout/cycle8"/>
    <dgm:cxn modelId="{ED3495EB-37B4-4C10-BC1D-E5B30F420078}" type="presParOf" srcId="{4FDD8379-27C5-4909-86A6-2212E38B079C}" destId="{C5B55742-D651-42D9-AE43-4D0BA940E258}" srcOrd="12" destOrd="0" presId="urn:microsoft.com/office/officeart/2005/8/layout/cycle8"/>
    <dgm:cxn modelId="{00F60FAF-8FC3-4E5F-AD1E-D4A041190FBF}" type="presParOf" srcId="{4FDD8379-27C5-4909-86A6-2212E38B079C}" destId="{BD1B660C-EFAE-453B-9753-E38BA3151745}" srcOrd="13" destOrd="0" presId="urn:microsoft.com/office/officeart/2005/8/layout/cycle8"/>
    <dgm:cxn modelId="{8C931203-EA7D-442B-AE4D-030090241729}" type="presParOf" srcId="{4FDD8379-27C5-4909-86A6-2212E38B079C}" destId="{CA9082FC-6DE0-48EF-AAF3-A472F6E55A8F}" srcOrd="14" destOrd="0" presId="urn:microsoft.com/office/officeart/2005/8/layout/cycle8"/>
    <dgm:cxn modelId="{1E8C54C5-6FDA-4326-B174-283D65BD093E}" type="presParOf" srcId="{4FDD8379-27C5-4909-86A6-2212E38B079C}" destId="{0956B1B8-ED04-4099-935B-0531286BE3C4}" srcOrd="15" destOrd="0" presId="urn:microsoft.com/office/officeart/2005/8/layout/cycle8"/>
    <dgm:cxn modelId="{3DD9E3C1-5B87-4621-B0B3-FA18C4437F2D}" type="presParOf" srcId="{4FDD8379-27C5-4909-86A6-2212E38B079C}" destId="{F391981E-CC30-4D3E-A1C3-59D6F64C21DC}" srcOrd="16" destOrd="0" presId="urn:microsoft.com/office/officeart/2005/8/layout/cycle8"/>
    <dgm:cxn modelId="{BF7BEC7E-5E05-46F5-9823-8EB9BEB0826A}" type="presParOf" srcId="{4FDD8379-27C5-4909-86A6-2212E38B079C}" destId="{941D79D5-564B-4D38-A4BA-3B5605BF4805}" srcOrd="17" destOrd="0" presId="urn:microsoft.com/office/officeart/2005/8/layout/cycle8"/>
    <dgm:cxn modelId="{6FEA18C0-5ED7-4AD5-93FD-C3544660DB7D}" type="presParOf" srcId="{4FDD8379-27C5-4909-86A6-2212E38B079C}" destId="{357CD48B-E0BD-409A-B47A-2044E93B031F}" srcOrd="18" destOrd="0" presId="urn:microsoft.com/office/officeart/2005/8/layout/cycle8"/>
    <dgm:cxn modelId="{3B2C221C-C8E3-4711-AD5E-5F3F31DBE2A0}" type="presParOf" srcId="{4FDD8379-27C5-4909-86A6-2212E38B079C}" destId="{1983ADDE-2851-4BF7-8049-F2FDF80A3D0C}" srcOrd="19" destOrd="0" presId="urn:microsoft.com/office/officeart/2005/8/layout/cycle8"/>
    <dgm:cxn modelId="{4DC99079-25CB-499C-899C-7A4B05963879}" type="presParOf" srcId="{4FDD8379-27C5-4909-86A6-2212E38B079C}" destId="{42378745-0251-452C-85FA-C0E5AFAC0CE7}" srcOrd="20" destOrd="0" presId="urn:microsoft.com/office/officeart/2005/8/layout/cycle8"/>
    <dgm:cxn modelId="{6FE2CC94-EBA6-49EB-9417-A832ACC05108}" type="presParOf" srcId="{4FDD8379-27C5-4909-86A6-2212E38B079C}" destId="{C1C68348-E1B7-41F6-BDAC-F3D3EC80B1BA}" srcOrd="21" destOrd="0" presId="urn:microsoft.com/office/officeart/2005/8/layout/cycle8"/>
    <dgm:cxn modelId="{C6A366C1-CB2A-4236-9358-AD518D1B5524}" type="presParOf" srcId="{4FDD8379-27C5-4909-86A6-2212E38B079C}" destId="{D4130FA1-9DFB-4BBB-893C-187C33840AFE}" srcOrd="22" destOrd="0" presId="urn:microsoft.com/office/officeart/2005/8/layout/cycle8"/>
    <dgm:cxn modelId="{D8A0AC50-5C71-4D74-9FAD-AB7DDB5C4614}" type="presParOf" srcId="{4FDD8379-27C5-4909-86A6-2212E38B079C}" destId="{9AF7FAD9-A7B0-45E0-BD08-5D2568FB1A1A}" srcOrd="23" destOrd="0" presId="urn:microsoft.com/office/officeart/2005/8/layout/cycle8"/>
    <dgm:cxn modelId="{A665FC16-EFE4-444C-AF12-FAD590DE1A1E}" type="presParOf" srcId="{4FDD8379-27C5-4909-86A6-2212E38B079C}" destId="{82BFE8A4-6081-461D-954F-D8276A3121C0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2EDA0-8046-48CB-BFBA-FC010234F0EB}">
      <dsp:nvSpPr>
        <dsp:cNvPr id="0" name=""/>
        <dsp:cNvSpPr/>
      </dsp:nvSpPr>
      <dsp:spPr>
        <a:xfrm>
          <a:off x="3352628" y="288902"/>
          <a:ext cx="3920490" cy="3920490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Personal savings </a:t>
          </a:r>
          <a:r>
            <a:rPr lang="en-US" sz="1500" kern="1200"/>
            <a:t>($50,000)</a:t>
          </a:r>
        </a:p>
      </dsp:txBody>
      <dsp:txXfrm>
        <a:off x="5397817" y="947918"/>
        <a:ext cx="1260157" cy="840105"/>
      </dsp:txXfrm>
    </dsp:sp>
    <dsp:sp modelId="{5ED581EB-8BC7-487E-B274-BCDE12365071}">
      <dsp:nvSpPr>
        <dsp:cNvPr id="0" name=""/>
        <dsp:cNvSpPr/>
      </dsp:nvSpPr>
      <dsp:spPr>
        <a:xfrm>
          <a:off x="3386232" y="393449"/>
          <a:ext cx="3920490" cy="3920490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Grants and subsidies </a:t>
          </a:r>
          <a:r>
            <a:rPr lang="en-US" sz="1500" kern="1200"/>
            <a:t>($37,000)</a:t>
          </a:r>
        </a:p>
      </dsp:txBody>
      <dsp:txXfrm>
        <a:off x="5911215" y="2184739"/>
        <a:ext cx="1166812" cy="933450"/>
      </dsp:txXfrm>
    </dsp:sp>
    <dsp:sp modelId="{6438BFA0-3B32-4D13-9C8E-79237D9C2D14}">
      <dsp:nvSpPr>
        <dsp:cNvPr id="0" name=""/>
        <dsp:cNvSpPr/>
      </dsp:nvSpPr>
      <dsp:spPr>
        <a:xfrm>
          <a:off x="3297555" y="457857"/>
          <a:ext cx="3920490" cy="3920490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Private investors </a:t>
          </a:r>
          <a:r>
            <a:rPr lang="en-US" sz="1500" kern="1200"/>
            <a:t>($50,000)</a:t>
          </a:r>
        </a:p>
      </dsp:txBody>
      <dsp:txXfrm>
        <a:off x="4697730" y="3211534"/>
        <a:ext cx="1120140" cy="1026795"/>
      </dsp:txXfrm>
    </dsp:sp>
    <dsp:sp modelId="{C5B55742-D651-42D9-AE43-4D0BA940E258}">
      <dsp:nvSpPr>
        <dsp:cNvPr id="0" name=""/>
        <dsp:cNvSpPr/>
      </dsp:nvSpPr>
      <dsp:spPr>
        <a:xfrm>
          <a:off x="3208877" y="393449"/>
          <a:ext cx="3920490" cy="3920490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/>
            <a:t>Crowdfunding </a:t>
          </a:r>
          <a:r>
            <a:rPr lang="en-US" sz="1500" kern="1200"/>
            <a:t>($24,000)</a:t>
          </a:r>
        </a:p>
      </dsp:txBody>
      <dsp:txXfrm>
        <a:off x="3437572" y="2184739"/>
        <a:ext cx="1166812" cy="933450"/>
      </dsp:txXfrm>
    </dsp:sp>
    <dsp:sp modelId="{F391981E-CC30-4D3E-A1C3-59D6F64C21DC}">
      <dsp:nvSpPr>
        <dsp:cNvPr id="0" name=""/>
        <dsp:cNvSpPr/>
      </dsp:nvSpPr>
      <dsp:spPr>
        <a:xfrm>
          <a:off x="3242481" y="288902"/>
          <a:ext cx="3920490" cy="3920490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/>
            <a:t>Bank loans </a:t>
          </a:r>
          <a:r>
            <a:rPr lang="en-US" sz="1500" kern="1200"/>
            <a:t>($89,000)</a:t>
          </a:r>
        </a:p>
      </dsp:txBody>
      <dsp:txXfrm>
        <a:off x="3857625" y="947918"/>
        <a:ext cx="1260157" cy="840105"/>
      </dsp:txXfrm>
    </dsp:sp>
    <dsp:sp modelId="{42378745-0251-452C-85FA-C0E5AFAC0CE7}">
      <dsp:nvSpPr>
        <dsp:cNvPr id="0" name=""/>
        <dsp:cNvSpPr/>
      </dsp:nvSpPr>
      <dsp:spPr>
        <a:xfrm>
          <a:off x="3109746" y="46205"/>
          <a:ext cx="4405884" cy="4405884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68348-E1B7-41F6-BDAC-F3D3EC80B1BA}">
      <dsp:nvSpPr>
        <dsp:cNvPr id="0" name=""/>
        <dsp:cNvSpPr/>
      </dsp:nvSpPr>
      <dsp:spPr>
        <a:xfrm>
          <a:off x="3143806" y="150717"/>
          <a:ext cx="4405884" cy="4405884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30FA1-9DFB-4BBB-893C-187C33840AFE}">
      <dsp:nvSpPr>
        <dsp:cNvPr id="0" name=""/>
        <dsp:cNvSpPr/>
      </dsp:nvSpPr>
      <dsp:spPr>
        <a:xfrm>
          <a:off x="3054858" y="215322"/>
          <a:ext cx="4405884" cy="4405884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7FAD9-A7B0-45E0-BD08-5D2568FB1A1A}">
      <dsp:nvSpPr>
        <dsp:cNvPr id="0" name=""/>
        <dsp:cNvSpPr/>
      </dsp:nvSpPr>
      <dsp:spPr>
        <a:xfrm>
          <a:off x="2965909" y="150717"/>
          <a:ext cx="4405884" cy="4405884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FE8A4-6081-461D-954F-D8276A3121C0}">
      <dsp:nvSpPr>
        <dsp:cNvPr id="0" name=""/>
        <dsp:cNvSpPr/>
      </dsp:nvSpPr>
      <dsp:spPr>
        <a:xfrm>
          <a:off x="2999969" y="46205"/>
          <a:ext cx="4405884" cy="4405884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8315E-CD30-FC97-B9FE-F0D7C55D1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8DE822-D8A5-CE7A-2A69-90D1EC1A8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6B194A-2C32-D8FB-AB59-446E8CBA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126-F440-421F-AB67-B34856589B36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2D00A6-3259-B44E-A0AA-6D7F52BD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35FECA-5C3E-A614-6638-341063F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5AB-906F-42A6-8084-BD0B225A2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8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D5AC6-032B-AE90-650E-CB041475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EB7F19-7036-654C-74E3-BFAB9A37C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95C93-8D35-3155-6799-0CDBB17C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126-F440-421F-AB67-B34856589B36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201096-6CD7-006F-BC76-BFD6D16C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83C54-F610-638F-0066-925662CE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5AB-906F-42A6-8084-BD0B225A2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89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D2AE51-FE3A-BFD4-FC43-9DDE621B4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D50EB7-48B5-B4D4-7D70-16CEF153A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C19319-1AEE-FA8D-58E1-D7CA30B0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126-F440-421F-AB67-B34856589B36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613199-B9B8-850B-A98A-D64EDCCF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44D66E-150A-753E-9264-A25F715E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5AB-906F-42A6-8084-BD0B225A2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29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2B0BC-6669-E980-67F2-0ED4A0C3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30F604-6BD6-0FD3-FCE3-54A9DB8F8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DBA2A8-F1F0-575F-6C6F-3041222C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126-F440-421F-AB67-B34856589B36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E81A01-3F35-2146-8E2B-E7531956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BFFFC4-1259-8E4C-5CAC-770BB262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5AB-906F-42A6-8084-BD0B225A2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45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09A18-D25E-4005-3A6C-5671E490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1AD543-E6B9-51DB-D6A1-464F7CA1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C5ADA7-01E3-F446-F48A-1210B6B7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126-F440-421F-AB67-B34856589B36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26B10D-00D8-8FFB-FA54-8A28C445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184871-AFCC-4090-A77E-A175887C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5AB-906F-42A6-8084-BD0B225A2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16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682A8-2284-BAA9-17B8-064E87E4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10F8EE-3EC2-9DB3-0376-BF5BA7909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907B20-23AF-DA61-7050-ED3AFE5E1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AE5218-9FEF-7721-F6F5-A2DC8D5D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126-F440-421F-AB67-B34856589B36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B8F8E2-7AB0-B424-D1DB-E742BFE8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8505BF-F0C6-3D82-B1FB-78106420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5AB-906F-42A6-8084-BD0B225A2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6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A9E29-8114-A22F-9B8B-2FEBF345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B42F7B-776E-3D01-8D6B-D49DB762F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54BD42-BF9B-A193-DC4D-40CEC1444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69DD7E-3F42-E718-A6BF-E616CB0BF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793EEA-13CA-69D5-495F-D66C58E82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969EBF-4AA0-544C-E6C0-2FB5787D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126-F440-421F-AB67-B34856589B36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F55578-2325-3219-F055-9035C66D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E04073-2364-C27F-B571-0D307E14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5AB-906F-42A6-8084-BD0B225A2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92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76923-7707-2D66-9679-B4B3629F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CCC372-7E1E-EE5A-6796-7AA838AD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126-F440-421F-AB67-B34856589B36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B95C16-973C-597B-8294-AAAD42D9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A258E2-578D-CD7E-59CB-DA340F2C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5AB-906F-42A6-8084-BD0B225A2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2D0820-B2D1-2DB8-7ADD-4251D4D2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126-F440-421F-AB67-B34856589B36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062309-A537-1BE0-097B-7B2E624D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C598D7-F9E2-CB9B-9B2B-5E2DC027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5AB-906F-42A6-8084-BD0B225A2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19412-1D38-4B8E-C576-0C1FE9D9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BC1028-35B1-D1F9-CC32-EA1943A6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CF83C7-BC7F-9E54-F037-303542A81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8EEE09-E17E-3266-4BFE-7A1458D0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126-F440-421F-AB67-B34856589B36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FA3398-7285-7713-7B4D-91F27022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7A1A5B-EDE6-27DC-AA85-8F796DDE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5AB-906F-42A6-8084-BD0B225A2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88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B25E0-0DAF-5151-A090-60020FF8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750332-AA05-E7E7-D5AF-B583907EB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B26061-D7A8-9165-EA3D-FCB5D41C8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CF0CED-EEDE-6AA5-0259-4A0D5AB6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126-F440-421F-AB67-B34856589B36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85C922-492E-3C99-ECFD-A50F93AC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9BA265-2F6F-4E02-BCC6-05A7F220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5AB-906F-42A6-8084-BD0B225A2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27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BC27C1-FA86-0F3C-5A87-97922D96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653D55-0868-08FA-1566-E84401B2C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EBC6EA-0220-BE41-261E-3F359D603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6126-F440-421F-AB67-B34856589B36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D69E73-1C31-70FC-EC6B-C8B239F39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90746E-E80F-116B-4C90-BE4B8874D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5AB-906F-42A6-8084-BD0B225A2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5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gnacio.mauri10@e-uvt.ro" TargetMode="External"/><Relationship Id="rId2" Type="http://schemas.openxmlformats.org/officeDocument/2006/relationships/hyperlink" Target="mailto:sonia.laure10@e-uvt.r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lucia.docampo10@e-uvt.ro" TargetMode="External"/><Relationship Id="rId5" Type="http://schemas.openxmlformats.org/officeDocument/2006/relationships/hyperlink" Target="mailto:santiago.delgado10@e-uvt.ro" TargetMode="External"/><Relationship Id="rId4" Type="http://schemas.openxmlformats.org/officeDocument/2006/relationships/hyperlink" Target="mailto:andres.romano10@e-uvt.ro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32EA8-91C5-DB80-0C4F-3F6F85794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67897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9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MACAFAST</a:t>
            </a:r>
            <a:br>
              <a:rPr lang="en-US" sz="8900" b="0" dirty="0">
                <a:effectLst/>
              </a:rPr>
            </a:br>
            <a:r>
              <a:rPr lang="en-US" sz="3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macadamia nut storage and transportation company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DB90A-684D-13A1-0C0E-E5C9C39D1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90894"/>
          </a:xfrm>
        </p:spPr>
        <p:txBody>
          <a:bodyPr>
            <a:normAutofit fontScale="77500" lnSpcReduction="20000"/>
          </a:bodyPr>
          <a:lstStyle/>
          <a:p>
            <a:r>
              <a:rPr lang="es-ES" b="1"/>
              <a:t>Authors</a:t>
            </a:r>
          </a:p>
          <a:p>
            <a:pPr algn="l"/>
            <a:r>
              <a:rPr lang="es-ES"/>
              <a:t>Sonia Laure Mota 		- </a:t>
            </a:r>
            <a:r>
              <a:rPr lang="es-E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sonia.laure10@e-uvt.ro</a:t>
            </a:r>
            <a:endParaRPr lang="es-ES"/>
          </a:p>
          <a:p>
            <a:pPr algn="l"/>
            <a:r>
              <a:rPr lang="es-ES"/>
              <a:t>Ignacio Mauri Cáceres	- </a:t>
            </a:r>
            <a:r>
              <a:rPr lang="es-E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ignacio.mauri10@e-uvt.ro</a:t>
            </a:r>
            <a:endParaRPr lang="es-ES" sz="1800"/>
          </a:p>
          <a:p>
            <a:pPr algn="l"/>
            <a:r>
              <a:rPr lang="es-ES"/>
              <a:t>Andrés Romano Seijas 	- </a:t>
            </a:r>
            <a:r>
              <a:rPr lang="es-E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andres.romano10@e-uvt.ro </a:t>
            </a:r>
            <a:endParaRPr lang="es-ES" sz="1800" b="0" i="0" u="sng" strike="noStrike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"/>
              <a:t>Santiago Delgado Ferreiro 	- </a:t>
            </a:r>
            <a:r>
              <a:rPr lang="es-E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santiago.delgado10@e-uvt.ro </a:t>
            </a:r>
            <a:endParaRPr lang="es-ES" sz="1800" b="0" i="0" u="sng" strike="noStrike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"/>
              <a:t>Lucía Docampo Rodríguez 	- </a:t>
            </a:r>
            <a:r>
              <a:rPr lang="es-E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6"/>
              </a:rPr>
              <a:t>lucia.docampo10@e-uvt.ro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423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38D2C-D10C-22D0-773C-36CBB447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Tactical</a:t>
            </a:r>
            <a:r>
              <a:rPr lang="es-ES" dirty="0"/>
              <a:t> </a:t>
            </a:r>
            <a:r>
              <a:rPr lang="es-ES" b="1" dirty="0" err="1"/>
              <a:t>level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00392-CEAD-BCE8-A604-C3BCEC99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 lvl="1"/>
            <a:r>
              <a:rPr lang="en-US" sz="2800" b="1" dirty="0"/>
              <a:t>Production decisions: </a:t>
            </a:r>
            <a:r>
              <a:rPr lang="en-US" sz="2800" dirty="0"/>
              <a:t>contract definition, planning and </a:t>
            </a:r>
            <a:r>
              <a:rPr lang="en-US" sz="2800" dirty="0" err="1"/>
              <a:t>schedulling</a:t>
            </a:r>
            <a:endParaRPr lang="en-US" sz="2800" dirty="0"/>
          </a:p>
          <a:p>
            <a:pPr lvl="1"/>
            <a:endParaRPr lang="en-US" sz="2800" b="1" dirty="0"/>
          </a:p>
          <a:p>
            <a:pPr lvl="1"/>
            <a:r>
              <a:rPr lang="en-US" sz="2800" b="1" dirty="0"/>
              <a:t>Inventory decisions: </a:t>
            </a:r>
            <a:r>
              <a:rPr lang="en-US" sz="2800" dirty="0"/>
              <a:t>quantity, location and </a:t>
            </a:r>
            <a:r>
              <a:rPr lang="en-US" sz="2800" dirty="0" err="1"/>
              <a:t>qualty</a:t>
            </a:r>
            <a:endParaRPr lang="en-US" sz="2800" b="1" dirty="0"/>
          </a:p>
          <a:p>
            <a:pPr lvl="1"/>
            <a:endParaRPr lang="en-US" sz="2800" b="1" dirty="0"/>
          </a:p>
          <a:p>
            <a:pPr lvl="1"/>
            <a:r>
              <a:rPr lang="en-US" sz="2800" b="1" dirty="0"/>
              <a:t>Transport strategy: </a:t>
            </a:r>
            <a:r>
              <a:rPr lang="en-US" sz="2800" dirty="0"/>
              <a:t>frequencies, routes and contracts</a:t>
            </a: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lvl="1"/>
            <a:r>
              <a:rPr lang="en-US" sz="2800" b="1" dirty="0"/>
              <a:t>Comparation </a:t>
            </a:r>
            <a:r>
              <a:rPr lang="en-US" sz="2800" dirty="0"/>
              <a:t>with the competitors</a:t>
            </a: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lvl="1"/>
            <a:r>
              <a:rPr lang="en-US" sz="2800" b="1" dirty="0"/>
              <a:t>Milestone billing</a:t>
            </a:r>
          </a:p>
          <a:p>
            <a:pPr marL="457200" lvl="1" indent="0">
              <a:buNone/>
            </a:pPr>
            <a:endParaRPr lang="en-US" sz="2800" b="1" dirty="0"/>
          </a:p>
          <a:p>
            <a:pPr lvl="1"/>
            <a:r>
              <a:rPr lang="en-US" sz="2800" b="1" dirty="0"/>
              <a:t>Focus on customer need and habits: </a:t>
            </a:r>
            <a:r>
              <a:rPr lang="en-US" sz="2800" dirty="0"/>
              <a:t>feedback and preferences</a:t>
            </a:r>
            <a:endParaRPr lang="en-US" sz="2800" b="1" dirty="0"/>
          </a:p>
          <a:p>
            <a:pPr lvl="1"/>
            <a:endParaRPr lang="en-US" sz="2800" b="1" dirty="0"/>
          </a:p>
          <a:p>
            <a:pPr lvl="1"/>
            <a:endParaRPr lang="en-US" sz="2800" b="1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8420C80-5E37-1348-9FCF-35E570947002}"/>
              </a:ext>
            </a:extLst>
          </p:cNvPr>
          <p:cNvSpPr txBox="1">
            <a:spLocks/>
          </p:cNvSpPr>
          <p:nvPr/>
        </p:nvSpPr>
        <p:spPr>
          <a:xfrm>
            <a:off x="10875146" y="1"/>
            <a:ext cx="1316854" cy="852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SCM</a:t>
            </a:r>
          </a:p>
        </p:txBody>
      </p:sp>
    </p:spTree>
    <p:extLst>
      <p:ext uri="{BB962C8B-B14F-4D97-AF65-F5344CB8AC3E}">
        <p14:creationId xmlns:p14="http://schemas.microsoft.com/office/powerpoint/2010/main" val="150579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38D2C-D10C-22D0-773C-36CBB447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Operational</a:t>
            </a:r>
            <a:r>
              <a:rPr lang="es-ES" b="1" dirty="0"/>
              <a:t> </a:t>
            </a:r>
            <a:r>
              <a:rPr lang="es-ES" b="1" dirty="0" err="1"/>
              <a:t>level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00392-CEAD-BCE8-A604-C3BCEC99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sz="2800" b="1" dirty="0"/>
              <a:t>Quality control and assurance:  </a:t>
            </a:r>
            <a:r>
              <a:rPr lang="en-US" sz="2800" dirty="0"/>
              <a:t>ensure quality standards are met throughout the supply chain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2800" b="1" dirty="0"/>
              <a:t>Continuous process improvement: </a:t>
            </a:r>
            <a:r>
              <a:rPr lang="en-US" sz="2800" dirty="0"/>
              <a:t>identify and address bottlenecks and inefficiencies.</a:t>
            </a:r>
          </a:p>
          <a:p>
            <a:pPr lvl="1"/>
            <a:endParaRPr lang="en-US" sz="2800" b="1" dirty="0"/>
          </a:p>
          <a:p>
            <a:pPr lvl="1"/>
            <a:r>
              <a:rPr lang="en-US" sz="2800" b="1" dirty="0"/>
              <a:t>Safety protocols: </a:t>
            </a:r>
            <a:r>
              <a:rPr lang="en-US" sz="2800" dirty="0"/>
              <a:t>to protect personnel and ensure proper handling of materials and equipment.</a:t>
            </a:r>
          </a:p>
          <a:p>
            <a:pPr lvl="1"/>
            <a:endParaRPr lang="en-US" sz="2800" b="1" dirty="0"/>
          </a:p>
          <a:p>
            <a:pPr lvl="1"/>
            <a:r>
              <a:rPr lang="en-US" sz="2800" b="1" dirty="0"/>
              <a:t>Collaboration and communication: </a:t>
            </a:r>
            <a:r>
              <a:rPr lang="en-US" sz="2800" dirty="0"/>
              <a:t>to streamline operations.</a:t>
            </a:r>
          </a:p>
          <a:p>
            <a:pPr lvl="1"/>
            <a:endParaRPr lang="en-US" sz="2800" b="1" dirty="0"/>
          </a:p>
          <a:p>
            <a:pPr lvl="1"/>
            <a:r>
              <a:rPr lang="en-US" sz="2800" b="1" dirty="0"/>
              <a:t>Environmental sustainability</a:t>
            </a:r>
            <a:endParaRPr lang="en-US" sz="2800" dirty="0"/>
          </a:p>
          <a:p>
            <a:pPr lvl="1"/>
            <a:endParaRPr lang="en-US" sz="2800" b="1" dirty="0"/>
          </a:p>
          <a:p>
            <a:pPr lvl="1"/>
            <a:r>
              <a:rPr lang="en-US" sz="2800" b="1" dirty="0"/>
              <a:t>Inventory management: </a:t>
            </a:r>
            <a:r>
              <a:rPr lang="en-US" sz="2800" dirty="0"/>
              <a:t>to fulfill customer orders efficiently and prevent stockouts</a:t>
            </a:r>
            <a:r>
              <a:rPr lang="en-US" sz="2800" b="1" dirty="0"/>
              <a:t>.</a:t>
            </a:r>
          </a:p>
          <a:p>
            <a:pPr lvl="1"/>
            <a:endParaRPr lang="en-US" sz="2800" b="1" dirty="0"/>
          </a:p>
          <a:p>
            <a:pPr lvl="1"/>
            <a:r>
              <a:rPr lang="en-US" sz="2800" b="1" dirty="0"/>
              <a:t>Transportation and logistics: </a:t>
            </a:r>
            <a:r>
              <a:rPr lang="en-US" sz="2800" dirty="0"/>
              <a:t>delivery schedules, track shipments, and resolve any transportation issues.</a:t>
            </a:r>
          </a:p>
          <a:p>
            <a:pPr lvl="1"/>
            <a:endParaRPr lang="en-US" sz="2800" b="1" dirty="0"/>
          </a:p>
          <a:p>
            <a:pPr lvl="1"/>
            <a:r>
              <a:rPr lang="en-US" sz="2800" b="1" dirty="0"/>
              <a:t>Technology systems</a:t>
            </a:r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8420C80-5E37-1348-9FCF-35E570947002}"/>
              </a:ext>
            </a:extLst>
          </p:cNvPr>
          <p:cNvSpPr txBox="1">
            <a:spLocks/>
          </p:cNvSpPr>
          <p:nvPr/>
        </p:nvSpPr>
        <p:spPr>
          <a:xfrm>
            <a:off x="10875146" y="1"/>
            <a:ext cx="1316854" cy="852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SCM</a:t>
            </a:r>
          </a:p>
        </p:txBody>
      </p:sp>
    </p:spTree>
    <p:extLst>
      <p:ext uri="{BB962C8B-B14F-4D97-AF65-F5344CB8AC3E}">
        <p14:creationId xmlns:p14="http://schemas.microsoft.com/office/powerpoint/2010/main" val="179000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38D2C-D10C-22D0-773C-36CBB447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Customer</a:t>
            </a:r>
            <a:r>
              <a:rPr lang="es-ES" b="1" dirty="0"/>
              <a:t> </a:t>
            </a:r>
            <a:r>
              <a:rPr lang="es-ES" b="1" dirty="0" err="1"/>
              <a:t>Relationship</a:t>
            </a:r>
            <a:r>
              <a:rPr lang="es-ES" b="1" dirty="0"/>
              <a:t> Management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00392-CEAD-BCE8-A604-C3BCEC99D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1800" b="1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Goals</a:t>
            </a:r>
            <a:r>
              <a:rPr lang="es-ES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s-ES" sz="1800" b="1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Objectives</a:t>
            </a:r>
            <a:endParaRPr lang="es-ES" sz="1800" b="1" i="0" u="sng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Increasing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Sales and </a:t>
            </a:r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Revenue</a:t>
            </a:r>
            <a:endParaRPr lang="es-E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Enhancing Customer Satisfaction and Loyalty</a:t>
            </a:r>
          </a:p>
          <a:p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Personalizing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Marketing </a:t>
            </a:r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Efforts</a:t>
            </a:r>
            <a:endParaRPr lang="es-ES" sz="3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Streamlining Customer Support and Communication</a:t>
            </a:r>
          </a:p>
          <a:p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Analyzing</a:t>
            </a:r>
            <a:r>
              <a:rPr lang="es-ES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1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</a:t>
            </a:r>
            <a:r>
              <a:rPr lang="es-ES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Customer</a:t>
            </a: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Segmentation</a:t>
            </a:r>
            <a:endParaRPr lang="es-E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Factors</a:t>
            </a: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for</a:t>
            </a: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Segmentation</a:t>
            </a:r>
            <a:endParaRPr lang="es-E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Location-Based</a:t>
            </a: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Segmentation</a:t>
            </a:r>
            <a:endParaRPr lang="es-E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Order</a:t>
            </a: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Volume-Based</a:t>
            </a: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Segmentation</a:t>
            </a:r>
            <a:endParaRPr lang="es-E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Preferences-Based</a:t>
            </a: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Segmentation</a:t>
            </a:r>
            <a:endParaRPr lang="es-E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CRM Objectives And Goals To Set Ppt Powerpoint Presentation Summary Files |  Presentation Graphics | Presentation PowerPoint Example | Slide Templates">
            <a:extLst>
              <a:ext uri="{FF2B5EF4-FFF2-40B4-BE49-F238E27FC236}">
                <a16:creationId xmlns:a16="http://schemas.microsoft.com/office/drawing/2014/main" id="{0F9BAF7C-C1D8-0A9D-4AC3-12ED225FCC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23368" r="62858" b="5744"/>
          <a:stretch/>
        </p:blipFill>
        <p:spPr bwMode="auto">
          <a:xfrm flipH="1">
            <a:off x="6728791" y="1766302"/>
            <a:ext cx="1418412" cy="2234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8" name="Picture 14" descr="How Data, Analysis, and Reports Can Improve Customer Service - CommBox">
            <a:extLst>
              <a:ext uri="{FF2B5EF4-FFF2-40B4-BE49-F238E27FC236}">
                <a16:creationId xmlns:a16="http://schemas.microsoft.com/office/drawing/2014/main" id="{A7330402-A68D-A167-2EBC-8D87249F7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072" y="4347541"/>
            <a:ext cx="3001519" cy="17499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093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7950A-3800-9608-A71E-A823EC3B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1" y="500062"/>
            <a:ext cx="10515600" cy="1325563"/>
          </a:xfrm>
        </p:spPr>
        <p:txBody>
          <a:bodyPr/>
          <a:lstStyle/>
          <a:p>
            <a:r>
              <a:rPr lang="es-ES" sz="1800" b="1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Mapping</a:t>
            </a:r>
            <a:r>
              <a:rPr lang="es-ES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1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1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</a:t>
            </a:r>
            <a:r>
              <a:rPr lang="es-ES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1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Journey</a:t>
            </a:r>
            <a:b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264F5-7F40-BCE7-DA60-F744B25A7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51" y="1253331"/>
            <a:ext cx="10515600" cy="4351338"/>
          </a:xfrm>
        </p:spPr>
        <p:txBody>
          <a:bodyPr/>
          <a:lstStyle/>
          <a:p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Placement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Process: </a:t>
            </a:r>
            <a:r>
              <a:rPr lang="es-ES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capture </a:t>
            </a:r>
            <a:r>
              <a:rPr lang="es-ES" sz="16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lang="es-ES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6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preferences</a:t>
            </a:r>
            <a:endParaRPr lang="es-E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Processing and </a:t>
            </a:r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Fulfillment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s-ES" sz="16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ensure</a:t>
            </a:r>
            <a:r>
              <a:rPr lang="es-ES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6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timely</a:t>
            </a:r>
            <a:endParaRPr lang="es-E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Delivery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Post-Sales </a:t>
            </a:r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Support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s-ES" sz="16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es-ES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6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close</a:t>
            </a:r>
            <a:endParaRPr lang="es-E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087483-D37A-64E0-0CE1-04FB1E9DF651}"/>
              </a:ext>
            </a:extLst>
          </p:cNvPr>
          <p:cNvSpPr txBox="1">
            <a:spLocks/>
          </p:cNvSpPr>
          <p:nvPr/>
        </p:nvSpPr>
        <p:spPr>
          <a:xfrm>
            <a:off x="691551" y="2639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u="sng" dirty="0" err="1">
                <a:solidFill>
                  <a:srgbClr val="000000"/>
                </a:solidFill>
                <a:latin typeface="Arial" panose="020B0604020202020204" pitchFamily="34" charset="0"/>
              </a:rPr>
              <a:t>Advanced</a:t>
            </a:r>
            <a:r>
              <a:rPr lang="es-ES" sz="1800" b="1" u="sng" dirty="0">
                <a:solidFill>
                  <a:srgbClr val="000000"/>
                </a:solidFill>
                <a:latin typeface="Arial" panose="020B0604020202020204" pitchFamily="34" charset="0"/>
              </a:rPr>
              <a:t> Data </a:t>
            </a:r>
            <a:r>
              <a:rPr lang="es-ES" sz="1800" b="1" u="sng" dirty="0" err="1">
                <a:solidFill>
                  <a:srgbClr val="000000"/>
                </a:solidFill>
                <a:latin typeface="Arial" panose="020B0604020202020204" pitchFamily="34" charset="0"/>
              </a:rPr>
              <a:t>Analysis</a:t>
            </a:r>
            <a:b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25AB909-70BB-DE47-FFC3-0DBC21FAD5C4}"/>
              </a:ext>
            </a:extLst>
          </p:cNvPr>
          <p:cNvSpPr txBox="1">
            <a:spLocks/>
          </p:cNvSpPr>
          <p:nvPr/>
        </p:nvSpPr>
        <p:spPr>
          <a:xfrm>
            <a:off x="838200" y="35135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Leveraging</a:t>
            </a: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Advanced</a:t>
            </a: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Analytics</a:t>
            </a: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Tools</a:t>
            </a:r>
          </a:p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Predictive Analysis for Upselling and Cross-Selling</a:t>
            </a:r>
            <a:endParaRPr lang="es-E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Detailed</a:t>
            </a: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Segmentation</a:t>
            </a:r>
            <a:r>
              <a:rPr 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Analysis</a:t>
            </a:r>
            <a:endParaRPr lang="es-ES" dirty="0"/>
          </a:p>
        </p:txBody>
      </p:sp>
      <p:pic>
        <p:nvPicPr>
          <p:cNvPr id="2050" name="Picture 2" descr="What is Advanced Analytics and why is it so important?">
            <a:extLst>
              <a:ext uri="{FF2B5EF4-FFF2-40B4-BE49-F238E27FC236}">
                <a16:creationId xmlns:a16="http://schemas.microsoft.com/office/drawing/2014/main" id="{9F97095E-0CB2-A5E8-40E7-DA65EE50B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r="-203"/>
          <a:stretch/>
        </p:blipFill>
        <p:spPr bwMode="auto">
          <a:xfrm>
            <a:off x="7206651" y="2858489"/>
            <a:ext cx="4000500" cy="2454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943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2AFECB-B8AC-FEAB-D449-91CDA833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ES" sz="4200" b="1" i="0" u="sng" strike="noStrike">
                <a:effectLst/>
                <a:latin typeface="Arial" panose="020B0604020202020204" pitchFamily="34" charset="0"/>
              </a:rPr>
              <a:t>Marketing Automation</a:t>
            </a:r>
            <a:br>
              <a:rPr lang="es-ES" sz="4200" b="1" i="0" u="none" strike="noStrike">
                <a:effectLst/>
                <a:latin typeface="Arial" panose="020B0604020202020204" pitchFamily="34" charset="0"/>
              </a:rPr>
            </a:br>
            <a:endParaRPr lang="es-ES" sz="42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BED97-7A2C-2D49-4074-AAC76A8F3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872899"/>
            <a:ext cx="4671623" cy="3320668"/>
          </a:xfrm>
        </p:spPr>
        <p:txBody>
          <a:bodyPr>
            <a:normAutofit/>
          </a:bodyPr>
          <a:lstStyle/>
          <a:p>
            <a:r>
              <a:rPr lang="es-ES" sz="1400" b="1" i="0" u="none" strike="noStrike" dirty="0">
                <a:effectLst/>
                <a:latin typeface="Arial" panose="020B0604020202020204" pitchFamily="34" charset="0"/>
              </a:rPr>
              <a:t>Benefit: </a:t>
            </a:r>
            <a:r>
              <a:rPr lang="es-ES" sz="1200" i="0" u="none" strike="noStrike" dirty="0" err="1">
                <a:effectLst/>
                <a:latin typeface="Arial" panose="020B0604020202020204" pitchFamily="34" charset="0"/>
              </a:rPr>
              <a:t>improve</a:t>
            </a:r>
            <a:r>
              <a:rPr lang="es-ES" sz="12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s-ES" sz="1200" i="0" u="none" strike="noStrike" dirty="0" err="1">
                <a:effectLst/>
                <a:latin typeface="Arial" panose="020B0604020202020204" pitchFamily="34" charset="0"/>
              </a:rPr>
              <a:t>efficiency</a:t>
            </a:r>
            <a:endParaRPr lang="es-ES" sz="1400" b="1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es-ES" sz="1400" b="1" i="0" u="none" strike="noStrike" dirty="0" err="1">
                <a:effectLst/>
                <a:latin typeface="Arial" panose="020B0604020202020204" pitchFamily="34" charset="0"/>
              </a:rPr>
              <a:t>Customized</a:t>
            </a:r>
            <a:r>
              <a:rPr lang="es-ES" sz="1400" b="1" i="0" u="none" strike="noStrike" dirty="0">
                <a:effectLst/>
                <a:latin typeface="Arial" panose="020B0604020202020204" pitchFamily="34" charset="0"/>
              </a:rPr>
              <a:t> Email </a:t>
            </a:r>
            <a:r>
              <a:rPr lang="es-ES" sz="1400" b="1" i="0" u="none" strike="noStrike" dirty="0" err="1">
                <a:effectLst/>
                <a:latin typeface="Arial" panose="020B0604020202020204" pitchFamily="34" charset="0"/>
              </a:rPr>
              <a:t>Campaigns</a:t>
            </a:r>
            <a:endParaRPr lang="es-ES" sz="1400" b="1" dirty="0">
              <a:latin typeface="Arial" panose="020B0604020202020204" pitchFamily="34" charset="0"/>
            </a:endParaRPr>
          </a:p>
          <a:p>
            <a:r>
              <a:rPr lang="es-ES" sz="1400" b="1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es-ES" sz="1400" b="1" i="0" u="none" strike="noStrike" dirty="0" err="1">
                <a:effectLst/>
                <a:latin typeface="Arial" panose="020B0604020202020204" pitchFamily="34" charset="0"/>
              </a:rPr>
              <a:t>Automated</a:t>
            </a:r>
            <a:r>
              <a:rPr lang="es-ES" sz="14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s-ES" sz="1400" b="1" i="0" u="none" strike="noStrike" dirty="0" err="1">
                <a:effectLst/>
                <a:latin typeface="Arial" panose="020B0604020202020204" pitchFamily="34" charset="0"/>
              </a:rPr>
              <a:t>Cart</a:t>
            </a:r>
            <a:r>
              <a:rPr lang="es-ES" sz="14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s-ES" sz="1400" b="1" i="0" u="none" strike="noStrike" dirty="0" err="1">
                <a:effectLst/>
                <a:latin typeface="Arial" panose="020B0604020202020204" pitchFamily="34" charset="0"/>
              </a:rPr>
              <a:t>Abandonment</a:t>
            </a:r>
            <a:r>
              <a:rPr lang="es-ES" sz="14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s-ES" sz="1400" b="1" i="0" u="none" strike="noStrike" dirty="0" err="1">
                <a:effectLst/>
                <a:latin typeface="Arial" panose="020B0604020202020204" pitchFamily="34" charset="0"/>
              </a:rPr>
              <a:t>Follow</a:t>
            </a:r>
            <a:r>
              <a:rPr lang="es-ES" sz="1400" b="1" i="0" u="none" strike="noStrike" dirty="0">
                <a:effectLst/>
                <a:latin typeface="Arial" panose="020B0604020202020204" pitchFamily="34" charset="0"/>
              </a:rPr>
              <a:t>-ups</a:t>
            </a:r>
          </a:p>
          <a:p>
            <a:endParaRPr lang="es-ES" sz="14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600" b="1" i="0" u="sng" dirty="0" err="1">
                <a:effectLst/>
                <a:latin typeface="Arial" panose="020B0604020202020204" pitchFamily="34" charset="0"/>
              </a:rPr>
              <a:t>Customer</a:t>
            </a:r>
            <a:r>
              <a:rPr lang="es-ES" sz="1600" b="1" i="0" u="sng" dirty="0">
                <a:effectLst/>
                <a:latin typeface="Arial" panose="020B0604020202020204" pitchFamily="34" charset="0"/>
              </a:rPr>
              <a:t> </a:t>
            </a:r>
            <a:r>
              <a:rPr lang="es-ES" sz="1600" b="1" i="0" u="sng" dirty="0" err="1">
                <a:effectLst/>
                <a:latin typeface="Arial" panose="020B0604020202020204" pitchFamily="34" charset="0"/>
              </a:rPr>
              <a:t>Loyalty</a:t>
            </a:r>
            <a:r>
              <a:rPr lang="es-ES" sz="1600" b="1" i="0" u="sng" dirty="0">
                <a:effectLst/>
                <a:latin typeface="Arial" panose="020B0604020202020204" pitchFamily="34" charset="0"/>
              </a:rPr>
              <a:t> and </a:t>
            </a:r>
            <a:r>
              <a:rPr lang="es-ES" sz="1600" b="1" i="0" u="sng" dirty="0" err="1">
                <a:effectLst/>
                <a:latin typeface="Arial" panose="020B0604020202020204" pitchFamily="34" charset="0"/>
              </a:rPr>
              <a:t>Retention</a:t>
            </a:r>
            <a:endParaRPr lang="es-ES" sz="1600" b="1" i="0" u="sng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sz="1400" b="1" i="0" u="sng" dirty="0">
              <a:effectLst/>
              <a:latin typeface="Arial" panose="020B0604020202020204" pitchFamily="34" charset="0"/>
            </a:endParaRPr>
          </a:p>
          <a:p>
            <a:r>
              <a:rPr lang="es-ES" sz="1400" b="1" i="0" u="none" strike="noStrike" dirty="0" err="1">
                <a:effectLst/>
                <a:latin typeface="Arial" panose="020B0604020202020204" pitchFamily="34" charset="0"/>
              </a:rPr>
              <a:t>Loyalty</a:t>
            </a:r>
            <a:r>
              <a:rPr lang="es-ES" sz="14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s-ES" sz="1400" b="1" i="0" u="none" strike="noStrike" dirty="0" err="1">
                <a:effectLst/>
                <a:latin typeface="Arial" panose="020B0604020202020204" pitchFamily="34" charset="0"/>
              </a:rPr>
              <a:t>Programs</a:t>
            </a:r>
            <a:r>
              <a:rPr lang="es-ES" sz="1400" b="1" dirty="0">
                <a:latin typeface="Arial" panose="020B0604020202020204" pitchFamily="34" charset="0"/>
              </a:rPr>
              <a:t>: </a:t>
            </a:r>
            <a:r>
              <a:rPr lang="es-ES" sz="1400" dirty="0" err="1">
                <a:latin typeface="Arial" panose="020B0604020202020204" pitchFamily="34" charset="0"/>
              </a:rPr>
              <a:t>Points</a:t>
            </a:r>
            <a:endParaRPr lang="es-ES" sz="1400" u="sng" strike="noStrike" dirty="0">
              <a:latin typeface="Arial" panose="020B0604020202020204" pitchFamily="34" charset="0"/>
            </a:endParaRPr>
          </a:p>
          <a:p>
            <a:r>
              <a:rPr lang="es-ES" sz="1400" b="1" i="0" u="none" strike="noStrike" dirty="0" err="1">
                <a:effectLst/>
                <a:latin typeface="Arial" panose="020B0604020202020204" pitchFamily="34" charset="0"/>
              </a:rPr>
              <a:t>Personalized</a:t>
            </a:r>
            <a:r>
              <a:rPr lang="es-ES" sz="14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s-ES" sz="1400" b="1" i="0" u="none" strike="noStrike" dirty="0" err="1">
                <a:effectLst/>
                <a:latin typeface="Arial" panose="020B0604020202020204" pitchFamily="34" charset="0"/>
              </a:rPr>
              <a:t>Offers</a:t>
            </a:r>
            <a:r>
              <a:rPr lang="es-ES" sz="1400" b="1" i="0" u="none" strike="noStrike" dirty="0">
                <a:effectLst/>
                <a:latin typeface="Arial" panose="020B0604020202020204" pitchFamily="34" charset="0"/>
              </a:rPr>
              <a:t> and </a:t>
            </a:r>
            <a:r>
              <a:rPr lang="es-ES" sz="1400" b="1" i="0" u="none" strike="noStrike" dirty="0" err="1">
                <a:effectLst/>
                <a:latin typeface="Arial" panose="020B0604020202020204" pitchFamily="34" charset="0"/>
              </a:rPr>
              <a:t>Recommendations</a:t>
            </a:r>
            <a:r>
              <a:rPr lang="es-ES" sz="14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s-ES" sz="1400" i="0" u="none" strike="noStrike" dirty="0" err="1">
                <a:effectLst/>
                <a:latin typeface="Arial" panose="020B0604020202020204" pitchFamily="34" charset="0"/>
              </a:rPr>
              <a:t>based</a:t>
            </a:r>
            <a:r>
              <a:rPr lang="es-ES" sz="1400" i="0" u="none" strike="noStrike" dirty="0">
                <a:effectLst/>
                <a:latin typeface="Arial" panose="020B0604020202020204" pitchFamily="34" charset="0"/>
              </a:rPr>
              <a:t> on </a:t>
            </a:r>
            <a:r>
              <a:rPr lang="es-ES" sz="1400" i="0" u="none" strike="noStrike" dirty="0" err="1">
                <a:effectLst/>
                <a:latin typeface="Arial" panose="020B0604020202020204" pitchFamily="34" charset="0"/>
              </a:rPr>
              <a:t>history</a:t>
            </a:r>
            <a:r>
              <a:rPr lang="es-ES" sz="14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s-ES" sz="1400" i="0" u="none" strike="noStrike" dirty="0" err="1">
                <a:effectLst/>
                <a:latin typeface="Arial" panose="020B0604020202020204" pitchFamily="34" charset="0"/>
              </a:rPr>
              <a:t>pursache</a:t>
            </a:r>
            <a:endParaRPr lang="es-ES" sz="1400" i="0" u="sng" dirty="0">
              <a:effectLst/>
              <a:latin typeface="Arial" panose="020B0604020202020204" pitchFamily="34" charset="0"/>
            </a:endParaRPr>
          </a:p>
          <a:p>
            <a:r>
              <a:rPr lang="es-ES" sz="1400" b="1" i="0" u="none" strike="noStrike" dirty="0" err="1">
                <a:effectLst/>
                <a:latin typeface="Arial" panose="020B0604020202020204" pitchFamily="34" charset="0"/>
              </a:rPr>
              <a:t>Customer</a:t>
            </a:r>
            <a:r>
              <a:rPr lang="es-ES" sz="14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s-ES" sz="1400" b="1" i="0" u="none" strike="noStrike" dirty="0" err="1">
                <a:effectLst/>
                <a:latin typeface="Arial" panose="020B0604020202020204" pitchFamily="34" charset="0"/>
              </a:rPr>
              <a:t>Feedback</a:t>
            </a:r>
            <a:r>
              <a:rPr lang="es-ES" sz="1400" b="1" i="0" u="none" strike="noStrike" dirty="0">
                <a:effectLst/>
                <a:latin typeface="Arial" panose="020B0604020202020204" pitchFamily="34" charset="0"/>
              </a:rPr>
              <a:t> and </a:t>
            </a:r>
            <a:r>
              <a:rPr lang="es-ES" sz="1400" b="1" i="0" u="none" strike="noStrike" dirty="0" err="1">
                <a:effectLst/>
                <a:latin typeface="Arial" panose="020B0604020202020204" pitchFamily="34" charset="0"/>
              </a:rPr>
              <a:t>Reviews</a:t>
            </a:r>
            <a:endParaRPr lang="es-ES" sz="1400" dirty="0"/>
          </a:p>
        </p:txBody>
      </p:sp>
      <p:pic>
        <p:nvPicPr>
          <p:cNvPr id="5" name="Picture 4" descr="Three arrows on bullseye">
            <a:extLst>
              <a:ext uri="{FF2B5EF4-FFF2-40B4-BE49-F238E27FC236}">
                <a16:creationId xmlns:a16="http://schemas.microsoft.com/office/drawing/2014/main" id="{D4FDAD39-4102-D399-7A56-4F9905E3F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" r="33826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5365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0660A3-6EDE-EB9E-3FD7-F54B79A0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54" y="747322"/>
            <a:ext cx="11178397" cy="6050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Continuous</a:t>
            </a:r>
            <a:r>
              <a:rPr lang="es-ES" sz="20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2000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Improvement</a:t>
            </a:r>
            <a:r>
              <a:rPr lang="es-ES" sz="20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s-ES" sz="2000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Evaluation</a:t>
            </a:r>
            <a:endParaRPr lang="es-ES" sz="2000" b="1" i="0" u="sng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i="0" u="sng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Performance </a:t>
            </a:r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Indicators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KPIs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): </a:t>
            </a:r>
            <a:r>
              <a:rPr lang="es-ES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regular </a:t>
            </a:r>
            <a:r>
              <a:rPr lang="es-ES" sz="16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monitoring</a:t>
            </a:r>
            <a:r>
              <a:rPr lang="es-ES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s-ES" sz="16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analysis</a:t>
            </a:r>
            <a:endParaRPr lang="es-E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Ongoing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Training and </a:t>
            </a:r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Education</a:t>
            </a:r>
            <a:endParaRPr lang="es-E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i="0" u="sng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Security and </a:t>
            </a:r>
            <a:r>
              <a:rPr lang="es-ES" sz="2000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Privacy</a:t>
            </a:r>
            <a:endParaRPr lang="es-ES" sz="2000" b="1" i="0" u="sng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Protection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Policies</a:t>
            </a:r>
            <a:endParaRPr lang="es-E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Compliance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with Data </a:t>
            </a:r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Regulations</a:t>
            </a:r>
            <a:endParaRPr lang="es-E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Breach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Response Plan</a:t>
            </a:r>
          </a:p>
          <a:p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Trust and </a:t>
            </a:r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Transparency</a:t>
            </a:r>
            <a:endParaRPr lang="es-E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Retention</a:t>
            </a: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s-E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Deletion</a:t>
            </a:r>
            <a:endParaRPr lang="es-E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 Training on Data Security</a:t>
            </a:r>
          </a:p>
          <a:p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E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s-ES" sz="1800" b="1" i="0" u="sng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s-ES" sz="1800" b="1" i="0" u="sng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A369F-FC3D-EEF8-9ED4-61AADD4F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Support</a:t>
            </a:r>
            <a:r>
              <a:rPr lang="es-ES" b="1" dirty="0"/>
              <a:t> </a:t>
            </a:r>
            <a:r>
              <a:rPr lang="es-ES" b="1" dirty="0" err="1"/>
              <a:t>System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87550-1006-E453-0C98-98781211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08" y="2385183"/>
            <a:ext cx="5275997" cy="3456058"/>
          </a:xfrm>
        </p:spPr>
        <p:txBody>
          <a:bodyPr/>
          <a:lstStyle/>
          <a:p>
            <a:r>
              <a:rPr lang="es-ES" b="1" dirty="0" err="1"/>
              <a:t>Objectives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Improving</a:t>
            </a:r>
            <a:r>
              <a:rPr lang="es-ES" dirty="0"/>
              <a:t> </a:t>
            </a:r>
            <a:r>
              <a:rPr lang="es-ES" dirty="0" err="1"/>
              <a:t>harvesting</a:t>
            </a:r>
            <a:r>
              <a:rPr lang="es-ES" dirty="0"/>
              <a:t> </a:t>
            </a:r>
            <a:r>
              <a:rPr lang="es-ES" dirty="0" err="1"/>
              <a:t>efficiency</a:t>
            </a:r>
            <a:endParaRPr lang="es-ES" dirty="0"/>
          </a:p>
          <a:p>
            <a:pPr lvl="1"/>
            <a:r>
              <a:rPr lang="es-ES" dirty="0" err="1"/>
              <a:t>Optimize</a:t>
            </a:r>
            <a:r>
              <a:rPr lang="es-ES" dirty="0"/>
              <a:t> </a:t>
            </a:r>
            <a:r>
              <a:rPr lang="es-ES" dirty="0" err="1"/>
              <a:t>inventory</a:t>
            </a:r>
            <a:r>
              <a:rPr lang="es-ES" dirty="0"/>
              <a:t> </a:t>
            </a:r>
            <a:r>
              <a:rPr lang="es-ES" dirty="0" err="1"/>
              <a:t>management</a:t>
            </a:r>
            <a:endParaRPr lang="es-ES" dirty="0"/>
          </a:p>
          <a:p>
            <a:pPr lvl="1"/>
            <a:r>
              <a:rPr lang="es-ES" dirty="0" err="1"/>
              <a:t>Optimize</a:t>
            </a:r>
            <a:r>
              <a:rPr lang="es-ES" dirty="0"/>
              <a:t> </a:t>
            </a:r>
            <a:r>
              <a:rPr lang="es-ES" dirty="0" err="1"/>
              <a:t>distribution</a:t>
            </a:r>
            <a:r>
              <a:rPr lang="es-ES" dirty="0"/>
              <a:t> </a:t>
            </a:r>
            <a:r>
              <a:rPr lang="es-ES" dirty="0" err="1"/>
              <a:t>planning</a:t>
            </a:r>
            <a:endParaRPr lang="es-ES" dirty="0"/>
          </a:p>
          <a:p>
            <a:pPr lvl="1"/>
            <a:r>
              <a:rPr lang="es-ES" dirty="0" err="1"/>
              <a:t>Ensure</a:t>
            </a:r>
            <a:r>
              <a:rPr lang="es-ES" dirty="0"/>
              <a:t>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quality</a:t>
            </a:r>
            <a:endParaRPr lang="es-ES" dirty="0"/>
          </a:p>
          <a:p>
            <a:pPr lvl="1"/>
            <a:r>
              <a:rPr lang="es-ES" dirty="0" err="1"/>
              <a:t>Maximize</a:t>
            </a:r>
            <a:r>
              <a:rPr lang="es-ES" dirty="0"/>
              <a:t> </a:t>
            </a:r>
            <a:r>
              <a:rPr lang="es-ES" dirty="0" err="1"/>
              <a:t>financial</a:t>
            </a:r>
            <a:r>
              <a:rPr lang="es-ES" dirty="0"/>
              <a:t> performance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3D97C1-D93D-95BF-0A0D-D1FDC632F29C}"/>
              </a:ext>
            </a:extLst>
          </p:cNvPr>
          <p:cNvSpPr txBox="1"/>
          <p:nvPr/>
        </p:nvSpPr>
        <p:spPr>
          <a:xfrm>
            <a:off x="5900383" y="2385183"/>
            <a:ext cx="494958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Data</a:t>
            </a:r>
            <a:r>
              <a:rPr lang="es-E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Harvest</a:t>
            </a:r>
            <a:r>
              <a:rPr lang="es-ES" sz="24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Inventory</a:t>
            </a:r>
            <a:r>
              <a:rPr lang="es-ES" sz="2400" dirty="0"/>
              <a:t>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Sales and </a:t>
            </a:r>
            <a:r>
              <a:rPr lang="es-ES" sz="2400" dirty="0" err="1"/>
              <a:t>distribution</a:t>
            </a:r>
            <a:r>
              <a:rPr lang="es-ES" sz="24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Quality</a:t>
            </a:r>
            <a:r>
              <a:rPr lang="es-ES" sz="24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Financial</a:t>
            </a:r>
            <a:r>
              <a:rPr lang="es-ES" sz="24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15650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8AA92D3E-0712-208F-D7EC-2B1DECA8D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07" y="101300"/>
            <a:ext cx="9310185" cy="66554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4389076-2928-6682-8F5C-BD3B6180A570}"/>
              </a:ext>
            </a:extLst>
          </p:cNvPr>
          <p:cNvSpPr txBox="1">
            <a:spLocks/>
          </p:cNvSpPr>
          <p:nvPr/>
        </p:nvSpPr>
        <p:spPr>
          <a:xfrm>
            <a:off x="10875146" y="1"/>
            <a:ext cx="1316854" cy="852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DSS</a:t>
            </a:r>
          </a:p>
        </p:txBody>
      </p:sp>
    </p:spTree>
    <p:extLst>
      <p:ext uri="{BB962C8B-B14F-4D97-AF65-F5344CB8AC3E}">
        <p14:creationId xmlns:p14="http://schemas.microsoft.com/office/powerpoint/2010/main" val="316950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38D2C-D10C-22D0-773C-36CBB447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Business Performance Management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00392-CEAD-BCE8-A604-C3BCEC99D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b="1" dirty="0" err="1"/>
              <a:t>Goals</a:t>
            </a:r>
            <a:endParaRPr lang="es-ES" sz="3200" b="1" dirty="0"/>
          </a:p>
          <a:p>
            <a:pPr lvl="1"/>
            <a:r>
              <a:rPr lang="en-US" sz="2000" dirty="0"/>
              <a:t>Be the largest and most efficient company in the macadamia nut market</a:t>
            </a:r>
          </a:p>
          <a:p>
            <a:pPr lvl="1"/>
            <a:r>
              <a:rPr lang="en-US" sz="2000" dirty="0"/>
              <a:t>Keep the product in the best existing conditions</a:t>
            </a:r>
          </a:p>
          <a:p>
            <a:pPr lvl="1"/>
            <a:r>
              <a:rPr lang="en-US" sz="2000" dirty="0"/>
              <a:t>Have warehouses at strategic points for better efficiency</a:t>
            </a:r>
          </a:p>
          <a:p>
            <a:pPr lvl="1"/>
            <a:endParaRPr lang="en-US" dirty="0"/>
          </a:p>
          <a:p>
            <a:r>
              <a:rPr lang="en-US" sz="3200" b="1" dirty="0"/>
              <a:t>Operational Plan</a:t>
            </a:r>
          </a:p>
          <a:p>
            <a:pPr marL="0" indent="0">
              <a:buNone/>
            </a:pPr>
            <a:r>
              <a:rPr lang="en-US" sz="2000" dirty="0"/>
              <a:t>       1. Procurement -&gt; 2. </a:t>
            </a:r>
            <a:r>
              <a:rPr lang="es-ES" sz="2000" dirty="0"/>
              <a:t>Storage</a:t>
            </a:r>
            <a:r>
              <a:rPr lang="en-US" sz="2000" dirty="0"/>
              <a:t> -&gt; 3. </a:t>
            </a:r>
            <a:r>
              <a:rPr lang="es-ES" sz="2000" dirty="0" err="1"/>
              <a:t>Sorting</a:t>
            </a:r>
            <a:r>
              <a:rPr lang="es-ES" sz="2000" dirty="0"/>
              <a:t> and </a:t>
            </a:r>
            <a:r>
              <a:rPr lang="es-ES" sz="2000" dirty="0" err="1"/>
              <a:t>Packaging</a:t>
            </a:r>
            <a:r>
              <a:rPr lang="en-US" sz="2000" dirty="0"/>
              <a:t> -&gt; </a:t>
            </a:r>
          </a:p>
          <a:p>
            <a:pPr marL="0" indent="0">
              <a:buNone/>
            </a:pPr>
            <a:r>
              <a:rPr lang="en-US" sz="2000" dirty="0"/>
              <a:t>       -&gt; 4. </a:t>
            </a:r>
            <a:r>
              <a:rPr lang="es-ES" sz="2000" dirty="0" err="1"/>
              <a:t>Quality</a:t>
            </a:r>
            <a:r>
              <a:rPr lang="es-ES" sz="2000" dirty="0"/>
              <a:t> Control</a:t>
            </a:r>
            <a:r>
              <a:rPr lang="en-US" sz="2000" dirty="0"/>
              <a:t> -&gt; 5. </a:t>
            </a:r>
            <a:r>
              <a:rPr lang="es-ES" sz="2000" dirty="0" err="1"/>
              <a:t>Transportation</a:t>
            </a:r>
            <a:r>
              <a:rPr lang="en-US" sz="2000" dirty="0"/>
              <a:t> -&gt;  </a:t>
            </a:r>
          </a:p>
          <a:p>
            <a:pPr marL="0" indent="0">
              <a:buNone/>
            </a:pPr>
            <a:r>
              <a:rPr lang="en-US" sz="2000" dirty="0"/>
              <a:t>       -&gt; 6. </a:t>
            </a:r>
            <a:r>
              <a:rPr lang="es-ES" sz="2000" dirty="0" err="1"/>
              <a:t>Delivery</a:t>
            </a:r>
            <a:r>
              <a:rPr lang="es-ES" sz="2000" dirty="0"/>
              <a:t> and </a:t>
            </a:r>
            <a:r>
              <a:rPr lang="es-ES" sz="2000" dirty="0" err="1"/>
              <a:t>Customer</a:t>
            </a:r>
            <a:r>
              <a:rPr lang="es-ES" sz="2000" dirty="0"/>
              <a:t> </a:t>
            </a:r>
            <a:r>
              <a:rPr lang="es-ES" sz="2000" dirty="0" err="1"/>
              <a:t>Service</a:t>
            </a:r>
            <a:r>
              <a:rPr lang="en-US" sz="2000" dirty="0"/>
              <a:t> -&gt; 7. </a:t>
            </a:r>
            <a:r>
              <a:rPr lang="es-ES" sz="2000" dirty="0" err="1"/>
              <a:t>Continuous</a:t>
            </a:r>
            <a:r>
              <a:rPr lang="es-ES" sz="2000" dirty="0"/>
              <a:t> </a:t>
            </a:r>
            <a:r>
              <a:rPr lang="es-ES" sz="2000" dirty="0" err="1"/>
              <a:t>Improvement</a:t>
            </a:r>
            <a:r>
              <a:rPr lang="es-ES" sz="2000" dirty="0"/>
              <a:t>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8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38D2C-D10C-22D0-773C-36CBB447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Risk</a:t>
            </a:r>
            <a:r>
              <a:rPr lang="es-ES" b="1" dirty="0"/>
              <a:t> Management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00392-CEAD-BCE8-A604-C3BCEC99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sz="2800" b="1" dirty="0"/>
              <a:t>Damage to the nuts during handling, loading and unloading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Macadamia nuts are fragile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</a:rPr>
              <a:t>Investing in appropriate packaging and transportation equipment</a:t>
            </a:r>
          </a:p>
          <a:p>
            <a:pPr marL="914400" lvl="2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lvl="1"/>
            <a:r>
              <a:rPr lang="en-US" sz="2800" b="1" dirty="0"/>
              <a:t>Contamination of the nuts during packaging and transport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Poor hygiene practices / exposure to contaminants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</a:rPr>
              <a:t>Establish and enforce strict hygiene </a:t>
            </a:r>
            <a:r>
              <a:rPr lang="en-US" sz="2400" dirty="0" err="1">
                <a:solidFill>
                  <a:srgbClr val="00B050"/>
                </a:solidFill>
              </a:rPr>
              <a:t>standarts</a:t>
            </a:r>
            <a:endParaRPr lang="en-US" sz="2400" dirty="0">
              <a:solidFill>
                <a:srgbClr val="00B050"/>
              </a:solidFill>
            </a:endParaRPr>
          </a:p>
          <a:p>
            <a:pPr lvl="2"/>
            <a:endParaRPr lang="en-US" sz="2400" dirty="0">
              <a:solidFill>
                <a:srgbClr val="00B050"/>
              </a:solidFill>
            </a:endParaRPr>
          </a:p>
          <a:p>
            <a:pPr lvl="1"/>
            <a:r>
              <a:rPr lang="en-US" sz="2800" b="1" dirty="0"/>
              <a:t>Theft or loss of the macadamia nuts during transport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High-value commodity = target for theft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</a:rPr>
              <a:t>Investing in transportation methods and check all employees</a:t>
            </a:r>
          </a:p>
          <a:p>
            <a:pPr lvl="2"/>
            <a:endParaRPr lang="en-US" sz="2400" dirty="0"/>
          </a:p>
          <a:p>
            <a:pPr lvl="1"/>
            <a:r>
              <a:rPr lang="es-ES" sz="2800" b="1" dirty="0" err="1"/>
              <a:t>Potential</a:t>
            </a:r>
            <a:r>
              <a:rPr lang="es-ES" sz="2800" b="1" dirty="0"/>
              <a:t> </a:t>
            </a:r>
            <a:r>
              <a:rPr lang="es-ES" sz="2800" b="1" dirty="0" err="1"/>
              <a:t>for</a:t>
            </a:r>
            <a:r>
              <a:rPr lang="es-ES" sz="2800" b="1" dirty="0"/>
              <a:t> legal </a:t>
            </a:r>
            <a:r>
              <a:rPr lang="es-ES" sz="2800" b="1" dirty="0" err="1"/>
              <a:t>liability</a:t>
            </a:r>
            <a:endParaRPr lang="es-ES" sz="2800" b="1" dirty="0"/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A customer becoming sick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</a:rPr>
              <a:t>Comprehensive quality control program</a:t>
            </a:r>
          </a:p>
          <a:p>
            <a:pPr marL="914400" lvl="2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lvl="1"/>
            <a:r>
              <a:rPr lang="es-ES" sz="2800" b="1" dirty="0" err="1"/>
              <a:t>Supply</a:t>
            </a:r>
            <a:r>
              <a:rPr lang="es-ES" sz="2800" b="1" dirty="0"/>
              <a:t> </a:t>
            </a:r>
            <a:r>
              <a:rPr lang="es-ES" sz="2800" b="1" dirty="0" err="1"/>
              <a:t>chain</a:t>
            </a:r>
            <a:r>
              <a:rPr lang="es-ES" sz="2800" b="1" dirty="0"/>
              <a:t> </a:t>
            </a:r>
            <a:r>
              <a:rPr lang="es-ES" sz="2800" b="1" dirty="0" err="1"/>
              <a:t>disruptions</a:t>
            </a:r>
            <a:endParaRPr lang="es-ES" sz="2800" b="1" dirty="0"/>
          </a:p>
          <a:p>
            <a:pPr lvl="2"/>
            <a:r>
              <a:rPr lang="es-ES" sz="2400" dirty="0">
                <a:solidFill>
                  <a:srgbClr val="FF0000"/>
                </a:solidFill>
              </a:rPr>
              <a:t>Natural </a:t>
            </a:r>
            <a:r>
              <a:rPr lang="es-ES" sz="2400" dirty="0" err="1">
                <a:solidFill>
                  <a:srgbClr val="FF0000"/>
                </a:solidFill>
              </a:rPr>
              <a:t>dissasters</a:t>
            </a: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 err="1">
                <a:solidFill>
                  <a:srgbClr val="FF0000"/>
                </a:solidFill>
              </a:rPr>
              <a:t>or</a:t>
            </a: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 err="1">
                <a:solidFill>
                  <a:srgbClr val="FF0000"/>
                </a:solidFill>
              </a:rPr>
              <a:t>transportation</a:t>
            </a:r>
            <a:r>
              <a:rPr lang="es-ES" sz="2400" dirty="0">
                <a:solidFill>
                  <a:srgbClr val="FF0000"/>
                </a:solidFill>
              </a:rPr>
              <a:t> strikes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</a:rPr>
              <a:t>Developing contingency plans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8420C80-5E37-1348-9FCF-35E570947002}"/>
              </a:ext>
            </a:extLst>
          </p:cNvPr>
          <p:cNvSpPr txBox="1">
            <a:spLocks/>
          </p:cNvSpPr>
          <p:nvPr/>
        </p:nvSpPr>
        <p:spPr>
          <a:xfrm>
            <a:off x="10875146" y="1"/>
            <a:ext cx="1316854" cy="852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BPM</a:t>
            </a:r>
          </a:p>
        </p:txBody>
      </p:sp>
    </p:spTree>
    <p:extLst>
      <p:ext uri="{BB962C8B-B14F-4D97-AF65-F5344CB8AC3E}">
        <p14:creationId xmlns:p14="http://schemas.microsoft.com/office/powerpoint/2010/main" val="63572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38D2C-D10C-22D0-773C-36CBB447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Key Performance </a:t>
            </a:r>
            <a:r>
              <a:rPr lang="es-ES" b="1" dirty="0" err="1"/>
              <a:t>Indicator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00392-CEAD-BCE8-A604-C3BCEC99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sz="2800" b="1" dirty="0"/>
              <a:t>Increase efficiency in packaging and transport processes</a:t>
            </a:r>
          </a:p>
          <a:p>
            <a:pPr lvl="2"/>
            <a:r>
              <a:rPr lang="en-US" sz="2600" dirty="0"/>
              <a:t>Reduce time and resources while maintaining quality</a:t>
            </a:r>
          </a:p>
          <a:p>
            <a:pPr lvl="2"/>
            <a:r>
              <a:rPr lang="en-US" sz="2600" dirty="0"/>
              <a:t>Measuring it  and tracking it over time -&gt; Automatization, optimization of routes… </a:t>
            </a:r>
          </a:p>
          <a:p>
            <a:pPr marL="914400" lvl="2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lvl="1"/>
            <a:r>
              <a:rPr lang="en-US" sz="2800" b="1" dirty="0"/>
              <a:t>Percent of macadamia nuts delivered with zero damage</a:t>
            </a:r>
          </a:p>
          <a:p>
            <a:pPr lvl="2"/>
            <a:r>
              <a:rPr lang="en-US" sz="2600" dirty="0"/>
              <a:t>Reduce damage during handling and transport</a:t>
            </a:r>
          </a:p>
          <a:p>
            <a:pPr lvl="2"/>
            <a:r>
              <a:rPr lang="en-US" sz="2600" dirty="0"/>
              <a:t>Sampling method -&gt; Purchase new packaging and transportation equipment</a:t>
            </a:r>
          </a:p>
          <a:p>
            <a:pPr lvl="2"/>
            <a:endParaRPr lang="en-US" sz="2400" dirty="0">
              <a:solidFill>
                <a:srgbClr val="00B050"/>
              </a:solidFill>
            </a:endParaRPr>
          </a:p>
          <a:p>
            <a:pPr lvl="1"/>
            <a:r>
              <a:rPr lang="en-US" sz="2800" b="1" dirty="0"/>
              <a:t>Reduce the incidence of theft or loss during transport</a:t>
            </a:r>
          </a:p>
          <a:p>
            <a:pPr lvl="2"/>
            <a:r>
              <a:rPr lang="en-US" sz="2600" dirty="0"/>
              <a:t>Reduce this risks during transport</a:t>
            </a:r>
          </a:p>
          <a:p>
            <a:pPr lvl="2"/>
            <a:r>
              <a:rPr lang="en-US" sz="2600" dirty="0"/>
              <a:t>Tracking incidents-&gt; Security measures: GPS tracking systems, tamper-evident seals…</a:t>
            </a:r>
            <a:endParaRPr lang="en-US" sz="2600" b="1" dirty="0"/>
          </a:p>
          <a:p>
            <a:pPr lvl="2"/>
            <a:endParaRPr lang="en-US" sz="2400" dirty="0"/>
          </a:p>
          <a:p>
            <a:pPr lvl="1"/>
            <a:r>
              <a:rPr lang="es-ES" sz="2800" b="1" dirty="0" err="1"/>
              <a:t>Improve</a:t>
            </a:r>
            <a:r>
              <a:rPr lang="es-ES" sz="2800" b="1" dirty="0"/>
              <a:t> </a:t>
            </a:r>
            <a:r>
              <a:rPr lang="es-ES" sz="2800" b="1" dirty="0" err="1"/>
              <a:t>customer</a:t>
            </a:r>
            <a:r>
              <a:rPr lang="es-ES" sz="2800" b="1" dirty="0"/>
              <a:t> </a:t>
            </a:r>
            <a:r>
              <a:rPr lang="es-ES" sz="2800" b="1" dirty="0" err="1"/>
              <a:t>satisfaction</a:t>
            </a:r>
            <a:endParaRPr lang="es-ES" sz="2800" b="1" dirty="0"/>
          </a:p>
          <a:p>
            <a:pPr lvl="2"/>
            <a:r>
              <a:rPr lang="en-US" sz="2600" dirty="0"/>
              <a:t>High quality macadamia and excellent customers system</a:t>
            </a:r>
          </a:p>
          <a:p>
            <a:pPr lvl="2"/>
            <a:r>
              <a:rPr lang="en-US" sz="2600" dirty="0"/>
              <a:t>Surveys and reviews-&gt; </a:t>
            </a:r>
            <a:r>
              <a:rPr lang="es-ES" sz="2600" dirty="0" err="1"/>
              <a:t>Improving</a:t>
            </a:r>
            <a:r>
              <a:rPr lang="es-ES" sz="2600" dirty="0"/>
              <a:t> </a:t>
            </a:r>
            <a:r>
              <a:rPr lang="es-ES" sz="2600" dirty="0" err="1"/>
              <a:t>on</a:t>
            </a:r>
            <a:r>
              <a:rPr lang="es-ES" sz="2600" dirty="0"/>
              <a:t> </a:t>
            </a:r>
            <a:r>
              <a:rPr lang="es-ES" sz="2600" dirty="0" err="1"/>
              <a:t>quality</a:t>
            </a:r>
            <a:endParaRPr lang="es-ES" sz="2600" b="1" dirty="0"/>
          </a:p>
          <a:p>
            <a:pPr marL="914400" lvl="2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lvl="1"/>
            <a:r>
              <a:rPr lang="es-ES" sz="2800" b="1" dirty="0" err="1"/>
              <a:t>Increase</a:t>
            </a:r>
            <a:r>
              <a:rPr lang="es-ES" sz="2800" b="1" dirty="0"/>
              <a:t> </a:t>
            </a:r>
            <a:r>
              <a:rPr lang="es-ES" sz="2800" b="1" dirty="0" err="1"/>
              <a:t>profitability</a:t>
            </a:r>
            <a:endParaRPr lang="es-ES" sz="2800" b="1" dirty="0"/>
          </a:p>
          <a:p>
            <a:pPr lvl="2"/>
            <a:r>
              <a:rPr lang="en-US" sz="2600" dirty="0"/>
              <a:t>Optimizing costs and sales</a:t>
            </a:r>
          </a:p>
          <a:p>
            <a:pPr lvl="2"/>
            <a:r>
              <a:rPr lang="en-US" sz="2600" dirty="0"/>
              <a:t>Comparing with the previous years-&gt; Costs optimization and increasing sales</a:t>
            </a:r>
          </a:p>
          <a:p>
            <a:pPr lvl="1"/>
            <a:endParaRPr lang="es-ES" sz="28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8420C80-5E37-1348-9FCF-35E570947002}"/>
              </a:ext>
            </a:extLst>
          </p:cNvPr>
          <p:cNvSpPr txBox="1">
            <a:spLocks/>
          </p:cNvSpPr>
          <p:nvPr/>
        </p:nvSpPr>
        <p:spPr>
          <a:xfrm>
            <a:off x="10875146" y="1"/>
            <a:ext cx="1316854" cy="852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BPM</a:t>
            </a:r>
          </a:p>
        </p:txBody>
      </p:sp>
    </p:spTree>
    <p:extLst>
      <p:ext uri="{BB962C8B-B14F-4D97-AF65-F5344CB8AC3E}">
        <p14:creationId xmlns:p14="http://schemas.microsoft.com/office/powerpoint/2010/main" val="59087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38D2C-D10C-22D0-773C-36CBB447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S.W.O.T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8420C80-5E37-1348-9FCF-35E570947002}"/>
              </a:ext>
            </a:extLst>
          </p:cNvPr>
          <p:cNvSpPr txBox="1">
            <a:spLocks/>
          </p:cNvSpPr>
          <p:nvPr/>
        </p:nvSpPr>
        <p:spPr>
          <a:xfrm>
            <a:off x="10875146" y="1"/>
            <a:ext cx="1316854" cy="852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BPM</a:t>
            </a:r>
          </a:p>
        </p:txBody>
      </p:sp>
      <p:pic>
        <p:nvPicPr>
          <p:cNvPr id="1026" name="Picture 2" descr="Frontiers | Strengths, Weaknesses, Opportunities and Threats (SWOT) Analysis  of the Implementation of Public Health Policies on HTLV-1 in Brazil">
            <a:extLst>
              <a:ext uri="{FF2B5EF4-FFF2-40B4-BE49-F238E27FC236}">
                <a16:creationId xmlns:a16="http://schemas.microsoft.com/office/drawing/2014/main" id="{B28232B0-CA14-C8B1-3454-09A4FD427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02" y="1415665"/>
            <a:ext cx="8467224" cy="50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20FD0D8-1853-0910-687E-EF255D4E5AFC}"/>
              </a:ext>
            </a:extLst>
          </p:cNvPr>
          <p:cNvSpPr/>
          <p:nvPr/>
        </p:nvSpPr>
        <p:spPr>
          <a:xfrm>
            <a:off x="2974019" y="1979720"/>
            <a:ext cx="1979721" cy="144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1BB1A7B-624C-40A5-375F-C391E42E445A}"/>
              </a:ext>
            </a:extLst>
          </p:cNvPr>
          <p:cNvSpPr/>
          <p:nvPr/>
        </p:nvSpPr>
        <p:spPr>
          <a:xfrm>
            <a:off x="2979937" y="4955219"/>
            <a:ext cx="1423388" cy="1249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AC4B7B4-E47D-BE3C-1D34-B776EAFE253B}"/>
              </a:ext>
            </a:extLst>
          </p:cNvPr>
          <p:cNvSpPr/>
          <p:nvPr/>
        </p:nvSpPr>
        <p:spPr>
          <a:xfrm>
            <a:off x="9117367" y="1979720"/>
            <a:ext cx="2080335" cy="144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96F94C7-52CB-6DF0-AAD4-B5FD19F87776}"/>
              </a:ext>
            </a:extLst>
          </p:cNvPr>
          <p:cNvSpPr/>
          <p:nvPr/>
        </p:nvSpPr>
        <p:spPr>
          <a:xfrm>
            <a:off x="9374079" y="4955219"/>
            <a:ext cx="1823623" cy="1339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4E20E9C-115A-65B9-4E13-9CEBF6A03A9E}"/>
              </a:ext>
            </a:extLst>
          </p:cNvPr>
          <p:cNvSpPr/>
          <p:nvPr/>
        </p:nvSpPr>
        <p:spPr>
          <a:xfrm>
            <a:off x="8940553" y="5010334"/>
            <a:ext cx="1823623" cy="1339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1851C1C-879C-5F24-7484-90CD0415CA0D}"/>
              </a:ext>
            </a:extLst>
          </p:cNvPr>
          <p:cNvSpPr txBox="1"/>
          <p:nvPr/>
        </p:nvSpPr>
        <p:spPr>
          <a:xfrm>
            <a:off x="3074634" y="1965696"/>
            <a:ext cx="1966549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Strong brand reputation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Efficient distribution network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Well-established relationships with reliable suppliers.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Strong financial position and ability to invest in new technologies.</a:t>
            </a:r>
          </a:p>
          <a:p>
            <a:br>
              <a:rPr lang="en-US" sz="1050" dirty="0"/>
            </a:br>
            <a:endParaRPr lang="en-US" sz="105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7C06A48-DEB6-88B8-013B-948D5000477B}"/>
              </a:ext>
            </a:extLst>
          </p:cNvPr>
          <p:cNvSpPr txBox="1"/>
          <p:nvPr/>
        </p:nvSpPr>
        <p:spPr>
          <a:xfrm>
            <a:off x="8869089" y="5045601"/>
            <a:ext cx="1966549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50" dirty="0"/>
              <a:t>Intense </a:t>
            </a:r>
            <a:r>
              <a:rPr lang="es-ES" sz="1050" dirty="0" err="1"/>
              <a:t>competition</a:t>
            </a:r>
            <a:endParaRPr lang="es-E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50" dirty="0"/>
              <a:t> </a:t>
            </a:r>
            <a:r>
              <a:rPr lang="es-ES" sz="1050" dirty="0" err="1"/>
              <a:t>Fluctuating</a:t>
            </a:r>
            <a:r>
              <a:rPr lang="es-ES" sz="1050" dirty="0"/>
              <a:t> </a:t>
            </a:r>
            <a:r>
              <a:rPr lang="es-ES" sz="1050" dirty="0" err="1"/>
              <a:t>market</a:t>
            </a:r>
            <a:r>
              <a:rPr lang="es-ES" sz="1050" dirty="0"/>
              <a:t> </a:t>
            </a:r>
            <a:r>
              <a:rPr lang="es-ES" sz="1050" dirty="0" err="1"/>
              <a:t>prices</a:t>
            </a:r>
            <a:endParaRPr lang="es-E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50" dirty="0" err="1"/>
              <a:t>Changes</a:t>
            </a:r>
            <a:r>
              <a:rPr lang="es-ES" sz="1050" dirty="0"/>
              <a:t> in </a:t>
            </a:r>
            <a:r>
              <a:rPr lang="es-ES" sz="1050" dirty="0" err="1"/>
              <a:t>consumer</a:t>
            </a:r>
            <a:r>
              <a:rPr lang="es-ES" sz="1050" dirty="0"/>
              <a:t> </a:t>
            </a:r>
            <a:r>
              <a:rPr lang="es-ES" sz="1050" dirty="0" err="1"/>
              <a:t>preferences</a:t>
            </a:r>
            <a:endParaRPr lang="es-E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 Potential disruptions in the global supply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50" dirty="0" err="1"/>
              <a:t>Climate</a:t>
            </a:r>
            <a:r>
              <a:rPr lang="es-ES" sz="1050" dirty="0"/>
              <a:t> </a:t>
            </a:r>
            <a:r>
              <a:rPr lang="es-ES" sz="1050" dirty="0" err="1"/>
              <a:t>change</a:t>
            </a:r>
            <a:r>
              <a:rPr lang="es-ES" sz="1050" dirty="0"/>
              <a:t> and </a:t>
            </a:r>
            <a:r>
              <a:rPr lang="es-ES" sz="1050" dirty="0" err="1"/>
              <a:t>environmental</a:t>
            </a:r>
            <a:r>
              <a:rPr lang="es-ES" sz="1050" dirty="0"/>
              <a:t> </a:t>
            </a:r>
            <a:r>
              <a:rPr lang="es-ES" sz="1050" dirty="0" err="1"/>
              <a:t>factors</a:t>
            </a:r>
            <a:r>
              <a:rPr lang="es-ES" sz="105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05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A0FB43B-ED45-D323-1B56-BCDEF8CC3563}"/>
              </a:ext>
            </a:extLst>
          </p:cNvPr>
          <p:cNvSpPr txBox="1"/>
          <p:nvPr/>
        </p:nvSpPr>
        <p:spPr>
          <a:xfrm>
            <a:off x="8825670" y="1850280"/>
            <a:ext cx="196654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Limited diversification in product offerings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Reliance on a few key suppliers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Limited marketing and promotional activities, resulting in lower brand visibility.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50" dirty="0"/>
              <a:t>High </a:t>
            </a:r>
            <a:r>
              <a:rPr lang="es-ES" sz="1050" dirty="0" err="1"/>
              <a:t>production</a:t>
            </a:r>
            <a:r>
              <a:rPr lang="es-ES" sz="1050" dirty="0"/>
              <a:t> </a:t>
            </a:r>
            <a:r>
              <a:rPr lang="es-ES" sz="1050" dirty="0" err="1"/>
              <a:t>costs</a:t>
            </a:r>
            <a:endParaRPr lang="es-ES" sz="10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6C984AC-3C7E-A02E-A5F3-418D3FD821D9}"/>
              </a:ext>
            </a:extLst>
          </p:cNvPr>
          <p:cNvSpPr/>
          <p:nvPr/>
        </p:nvSpPr>
        <p:spPr>
          <a:xfrm>
            <a:off x="3080551" y="5085232"/>
            <a:ext cx="1873189" cy="1333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627D289-FD1B-F5BB-FD5B-6182308E0B9D}"/>
              </a:ext>
            </a:extLst>
          </p:cNvPr>
          <p:cNvSpPr txBox="1"/>
          <p:nvPr/>
        </p:nvSpPr>
        <p:spPr>
          <a:xfrm>
            <a:off x="3077002" y="4924518"/>
            <a:ext cx="213668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Fire in the north peninsular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Bankruptcy of a rival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Supply chain disruption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err="1"/>
              <a:t>Ukranian</a:t>
            </a:r>
            <a:r>
              <a:rPr lang="en-US" sz="1050" dirty="0"/>
              <a:t> war (supplies for need)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Contamination of a plantation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400276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38D2C-D10C-22D0-773C-36CBB447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Balance </a:t>
            </a:r>
            <a:r>
              <a:rPr lang="es-ES" b="1" dirty="0" err="1"/>
              <a:t>Scorecard</a:t>
            </a:r>
            <a:r>
              <a:rPr lang="es-ES" b="1" dirty="0"/>
              <a:t> </a:t>
            </a:r>
            <a:r>
              <a:rPr lang="es-ES" b="1" dirty="0" err="1"/>
              <a:t>Analysis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00392-CEAD-BCE8-A604-C3BCEC99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en-US" sz="2800" b="1" dirty="0"/>
              <a:t>Financial</a:t>
            </a:r>
          </a:p>
          <a:p>
            <a:pPr lvl="2"/>
            <a:r>
              <a:rPr lang="en-US" sz="2400" dirty="0"/>
              <a:t>Expand into new geological markets</a:t>
            </a:r>
          </a:p>
          <a:p>
            <a:pPr lvl="2"/>
            <a:r>
              <a:rPr lang="en-US" sz="2400" dirty="0"/>
              <a:t>Reduce costs</a:t>
            </a:r>
          </a:p>
          <a:p>
            <a:pPr lvl="2"/>
            <a:r>
              <a:rPr lang="en-US" sz="2400" dirty="0"/>
              <a:t>Maintain profitability (managing risk)</a:t>
            </a:r>
          </a:p>
          <a:p>
            <a:pPr lvl="2"/>
            <a:r>
              <a:rPr lang="en-US" sz="2400" dirty="0"/>
              <a:t>Improve cash flow management</a:t>
            </a:r>
          </a:p>
          <a:p>
            <a:pPr marL="914400" lvl="2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lvl="1"/>
            <a:r>
              <a:rPr lang="en-US" sz="2800" b="1" dirty="0"/>
              <a:t>Customer</a:t>
            </a:r>
          </a:p>
          <a:p>
            <a:pPr lvl="2"/>
            <a:r>
              <a:rPr lang="en-US" sz="2200" dirty="0"/>
              <a:t>Quality standards</a:t>
            </a:r>
          </a:p>
          <a:p>
            <a:pPr lvl="2"/>
            <a:r>
              <a:rPr lang="en-US" sz="2200" dirty="0"/>
              <a:t>Expand products offering</a:t>
            </a:r>
          </a:p>
          <a:p>
            <a:pPr lvl="2"/>
            <a:r>
              <a:rPr lang="en-US" sz="2200" dirty="0"/>
              <a:t>Brand reputation and loyalty</a:t>
            </a:r>
          </a:p>
          <a:p>
            <a:pPr lvl="2"/>
            <a:r>
              <a:rPr lang="en-US" sz="2200" dirty="0"/>
              <a:t>Competitive pricing and discounts</a:t>
            </a:r>
          </a:p>
          <a:p>
            <a:pPr lvl="2"/>
            <a:endParaRPr lang="en-US" sz="2400" dirty="0">
              <a:solidFill>
                <a:srgbClr val="00B050"/>
              </a:solidFill>
            </a:endParaRPr>
          </a:p>
          <a:p>
            <a:pPr lvl="1"/>
            <a:r>
              <a:rPr lang="en-US" sz="2800" b="1" dirty="0"/>
              <a:t>Internal Processes</a:t>
            </a:r>
          </a:p>
          <a:p>
            <a:pPr lvl="2"/>
            <a:r>
              <a:rPr lang="en-US" sz="2200" dirty="0"/>
              <a:t>Continuously improving risk management plans</a:t>
            </a:r>
          </a:p>
          <a:p>
            <a:pPr lvl="2"/>
            <a:r>
              <a:rPr lang="en-US" sz="2200" dirty="0"/>
              <a:t>Improve SCM</a:t>
            </a:r>
          </a:p>
          <a:p>
            <a:pPr lvl="2"/>
            <a:r>
              <a:rPr lang="en-US" sz="2200" dirty="0"/>
              <a:t>Implementation of quality controls</a:t>
            </a:r>
          </a:p>
          <a:p>
            <a:pPr lvl="2"/>
            <a:r>
              <a:rPr lang="en-US" sz="2200" dirty="0"/>
              <a:t>Just-in-time inventory systems</a:t>
            </a:r>
          </a:p>
          <a:p>
            <a:pPr marL="914400" lvl="2" indent="0">
              <a:buNone/>
            </a:pPr>
            <a:endParaRPr lang="en-US" sz="2400" dirty="0"/>
          </a:p>
          <a:p>
            <a:pPr lvl="1"/>
            <a:r>
              <a:rPr lang="es-ES" sz="2800" b="1" dirty="0" err="1"/>
              <a:t>Learning</a:t>
            </a:r>
            <a:r>
              <a:rPr lang="es-ES" sz="2800" b="1" dirty="0"/>
              <a:t> and </a:t>
            </a:r>
            <a:r>
              <a:rPr lang="es-ES" sz="2800" b="1" dirty="0" err="1"/>
              <a:t>growth</a:t>
            </a:r>
            <a:endParaRPr lang="es-ES" sz="2800" b="1" dirty="0"/>
          </a:p>
          <a:p>
            <a:pPr lvl="2"/>
            <a:r>
              <a:rPr lang="es-ES" sz="2100" dirty="0" err="1"/>
              <a:t>Invest</a:t>
            </a:r>
            <a:r>
              <a:rPr lang="es-ES" sz="2100" dirty="0"/>
              <a:t> in </a:t>
            </a:r>
            <a:r>
              <a:rPr lang="es-ES" sz="2100" dirty="0" err="1"/>
              <a:t>employees</a:t>
            </a:r>
            <a:r>
              <a:rPr lang="es-ES" sz="2100" dirty="0"/>
              <a:t> training</a:t>
            </a:r>
          </a:p>
          <a:p>
            <a:pPr lvl="2"/>
            <a:r>
              <a:rPr lang="es-ES" sz="2100" dirty="0"/>
              <a:t>Foster a culture </a:t>
            </a:r>
            <a:r>
              <a:rPr lang="es-ES" sz="2100" dirty="0" err="1"/>
              <a:t>of</a:t>
            </a:r>
            <a:r>
              <a:rPr lang="es-ES" sz="2100" dirty="0"/>
              <a:t> </a:t>
            </a:r>
            <a:r>
              <a:rPr lang="es-ES" sz="2100" dirty="0" err="1"/>
              <a:t>innovation</a:t>
            </a:r>
            <a:r>
              <a:rPr lang="es-ES" sz="2100" dirty="0"/>
              <a:t> and </a:t>
            </a:r>
            <a:r>
              <a:rPr lang="es-ES" sz="2100" dirty="0" err="1"/>
              <a:t>creativity</a:t>
            </a:r>
            <a:endParaRPr lang="es-ES" sz="2100" dirty="0"/>
          </a:p>
          <a:p>
            <a:pPr lvl="2"/>
            <a:r>
              <a:rPr lang="es-ES" sz="2100" dirty="0" err="1"/>
              <a:t>Partnerships</a:t>
            </a:r>
            <a:endParaRPr lang="es-ES" sz="2100" dirty="0"/>
          </a:p>
          <a:p>
            <a:pPr lvl="2"/>
            <a:r>
              <a:rPr lang="es-ES" sz="2100" dirty="0" err="1"/>
              <a:t>The</a:t>
            </a:r>
            <a:r>
              <a:rPr lang="es-ES" sz="2100" dirty="0"/>
              <a:t> triple R (Reduce, Reduce and Recicle)</a:t>
            </a:r>
          </a:p>
          <a:p>
            <a:pPr marL="914400" lvl="2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8420C80-5E37-1348-9FCF-35E570947002}"/>
              </a:ext>
            </a:extLst>
          </p:cNvPr>
          <p:cNvSpPr txBox="1">
            <a:spLocks/>
          </p:cNvSpPr>
          <p:nvPr/>
        </p:nvSpPr>
        <p:spPr>
          <a:xfrm>
            <a:off x="10875146" y="1"/>
            <a:ext cx="1316854" cy="852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BPM</a:t>
            </a:r>
          </a:p>
        </p:txBody>
      </p:sp>
      <p:pic>
        <p:nvPicPr>
          <p:cNvPr id="1026" name="Picture 2" descr="Balanced Scorecard Summary">
            <a:extLst>
              <a:ext uri="{FF2B5EF4-FFF2-40B4-BE49-F238E27FC236}">
                <a16:creationId xmlns:a16="http://schemas.microsoft.com/office/drawing/2014/main" id="{4D7E8EB9-CA19-E67C-FC0B-973C7E337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11154"/>
            <a:ext cx="5383390" cy="454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4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38D2C-D10C-22D0-773C-36CBB447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973" y="1625"/>
            <a:ext cx="10515600" cy="1325563"/>
          </a:xfrm>
        </p:spPr>
        <p:txBody>
          <a:bodyPr/>
          <a:lstStyle/>
          <a:p>
            <a:r>
              <a:rPr lang="es-ES" b="1" dirty="0" err="1"/>
              <a:t>Sources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Financing</a:t>
            </a:r>
            <a:endParaRPr lang="es-ES" b="1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E15359EB-643D-6F9C-55D1-3470D1FCB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923960"/>
              </p:ext>
            </p:extLst>
          </p:nvPr>
        </p:nvGraphicFramePr>
        <p:xfrm>
          <a:off x="838200" y="963688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48420C80-5E37-1348-9FCF-35E570947002}"/>
              </a:ext>
            </a:extLst>
          </p:cNvPr>
          <p:cNvSpPr txBox="1">
            <a:spLocks/>
          </p:cNvSpPr>
          <p:nvPr/>
        </p:nvSpPr>
        <p:spPr>
          <a:xfrm>
            <a:off x="10875146" y="1"/>
            <a:ext cx="1316854" cy="852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BPM</a:t>
            </a:r>
          </a:p>
        </p:txBody>
      </p:sp>
      <p:sp>
        <p:nvSpPr>
          <p:cNvPr id="5" name="Globo: flecha izquierda 4">
            <a:extLst>
              <a:ext uri="{FF2B5EF4-FFF2-40B4-BE49-F238E27FC236}">
                <a16:creationId xmlns:a16="http://schemas.microsoft.com/office/drawing/2014/main" id="{6A050EAB-00C3-E408-6AF8-3CB8C642D88F}"/>
              </a:ext>
            </a:extLst>
          </p:cNvPr>
          <p:cNvSpPr/>
          <p:nvPr/>
        </p:nvSpPr>
        <p:spPr>
          <a:xfrm>
            <a:off x="9650890" y="3090493"/>
            <a:ext cx="2078121" cy="1833562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BBVA (</a:t>
            </a:r>
            <a:r>
              <a:rPr lang="es-ES" dirty="0" err="1"/>
              <a:t>Choice</a:t>
            </a:r>
            <a:r>
              <a:rPr lang="es-ES" dirty="0"/>
              <a:t>)</a:t>
            </a:r>
          </a:p>
          <a:p>
            <a:pPr algn="ctr"/>
            <a:r>
              <a:rPr lang="es-ES" dirty="0"/>
              <a:t>Bank Santander</a:t>
            </a:r>
          </a:p>
          <a:p>
            <a:pPr algn="ctr"/>
            <a:r>
              <a:rPr lang="es-ES" dirty="0"/>
              <a:t>Citibank</a:t>
            </a:r>
          </a:p>
          <a:p>
            <a:pPr algn="ctr"/>
            <a:r>
              <a:rPr lang="es-ES" dirty="0"/>
              <a:t>JPMorgan</a:t>
            </a:r>
          </a:p>
        </p:txBody>
      </p:sp>
      <p:sp>
        <p:nvSpPr>
          <p:cNvPr id="6" name="Globo: flecha izquierda 5">
            <a:extLst>
              <a:ext uri="{FF2B5EF4-FFF2-40B4-BE49-F238E27FC236}">
                <a16:creationId xmlns:a16="http://schemas.microsoft.com/office/drawing/2014/main" id="{29962671-C2C9-54CF-A5B8-246F6DF0821C}"/>
              </a:ext>
            </a:extLst>
          </p:cNvPr>
          <p:cNvSpPr/>
          <p:nvPr/>
        </p:nvSpPr>
        <p:spPr>
          <a:xfrm>
            <a:off x="9747656" y="963688"/>
            <a:ext cx="1965690" cy="1833562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Rabo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Equity</a:t>
            </a:r>
            <a:endParaRPr lang="es-ES" dirty="0"/>
          </a:p>
        </p:txBody>
      </p:sp>
      <p:sp>
        <p:nvSpPr>
          <p:cNvPr id="8" name="Globo: flecha izquierda 7">
            <a:extLst>
              <a:ext uri="{FF2B5EF4-FFF2-40B4-BE49-F238E27FC236}">
                <a16:creationId xmlns:a16="http://schemas.microsoft.com/office/drawing/2014/main" id="{E39F9302-0D56-28CF-E58C-9A33CA2E236D}"/>
              </a:ext>
            </a:extLst>
          </p:cNvPr>
          <p:cNvSpPr/>
          <p:nvPr/>
        </p:nvSpPr>
        <p:spPr>
          <a:xfrm flipH="1">
            <a:off x="359546" y="1100075"/>
            <a:ext cx="1965691" cy="1833562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FAO</a:t>
            </a:r>
          </a:p>
          <a:p>
            <a:pPr algn="ctr"/>
            <a:r>
              <a:rPr lang="es-ES" dirty="0"/>
              <a:t>Plan Sierra</a:t>
            </a:r>
          </a:p>
          <a:p>
            <a:pPr algn="ctr"/>
            <a:r>
              <a:rPr lang="es-ES" dirty="0" err="1"/>
              <a:t>Dominican</a:t>
            </a:r>
            <a:r>
              <a:rPr lang="es-ES" dirty="0"/>
              <a:t> </a:t>
            </a:r>
            <a:r>
              <a:rPr lang="es-ES" dirty="0" err="1"/>
              <a:t>Republic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765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38D2C-D10C-22D0-773C-36CBB447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Return</a:t>
            </a:r>
            <a:r>
              <a:rPr lang="es-ES" b="1" dirty="0"/>
              <a:t> on </a:t>
            </a:r>
            <a:r>
              <a:rPr lang="es-ES" b="1" dirty="0" err="1"/>
              <a:t>Investment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00392-CEAD-BCE8-A604-C3BCEC99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/>
            <a:r>
              <a:rPr lang="en-US" sz="2800" b="1" dirty="0"/>
              <a:t>Costs = $200,000</a:t>
            </a:r>
          </a:p>
          <a:p>
            <a:pPr lvl="1"/>
            <a:r>
              <a:rPr lang="en-US" sz="2800" b="1" dirty="0"/>
              <a:t>Funding = $250,000</a:t>
            </a:r>
          </a:p>
          <a:p>
            <a:pPr lvl="1"/>
            <a:endParaRPr lang="en-US" sz="2800" b="1" dirty="0"/>
          </a:p>
          <a:p>
            <a:pPr lvl="1"/>
            <a:r>
              <a:rPr lang="en-US" sz="2000" dirty="0"/>
              <a:t>ROI = (Profits - Costs) / Costs * 100</a:t>
            </a:r>
            <a:endParaRPr lang="en-US" sz="2800" b="1" dirty="0"/>
          </a:p>
          <a:p>
            <a:pPr lvl="1"/>
            <a:endParaRPr lang="en-US" sz="2800" b="1" dirty="0"/>
          </a:p>
          <a:p>
            <a:pPr lvl="1"/>
            <a:r>
              <a:rPr lang="en-US" sz="2800" b="1" dirty="0"/>
              <a:t>Profit = $300,000</a:t>
            </a:r>
          </a:p>
          <a:p>
            <a:pPr lvl="1"/>
            <a:r>
              <a:rPr lang="en-US" sz="2800" b="1" dirty="0"/>
              <a:t>ROI = ($300,000 - $200,000)/ $200,000 </a:t>
            </a:r>
            <a:r>
              <a:rPr lang="en-US" sz="2800" dirty="0"/>
              <a:t>* 100 (</a:t>
            </a:r>
            <a:r>
              <a:rPr lang="es-ES" sz="2000" b="0" i="0" dirty="0">
                <a:effectLst/>
                <a:latin typeface="Google Sans"/>
              </a:rPr>
              <a:t>≈ </a:t>
            </a:r>
            <a:r>
              <a:rPr lang="en-US" sz="2800" dirty="0"/>
              <a:t>50%)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2000" dirty="0"/>
              <a:t>This means that, relative to the initial investment of $250,000, profits were generated that exceeded costs </a:t>
            </a:r>
            <a:r>
              <a:rPr lang="en-US" sz="2000"/>
              <a:t>by 50%</a:t>
            </a:r>
            <a:endParaRPr lang="en-US" sz="28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8420C80-5E37-1348-9FCF-35E570947002}"/>
              </a:ext>
            </a:extLst>
          </p:cNvPr>
          <p:cNvSpPr txBox="1">
            <a:spLocks/>
          </p:cNvSpPr>
          <p:nvPr/>
        </p:nvSpPr>
        <p:spPr>
          <a:xfrm>
            <a:off x="10875146" y="1"/>
            <a:ext cx="1316854" cy="852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BPM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836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38D2C-D10C-22D0-773C-36CBB447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Supply</a:t>
            </a:r>
            <a:r>
              <a:rPr lang="es-ES" b="1" dirty="0"/>
              <a:t> </a:t>
            </a:r>
            <a:r>
              <a:rPr lang="es-ES" b="1" dirty="0" err="1"/>
              <a:t>Chain</a:t>
            </a:r>
            <a:r>
              <a:rPr lang="es-ES" b="1" dirty="0"/>
              <a:t> Management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00392-CEAD-BCE8-A604-C3BCEC99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r>
              <a:rPr lang="es-ES" sz="3200" b="1" dirty="0" err="1"/>
              <a:t>Strategical</a:t>
            </a:r>
            <a:r>
              <a:rPr lang="es-ES" sz="3200" b="1" dirty="0"/>
              <a:t> </a:t>
            </a:r>
            <a:r>
              <a:rPr lang="es-ES" sz="3200" b="1" dirty="0" err="1"/>
              <a:t>level</a:t>
            </a:r>
            <a:endParaRPr lang="es-ES" sz="3200" b="1" dirty="0"/>
          </a:p>
          <a:p>
            <a:endParaRPr lang="es-ES" sz="3200" b="1" dirty="0"/>
          </a:p>
          <a:p>
            <a:pPr lvl="1"/>
            <a:r>
              <a:rPr lang="es-ES" sz="2800" b="1" dirty="0"/>
              <a:t>Network </a:t>
            </a:r>
            <a:r>
              <a:rPr lang="es-ES" sz="2800" b="1" dirty="0" err="1"/>
              <a:t>Optimization</a:t>
            </a:r>
            <a:r>
              <a:rPr lang="es-ES" sz="2800" b="1" dirty="0"/>
              <a:t>:</a:t>
            </a:r>
          </a:p>
          <a:p>
            <a:pPr lvl="2"/>
            <a:r>
              <a:rPr lang="en-US" sz="2400" dirty="0"/>
              <a:t>Analyze demand and supply patterns.</a:t>
            </a:r>
          </a:p>
          <a:p>
            <a:pPr lvl="2"/>
            <a:r>
              <a:rPr lang="en-US" sz="2400" dirty="0"/>
              <a:t>Determine optimal facility locations.</a:t>
            </a:r>
          </a:p>
          <a:p>
            <a:pPr lvl="2"/>
            <a:r>
              <a:rPr lang="en-US" sz="2400" dirty="0"/>
              <a:t>Identify potential partners for shared facilities or outsourcing.</a:t>
            </a:r>
          </a:p>
          <a:p>
            <a:pPr lvl="2"/>
            <a:endParaRPr lang="es-ES" sz="2400" dirty="0"/>
          </a:p>
          <a:p>
            <a:pPr lvl="1"/>
            <a:r>
              <a:rPr lang="es-ES" sz="2800" b="1" dirty="0" err="1"/>
              <a:t>Stategic</a:t>
            </a:r>
            <a:r>
              <a:rPr lang="es-ES" sz="2800" b="1" dirty="0"/>
              <a:t> </a:t>
            </a:r>
            <a:r>
              <a:rPr lang="es-ES" sz="2800" b="1" dirty="0" err="1"/>
              <a:t>Partnerships</a:t>
            </a:r>
            <a:r>
              <a:rPr lang="es-ES" sz="2800" b="1" dirty="0"/>
              <a:t>:</a:t>
            </a:r>
          </a:p>
          <a:p>
            <a:pPr lvl="2"/>
            <a:r>
              <a:rPr lang="en-US" sz="2400" dirty="0"/>
              <a:t>Establish clear communication channels.</a:t>
            </a:r>
          </a:p>
          <a:p>
            <a:pPr lvl="2"/>
            <a:r>
              <a:rPr lang="en-US" sz="2400" dirty="0"/>
              <a:t>Develop performance metrics and incentives.</a:t>
            </a:r>
          </a:p>
          <a:p>
            <a:pPr lvl="2"/>
            <a:r>
              <a:rPr lang="en-US" sz="2400" dirty="0"/>
              <a:t>Continuously monitor partnership performance.</a:t>
            </a:r>
          </a:p>
          <a:p>
            <a:pPr lvl="2"/>
            <a:endParaRPr lang="es-ES" sz="2400" dirty="0"/>
          </a:p>
          <a:p>
            <a:pPr lvl="1"/>
            <a:r>
              <a:rPr lang="es-ES" sz="2800" b="1" dirty="0" err="1"/>
              <a:t>Information</a:t>
            </a:r>
            <a:r>
              <a:rPr lang="es-ES" sz="2800" b="1" dirty="0"/>
              <a:t> </a:t>
            </a:r>
            <a:r>
              <a:rPr lang="es-ES" sz="2800" b="1" dirty="0" err="1"/>
              <a:t>Technology</a:t>
            </a:r>
            <a:r>
              <a:rPr lang="es-ES" sz="2800" b="1" dirty="0"/>
              <a:t> </a:t>
            </a:r>
            <a:r>
              <a:rPr lang="es-ES" sz="2800" b="1" dirty="0" err="1"/>
              <a:t>Chain</a:t>
            </a:r>
            <a:r>
              <a:rPr lang="es-ES" sz="2800" b="1" dirty="0"/>
              <a:t> </a:t>
            </a:r>
            <a:r>
              <a:rPr lang="es-ES" sz="2800" b="1" dirty="0" err="1"/>
              <a:t>Operations</a:t>
            </a:r>
            <a:r>
              <a:rPr lang="es-ES" sz="2800" b="1" dirty="0"/>
              <a:t>:</a:t>
            </a:r>
          </a:p>
          <a:p>
            <a:pPr lvl="2"/>
            <a:r>
              <a:rPr lang="en-US" sz="2400" dirty="0"/>
              <a:t>Evaluate IT infrastructure for improvement.</a:t>
            </a:r>
          </a:p>
          <a:p>
            <a:pPr lvl="2"/>
            <a:r>
              <a:rPr lang="en-US" sz="2400" dirty="0"/>
              <a:t>Implement software solutions for efficiency.</a:t>
            </a:r>
          </a:p>
          <a:p>
            <a:pPr lvl="2"/>
            <a:r>
              <a:rPr lang="en-US" sz="2400" dirty="0"/>
              <a:t>Provide training and support for employees.</a:t>
            </a:r>
          </a:p>
          <a:p>
            <a:pPr lvl="2"/>
            <a:endParaRPr lang="es-E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6B9B006-C504-66F5-A6C8-21C3F83CB8BE}"/>
              </a:ext>
            </a:extLst>
          </p:cNvPr>
          <p:cNvSpPr txBox="1">
            <a:spLocks/>
          </p:cNvSpPr>
          <p:nvPr/>
        </p:nvSpPr>
        <p:spPr>
          <a:xfrm>
            <a:off x="6096000" y="198224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s-ES" sz="2800" dirty="0"/>
          </a:p>
          <a:p>
            <a:pPr lvl="1"/>
            <a:r>
              <a:rPr lang="es-ES" sz="1900" b="1" dirty="0" err="1"/>
              <a:t>Make-buy</a:t>
            </a:r>
            <a:r>
              <a:rPr lang="es-ES" sz="1900" b="1" dirty="0"/>
              <a:t> </a:t>
            </a:r>
            <a:r>
              <a:rPr lang="es-ES" sz="1900" b="1" dirty="0" err="1"/>
              <a:t>Decisions</a:t>
            </a:r>
            <a:r>
              <a:rPr lang="es-ES" sz="1900" b="1" dirty="0"/>
              <a:t> and </a:t>
            </a:r>
            <a:r>
              <a:rPr lang="es-ES" sz="1900" b="1" dirty="0" err="1"/>
              <a:t>Overall</a:t>
            </a:r>
            <a:r>
              <a:rPr lang="es-ES" sz="1900" b="1" dirty="0"/>
              <a:t> </a:t>
            </a:r>
            <a:r>
              <a:rPr lang="es-ES" sz="1900" b="1" dirty="0" err="1"/>
              <a:t>Organization</a:t>
            </a:r>
            <a:r>
              <a:rPr lang="es-ES" sz="1900" b="1" dirty="0"/>
              <a:t> </a:t>
            </a:r>
            <a:r>
              <a:rPr lang="es-ES" sz="1900" b="1" dirty="0" err="1"/>
              <a:t>Strategy</a:t>
            </a:r>
            <a:r>
              <a:rPr lang="es-ES" sz="1900" b="1" dirty="0"/>
              <a:t>:</a:t>
            </a:r>
          </a:p>
          <a:p>
            <a:pPr lvl="2"/>
            <a:r>
              <a:rPr lang="en-US" sz="1600" dirty="0"/>
              <a:t>Assess core capabilities and competitive advantage.</a:t>
            </a:r>
          </a:p>
          <a:p>
            <a:pPr lvl="2"/>
            <a:r>
              <a:rPr lang="en-US" sz="1600" dirty="0"/>
              <a:t>Evaluate costs and benefits of in-house production versus outsourcing.</a:t>
            </a:r>
          </a:p>
          <a:p>
            <a:pPr lvl="2"/>
            <a:r>
              <a:rPr lang="en-US" sz="1600" dirty="0"/>
              <a:t>Continuously monitor make-buy decisions.</a:t>
            </a:r>
          </a:p>
          <a:p>
            <a:pPr lvl="2"/>
            <a:endParaRPr lang="es-ES" sz="2400" dirty="0"/>
          </a:p>
          <a:p>
            <a:pPr lvl="1"/>
            <a:r>
              <a:rPr lang="es-ES" sz="1900" b="1" dirty="0" err="1"/>
              <a:t>Resource</a:t>
            </a:r>
            <a:r>
              <a:rPr lang="es-ES" sz="1900" b="1" dirty="0"/>
              <a:t> </a:t>
            </a:r>
            <a:r>
              <a:rPr lang="es-ES" sz="1900" b="1" dirty="0" err="1"/>
              <a:t>Commitment</a:t>
            </a:r>
            <a:r>
              <a:rPr lang="es-ES" sz="1900" b="1" dirty="0"/>
              <a:t> </a:t>
            </a:r>
            <a:r>
              <a:rPr lang="es-ES" sz="1900" b="1" dirty="0" err="1"/>
              <a:t>for</a:t>
            </a:r>
            <a:r>
              <a:rPr lang="es-ES" sz="1900" b="1" dirty="0"/>
              <a:t> Long-</a:t>
            </a:r>
            <a:r>
              <a:rPr lang="es-ES" sz="1900" b="1" dirty="0" err="1"/>
              <a:t>Term</a:t>
            </a:r>
            <a:r>
              <a:rPr lang="es-ES" sz="1900" b="1" dirty="0"/>
              <a:t> </a:t>
            </a:r>
            <a:r>
              <a:rPr lang="es-ES" sz="1900" b="1" dirty="0" err="1"/>
              <a:t>Success</a:t>
            </a:r>
            <a:r>
              <a:rPr lang="es-ES" sz="1900" b="1" dirty="0"/>
              <a:t>:</a:t>
            </a:r>
          </a:p>
          <a:p>
            <a:pPr lvl="2"/>
            <a:r>
              <a:rPr lang="en-US" sz="1600" dirty="0"/>
              <a:t>Allocate resources for supply chain management.</a:t>
            </a:r>
          </a:p>
          <a:p>
            <a:pPr lvl="2"/>
            <a:r>
              <a:rPr lang="en-US" sz="1600" dirty="0"/>
              <a:t>Provide training and development opportunities.</a:t>
            </a:r>
          </a:p>
          <a:p>
            <a:pPr lvl="2"/>
            <a:r>
              <a:rPr lang="en-US" sz="1600" dirty="0"/>
              <a:t>Continuously monitor and adjust supply chain strategy.</a:t>
            </a:r>
          </a:p>
          <a:p>
            <a:pPr lvl="2"/>
            <a:endParaRPr lang="es-E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48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1102</Words>
  <Application>Microsoft Office PowerPoint</Application>
  <PresentationFormat>Panorámica</PresentationFormat>
  <Paragraphs>262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Tema de Office</vt:lpstr>
      <vt:lpstr>    MACAFAST macadamia nut storage and transportation company  </vt:lpstr>
      <vt:lpstr>Business Performance Management</vt:lpstr>
      <vt:lpstr>Risk Management</vt:lpstr>
      <vt:lpstr>Key Performance Indicator</vt:lpstr>
      <vt:lpstr>S.W.O.T</vt:lpstr>
      <vt:lpstr>Balance Scorecard Analysis</vt:lpstr>
      <vt:lpstr>Sources of Financing</vt:lpstr>
      <vt:lpstr>Return on Investment</vt:lpstr>
      <vt:lpstr>Supply Chain Management</vt:lpstr>
      <vt:lpstr>Tactical level</vt:lpstr>
      <vt:lpstr>Operational level</vt:lpstr>
      <vt:lpstr>Customer Relationship Management </vt:lpstr>
      <vt:lpstr>Mapping the Customer Journey </vt:lpstr>
      <vt:lpstr>Marketing Automation </vt:lpstr>
      <vt:lpstr>Presentación de PowerPoint</vt:lpstr>
      <vt:lpstr>Decision Support System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MACAFAST macadamia nut storage and transportation company  </dc:title>
  <dc:creator> </dc:creator>
  <cp:lastModifiedBy>Santiago Delgado Ferreiro</cp:lastModifiedBy>
  <cp:revision>7</cp:revision>
  <dcterms:created xsi:type="dcterms:W3CDTF">2023-05-24T14:46:11Z</dcterms:created>
  <dcterms:modified xsi:type="dcterms:W3CDTF">2023-06-10T09:42:44Z</dcterms:modified>
</cp:coreProperties>
</file>