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3"/>
  </p:notesMasterIdLst>
  <p:sldIdLst>
    <p:sldId id="256" r:id="rId2"/>
    <p:sldId id="257" r:id="rId3"/>
    <p:sldId id="258" r:id="rId4"/>
    <p:sldId id="259" r:id="rId5"/>
    <p:sldId id="260" r:id="rId6"/>
    <p:sldId id="261" r:id="rId7"/>
    <p:sldId id="262" r:id="rId8"/>
    <p:sldId id="263" r:id="rId9"/>
    <p:sldId id="265" r:id="rId10"/>
    <p:sldId id="264" r:id="rId11"/>
    <p:sldId id="277" r:id="rId12"/>
    <p:sldId id="267" r:id="rId13"/>
    <p:sldId id="269" r:id="rId14"/>
    <p:sldId id="270" r:id="rId15"/>
    <p:sldId id="271" r:id="rId16"/>
    <p:sldId id="272" r:id="rId17"/>
    <p:sldId id="273" r:id="rId18"/>
    <p:sldId id="274" r:id="rId19"/>
    <p:sldId id="275" r:id="rId20"/>
    <p:sldId id="276" r:id="rId21"/>
    <p:sldId id="278" r:id="rId22"/>
  </p:sldIdLst>
  <p:sldSz cx="18288000" cy="10287000"/>
  <p:notesSz cx="6858000" cy="9144000"/>
  <p:embeddedFontLst>
    <p:embeddedFont>
      <p:font typeface="Cormorant Garamond Bold Italics" panose="020B0604020202020204" charset="0"/>
      <p:regular r:id="rId24"/>
    </p:embeddedFont>
    <p:embeddedFont>
      <p:font typeface="Quicksand" panose="020B0604020202020204" charset="0"/>
      <p:regular r:id="rId25"/>
    </p:embeddedFont>
    <p:embeddedFont>
      <p:font typeface="Quicksand Bold" panose="020B0604020202020204" charset="0"/>
      <p:regular r:id="rId2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3" d="100"/>
          <a:sy n="53" d="100"/>
        </p:scale>
        <p:origin x="782" y="7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tacy Ferguson" userId="14e34eb94f215141" providerId="LiveId" clId="{4F890CB9-6058-4653-880C-0B705031C289}"/>
    <pc:docChg chg="modSld">
      <pc:chgData name="Stacy Ferguson" userId="14e34eb94f215141" providerId="LiveId" clId="{4F890CB9-6058-4653-880C-0B705031C289}" dt="2024-09-09T06:07:54.624" v="553" actId="20577"/>
      <pc:docMkLst>
        <pc:docMk/>
      </pc:docMkLst>
      <pc:sldChg chg="modSp mod">
        <pc:chgData name="Stacy Ferguson" userId="14e34eb94f215141" providerId="LiveId" clId="{4F890CB9-6058-4653-880C-0B705031C289}" dt="2024-09-09T03:47:02.806" v="382" actId="20577"/>
        <pc:sldMkLst>
          <pc:docMk/>
          <pc:sldMk cId="0" sldId="259"/>
        </pc:sldMkLst>
        <pc:spChg chg="mod">
          <ac:chgData name="Stacy Ferguson" userId="14e34eb94f215141" providerId="LiveId" clId="{4F890CB9-6058-4653-880C-0B705031C289}" dt="2024-09-09T03:47:02.806" v="382" actId="20577"/>
          <ac:spMkLst>
            <pc:docMk/>
            <pc:sldMk cId="0" sldId="259"/>
            <ac:spMk id="2" creationId="{00000000-0000-0000-0000-000000000000}"/>
          </ac:spMkLst>
        </pc:spChg>
      </pc:sldChg>
      <pc:sldChg chg="modSp mod">
        <pc:chgData name="Stacy Ferguson" userId="14e34eb94f215141" providerId="LiveId" clId="{4F890CB9-6058-4653-880C-0B705031C289}" dt="2024-09-09T05:25:50.822" v="389" actId="20577"/>
        <pc:sldMkLst>
          <pc:docMk/>
          <pc:sldMk cId="0" sldId="260"/>
        </pc:sldMkLst>
        <pc:spChg chg="mod">
          <ac:chgData name="Stacy Ferguson" userId="14e34eb94f215141" providerId="LiveId" clId="{4F890CB9-6058-4653-880C-0B705031C289}" dt="2024-09-09T05:25:46.460" v="387" actId="20577"/>
          <ac:spMkLst>
            <pc:docMk/>
            <pc:sldMk cId="0" sldId="260"/>
            <ac:spMk id="12" creationId="{00000000-0000-0000-0000-000000000000}"/>
          </ac:spMkLst>
        </pc:spChg>
        <pc:spChg chg="mod">
          <ac:chgData name="Stacy Ferguson" userId="14e34eb94f215141" providerId="LiveId" clId="{4F890CB9-6058-4653-880C-0B705031C289}" dt="2024-09-09T05:25:50.822" v="389" actId="20577"/>
          <ac:spMkLst>
            <pc:docMk/>
            <pc:sldMk cId="0" sldId="260"/>
            <ac:spMk id="13" creationId="{00000000-0000-0000-0000-000000000000}"/>
          </ac:spMkLst>
        </pc:spChg>
      </pc:sldChg>
      <pc:sldChg chg="modSp mod">
        <pc:chgData name="Stacy Ferguson" userId="14e34eb94f215141" providerId="LiveId" clId="{4F890CB9-6058-4653-880C-0B705031C289}" dt="2024-09-09T06:07:54.624" v="553" actId="20577"/>
        <pc:sldMkLst>
          <pc:docMk/>
          <pc:sldMk cId="0" sldId="261"/>
        </pc:sldMkLst>
        <pc:spChg chg="mod">
          <ac:chgData name="Stacy Ferguson" userId="14e34eb94f215141" providerId="LiveId" clId="{4F890CB9-6058-4653-880C-0B705031C289}" dt="2024-09-09T06:07:54.624" v="553" actId="20577"/>
          <ac:spMkLst>
            <pc:docMk/>
            <pc:sldMk cId="0" sldId="261"/>
            <ac:spMk id="8" creationId="{00000000-0000-0000-0000-000000000000}"/>
          </ac:spMkLst>
        </pc:spChg>
      </pc:sldChg>
      <pc:sldChg chg="modSp mod">
        <pc:chgData name="Stacy Ferguson" userId="14e34eb94f215141" providerId="LiveId" clId="{4F890CB9-6058-4653-880C-0B705031C289}" dt="2024-09-09T05:28:10.546" v="525" actId="20577"/>
        <pc:sldMkLst>
          <pc:docMk/>
          <pc:sldMk cId="0" sldId="262"/>
        </pc:sldMkLst>
        <pc:spChg chg="mod">
          <ac:chgData name="Stacy Ferguson" userId="14e34eb94f215141" providerId="LiveId" clId="{4F890CB9-6058-4653-880C-0B705031C289}" dt="2024-09-09T05:26:51.757" v="459" actId="20577"/>
          <ac:spMkLst>
            <pc:docMk/>
            <pc:sldMk cId="0" sldId="262"/>
            <ac:spMk id="8" creationId="{00000000-0000-0000-0000-000000000000}"/>
          </ac:spMkLst>
        </pc:spChg>
        <pc:spChg chg="mod">
          <ac:chgData name="Stacy Ferguson" userId="14e34eb94f215141" providerId="LiveId" clId="{4F890CB9-6058-4653-880C-0B705031C289}" dt="2024-09-09T05:28:10.546" v="525" actId="20577"/>
          <ac:spMkLst>
            <pc:docMk/>
            <pc:sldMk cId="0" sldId="262"/>
            <ac:spMk id="9" creationId="{00000000-0000-0000-0000-000000000000}"/>
          </ac:spMkLst>
        </pc:spChg>
      </pc:sldChg>
      <pc:sldChg chg="modSp mod">
        <pc:chgData name="Stacy Ferguson" userId="14e34eb94f215141" providerId="LiveId" clId="{4F890CB9-6058-4653-880C-0B705031C289}" dt="2024-09-09T05:26:11.302" v="390" actId="14100"/>
        <pc:sldMkLst>
          <pc:docMk/>
          <pc:sldMk cId="0" sldId="265"/>
        </pc:sldMkLst>
        <pc:spChg chg="mod">
          <ac:chgData name="Stacy Ferguson" userId="14e34eb94f215141" providerId="LiveId" clId="{4F890CB9-6058-4653-880C-0B705031C289}" dt="2024-09-09T05:26:11.302" v="390" actId="14100"/>
          <ac:spMkLst>
            <pc:docMk/>
            <pc:sldMk cId="0" sldId="265"/>
            <ac:spMk id="2" creationId="{00000000-0000-0000-0000-000000000000}"/>
          </ac:spMkLst>
        </pc:spChg>
      </pc:sldChg>
      <pc:sldChg chg="modSp mod">
        <pc:chgData name="Stacy Ferguson" userId="14e34eb94f215141" providerId="LiveId" clId="{4F890CB9-6058-4653-880C-0B705031C289}" dt="2024-09-09T06:06:39.872" v="528" actId="6549"/>
        <pc:sldMkLst>
          <pc:docMk/>
          <pc:sldMk cId="0" sldId="274"/>
        </pc:sldMkLst>
        <pc:spChg chg="mod">
          <ac:chgData name="Stacy Ferguson" userId="14e34eb94f215141" providerId="LiveId" clId="{4F890CB9-6058-4653-880C-0B705031C289}" dt="2024-09-09T06:06:39.872" v="528" actId="6549"/>
          <ac:spMkLst>
            <pc:docMk/>
            <pc:sldMk cId="0" sldId="274"/>
            <ac:spMk id="8"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142EBF-FB0E-48C8-BA30-A5B19390371B}" type="datetimeFigureOut">
              <a:rPr lang="en-US" smtClean="0"/>
              <a:t>7/20/2025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80B64B-DC48-41D8-9038-DAE230652487}" type="slidenum">
              <a:rPr lang="en-US" smtClean="0"/>
              <a:t>‹#›</a:t>
            </a:fld>
            <a:endParaRPr lang="en-US"/>
          </a:p>
        </p:txBody>
      </p:sp>
    </p:spTree>
    <p:extLst>
      <p:ext uri="{BB962C8B-B14F-4D97-AF65-F5344CB8AC3E}">
        <p14:creationId xmlns:p14="http://schemas.microsoft.com/office/powerpoint/2010/main" val="26713288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D80B64B-DC48-41D8-9038-DAE230652487}" type="slidenum">
              <a:rPr lang="en-US" smtClean="0"/>
              <a:t>6</a:t>
            </a:fld>
            <a:endParaRPr lang="en-US"/>
          </a:p>
        </p:txBody>
      </p:sp>
    </p:spTree>
    <p:extLst>
      <p:ext uri="{BB962C8B-B14F-4D97-AF65-F5344CB8AC3E}">
        <p14:creationId xmlns:p14="http://schemas.microsoft.com/office/powerpoint/2010/main" val="14206138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D80B64B-DC48-41D8-9038-DAE230652487}" type="slidenum">
              <a:rPr lang="en-US" smtClean="0"/>
              <a:t>8</a:t>
            </a:fld>
            <a:endParaRPr lang="en-US"/>
          </a:p>
        </p:txBody>
      </p:sp>
    </p:spTree>
    <p:extLst>
      <p:ext uri="{BB962C8B-B14F-4D97-AF65-F5344CB8AC3E}">
        <p14:creationId xmlns:p14="http://schemas.microsoft.com/office/powerpoint/2010/main" val="24289017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D80B64B-DC48-41D8-9038-DAE230652487}" type="slidenum">
              <a:rPr lang="en-US" smtClean="0"/>
              <a:t>13</a:t>
            </a:fld>
            <a:endParaRPr lang="en-US"/>
          </a:p>
        </p:txBody>
      </p:sp>
    </p:spTree>
    <p:extLst>
      <p:ext uri="{BB962C8B-B14F-4D97-AF65-F5344CB8AC3E}">
        <p14:creationId xmlns:p14="http://schemas.microsoft.com/office/powerpoint/2010/main" val="30815781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7/20/2025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7/20/2025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7/20/2025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7/20/2025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7/20/2025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7/20/2025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2.svg"/><Relationship Id="rId7" Type="http://schemas.openxmlformats.org/officeDocument/2006/relationships/image" Target="../media/image16.svg"/><Relationship Id="rId2" Type="http://schemas.openxmlformats.org/officeDocument/2006/relationships/image" Target="../media/image11.png"/><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14.sv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slideLayout" Target="../slideLayouts/slideLayout7.xml"/><Relationship Id="rId4" Type="http://schemas.openxmlformats.org/officeDocument/2006/relationships/image" Target="../media/image2.svg"/></Relationships>
</file>

<file path=ppt/slides/_rels/slide2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2.sv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2" name="TextBox 2"/>
          <p:cNvSpPr txBox="1"/>
          <p:nvPr/>
        </p:nvSpPr>
        <p:spPr>
          <a:xfrm>
            <a:off x="1043764" y="2478342"/>
            <a:ext cx="16229942" cy="3185722"/>
          </a:xfrm>
          <a:prstGeom prst="rect">
            <a:avLst/>
          </a:prstGeom>
        </p:spPr>
        <p:txBody>
          <a:bodyPr lIns="0" tIns="0" rIns="0" bIns="0" rtlCol="0" anchor="t">
            <a:spAutoFit/>
          </a:bodyPr>
          <a:lstStyle/>
          <a:p>
            <a:pPr marL="0" lvl="0" indent="0" algn="ctr">
              <a:lnSpc>
                <a:spcPts val="26009"/>
              </a:lnSpc>
              <a:spcBef>
                <a:spcPct val="0"/>
              </a:spcBef>
            </a:pPr>
            <a:r>
              <a:rPr lang="en-US" sz="18577" b="1" i="1">
                <a:solidFill>
                  <a:srgbClr val="0F4662"/>
                </a:solidFill>
                <a:latin typeface="Cormorant Garamond Bold Italics"/>
                <a:ea typeface="Cormorant Garamond Bold Italics"/>
                <a:cs typeface="Cormorant Garamond Bold Italics"/>
                <a:sym typeface="Cormorant Garamond Bold Italics"/>
              </a:rPr>
              <a:t>Exploring Airbnb</a:t>
            </a:r>
          </a:p>
        </p:txBody>
      </p:sp>
      <p:sp>
        <p:nvSpPr>
          <p:cNvPr id="3" name="AutoShape 3"/>
          <p:cNvSpPr/>
          <p:nvPr/>
        </p:nvSpPr>
        <p:spPr>
          <a:xfrm>
            <a:off x="9158735" y="990600"/>
            <a:ext cx="8114971" cy="0"/>
          </a:xfrm>
          <a:prstGeom prst="line">
            <a:avLst/>
          </a:prstGeom>
          <a:ln w="76200" cap="flat">
            <a:solidFill>
              <a:srgbClr val="0F4662"/>
            </a:solidFill>
            <a:prstDash val="solid"/>
            <a:headEnd type="none" w="sm" len="sm"/>
            <a:tailEnd type="none" w="sm" len="sm"/>
          </a:ln>
        </p:spPr>
        <p:txBody>
          <a:bodyPr/>
          <a:lstStyle/>
          <a:p>
            <a:endParaRPr lang="en-US"/>
          </a:p>
        </p:txBody>
      </p:sp>
      <p:sp>
        <p:nvSpPr>
          <p:cNvPr id="4" name="AutoShape 4"/>
          <p:cNvSpPr/>
          <p:nvPr/>
        </p:nvSpPr>
        <p:spPr>
          <a:xfrm>
            <a:off x="1043764" y="9296400"/>
            <a:ext cx="8114971" cy="0"/>
          </a:xfrm>
          <a:prstGeom prst="line">
            <a:avLst/>
          </a:prstGeom>
          <a:ln w="76200" cap="flat">
            <a:solidFill>
              <a:srgbClr val="0F4662"/>
            </a:solidFill>
            <a:prstDash val="solid"/>
            <a:headEnd type="none" w="sm" len="sm"/>
            <a:tailEnd type="none" w="sm" len="sm"/>
          </a:ln>
        </p:spPr>
        <p:txBody>
          <a:bodyPr/>
          <a:lstStyle/>
          <a:p>
            <a:endParaRPr lang="en-US"/>
          </a:p>
        </p:txBody>
      </p:sp>
      <p:sp>
        <p:nvSpPr>
          <p:cNvPr id="5" name="Freeform 5"/>
          <p:cNvSpPr/>
          <p:nvPr/>
        </p:nvSpPr>
        <p:spPr>
          <a:xfrm>
            <a:off x="9618706" y="9037492"/>
            <a:ext cx="2968854" cy="441617"/>
          </a:xfrm>
          <a:custGeom>
            <a:avLst/>
            <a:gdLst/>
            <a:ahLst/>
            <a:cxnLst/>
            <a:rect l="l" t="t" r="r" b="b"/>
            <a:pathLst>
              <a:path w="2968854" h="441617">
                <a:moveTo>
                  <a:pt x="0" y="0"/>
                </a:moveTo>
                <a:lnTo>
                  <a:pt x="2968854" y="0"/>
                </a:lnTo>
                <a:lnTo>
                  <a:pt x="2968854" y="441616"/>
                </a:lnTo>
                <a:lnTo>
                  <a:pt x="0" y="44161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6" name="TextBox 6"/>
          <p:cNvSpPr txBox="1"/>
          <p:nvPr/>
        </p:nvSpPr>
        <p:spPr>
          <a:xfrm>
            <a:off x="2737539" y="5908475"/>
            <a:ext cx="12812922" cy="837844"/>
          </a:xfrm>
          <a:prstGeom prst="rect">
            <a:avLst/>
          </a:prstGeom>
        </p:spPr>
        <p:txBody>
          <a:bodyPr lIns="0" tIns="0" rIns="0" bIns="0" rtlCol="0" anchor="t">
            <a:spAutoFit/>
          </a:bodyPr>
          <a:lstStyle/>
          <a:p>
            <a:pPr marL="0" lvl="0" indent="0" algn="ctr">
              <a:lnSpc>
                <a:spcPts val="6844"/>
              </a:lnSpc>
              <a:spcBef>
                <a:spcPct val="0"/>
              </a:spcBef>
            </a:pPr>
            <a:r>
              <a:rPr lang="en-US" sz="4889">
                <a:solidFill>
                  <a:srgbClr val="0F4662"/>
                </a:solidFill>
                <a:latin typeface="Quicksand"/>
                <a:ea typeface="Quicksand"/>
                <a:cs typeface="Quicksand"/>
                <a:sym typeface="Quicksand"/>
              </a:rPr>
              <a:t>Property Rentals Case Study</a:t>
            </a:r>
          </a:p>
        </p:txBody>
      </p:sp>
      <p:sp>
        <p:nvSpPr>
          <p:cNvPr id="7" name="TextBox 7"/>
          <p:cNvSpPr txBox="1"/>
          <p:nvPr/>
        </p:nvSpPr>
        <p:spPr>
          <a:xfrm>
            <a:off x="5649752" y="6811594"/>
            <a:ext cx="6988496" cy="525912"/>
          </a:xfrm>
          <a:prstGeom prst="rect">
            <a:avLst/>
          </a:prstGeom>
        </p:spPr>
        <p:txBody>
          <a:bodyPr lIns="0" tIns="0" rIns="0" bIns="0" rtlCol="0" anchor="t">
            <a:spAutoFit/>
          </a:bodyPr>
          <a:lstStyle/>
          <a:p>
            <a:pPr marL="0" lvl="0" indent="0" algn="ctr">
              <a:lnSpc>
                <a:spcPts val="4397"/>
              </a:lnSpc>
              <a:spcBef>
                <a:spcPct val="0"/>
              </a:spcBef>
            </a:pPr>
            <a:r>
              <a:rPr lang="en-US" sz="3141">
                <a:solidFill>
                  <a:srgbClr val="0F4662"/>
                </a:solidFill>
                <a:latin typeface="Quicksand"/>
                <a:ea typeface="Quicksand"/>
                <a:cs typeface="Quicksand"/>
                <a:sym typeface="Quicksand"/>
              </a:rPr>
              <a:t>September 10, 2024</a:t>
            </a:r>
          </a:p>
        </p:txBody>
      </p:sp>
      <p:sp>
        <p:nvSpPr>
          <p:cNvPr id="8" name="TextBox 8"/>
          <p:cNvSpPr txBox="1"/>
          <p:nvPr/>
        </p:nvSpPr>
        <p:spPr>
          <a:xfrm>
            <a:off x="3097200" y="7404181"/>
            <a:ext cx="11643643" cy="1082261"/>
          </a:xfrm>
          <a:prstGeom prst="rect">
            <a:avLst/>
          </a:prstGeom>
        </p:spPr>
        <p:txBody>
          <a:bodyPr lIns="0" tIns="0" rIns="0" bIns="0" rtlCol="0" anchor="t">
            <a:spAutoFit/>
          </a:bodyPr>
          <a:lstStyle/>
          <a:p>
            <a:pPr algn="ctr">
              <a:lnSpc>
                <a:spcPts val="4397"/>
              </a:lnSpc>
            </a:pPr>
            <a:r>
              <a:rPr lang="en-US" sz="3141">
                <a:solidFill>
                  <a:srgbClr val="0F4662"/>
                </a:solidFill>
                <a:latin typeface="Quicksand"/>
                <a:ea typeface="Quicksand"/>
                <a:cs typeface="Quicksand"/>
                <a:sym typeface="Quicksand"/>
              </a:rPr>
              <a:t>UCW BUSI-650 - Summer24-12 Business Analytics</a:t>
            </a:r>
          </a:p>
          <a:p>
            <a:pPr marL="0" lvl="0" indent="0" algn="ctr">
              <a:lnSpc>
                <a:spcPts val="4397"/>
              </a:lnSpc>
              <a:spcBef>
                <a:spcPct val="0"/>
              </a:spcBef>
            </a:pPr>
            <a:r>
              <a:rPr lang="en-US" sz="3141">
                <a:solidFill>
                  <a:srgbClr val="0F4662"/>
                </a:solidFill>
                <a:latin typeface="Quicksand"/>
                <a:ea typeface="Quicksand"/>
                <a:cs typeface="Quicksand"/>
                <a:sym typeface="Quicksand"/>
              </a:rPr>
              <a:t>Prepared by Group 1</a:t>
            </a:r>
          </a:p>
        </p:txBody>
      </p:sp>
      <p:sp>
        <p:nvSpPr>
          <p:cNvPr id="9" name="Freeform 9"/>
          <p:cNvSpPr/>
          <p:nvPr/>
        </p:nvSpPr>
        <p:spPr>
          <a:xfrm>
            <a:off x="5646742" y="807892"/>
            <a:ext cx="2968854" cy="441617"/>
          </a:xfrm>
          <a:custGeom>
            <a:avLst/>
            <a:gdLst/>
            <a:ahLst/>
            <a:cxnLst/>
            <a:rect l="l" t="t" r="r" b="b"/>
            <a:pathLst>
              <a:path w="2968854" h="441617">
                <a:moveTo>
                  <a:pt x="0" y="0"/>
                </a:moveTo>
                <a:lnTo>
                  <a:pt x="2968854" y="0"/>
                </a:lnTo>
                <a:lnTo>
                  <a:pt x="2968854" y="441616"/>
                </a:lnTo>
                <a:lnTo>
                  <a:pt x="0" y="44161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3" name="TextBox 3"/>
          <p:cNvSpPr txBox="1"/>
          <p:nvPr/>
        </p:nvSpPr>
        <p:spPr>
          <a:xfrm>
            <a:off x="1028700" y="599709"/>
            <a:ext cx="10326591" cy="1099019"/>
          </a:xfrm>
          <a:prstGeom prst="rect">
            <a:avLst/>
          </a:prstGeom>
        </p:spPr>
        <p:txBody>
          <a:bodyPr lIns="0" tIns="0" rIns="0" bIns="0" rtlCol="0" anchor="t">
            <a:spAutoFit/>
          </a:bodyPr>
          <a:lstStyle/>
          <a:p>
            <a:pPr marL="0" lvl="0" indent="0" algn="l">
              <a:lnSpc>
                <a:spcPts val="8959"/>
              </a:lnSpc>
              <a:spcBef>
                <a:spcPct val="0"/>
              </a:spcBef>
            </a:pPr>
            <a:r>
              <a:rPr lang="en-US" sz="6399" b="1" i="1" dirty="0">
                <a:solidFill>
                  <a:srgbClr val="0F4662"/>
                </a:solidFill>
                <a:latin typeface="Cormorant Garamond Bold Italics"/>
                <a:ea typeface="Cormorant Garamond Bold Italics"/>
                <a:cs typeface="Cormorant Garamond Bold Italics"/>
                <a:sym typeface="Cormorant Garamond Bold Italics"/>
              </a:rPr>
              <a:t>Host Earnings</a:t>
            </a:r>
          </a:p>
        </p:txBody>
      </p:sp>
      <p:sp>
        <p:nvSpPr>
          <p:cNvPr id="4" name="TextBox 4"/>
          <p:cNvSpPr txBox="1"/>
          <p:nvPr/>
        </p:nvSpPr>
        <p:spPr>
          <a:xfrm>
            <a:off x="1028700" y="1934897"/>
            <a:ext cx="16230600" cy="1514475"/>
          </a:xfrm>
          <a:prstGeom prst="rect">
            <a:avLst/>
          </a:prstGeom>
        </p:spPr>
        <p:txBody>
          <a:bodyPr lIns="0" tIns="0" rIns="0" bIns="0" rtlCol="0" anchor="t">
            <a:spAutoFit/>
          </a:bodyPr>
          <a:lstStyle/>
          <a:p>
            <a:pPr marL="0" lvl="0" indent="0" algn="l">
              <a:lnSpc>
                <a:spcPts val="4079"/>
              </a:lnSpc>
            </a:pPr>
            <a:r>
              <a:rPr lang="en-US" sz="2400">
                <a:solidFill>
                  <a:srgbClr val="0F4662"/>
                </a:solidFill>
                <a:latin typeface="Quicksand"/>
                <a:ea typeface="Quicksand"/>
                <a:cs typeface="Quicksand"/>
                <a:sym typeface="Quicksand"/>
              </a:rPr>
              <a:t>For the savvy host who can predict the needs and wants of travelers, becoming a host can be very profitable. Some hosts are individuals, while others form a corporation with multiple rentals. Manhattan dominates with Top 10 hosts.</a:t>
            </a:r>
          </a:p>
        </p:txBody>
      </p:sp>
      <p:sp>
        <p:nvSpPr>
          <p:cNvPr id="5" name="Freeform 2"/>
          <p:cNvSpPr/>
          <p:nvPr/>
        </p:nvSpPr>
        <p:spPr>
          <a:xfrm>
            <a:off x="1533135" y="3665614"/>
            <a:ext cx="14413301" cy="5592686"/>
          </a:xfrm>
          <a:custGeom>
            <a:avLst/>
            <a:gdLst/>
            <a:ahLst/>
            <a:cxnLst/>
            <a:rect l="l" t="t" r="r" b="b"/>
            <a:pathLst>
              <a:path w="14413301" h="5592686">
                <a:moveTo>
                  <a:pt x="0" y="0"/>
                </a:moveTo>
                <a:lnTo>
                  <a:pt x="14413301" y="0"/>
                </a:lnTo>
                <a:lnTo>
                  <a:pt x="14413301" y="5592686"/>
                </a:lnTo>
                <a:lnTo>
                  <a:pt x="0" y="5592686"/>
                </a:lnTo>
                <a:lnTo>
                  <a:pt x="0" y="0"/>
                </a:lnTo>
                <a:close/>
              </a:path>
            </a:pathLst>
          </a:custGeom>
          <a:blipFill>
            <a:blip r:embed="rId2"/>
            <a:stretch>
              <a:fillRect l="-255" r="-255"/>
            </a:stretch>
          </a:blipFill>
          <a:ln w="38100" cap="sq">
            <a:solidFill>
              <a:srgbClr val="0F4662"/>
            </a:solidFill>
            <a:prstDash val="solid"/>
            <a:miter/>
          </a:ln>
        </p:spPr>
        <p:txBody>
          <a:bodyPr/>
          <a:lstStyle/>
          <a:p>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3" name="TextBox 3"/>
          <p:cNvSpPr txBox="1"/>
          <p:nvPr/>
        </p:nvSpPr>
        <p:spPr>
          <a:xfrm>
            <a:off x="1028700" y="599709"/>
            <a:ext cx="10326591" cy="1099019"/>
          </a:xfrm>
          <a:prstGeom prst="rect">
            <a:avLst/>
          </a:prstGeom>
        </p:spPr>
        <p:txBody>
          <a:bodyPr lIns="0" tIns="0" rIns="0" bIns="0" rtlCol="0" anchor="t">
            <a:spAutoFit/>
          </a:bodyPr>
          <a:lstStyle/>
          <a:p>
            <a:pPr marL="0" lvl="0" indent="0" algn="l">
              <a:lnSpc>
                <a:spcPts val="8959"/>
              </a:lnSpc>
              <a:spcBef>
                <a:spcPct val="0"/>
              </a:spcBef>
            </a:pPr>
            <a:r>
              <a:rPr lang="en-US" sz="6399" b="1" i="1" dirty="0">
                <a:solidFill>
                  <a:srgbClr val="0F4662"/>
                </a:solidFill>
                <a:latin typeface="Cormorant Garamond Bold Italics"/>
                <a:ea typeface="Cormorant Garamond Bold Italics"/>
                <a:cs typeface="Cormorant Garamond Bold Italics"/>
                <a:sym typeface="Cormorant Garamond Bold Italics"/>
              </a:rPr>
              <a:t>Host Earnings in Queens</a:t>
            </a:r>
          </a:p>
        </p:txBody>
      </p:sp>
      <p:sp>
        <p:nvSpPr>
          <p:cNvPr id="4" name="TextBox 4"/>
          <p:cNvSpPr txBox="1"/>
          <p:nvPr/>
        </p:nvSpPr>
        <p:spPr>
          <a:xfrm>
            <a:off x="1028700" y="1934897"/>
            <a:ext cx="16230600" cy="993990"/>
          </a:xfrm>
          <a:prstGeom prst="rect">
            <a:avLst/>
          </a:prstGeom>
        </p:spPr>
        <p:txBody>
          <a:bodyPr lIns="0" tIns="0" rIns="0" bIns="0" rtlCol="0" anchor="t">
            <a:spAutoFit/>
          </a:bodyPr>
          <a:lstStyle/>
          <a:p>
            <a:pPr marL="0" lvl="0" indent="0" algn="l">
              <a:lnSpc>
                <a:spcPts val="4079"/>
              </a:lnSpc>
            </a:pPr>
            <a:r>
              <a:rPr lang="en-US" sz="2400" dirty="0">
                <a:solidFill>
                  <a:srgbClr val="0F4662"/>
                </a:solidFill>
                <a:latin typeface="Quicksand"/>
                <a:ea typeface="Quicksand"/>
                <a:cs typeface="Quicksand"/>
                <a:sym typeface="Quicksand"/>
              </a:rPr>
              <a:t>The data shows several hosts have multiple listing in the Queens rental market,. This indicates high earnings are possible and there is still room for growth in the segment.</a:t>
            </a:r>
          </a:p>
        </p:txBody>
      </p:sp>
      <p:pic>
        <p:nvPicPr>
          <p:cNvPr id="7" name="Picture 6">
            <a:extLst>
              <a:ext uri="{FF2B5EF4-FFF2-40B4-BE49-F238E27FC236}">
                <a16:creationId xmlns:a16="http://schemas.microsoft.com/office/drawing/2014/main" id="{9741656C-3787-7631-1DC8-696944039A90}"/>
              </a:ext>
            </a:extLst>
          </p:cNvPr>
          <p:cNvPicPr>
            <a:picLocks noChangeAspect="1"/>
          </p:cNvPicPr>
          <p:nvPr/>
        </p:nvPicPr>
        <p:blipFill>
          <a:blip r:embed="rId2"/>
          <a:stretch>
            <a:fillRect/>
          </a:stretch>
        </p:blipFill>
        <p:spPr>
          <a:xfrm>
            <a:off x="2209800" y="3126956"/>
            <a:ext cx="11277600" cy="7018506"/>
          </a:xfrm>
          <a:prstGeom prst="rect">
            <a:avLst/>
          </a:prstGeom>
        </p:spPr>
      </p:pic>
    </p:spTree>
    <p:extLst>
      <p:ext uri="{BB962C8B-B14F-4D97-AF65-F5344CB8AC3E}">
        <p14:creationId xmlns:p14="http://schemas.microsoft.com/office/powerpoint/2010/main" val="40981769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grpSp>
        <p:nvGrpSpPr>
          <p:cNvPr id="2" name="Group 2"/>
          <p:cNvGrpSpPr/>
          <p:nvPr/>
        </p:nvGrpSpPr>
        <p:grpSpPr>
          <a:xfrm>
            <a:off x="886761" y="2456695"/>
            <a:ext cx="5385764" cy="6426664"/>
            <a:chOff x="0" y="0"/>
            <a:chExt cx="1418473" cy="1692619"/>
          </a:xfrm>
        </p:grpSpPr>
        <p:sp>
          <p:nvSpPr>
            <p:cNvPr id="3" name="Freeform 3"/>
            <p:cNvSpPr/>
            <p:nvPr/>
          </p:nvSpPr>
          <p:spPr>
            <a:xfrm>
              <a:off x="0" y="0"/>
              <a:ext cx="1418473" cy="1692619"/>
            </a:xfrm>
            <a:custGeom>
              <a:avLst/>
              <a:gdLst/>
              <a:ahLst/>
              <a:cxnLst/>
              <a:rect l="l" t="t" r="r" b="b"/>
              <a:pathLst>
                <a:path w="1418473" h="1692619">
                  <a:moveTo>
                    <a:pt x="73311" y="0"/>
                  </a:moveTo>
                  <a:lnTo>
                    <a:pt x="1345161" y="0"/>
                  </a:lnTo>
                  <a:cubicBezTo>
                    <a:pt x="1364605" y="0"/>
                    <a:pt x="1383252" y="7724"/>
                    <a:pt x="1397000" y="21472"/>
                  </a:cubicBezTo>
                  <a:cubicBezTo>
                    <a:pt x="1410749" y="35221"/>
                    <a:pt x="1418473" y="53868"/>
                    <a:pt x="1418473" y="73311"/>
                  </a:cubicBezTo>
                  <a:lnTo>
                    <a:pt x="1418473" y="1619308"/>
                  </a:lnTo>
                  <a:cubicBezTo>
                    <a:pt x="1418473" y="1638751"/>
                    <a:pt x="1410749" y="1657398"/>
                    <a:pt x="1397000" y="1671147"/>
                  </a:cubicBezTo>
                  <a:cubicBezTo>
                    <a:pt x="1383252" y="1684896"/>
                    <a:pt x="1364605" y="1692619"/>
                    <a:pt x="1345161" y="1692619"/>
                  </a:cubicBezTo>
                  <a:lnTo>
                    <a:pt x="73311" y="1692619"/>
                  </a:lnTo>
                  <a:cubicBezTo>
                    <a:pt x="32823" y="1692619"/>
                    <a:pt x="0" y="1659797"/>
                    <a:pt x="0" y="1619308"/>
                  </a:cubicBezTo>
                  <a:lnTo>
                    <a:pt x="0" y="73311"/>
                  </a:lnTo>
                  <a:cubicBezTo>
                    <a:pt x="0" y="53868"/>
                    <a:pt x="7724" y="35221"/>
                    <a:pt x="21472" y="21472"/>
                  </a:cubicBezTo>
                  <a:cubicBezTo>
                    <a:pt x="35221" y="7724"/>
                    <a:pt x="53868" y="0"/>
                    <a:pt x="73311" y="0"/>
                  </a:cubicBezTo>
                  <a:close/>
                </a:path>
              </a:pathLst>
            </a:custGeom>
            <a:solidFill>
              <a:srgbClr val="A9BECB"/>
            </a:solidFill>
          </p:spPr>
          <p:txBody>
            <a:bodyPr/>
            <a:lstStyle/>
            <a:p>
              <a:endParaRPr lang="en-US"/>
            </a:p>
          </p:txBody>
        </p:sp>
        <p:sp>
          <p:nvSpPr>
            <p:cNvPr id="4" name="TextBox 4"/>
            <p:cNvSpPr txBox="1"/>
            <p:nvPr/>
          </p:nvSpPr>
          <p:spPr>
            <a:xfrm>
              <a:off x="0" y="-123825"/>
              <a:ext cx="1418473" cy="1816444"/>
            </a:xfrm>
            <a:prstGeom prst="rect">
              <a:avLst/>
            </a:prstGeom>
          </p:spPr>
          <p:txBody>
            <a:bodyPr lIns="50800" tIns="50800" rIns="50800" bIns="50800" rtlCol="0" anchor="ctr"/>
            <a:lstStyle/>
            <a:p>
              <a:pPr algn="ctr">
                <a:lnSpc>
                  <a:spcPts val="4079"/>
                </a:lnSpc>
              </a:pPr>
              <a:endParaRPr/>
            </a:p>
          </p:txBody>
        </p:sp>
      </p:grpSp>
      <p:sp>
        <p:nvSpPr>
          <p:cNvPr id="5" name="Freeform 5"/>
          <p:cNvSpPr/>
          <p:nvPr/>
        </p:nvSpPr>
        <p:spPr>
          <a:xfrm>
            <a:off x="2405199" y="2877488"/>
            <a:ext cx="2348889" cy="2348889"/>
          </a:xfrm>
          <a:custGeom>
            <a:avLst/>
            <a:gdLst/>
            <a:ahLst/>
            <a:cxnLst/>
            <a:rect l="l" t="t" r="r" b="b"/>
            <a:pathLst>
              <a:path w="2348889" h="2348889">
                <a:moveTo>
                  <a:pt x="0" y="0"/>
                </a:moveTo>
                <a:lnTo>
                  <a:pt x="2348889" y="0"/>
                </a:lnTo>
                <a:lnTo>
                  <a:pt x="2348889" y="2348889"/>
                </a:lnTo>
                <a:lnTo>
                  <a:pt x="0" y="234888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6" name="Group 6"/>
          <p:cNvGrpSpPr/>
          <p:nvPr/>
        </p:nvGrpSpPr>
        <p:grpSpPr>
          <a:xfrm>
            <a:off x="6451118" y="2456695"/>
            <a:ext cx="5385764" cy="6426664"/>
            <a:chOff x="0" y="0"/>
            <a:chExt cx="1418473" cy="1692619"/>
          </a:xfrm>
        </p:grpSpPr>
        <p:sp>
          <p:nvSpPr>
            <p:cNvPr id="7" name="Freeform 7"/>
            <p:cNvSpPr/>
            <p:nvPr/>
          </p:nvSpPr>
          <p:spPr>
            <a:xfrm>
              <a:off x="0" y="0"/>
              <a:ext cx="1418473" cy="1692619"/>
            </a:xfrm>
            <a:custGeom>
              <a:avLst/>
              <a:gdLst/>
              <a:ahLst/>
              <a:cxnLst/>
              <a:rect l="l" t="t" r="r" b="b"/>
              <a:pathLst>
                <a:path w="1418473" h="1692619">
                  <a:moveTo>
                    <a:pt x="73311" y="0"/>
                  </a:moveTo>
                  <a:lnTo>
                    <a:pt x="1345161" y="0"/>
                  </a:lnTo>
                  <a:cubicBezTo>
                    <a:pt x="1364605" y="0"/>
                    <a:pt x="1383252" y="7724"/>
                    <a:pt x="1397000" y="21472"/>
                  </a:cubicBezTo>
                  <a:cubicBezTo>
                    <a:pt x="1410749" y="35221"/>
                    <a:pt x="1418473" y="53868"/>
                    <a:pt x="1418473" y="73311"/>
                  </a:cubicBezTo>
                  <a:lnTo>
                    <a:pt x="1418473" y="1619308"/>
                  </a:lnTo>
                  <a:cubicBezTo>
                    <a:pt x="1418473" y="1638751"/>
                    <a:pt x="1410749" y="1657398"/>
                    <a:pt x="1397000" y="1671147"/>
                  </a:cubicBezTo>
                  <a:cubicBezTo>
                    <a:pt x="1383252" y="1684896"/>
                    <a:pt x="1364605" y="1692619"/>
                    <a:pt x="1345161" y="1692619"/>
                  </a:cubicBezTo>
                  <a:lnTo>
                    <a:pt x="73311" y="1692619"/>
                  </a:lnTo>
                  <a:cubicBezTo>
                    <a:pt x="32823" y="1692619"/>
                    <a:pt x="0" y="1659797"/>
                    <a:pt x="0" y="1619308"/>
                  </a:cubicBezTo>
                  <a:lnTo>
                    <a:pt x="0" y="73311"/>
                  </a:lnTo>
                  <a:cubicBezTo>
                    <a:pt x="0" y="53868"/>
                    <a:pt x="7724" y="35221"/>
                    <a:pt x="21472" y="21472"/>
                  </a:cubicBezTo>
                  <a:cubicBezTo>
                    <a:pt x="35221" y="7724"/>
                    <a:pt x="53868" y="0"/>
                    <a:pt x="73311" y="0"/>
                  </a:cubicBezTo>
                  <a:close/>
                </a:path>
              </a:pathLst>
            </a:custGeom>
            <a:solidFill>
              <a:srgbClr val="A9BECB"/>
            </a:solidFill>
          </p:spPr>
          <p:txBody>
            <a:bodyPr/>
            <a:lstStyle/>
            <a:p>
              <a:endParaRPr lang="en-US"/>
            </a:p>
          </p:txBody>
        </p:sp>
        <p:sp>
          <p:nvSpPr>
            <p:cNvPr id="8" name="TextBox 8"/>
            <p:cNvSpPr txBox="1"/>
            <p:nvPr/>
          </p:nvSpPr>
          <p:spPr>
            <a:xfrm>
              <a:off x="0" y="-123825"/>
              <a:ext cx="1418473" cy="1816444"/>
            </a:xfrm>
            <a:prstGeom prst="rect">
              <a:avLst/>
            </a:prstGeom>
          </p:spPr>
          <p:txBody>
            <a:bodyPr lIns="50800" tIns="50800" rIns="50800" bIns="50800" rtlCol="0" anchor="ctr"/>
            <a:lstStyle/>
            <a:p>
              <a:pPr algn="ctr">
                <a:lnSpc>
                  <a:spcPts val="4079"/>
                </a:lnSpc>
              </a:pPr>
              <a:endParaRPr/>
            </a:p>
          </p:txBody>
        </p:sp>
      </p:grpSp>
      <p:sp>
        <p:nvSpPr>
          <p:cNvPr id="9" name="Freeform 9"/>
          <p:cNvSpPr/>
          <p:nvPr/>
        </p:nvSpPr>
        <p:spPr>
          <a:xfrm>
            <a:off x="7984503" y="2877488"/>
            <a:ext cx="2318994" cy="2348889"/>
          </a:xfrm>
          <a:custGeom>
            <a:avLst/>
            <a:gdLst/>
            <a:ahLst/>
            <a:cxnLst/>
            <a:rect l="l" t="t" r="r" b="b"/>
            <a:pathLst>
              <a:path w="2318994" h="2348889">
                <a:moveTo>
                  <a:pt x="0" y="0"/>
                </a:moveTo>
                <a:lnTo>
                  <a:pt x="2318994" y="0"/>
                </a:lnTo>
                <a:lnTo>
                  <a:pt x="2318994" y="2348889"/>
                </a:lnTo>
                <a:lnTo>
                  <a:pt x="0" y="234888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grpSp>
        <p:nvGrpSpPr>
          <p:cNvPr id="10" name="Group 10"/>
          <p:cNvGrpSpPr/>
          <p:nvPr/>
        </p:nvGrpSpPr>
        <p:grpSpPr>
          <a:xfrm>
            <a:off x="12015475" y="2456695"/>
            <a:ext cx="5385764" cy="6426664"/>
            <a:chOff x="0" y="0"/>
            <a:chExt cx="1418473" cy="1692619"/>
          </a:xfrm>
        </p:grpSpPr>
        <p:sp>
          <p:nvSpPr>
            <p:cNvPr id="11" name="Freeform 11"/>
            <p:cNvSpPr/>
            <p:nvPr/>
          </p:nvSpPr>
          <p:spPr>
            <a:xfrm>
              <a:off x="0" y="0"/>
              <a:ext cx="1418473" cy="1692619"/>
            </a:xfrm>
            <a:custGeom>
              <a:avLst/>
              <a:gdLst/>
              <a:ahLst/>
              <a:cxnLst/>
              <a:rect l="l" t="t" r="r" b="b"/>
              <a:pathLst>
                <a:path w="1418473" h="1692619">
                  <a:moveTo>
                    <a:pt x="73311" y="0"/>
                  </a:moveTo>
                  <a:lnTo>
                    <a:pt x="1345161" y="0"/>
                  </a:lnTo>
                  <a:cubicBezTo>
                    <a:pt x="1364605" y="0"/>
                    <a:pt x="1383252" y="7724"/>
                    <a:pt x="1397000" y="21472"/>
                  </a:cubicBezTo>
                  <a:cubicBezTo>
                    <a:pt x="1410749" y="35221"/>
                    <a:pt x="1418473" y="53868"/>
                    <a:pt x="1418473" y="73311"/>
                  </a:cubicBezTo>
                  <a:lnTo>
                    <a:pt x="1418473" y="1619308"/>
                  </a:lnTo>
                  <a:cubicBezTo>
                    <a:pt x="1418473" y="1638751"/>
                    <a:pt x="1410749" y="1657398"/>
                    <a:pt x="1397000" y="1671147"/>
                  </a:cubicBezTo>
                  <a:cubicBezTo>
                    <a:pt x="1383252" y="1684896"/>
                    <a:pt x="1364605" y="1692619"/>
                    <a:pt x="1345161" y="1692619"/>
                  </a:cubicBezTo>
                  <a:lnTo>
                    <a:pt x="73311" y="1692619"/>
                  </a:lnTo>
                  <a:cubicBezTo>
                    <a:pt x="32823" y="1692619"/>
                    <a:pt x="0" y="1659797"/>
                    <a:pt x="0" y="1619308"/>
                  </a:cubicBezTo>
                  <a:lnTo>
                    <a:pt x="0" y="73311"/>
                  </a:lnTo>
                  <a:cubicBezTo>
                    <a:pt x="0" y="53868"/>
                    <a:pt x="7724" y="35221"/>
                    <a:pt x="21472" y="21472"/>
                  </a:cubicBezTo>
                  <a:cubicBezTo>
                    <a:pt x="35221" y="7724"/>
                    <a:pt x="53868" y="0"/>
                    <a:pt x="73311" y="0"/>
                  </a:cubicBezTo>
                  <a:close/>
                </a:path>
              </a:pathLst>
            </a:custGeom>
            <a:solidFill>
              <a:srgbClr val="A9BECB"/>
            </a:solidFill>
          </p:spPr>
          <p:txBody>
            <a:bodyPr/>
            <a:lstStyle/>
            <a:p>
              <a:endParaRPr lang="en-US"/>
            </a:p>
          </p:txBody>
        </p:sp>
        <p:sp>
          <p:nvSpPr>
            <p:cNvPr id="12" name="TextBox 12"/>
            <p:cNvSpPr txBox="1"/>
            <p:nvPr/>
          </p:nvSpPr>
          <p:spPr>
            <a:xfrm>
              <a:off x="0" y="-123825"/>
              <a:ext cx="1418473" cy="1816444"/>
            </a:xfrm>
            <a:prstGeom prst="rect">
              <a:avLst/>
            </a:prstGeom>
          </p:spPr>
          <p:txBody>
            <a:bodyPr lIns="50800" tIns="50800" rIns="50800" bIns="50800" rtlCol="0" anchor="ctr"/>
            <a:lstStyle/>
            <a:p>
              <a:pPr algn="ctr">
                <a:lnSpc>
                  <a:spcPts val="4079"/>
                </a:lnSpc>
              </a:pPr>
              <a:endParaRPr/>
            </a:p>
          </p:txBody>
        </p:sp>
      </p:grpSp>
      <p:sp>
        <p:nvSpPr>
          <p:cNvPr id="13" name="Freeform 13"/>
          <p:cNvSpPr/>
          <p:nvPr/>
        </p:nvSpPr>
        <p:spPr>
          <a:xfrm>
            <a:off x="13595029" y="3088463"/>
            <a:ext cx="2226655" cy="2226655"/>
          </a:xfrm>
          <a:custGeom>
            <a:avLst/>
            <a:gdLst/>
            <a:ahLst/>
            <a:cxnLst/>
            <a:rect l="l" t="t" r="r" b="b"/>
            <a:pathLst>
              <a:path w="2226655" h="2226655">
                <a:moveTo>
                  <a:pt x="0" y="0"/>
                </a:moveTo>
                <a:lnTo>
                  <a:pt x="2226655" y="0"/>
                </a:lnTo>
                <a:lnTo>
                  <a:pt x="2226655" y="2226655"/>
                </a:lnTo>
                <a:lnTo>
                  <a:pt x="0" y="2226655"/>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14" name="TextBox 14"/>
          <p:cNvSpPr txBox="1"/>
          <p:nvPr/>
        </p:nvSpPr>
        <p:spPr>
          <a:xfrm>
            <a:off x="1028700" y="599709"/>
            <a:ext cx="8115300" cy="1085215"/>
          </a:xfrm>
          <a:prstGeom prst="rect">
            <a:avLst/>
          </a:prstGeom>
        </p:spPr>
        <p:txBody>
          <a:bodyPr lIns="0" tIns="0" rIns="0" bIns="0" rtlCol="0" anchor="t">
            <a:spAutoFit/>
          </a:bodyPr>
          <a:lstStyle/>
          <a:p>
            <a:pPr marL="0" lvl="0" indent="0" algn="l">
              <a:lnSpc>
                <a:spcPts val="8959"/>
              </a:lnSpc>
              <a:spcBef>
                <a:spcPct val="0"/>
              </a:spcBef>
            </a:pPr>
            <a:r>
              <a:rPr lang="en-US" sz="6399" b="1" i="1">
                <a:solidFill>
                  <a:srgbClr val="0F4662"/>
                </a:solidFill>
                <a:latin typeface="Cormorant Garamond Bold Italics"/>
                <a:ea typeface="Cormorant Garamond Bold Italics"/>
                <a:cs typeface="Cormorant Garamond Bold Italics"/>
                <a:sym typeface="Cormorant Garamond Bold Italics"/>
              </a:rPr>
              <a:t>Factors Impacting Price</a:t>
            </a:r>
          </a:p>
        </p:txBody>
      </p:sp>
      <p:sp>
        <p:nvSpPr>
          <p:cNvPr id="15" name="TextBox 15"/>
          <p:cNvSpPr txBox="1"/>
          <p:nvPr/>
        </p:nvSpPr>
        <p:spPr>
          <a:xfrm>
            <a:off x="882507" y="5758292"/>
            <a:ext cx="5101887" cy="3571875"/>
          </a:xfrm>
          <a:prstGeom prst="rect">
            <a:avLst/>
          </a:prstGeom>
        </p:spPr>
        <p:txBody>
          <a:bodyPr lIns="0" tIns="0" rIns="0" bIns="0" rtlCol="0" anchor="t">
            <a:spAutoFit/>
          </a:bodyPr>
          <a:lstStyle/>
          <a:p>
            <a:pPr marL="518160" lvl="1" indent="-259080" algn="l">
              <a:lnSpc>
                <a:spcPts val="4079"/>
              </a:lnSpc>
              <a:buFont typeface="Arial"/>
              <a:buChar char="•"/>
            </a:pPr>
            <a:r>
              <a:rPr lang="en-US" sz="2400">
                <a:solidFill>
                  <a:srgbClr val="0F4662"/>
                </a:solidFill>
                <a:latin typeface="Quicksand"/>
                <a:ea typeface="Quicksand"/>
                <a:cs typeface="Quicksand"/>
                <a:sym typeface="Quicksand"/>
              </a:rPr>
              <a:t>Airbnb reviews are shown to significantly impact a guest decision</a:t>
            </a:r>
          </a:p>
          <a:p>
            <a:pPr marL="518160" lvl="1" indent="-259080" algn="l">
              <a:lnSpc>
                <a:spcPts val="4079"/>
              </a:lnSpc>
              <a:buFont typeface="Arial"/>
              <a:buChar char="•"/>
            </a:pPr>
            <a:r>
              <a:rPr lang="en-US" sz="2400">
                <a:solidFill>
                  <a:srgbClr val="0F4662"/>
                </a:solidFill>
                <a:latin typeface="Quicksand"/>
                <a:ea typeface="Quicksand"/>
                <a:cs typeface="Quicksand"/>
                <a:sym typeface="Quicksand"/>
              </a:rPr>
              <a:t>Super hosts enjoy higher occupancy, increase bookings and creditbility</a:t>
            </a:r>
          </a:p>
          <a:p>
            <a:pPr algn="l">
              <a:lnSpc>
                <a:spcPts val="4079"/>
              </a:lnSpc>
            </a:pPr>
            <a:endParaRPr lang="en-US" sz="2400">
              <a:solidFill>
                <a:srgbClr val="0F4662"/>
              </a:solidFill>
              <a:latin typeface="Quicksand"/>
              <a:ea typeface="Quicksand"/>
              <a:cs typeface="Quicksand"/>
              <a:sym typeface="Quicksand"/>
            </a:endParaRPr>
          </a:p>
        </p:txBody>
      </p:sp>
      <p:sp>
        <p:nvSpPr>
          <p:cNvPr id="16" name="TextBox 16"/>
          <p:cNvSpPr txBox="1"/>
          <p:nvPr/>
        </p:nvSpPr>
        <p:spPr>
          <a:xfrm>
            <a:off x="1028700" y="5391262"/>
            <a:ext cx="5101887" cy="490855"/>
          </a:xfrm>
          <a:prstGeom prst="rect">
            <a:avLst/>
          </a:prstGeom>
        </p:spPr>
        <p:txBody>
          <a:bodyPr lIns="0" tIns="0" rIns="0" bIns="0" rtlCol="0" anchor="t">
            <a:spAutoFit/>
          </a:bodyPr>
          <a:lstStyle/>
          <a:p>
            <a:pPr marL="0" lvl="0" indent="0" algn="l">
              <a:lnSpc>
                <a:spcPts val="3919"/>
              </a:lnSpc>
              <a:spcBef>
                <a:spcPct val="0"/>
              </a:spcBef>
            </a:pPr>
            <a:r>
              <a:rPr lang="en-US" sz="2799" b="1">
                <a:solidFill>
                  <a:srgbClr val="0F4662"/>
                </a:solidFill>
                <a:latin typeface="Quicksand Bold"/>
                <a:ea typeface="Quicksand Bold"/>
                <a:cs typeface="Quicksand Bold"/>
                <a:sym typeface="Quicksand Bold"/>
              </a:rPr>
              <a:t>Host Reputation</a:t>
            </a:r>
          </a:p>
        </p:txBody>
      </p:sp>
      <p:sp>
        <p:nvSpPr>
          <p:cNvPr id="17" name="TextBox 17"/>
          <p:cNvSpPr txBox="1"/>
          <p:nvPr/>
        </p:nvSpPr>
        <p:spPr>
          <a:xfrm>
            <a:off x="6593057" y="5823060"/>
            <a:ext cx="5101887" cy="3057525"/>
          </a:xfrm>
          <a:prstGeom prst="rect">
            <a:avLst/>
          </a:prstGeom>
        </p:spPr>
        <p:txBody>
          <a:bodyPr lIns="0" tIns="0" rIns="0" bIns="0" rtlCol="0" anchor="t">
            <a:spAutoFit/>
          </a:bodyPr>
          <a:lstStyle/>
          <a:p>
            <a:pPr marL="518160" lvl="1" indent="-259080" algn="l">
              <a:lnSpc>
                <a:spcPts val="4079"/>
              </a:lnSpc>
              <a:buFont typeface="Arial"/>
              <a:buChar char="•"/>
            </a:pPr>
            <a:r>
              <a:rPr lang="en-US" sz="2400">
                <a:solidFill>
                  <a:srgbClr val="0F4662"/>
                </a:solidFill>
                <a:latin typeface="Quicksand"/>
                <a:ea typeface="Quicksand"/>
                <a:cs typeface="Quicksand"/>
                <a:sym typeface="Quicksand"/>
              </a:rPr>
              <a:t>Rentals near airports and subway stations were found to be higher priced</a:t>
            </a:r>
          </a:p>
          <a:p>
            <a:pPr marL="518160" lvl="1" indent="-259080" algn="l">
              <a:lnSpc>
                <a:spcPts val="4079"/>
              </a:lnSpc>
              <a:buFont typeface="Arial"/>
              <a:buChar char="•"/>
            </a:pPr>
            <a:r>
              <a:rPr lang="en-US" sz="2400">
                <a:solidFill>
                  <a:srgbClr val="0F4662"/>
                </a:solidFill>
                <a:latin typeface="Quicksand"/>
                <a:ea typeface="Quicksand"/>
                <a:cs typeface="Quicksand"/>
                <a:sym typeface="Quicksand"/>
              </a:rPr>
              <a:t>Travelers explore cheaper rentals and commute if transit is reliable</a:t>
            </a:r>
          </a:p>
        </p:txBody>
      </p:sp>
      <p:sp>
        <p:nvSpPr>
          <p:cNvPr id="18" name="TextBox 18"/>
          <p:cNvSpPr txBox="1"/>
          <p:nvPr/>
        </p:nvSpPr>
        <p:spPr>
          <a:xfrm>
            <a:off x="6593057" y="5391262"/>
            <a:ext cx="5101887" cy="490855"/>
          </a:xfrm>
          <a:prstGeom prst="rect">
            <a:avLst/>
          </a:prstGeom>
        </p:spPr>
        <p:txBody>
          <a:bodyPr lIns="0" tIns="0" rIns="0" bIns="0" rtlCol="0" anchor="t">
            <a:spAutoFit/>
          </a:bodyPr>
          <a:lstStyle/>
          <a:p>
            <a:pPr marL="0" lvl="0" indent="0" algn="l">
              <a:lnSpc>
                <a:spcPts val="3919"/>
              </a:lnSpc>
              <a:spcBef>
                <a:spcPct val="0"/>
              </a:spcBef>
            </a:pPr>
            <a:r>
              <a:rPr lang="en-US" sz="2799" b="1">
                <a:solidFill>
                  <a:srgbClr val="0F4662"/>
                </a:solidFill>
                <a:latin typeface="Quicksand Bold"/>
                <a:ea typeface="Quicksand Bold"/>
                <a:cs typeface="Quicksand Bold"/>
                <a:sym typeface="Quicksand Bold"/>
              </a:rPr>
              <a:t>Access to Transportation</a:t>
            </a:r>
          </a:p>
        </p:txBody>
      </p:sp>
      <p:sp>
        <p:nvSpPr>
          <p:cNvPr id="19" name="TextBox 19"/>
          <p:cNvSpPr txBox="1"/>
          <p:nvPr/>
        </p:nvSpPr>
        <p:spPr>
          <a:xfrm>
            <a:off x="12160732" y="5615473"/>
            <a:ext cx="4496348" cy="3057525"/>
          </a:xfrm>
          <a:prstGeom prst="rect">
            <a:avLst/>
          </a:prstGeom>
        </p:spPr>
        <p:txBody>
          <a:bodyPr lIns="0" tIns="0" rIns="0" bIns="0" rtlCol="0" anchor="t">
            <a:spAutoFit/>
          </a:bodyPr>
          <a:lstStyle/>
          <a:p>
            <a:pPr marL="518160" lvl="1" indent="-259080" algn="l">
              <a:lnSpc>
                <a:spcPts val="4079"/>
              </a:lnSpc>
              <a:buFont typeface="Arial"/>
              <a:buChar char="•"/>
            </a:pPr>
            <a:r>
              <a:rPr lang="en-US" sz="2400">
                <a:solidFill>
                  <a:srgbClr val="0F4662"/>
                </a:solidFill>
                <a:latin typeface="Quicksand"/>
                <a:ea typeface="Quicksand"/>
                <a:cs typeface="Quicksand"/>
                <a:sym typeface="Quicksand"/>
              </a:rPr>
              <a:t>Pool, parking, cable, Wi-Fi allows hosts to charge more</a:t>
            </a:r>
          </a:p>
          <a:p>
            <a:pPr marL="518160" lvl="1" indent="-259080" algn="l">
              <a:lnSpc>
                <a:spcPts val="4079"/>
              </a:lnSpc>
              <a:buFont typeface="Arial"/>
              <a:buChar char="•"/>
            </a:pPr>
            <a:r>
              <a:rPr lang="en-US" sz="2400">
                <a:solidFill>
                  <a:srgbClr val="0F4662"/>
                </a:solidFill>
                <a:latin typeface="Quicksand"/>
                <a:ea typeface="Quicksand"/>
                <a:cs typeface="Quicksand"/>
                <a:sym typeface="Quicksand"/>
              </a:rPr>
              <a:t>Some hosts offer airport transfer value added services for higher rates</a:t>
            </a:r>
          </a:p>
        </p:txBody>
      </p:sp>
      <p:sp>
        <p:nvSpPr>
          <p:cNvPr id="20" name="TextBox 20"/>
          <p:cNvSpPr txBox="1"/>
          <p:nvPr/>
        </p:nvSpPr>
        <p:spPr>
          <a:xfrm>
            <a:off x="12160732" y="5248443"/>
            <a:ext cx="5101887" cy="490855"/>
          </a:xfrm>
          <a:prstGeom prst="rect">
            <a:avLst/>
          </a:prstGeom>
        </p:spPr>
        <p:txBody>
          <a:bodyPr lIns="0" tIns="0" rIns="0" bIns="0" rtlCol="0" anchor="t">
            <a:spAutoFit/>
          </a:bodyPr>
          <a:lstStyle/>
          <a:p>
            <a:pPr marL="0" lvl="0" indent="0" algn="l">
              <a:lnSpc>
                <a:spcPts val="3919"/>
              </a:lnSpc>
              <a:spcBef>
                <a:spcPct val="0"/>
              </a:spcBef>
            </a:pPr>
            <a:r>
              <a:rPr lang="en-US" sz="2799" b="1">
                <a:solidFill>
                  <a:srgbClr val="0F4662"/>
                </a:solidFill>
                <a:latin typeface="Quicksand Bold"/>
                <a:ea typeface="Quicksand Bold"/>
                <a:cs typeface="Quicksand Bold"/>
                <a:sym typeface="Quicksand Bold"/>
              </a:rPr>
              <a:t>Amenities</a:t>
            </a:r>
          </a:p>
        </p:txBody>
      </p:sp>
      <p:sp>
        <p:nvSpPr>
          <p:cNvPr id="21" name="AutoShape 21"/>
          <p:cNvSpPr/>
          <p:nvPr/>
        </p:nvSpPr>
        <p:spPr>
          <a:xfrm>
            <a:off x="10767060" y="990600"/>
            <a:ext cx="6492240" cy="0"/>
          </a:xfrm>
          <a:prstGeom prst="line">
            <a:avLst/>
          </a:prstGeom>
          <a:ln w="76200" cap="flat">
            <a:solidFill>
              <a:srgbClr val="0F4662"/>
            </a:solidFill>
            <a:prstDash val="solid"/>
            <a:headEnd type="none" w="sm" len="sm"/>
            <a:tailEnd type="none" w="sm" len="sm"/>
          </a:ln>
        </p:spPr>
        <p:txBody>
          <a:bodyPr/>
          <a:lstStyle/>
          <a:p>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CFCFC"/>
        </a:solidFill>
        <a:effectLst/>
      </p:bgPr>
    </p:bg>
    <p:spTree>
      <p:nvGrpSpPr>
        <p:cNvPr id="1" name=""/>
        <p:cNvGrpSpPr/>
        <p:nvPr/>
      </p:nvGrpSpPr>
      <p:grpSpPr>
        <a:xfrm>
          <a:off x="0" y="0"/>
          <a:ext cx="0" cy="0"/>
          <a:chOff x="0" y="0"/>
          <a:chExt cx="0" cy="0"/>
        </a:xfrm>
      </p:grpSpPr>
      <p:sp>
        <p:nvSpPr>
          <p:cNvPr id="2" name="Freeform 2"/>
          <p:cNvSpPr/>
          <p:nvPr/>
        </p:nvSpPr>
        <p:spPr>
          <a:xfrm>
            <a:off x="1028700" y="3034405"/>
            <a:ext cx="14893144" cy="7252595"/>
          </a:xfrm>
          <a:custGeom>
            <a:avLst/>
            <a:gdLst/>
            <a:ahLst/>
            <a:cxnLst/>
            <a:rect l="l" t="t" r="r" b="b"/>
            <a:pathLst>
              <a:path w="14893144" h="7252595">
                <a:moveTo>
                  <a:pt x="0" y="0"/>
                </a:moveTo>
                <a:lnTo>
                  <a:pt x="14893144" y="0"/>
                </a:lnTo>
                <a:lnTo>
                  <a:pt x="14893144" y="7252595"/>
                </a:lnTo>
                <a:lnTo>
                  <a:pt x="0" y="7252595"/>
                </a:lnTo>
                <a:lnTo>
                  <a:pt x="0" y="0"/>
                </a:lnTo>
                <a:close/>
              </a:path>
            </a:pathLst>
          </a:custGeom>
          <a:blipFill>
            <a:blip r:embed="rId3"/>
            <a:stretch>
              <a:fillRect/>
            </a:stretch>
          </a:blipFill>
        </p:spPr>
        <p:txBody>
          <a:bodyPr/>
          <a:lstStyle/>
          <a:p>
            <a:endParaRPr lang="en-US"/>
          </a:p>
        </p:txBody>
      </p:sp>
      <p:sp>
        <p:nvSpPr>
          <p:cNvPr id="3" name="TextBox 3"/>
          <p:cNvSpPr txBox="1"/>
          <p:nvPr/>
        </p:nvSpPr>
        <p:spPr>
          <a:xfrm>
            <a:off x="1028700" y="599709"/>
            <a:ext cx="10326591" cy="1099019"/>
          </a:xfrm>
          <a:prstGeom prst="rect">
            <a:avLst/>
          </a:prstGeom>
        </p:spPr>
        <p:txBody>
          <a:bodyPr lIns="0" tIns="0" rIns="0" bIns="0" rtlCol="0" anchor="t">
            <a:spAutoFit/>
          </a:bodyPr>
          <a:lstStyle/>
          <a:p>
            <a:pPr marL="0" lvl="0" indent="0" algn="l">
              <a:lnSpc>
                <a:spcPts val="8959"/>
              </a:lnSpc>
              <a:spcBef>
                <a:spcPct val="0"/>
              </a:spcBef>
            </a:pPr>
            <a:r>
              <a:rPr lang="en-US" sz="6399" b="1" i="1" dirty="0">
                <a:solidFill>
                  <a:srgbClr val="0F4662"/>
                </a:solidFill>
                <a:latin typeface="Cormorant Garamond Bold Italics"/>
                <a:ea typeface="Cormorant Garamond Bold Italics"/>
                <a:cs typeface="Cormorant Garamond Bold Italics"/>
                <a:sym typeface="Cormorant Garamond Bold Italics"/>
              </a:rPr>
              <a:t>Pricing Strategy</a:t>
            </a:r>
          </a:p>
        </p:txBody>
      </p:sp>
      <p:sp>
        <p:nvSpPr>
          <p:cNvPr id="4" name="TextBox 4"/>
          <p:cNvSpPr txBox="1"/>
          <p:nvPr/>
        </p:nvSpPr>
        <p:spPr>
          <a:xfrm>
            <a:off x="1028700" y="1934897"/>
            <a:ext cx="16230600" cy="468205"/>
          </a:xfrm>
          <a:prstGeom prst="rect">
            <a:avLst/>
          </a:prstGeom>
        </p:spPr>
        <p:txBody>
          <a:bodyPr lIns="0" tIns="0" rIns="0" bIns="0" rtlCol="0" anchor="t">
            <a:spAutoFit/>
          </a:bodyPr>
          <a:lstStyle/>
          <a:p>
            <a:pPr marL="0" lvl="0" indent="0" algn="l">
              <a:lnSpc>
                <a:spcPts val="4079"/>
              </a:lnSpc>
            </a:pPr>
            <a:r>
              <a:rPr lang="en-US" sz="2400" dirty="0">
                <a:solidFill>
                  <a:srgbClr val="0F4662"/>
                </a:solidFill>
                <a:latin typeface="Quicksand"/>
                <a:ea typeface="Quicksand"/>
                <a:cs typeface="Quicksand"/>
                <a:sym typeface="Quicksand"/>
              </a:rPr>
              <a:t>Queens Airbnb rental market is competitively priced. The client will need to select a pricing strategy their goal.</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CFCFC"/>
        </a:solidFill>
        <a:effectLst/>
      </p:bgPr>
    </p:bg>
    <p:spTree>
      <p:nvGrpSpPr>
        <p:cNvPr id="1" name=""/>
        <p:cNvGrpSpPr/>
        <p:nvPr/>
      </p:nvGrpSpPr>
      <p:grpSpPr>
        <a:xfrm>
          <a:off x="0" y="0"/>
          <a:ext cx="0" cy="0"/>
          <a:chOff x="0" y="0"/>
          <a:chExt cx="0" cy="0"/>
        </a:xfrm>
      </p:grpSpPr>
      <p:sp>
        <p:nvSpPr>
          <p:cNvPr id="2" name="Freeform 2"/>
          <p:cNvSpPr/>
          <p:nvPr/>
        </p:nvSpPr>
        <p:spPr>
          <a:xfrm>
            <a:off x="1410582" y="3306497"/>
            <a:ext cx="13571990" cy="6306868"/>
          </a:xfrm>
          <a:custGeom>
            <a:avLst/>
            <a:gdLst/>
            <a:ahLst/>
            <a:cxnLst/>
            <a:rect l="l" t="t" r="r" b="b"/>
            <a:pathLst>
              <a:path w="13571990" h="6306868">
                <a:moveTo>
                  <a:pt x="0" y="0"/>
                </a:moveTo>
                <a:lnTo>
                  <a:pt x="13571990" y="0"/>
                </a:lnTo>
                <a:lnTo>
                  <a:pt x="13571990" y="6306869"/>
                </a:lnTo>
                <a:lnTo>
                  <a:pt x="0" y="6306869"/>
                </a:lnTo>
                <a:lnTo>
                  <a:pt x="0" y="0"/>
                </a:lnTo>
                <a:close/>
              </a:path>
            </a:pathLst>
          </a:custGeom>
          <a:blipFill>
            <a:blip r:embed="rId2"/>
            <a:stretch>
              <a:fillRect/>
            </a:stretch>
          </a:blipFill>
        </p:spPr>
        <p:txBody>
          <a:bodyPr/>
          <a:lstStyle/>
          <a:p>
            <a:endParaRPr lang="en-US"/>
          </a:p>
        </p:txBody>
      </p:sp>
      <p:sp>
        <p:nvSpPr>
          <p:cNvPr id="3" name="TextBox 3"/>
          <p:cNvSpPr txBox="1"/>
          <p:nvPr/>
        </p:nvSpPr>
        <p:spPr>
          <a:xfrm>
            <a:off x="1028700" y="599709"/>
            <a:ext cx="12713488" cy="1085215"/>
          </a:xfrm>
          <a:prstGeom prst="rect">
            <a:avLst/>
          </a:prstGeom>
        </p:spPr>
        <p:txBody>
          <a:bodyPr lIns="0" tIns="0" rIns="0" bIns="0" rtlCol="0" anchor="t">
            <a:spAutoFit/>
          </a:bodyPr>
          <a:lstStyle/>
          <a:p>
            <a:pPr marL="0" lvl="0" indent="0" algn="l">
              <a:lnSpc>
                <a:spcPts val="8959"/>
              </a:lnSpc>
              <a:spcBef>
                <a:spcPct val="0"/>
              </a:spcBef>
            </a:pPr>
            <a:r>
              <a:rPr lang="en-US" sz="6399" b="1" i="1">
                <a:solidFill>
                  <a:srgbClr val="0F4662"/>
                </a:solidFill>
                <a:latin typeface="Cormorant Garamond Bold Italics"/>
                <a:ea typeface="Cormorant Garamond Bold Italics"/>
                <a:cs typeface="Cormorant Garamond Bold Italics"/>
                <a:sym typeface="Cormorant Garamond Bold Italics"/>
              </a:rPr>
              <a:t>Recouping Investment at 50% Occupancy </a:t>
            </a:r>
          </a:p>
        </p:txBody>
      </p:sp>
      <p:sp>
        <p:nvSpPr>
          <p:cNvPr id="4" name="TextBox 4"/>
          <p:cNvSpPr txBox="1"/>
          <p:nvPr/>
        </p:nvSpPr>
        <p:spPr>
          <a:xfrm>
            <a:off x="1028700" y="1934897"/>
            <a:ext cx="16230600" cy="1000125"/>
          </a:xfrm>
          <a:prstGeom prst="rect">
            <a:avLst/>
          </a:prstGeom>
        </p:spPr>
        <p:txBody>
          <a:bodyPr lIns="0" tIns="0" rIns="0" bIns="0" rtlCol="0" anchor="t">
            <a:spAutoFit/>
          </a:bodyPr>
          <a:lstStyle/>
          <a:p>
            <a:pPr marL="0" lvl="0" indent="0" algn="l">
              <a:lnSpc>
                <a:spcPts val="4079"/>
              </a:lnSpc>
            </a:pPr>
            <a:r>
              <a:rPr lang="en-US" sz="2400" dirty="0">
                <a:solidFill>
                  <a:srgbClr val="0F4662"/>
                </a:solidFill>
                <a:latin typeface="Quicksand"/>
                <a:ea typeface="Quicksand"/>
                <a:cs typeface="Quicksand"/>
                <a:sym typeface="Quicksand"/>
              </a:rPr>
              <a:t>Our analysis assumes conservative earnings given competitive market. First, we examine recovery period at 50% occupancy level monthly or 15 nights at full price of $279 per night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CFCFC"/>
        </a:solidFill>
        <a:effectLst/>
      </p:bgPr>
    </p:bg>
    <p:spTree>
      <p:nvGrpSpPr>
        <p:cNvPr id="1" name=""/>
        <p:cNvGrpSpPr/>
        <p:nvPr/>
      </p:nvGrpSpPr>
      <p:grpSpPr>
        <a:xfrm>
          <a:off x="0" y="0"/>
          <a:ext cx="0" cy="0"/>
          <a:chOff x="0" y="0"/>
          <a:chExt cx="0" cy="0"/>
        </a:xfrm>
      </p:grpSpPr>
      <p:sp>
        <p:nvSpPr>
          <p:cNvPr id="2" name="Freeform 2"/>
          <p:cNvSpPr/>
          <p:nvPr/>
        </p:nvSpPr>
        <p:spPr>
          <a:xfrm>
            <a:off x="1330827" y="3136004"/>
            <a:ext cx="14028936" cy="6669328"/>
          </a:xfrm>
          <a:custGeom>
            <a:avLst/>
            <a:gdLst/>
            <a:ahLst/>
            <a:cxnLst/>
            <a:rect l="l" t="t" r="r" b="b"/>
            <a:pathLst>
              <a:path w="14028936" h="6669328">
                <a:moveTo>
                  <a:pt x="0" y="0"/>
                </a:moveTo>
                <a:lnTo>
                  <a:pt x="14028936" y="0"/>
                </a:lnTo>
                <a:lnTo>
                  <a:pt x="14028936" y="6669328"/>
                </a:lnTo>
                <a:lnTo>
                  <a:pt x="0" y="6669328"/>
                </a:lnTo>
                <a:lnTo>
                  <a:pt x="0" y="0"/>
                </a:lnTo>
                <a:close/>
              </a:path>
            </a:pathLst>
          </a:custGeom>
          <a:blipFill>
            <a:blip r:embed="rId2"/>
            <a:stretch>
              <a:fillRect/>
            </a:stretch>
          </a:blipFill>
        </p:spPr>
        <p:txBody>
          <a:bodyPr/>
          <a:lstStyle/>
          <a:p>
            <a:endParaRPr lang="en-US"/>
          </a:p>
        </p:txBody>
      </p:sp>
      <p:sp>
        <p:nvSpPr>
          <p:cNvPr id="3" name="TextBox 3"/>
          <p:cNvSpPr txBox="1"/>
          <p:nvPr/>
        </p:nvSpPr>
        <p:spPr>
          <a:xfrm>
            <a:off x="1028700" y="599709"/>
            <a:ext cx="12713488" cy="1085215"/>
          </a:xfrm>
          <a:prstGeom prst="rect">
            <a:avLst/>
          </a:prstGeom>
        </p:spPr>
        <p:txBody>
          <a:bodyPr lIns="0" tIns="0" rIns="0" bIns="0" rtlCol="0" anchor="t">
            <a:spAutoFit/>
          </a:bodyPr>
          <a:lstStyle/>
          <a:p>
            <a:pPr marL="0" lvl="0" indent="0" algn="l">
              <a:lnSpc>
                <a:spcPts val="8959"/>
              </a:lnSpc>
              <a:spcBef>
                <a:spcPct val="0"/>
              </a:spcBef>
            </a:pPr>
            <a:r>
              <a:rPr lang="en-US" sz="6399" b="1" i="1">
                <a:solidFill>
                  <a:srgbClr val="0F4662"/>
                </a:solidFill>
                <a:latin typeface="Cormorant Garamond Bold Italics"/>
                <a:ea typeface="Cormorant Garamond Bold Italics"/>
                <a:cs typeface="Cormorant Garamond Bold Italics"/>
                <a:sym typeface="Cormorant Garamond Bold Italics"/>
              </a:rPr>
              <a:t>Recouping Investment at 20% Occupancy </a:t>
            </a:r>
          </a:p>
        </p:txBody>
      </p:sp>
      <p:sp>
        <p:nvSpPr>
          <p:cNvPr id="4" name="TextBox 4"/>
          <p:cNvSpPr txBox="1"/>
          <p:nvPr/>
        </p:nvSpPr>
        <p:spPr>
          <a:xfrm>
            <a:off x="1028700" y="1934897"/>
            <a:ext cx="16230600" cy="468205"/>
          </a:xfrm>
          <a:prstGeom prst="rect">
            <a:avLst/>
          </a:prstGeom>
        </p:spPr>
        <p:txBody>
          <a:bodyPr lIns="0" tIns="0" rIns="0" bIns="0" rtlCol="0" anchor="t">
            <a:spAutoFit/>
          </a:bodyPr>
          <a:lstStyle/>
          <a:p>
            <a:pPr marL="0" lvl="0" indent="0" algn="l">
              <a:lnSpc>
                <a:spcPts val="4079"/>
              </a:lnSpc>
            </a:pPr>
            <a:r>
              <a:rPr lang="en-US" sz="2400" dirty="0">
                <a:solidFill>
                  <a:srgbClr val="0F4662"/>
                </a:solidFill>
                <a:latin typeface="Quicksand"/>
                <a:ea typeface="Quicksand"/>
                <a:cs typeface="Quicksand"/>
                <a:sym typeface="Quicksand"/>
              </a:rPr>
              <a:t>A more conservative assumption is 20% occupancy level monthly or 6 nights at full price of $279 per night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CFCFC"/>
        </a:solidFill>
        <a:effectLst/>
      </p:bgPr>
    </p:bg>
    <p:spTree>
      <p:nvGrpSpPr>
        <p:cNvPr id="1" name=""/>
        <p:cNvGrpSpPr/>
        <p:nvPr/>
      </p:nvGrpSpPr>
      <p:grpSpPr>
        <a:xfrm>
          <a:off x="0" y="0"/>
          <a:ext cx="0" cy="0"/>
          <a:chOff x="0" y="0"/>
          <a:chExt cx="0" cy="0"/>
        </a:xfrm>
      </p:grpSpPr>
      <p:sp>
        <p:nvSpPr>
          <p:cNvPr id="2" name="Freeform 2"/>
          <p:cNvSpPr/>
          <p:nvPr/>
        </p:nvSpPr>
        <p:spPr>
          <a:xfrm>
            <a:off x="1533597" y="2420672"/>
            <a:ext cx="13749605" cy="7535988"/>
          </a:xfrm>
          <a:custGeom>
            <a:avLst/>
            <a:gdLst/>
            <a:ahLst/>
            <a:cxnLst/>
            <a:rect l="l" t="t" r="r" b="b"/>
            <a:pathLst>
              <a:path w="13749605" h="7535988">
                <a:moveTo>
                  <a:pt x="0" y="0"/>
                </a:moveTo>
                <a:lnTo>
                  <a:pt x="13749605" y="0"/>
                </a:lnTo>
                <a:lnTo>
                  <a:pt x="13749605" y="7535988"/>
                </a:lnTo>
                <a:lnTo>
                  <a:pt x="0" y="7535988"/>
                </a:lnTo>
                <a:lnTo>
                  <a:pt x="0" y="0"/>
                </a:lnTo>
                <a:close/>
              </a:path>
            </a:pathLst>
          </a:custGeom>
          <a:blipFill>
            <a:blip r:embed="rId2"/>
            <a:stretch>
              <a:fillRect t="-4163" r="-826" b="-16"/>
            </a:stretch>
          </a:blipFill>
        </p:spPr>
        <p:txBody>
          <a:bodyPr/>
          <a:lstStyle/>
          <a:p>
            <a:endParaRPr lang="en-US"/>
          </a:p>
        </p:txBody>
      </p:sp>
      <p:sp>
        <p:nvSpPr>
          <p:cNvPr id="3" name="TextBox 3"/>
          <p:cNvSpPr txBox="1"/>
          <p:nvPr/>
        </p:nvSpPr>
        <p:spPr>
          <a:xfrm>
            <a:off x="1028700" y="599709"/>
            <a:ext cx="14759400" cy="1085215"/>
          </a:xfrm>
          <a:prstGeom prst="rect">
            <a:avLst/>
          </a:prstGeom>
        </p:spPr>
        <p:txBody>
          <a:bodyPr lIns="0" tIns="0" rIns="0" bIns="0" rtlCol="0" anchor="t">
            <a:spAutoFit/>
          </a:bodyPr>
          <a:lstStyle/>
          <a:p>
            <a:pPr marL="0" lvl="0" indent="0" algn="l">
              <a:lnSpc>
                <a:spcPts val="8959"/>
              </a:lnSpc>
              <a:spcBef>
                <a:spcPct val="0"/>
              </a:spcBef>
            </a:pPr>
            <a:r>
              <a:rPr lang="en-US" sz="6399" b="1" i="1">
                <a:solidFill>
                  <a:srgbClr val="0F4662"/>
                </a:solidFill>
                <a:latin typeface="Cormorant Garamond Bold Italics"/>
                <a:ea typeface="Cormorant Garamond Bold Italics"/>
                <a:cs typeface="Cormorant Garamond Bold Italics"/>
                <a:sym typeface="Cormorant Garamond Bold Italics"/>
              </a:rPr>
              <a:t>Average Pricing in Competitive Zone - Brooklyn</a:t>
            </a:r>
          </a:p>
        </p:txBody>
      </p:sp>
      <p:sp>
        <p:nvSpPr>
          <p:cNvPr id="4" name="TextBox 4"/>
          <p:cNvSpPr txBox="1"/>
          <p:nvPr/>
        </p:nvSpPr>
        <p:spPr>
          <a:xfrm>
            <a:off x="1028700" y="1934897"/>
            <a:ext cx="16230600" cy="485775"/>
          </a:xfrm>
          <a:prstGeom prst="rect">
            <a:avLst/>
          </a:prstGeom>
        </p:spPr>
        <p:txBody>
          <a:bodyPr lIns="0" tIns="0" rIns="0" bIns="0" rtlCol="0" anchor="t">
            <a:spAutoFit/>
          </a:bodyPr>
          <a:lstStyle/>
          <a:p>
            <a:pPr marL="0" lvl="0" indent="0" algn="l">
              <a:lnSpc>
                <a:spcPts val="4079"/>
              </a:lnSpc>
            </a:pPr>
            <a:r>
              <a:rPr lang="en-US" sz="2400">
                <a:solidFill>
                  <a:srgbClr val="0F4662"/>
                </a:solidFill>
                <a:latin typeface="Quicksand"/>
                <a:ea typeface="Quicksand"/>
                <a:cs typeface="Quicksand"/>
                <a:sym typeface="Quicksand"/>
              </a:rPr>
              <a:t>South of Queens is Brooklyn.  Data shows comparable rentals in Brooklyn are around $327 per night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CFCFC"/>
        </a:solidFill>
        <a:effectLst/>
      </p:bgPr>
    </p:bg>
    <p:spTree>
      <p:nvGrpSpPr>
        <p:cNvPr id="1" name=""/>
        <p:cNvGrpSpPr/>
        <p:nvPr/>
      </p:nvGrpSpPr>
      <p:grpSpPr>
        <a:xfrm>
          <a:off x="0" y="0"/>
          <a:ext cx="0" cy="0"/>
          <a:chOff x="0" y="0"/>
          <a:chExt cx="0" cy="0"/>
        </a:xfrm>
      </p:grpSpPr>
      <p:sp>
        <p:nvSpPr>
          <p:cNvPr id="2" name="Freeform 2"/>
          <p:cNvSpPr/>
          <p:nvPr/>
        </p:nvSpPr>
        <p:spPr>
          <a:xfrm>
            <a:off x="1872463" y="2792147"/>
            <a:ext cx="12042516" cy="6466153"/>
          </a:xfrm>
          <a:custGeom>
            <a:avLst/>
            <a:gdLst/>
            <a:ahLst/>
            <a:cxnLst/>
            <a:rect l="l" t="t" r="r" b="b"/>
            <a:pathLst>
              <a:path w="12042516" h="6466153">
                <a:moveTo>
                  <a:pt x="0" y="0"/>
                </a:moveTo>
                <a:lnTo>
                  <a:pt x="12042515" y="0"/>
                </a:lnTo>
                <a:lnTo>
                  <a:pt x="12042515" y="6466153"/>
                </a:lnTo>
                <a:lnTo>
                  <a:pt x="0" y="6466153"/>
                </a:lnTo>
                <a:lnTo>
                  <a:pt x="0" y="0"/>
                </a:lnTo>
                <a:close/>
              </a:path>
            </a:pathLst>
          </a:custGeom>
          <a:blipFill>
            <a:blip r:embed="rId2"/>
            <a:stretch>
              <a:fillRect l="-203" t="-6002" r="-203"/>
            </a:stretch>
          </a:blipFill>
        </p:spPr>
        <p:txBody>
          <a:bodyPr/>
          <a:lstStyle/>
          <a:p>
            <a:endParaRPr lang="en-US"/>
          </a:p>
        </p:txBody>
      </p:sp>
      <p:sp>
        <p:nvSpPr>
          <p:cNvPr id="3" name="TextBox 3"/>
          <p:cNvSpPr txBox="1"/>
          <p:nvPr/>
        </p:nvSpPr>
        <p:spPr>
          <a:xfrm>
            <a:off x="1028700" y="599709"/>
            <a:ext cx="14759400" cy="1085215"/>
          </a:xfrm>
          <a:prstGeom prst="rect">
            <a:avLst/>
          </a:prstGeom>
        </p:spPr>
        <p:txBody>
          <a:bodyPr lIns="0" tIns="0" rIns="0" bIns="0" rtlCol="0" anchor="t">
            <a:spAutoFit/>
          </a:bodyPr>
          <a:lstStyle/>
          <a:p>
            <a:pPr marL="0" lvl="0" indent="0" algn="l">
              <a:lnSpc>
                <a:spcPts val="8959"/>
              </a:lnSpc>
              <a:spcBef>
                <a:spcPct val="0"/>
              </a:spcBef>
            </a:pPr>
            <a:r>
              <a:rPr lang="en-US" sz="6399" b="1" i="1">
                <a:solidFill>
                  <a:srgbClr val="0F4662"/>
                </a:solidFill>
                <a:latin typeface="Cormorant Garamond Bold Italics"/>
                <a:ea typeface="Cormorant Garamond Bold Italics"/>
                <a:cs typeface="Cormorant Garamond Bold Italics"/>
                <a:sym typeface="Cormorant Garamond Bold Italics"/>
              </a:rPr>
              <a:t>Average Pricing in Competitive Zone - Bronx</a:t>
            </a:r>
          </a:p>
        </p:txBody>
      </p:sp>
      <p:sp>
        <p:nvSpPr>
          <p:cNvPr id="4" name="TextBox 4"/>
          <p:cNvSpPr txBox="1"/>
          <p:nvPr/>
        </p:nvSpPr>
        <p:spPr>
          <a:xfrm>
            <a:off x="1028700" y="1934897"/>
            <a:ext cx="16230600" cy="485775"/>
          </a:xfrm>
          <a:prstGeom prst="rect">
            <a:avLst/>
          </a:prstGeom>
        </p:spPr>
        <p:txBody>
          <a:bodyPr lIns="0" tIns="0" rIns="0" bIns="0" rtlCol="0" anchor="t">
            <a:spAutoFit/>
          </a:bodyPr>
          <a:lstStyle/>
          <a:p>
            <a:pPr marL="0" lvl="0" indent="0" algn="l">
              <a:lnSpc>
                <a:spcPts val="4079"/>
              </a:lnSpc>
            </a:pPr>
            <a:r>
              <a:rPr lang="en-US" sz="2400" dirty="0">
                <a:solidFill>
                  <a:srgbClr val="0F4662"/>
                </a:solidFill>
                <a:latin typeface="Quicksand"/>
                <a:ea typeface="Quicksand"/>
                <a:cs typeface="Quicksand"/>
                <a:sym typeface="Quicksand"/>
              </a:rPr>
              <a:t>North of Queens is the Bronx.  Data shows comparable rentals in Bronx are around $247 per night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grpSp>
        <p:nvGrpSpPr>
          <p:cNvPr id="2" name="Group 2"/>
          <p:cNvGrpSpPr/>
          <p:nvPr/>
        </p:nvGrpSpPr>
        <p:grpSpPr>
          <a:xfrm>
            <a:off x="1664771" y="1809453"/>
            <a:ext cx="5539941" cy="7448847"/>
            <a:chOff x="0" y="0"/>
            <a:chExt cx="858282" cy="1154021"/>
          </a:xfrm>
        </p:grpSpPr>
        <p:sp>
          <p:nvSpPr>
            <p:cNvPr id="3" name="Freeform 3"/>
            <p:cNvSpPr/>
            <p:nvPr/>
          </p:nvSpPr>
          <p:spPr>
            <a:xfrm>
              <a:off x="0" y="0"/>
              <a:ext cx="858282" cy="1154021"/>
            </a:xfrm>
            <a:custGeom>
              <a:avLst/>
              <a:gdLst/>
              <a:ahLst/>
              <a:cxnLst/>
              <a:rect l="l" t="t" r="r" b="b"/>
              <a:pathLst>
                <a:path w="858282" h="1154021">
                  <a:moveTo>
                    <a:pt x="32142" y="0"/>
                  </a:moveTo>
                  <a:lnTo>
                    <a:pt x="826140" y="0"/>
                  </a:lnTo>
                  <a:cubicBezTo>
                    <a:pt x="843892" y="0"/>
                    <a:pt x="858282" y="14390"/>
                    <a:pt x="858282" y="32142"/>
                  </a:cubicBezTo>
                  <a:lnTo>
                    <a:pt x="858282" y="1121879"/>
                  </a:lnTo>
                  <a:cubicBezTo>
                    <a:pt x="858282" y="1130404"/>
                    <a:pt x="854896" y="1138579"/>
                    <a:pt x="848868" y="1144607"/>
                  </a:cubicBezTo>
                  <a:cubicBezTo>
                    <a:pt x="842840" y="1150635"/>
                    <a:pt x="834665" y="1154021"/>
                    <a:pt x="826140" y="1154021"/>
                  </a:cubicBezTo>
                  <a:lnTo>
                    <a:pt x="32142" y="1154021"/>
                  </a:lnTo>
                  <a:cubicBezTo>
                    <a:pt x="23617" y="1154021"/>
                    <a:pt x="15442" y="1150635"/>
                    <a:pt x="9414" y="1144607"/>
                  </a:cubicBezTo>
                  <a:cubicBezTo>
                    <a:pt x="3386" y="1138579"/>
                    <a:pt x="0" y="1130404"/>
                    <a:pt x="0" y="1121879"/>
                  </a:cubicBezTo>
                  <a:lnTo>
                    <a:pt x="0" y="32142"/>
                  </a:lnTo>
                  <a:cubicBezTo>
                    <a:pt x="0" y="14390"/>
                    <a:pt x="14390" y="0"/>
                    <a:pt x="32142" y="0"/>
                  </a:cubicBezTo>
                  <a:close/>
                </a:path>
              </a:pathLst>
            </a:custGeom>
            <a:blipFill>
              <a:blip r:embed="rId2"/>
              <a:stretch>
                <a:fillRect t="-5710" b="-5710"/>
              </a:stretch>
            </a:blipFill>
          </p:spPr>
          <p:txBody>
            <a:bodyPr/>
            <a:lstStyle/>
            <a:p>
              <a:endParaRPr lang="en-US"/>
            </a:p>
          </p:txBody>
        </p:sp>
      </p:grpSp>
      <p:grpSp>
        <p:nvGrpSpPr>
          <p:cNvPr id="4" name="Group 4"/>
          <p:cNvGrpSpPr/>
          <p:nvPr/>
        </p:nvGrpSpPr>
        <p:grpSpPr>
          <a:xfrm>
            <a:off x="8449761" y="-5212"/>
            <a:ext cx="9838239" cy="10287000"/>
            <a:chOff x="0" y="0"/>
            <a:chExt cx="2591141" cy="2709333"/>
          </a:xfrm>
        </p:grpSpPr>
        <p:sp>
          <p:nvSpPr>
            <p:cNvPr id="5" name="Freeform 5"/>
            <p:cNvSpPr/>
            <p:nvPr/>
          </p:nvSpPr>
          <p:spPr>
            <a:xfrm>
              <a:off x="0" y="0"/>
              <a:ext cx="2591141" cy="2709333"/>
            </a:xfrm>
            <a:custGeom>
              <a:avLst/>
              <a:gdLst/>
              <a:ahLst/>
              <a:cxnLst/>
              <a:rect l="l" t="t" r="r" b="b"/>
              <a:pathLst>
                <a:path w="2591141" h="2709333">
                  <a:moveTo>
                    <a:pt x="0" y="0"/>
                  </a:moveTo>
                  <a:lnTo>
                    <a:pt x="2591141" y="0"/>
                  </a:lnTo>
                  <a:lnTo>
                    <a:pt x="2591141" y="2709333"/>
                  </a:lnTo>
                  <a:lnTo>
                    <a:pt x="0" y="2709333"/>
                  </a:lnTo>
                  <a:close/>
                </a:path>
              </a:pathLst>
            </a:custGeom>
            <a:solidFill>
              <a:srgbClr val="A9BECB"/>
            </a:solidFill>
          </p:spPr>
          <p:txBody>
            <a:bodyPr/>
            <a:lstStyle/>
            <a:p>
              <a:endParaRPr lang="en-US"/>
            </a:p>
          </p:txBody>
        </p:sp>
        <p:sp>
          <p:nvSpPr>
            <p:cNvPr id="6" name="TextBox 6"/>
            <p:cNvSpPr txBox="1"/>
            <p:nvPr/>
          </p:nvSpPr>
          <p:spPr>
            <a:xfrm>
              <a:off x="0" y="-123825"/>
              <a:ext cx="2591141" cy="2833158"/>
            </a:xfrm>
            <a:prstGeom prst="rect">
              <a:avLst/>
            </a:prstGeom>
          </p:spPr>
          <p:txBody>
            <a:bodyPr lIns="50800" tIns="50800" rIns="50800" bIns="50800" rtlCol="0" anchor="ctr"/>
            <a:lstStyle/>
            <a:p>
              <a:pPr algn="ctr">
                <a:lnSpc>
                  <a:spcPts val="4079"/>
                </a:lnSpc>
              </a:pPr>
              <a:endParaRPr/>
            </a:p>
          </p:txBody>
        </p:sp>
      </p:grpSp>
      <p:sp>
        <p:nvSpPr>
          <p:cNvPr id="7" name="TextBox 7"/>
          <p:cNvSpPr txBox="1"/>
          <p:nvPr/>
        </p:nvSpPr>
        <p:spPr>
          <a:xfrm>
            <a:off x="1028700" y="599709"/>
            <a:ext cx="9480749" cy="1085215"/>
          </a:xfrm>
          <a:prstGeom prst="rect">
            <a:avLst/>
          </a:prstGeom>
        </p:spPr>
        <p:txBody>
          <a:bodyPr lIns="0" tIns="0" rIns="0" bIns="0" rtlCol="0" anchor="t">
            <a:spAutoFit/>
          </a:bodyPr>
          <a:lstStyle/>
          <a:p>
            <a:pPr marL="0" lvl="0" indent="0" algn="l">
              <a:lnSpc>
                <a:spcPts val="8959"/>
              </a:lnSpc>
              <a:spcBef>
                <a:spcPct val="0"/>
              </a:spcBef>
            </a:pPr>
            <a:r>
              <a:rPr lang="en-US" sz="6399" b="1" i="1">
                <a:solidFill>
                  <a:srgbClr val="0F4662"/>
                </a:solidFill>
                <a:latin typeface="Cormorant Garamond Bold Italics"/>
                <a:ea typeface="Cormorant Garamond Bold Italics"/>
                <a:cs typeface="Cormorant Garamond Bold Italics"/>
                <a:sym typeface="Cormorant Garamond Bold Italics"/>
              </a:rPr>
              <a:t>Recommendations</a:t>
            </a:r>
          </a:p>
        </p:txBody>
      </p:sp>
      <p:sp>
        <p:nvSpPr>
          <p:cNvPr id="8" name="TextBox 8"/>
          <p:cNvSpPr txBox="1"/>
          <p:nvPr/>
        </p:nvSpPr>
        <p:spPr>
          <a:xfrm>
            <a:off x="8652617" y="2027481"/>
            <a:ext cx="8606683" cy="1514475"/>
          </a:xfrm>
          <a:prstGeom prst="rect">
            <a:avLst/>
          </a:prstGeom>
        </p:spPr>
        <p:txBody>
          <a:bodyPr lIns="0" tIns="0" rIns="0" bIns="0" rtlCol="0" anchor="t">
            <a:spAutoFit/>
          </a:bodyPr>
          <a:lstStyle/>
          <a:p>
            <a:pPr marL="518160" lvl="1" indent="-259080" algn="l">
              <a:lnSpc>
                <a:spcPts val="4079"/>
              </a:lnSpc>
              <a:buFont typeface="Arial"/>
              <a:buChar char="•"/>
            </a:pPr>
            <a:r>
              <a:rPr lang="en-US" sz="2400" dirty="0">
                <a:solidFill>
                  <a:srgbClr val="0F4662"/>
                </a:solidFill>
                <a:latin typeface="Quicksand"/>
                <a:ea typeface="Quicksand"/>
                <a:cs typeface="Quicksand"/>
                <a:sym typeface="Quicksand"/>
              </a:rPr>
              <a:t>Price below or at market average to start</a:t>
            </a:r>
          </a:p>
          <a:p>
            <a:pPr marL="518160" lvl="1" indent="-259080" algn="l">
              <a:lnSpc>
                <a:spcPts val="4079"/>
              </a:lnSpc>
              <a:buFont typeface="Arial"/>
              <a:buChar char="•"/>
            </a:pPr>
            <a:r>
              <a:rPr lang="en-US" sz="2400" dirty="0">
                <a:solidFill>
                  <a:srgbClr val="0F4662"/>
                </a:solidFill>
                <a:latin typeface="Quicksand"/>
                <a:ea typeface="Quicksand"/>
                <a:cs typeface="Quicksand"/>
                <a:sym typeface="Quicksand"/>
              </a:rPr>
              <a:t>Research the market and offer amenities that are popular with higher rental units</a:t>
            </a:r>
          </a:p>
        </p:txBody>
      </p:sp>
      <p:sp>
        <p:nvSpPr>
          <p:cNvPr id="9" name="TextBox 9"/>
          <p:cNvSpPr txBox="1"/>
          <p:nvPr/>
        </p:nvSpPr>
        <p:spPr>
          <a:xfrm>
            <a:off x="8652617" y="7224263"/>
            <a:ext cx="8606683" cy="3057525"/>
          </a:xfrm>
          <a:prstGeom prst="rect">
            <a:avLst/>
          </a:prstGeom>
        </p:spPr>
        <p:txBody>
          <a:bodyPr lIns="0" tIns="0" rIns="0" bIns="0" rtlCol="0" anchor="t">
            <a:spAutoFit/>
          </a:bodyPr>
          <a:lstStyle/>
          <a:p>
            <a:pPr marL="518160" lvl="1" indent="-259080" algn="l">
              <a:lnSpc>
                <a:spcPts val="4079"/>
              </a:lnSpc>
              <a:buFont typeface="Arial"/>
              <a:buChar char="•"/>
            </a:pPr>
            <a:r>
              <a:rPr lang="en-US" sz="2400">
                <a:solidFill>
                  <a:srgbClr val="0F4662"/>
                </a:solidFill>
                <a:latin typeface="Quicksand"/>
                <a:ea typeface="Quicksand"/>
                <a:cs typeface="Quicksand"/>
                <a:sym typeface="Quicksand"/>
              </a:rPr>
              <a:t>Cater to families, business travelers or groups</a:t>
            </a:r>
          </a:p>
          <a:p>
            <a:pPr marL="518160" lvl="1" indent="-259080" algn="l">
              <a:lnSpc>
                <a:spcPts val="4079"/>
              </a:lnSpc>
              <a:buFont typeface="Arial"/>
              <a:buChar char="•"/>
            </a:pPr>
            <a:r>
              <a:rPr lang="en-US" sz="2400">
                <a:solidFill>
                  <a:srgbClr val="0F4662"/>
                </a:solidFill>
                <a:latin typeface="Quicksand"/>
                <a:ea typeface="Quicksand"/>
                <a:cs typeface="Quicksand"/>
                <a:sym typeface="Quicksand"/>
              </a:rPr>
              <a:t>Partner with tour companies, restaurant or business to offer promotional pricing to their patrons</a:t>
            </a:r>
          </a:p>
          <a:p>
            <a:pPr marL="518160" lvl="1" indent="-259080" algn="l">
              <a:lnSpc>
                <a:spcPts val="4079"/>
              </a:lnSpc>
              <a:buFont typeface="Arial"/>
              <a:buChar char="•"/>
            </a:pPr>
            <a:r>
              <a:rPr lang="en-US" sz="2400">
                <a:solidFill>
                  <a:srgbClr val="0F4662"/>
                </a:solidFill>
                <a:latin typeface="Quicksand"/>
                <a:ea typeface="Quicksand"/>
                <a:cs typeface="Quicksand"/>
                <a:sym typeface="Quicksand"/>
              </a:rPr>
              <a:t>Prioritize guest experience. Ensure check in and out processes are seamless. A responsive host enjoys great reviews</a:t>
            </a:r>
          </a:p>
        </p:txBody>
      </p:sp>
      <p:sp>
        <p:nvSpPr>
          <p:cNvPr id="10" name="TextBox 10"/>
          <p:cNvSpPr txBox="1"/>
          <p:nvPr/>
        </p:nvSpPr>
        <p:spPr>
          <a:xfrm>
            <a:off x="8652617" y="4613652"/>
            <a:ext cx="8606683" cy="2028825"/>
          </a:xfrm>
          <a:prstGeom prst="rect">
            <a:avLst/>
          </a:prstGeom>
        </p:spPr>
        <p:txBody>
          <a:bodyPr lIns="0" tIns="0" rIns="0" bIns="0" rtlCol="0" anchor="t">
            <a:spAutoFit/>
          </a:bodyPr>
          <a:lstStyle/>
          <a:p>
            <a:pPr marL="518160" lvl="1" indent="-259080" algn="l">
              <a:lnSpc>
                <a:spcPts val="4079"/>
              </a:lnSpc>
              <a:buFont typeface="Arial"/>
              <a:buChar char="•"/>
            </a:pPr>
            <a:r>
              <a:rPr lang="en-US" sz="2400" dirty="0">
                <a:solidFill>
                  <a:srgbClr val="0F4662"/>
                </a:solidFill>
                <a:latin typeface="Quicksand"/>
                <a:ea typeface="Quicksand"/>
                <a:cs typeface="Quicksand"/>
                <a:sym typeface="Quicksand"/>
              </a:rPr>
              <a:t>Consider engaging a designer to chose timeless, on trend color pallets and modern/contemporary designs</a:t>
            </a:r>
          </a:p>
          <a:p>
            <a:pPr marL="518160" lvl="1" indent="-259080" algn="l">
              <a:lnSpc>
                <a:spcPts val="4079"/>
              </a:lnSpc>
              <a:buFont typeface="Arial"/>
              <a:buChar char="•"/>
            </a:pPr>
            <a:r>
              <a:rPr lang="en-US" sz="2400" dirty="0">
                <a:solidFill>
                  <a:srgbClr val="0F4662"/>
                </a:solidFill>
                <a:latin typeface="Quicksand"/>
                <a:ea typeface="Quicksand"/>
                <a:cs typeface="Quicksand"/>
                <a:sym typeface="Quicksand"/>
              </a:rPr>
              <a:t>Invest in high quality, professional photography to emphasize the cleanliness of the unit and elevated decor</a:t>
            </a:r>
          </a:p>
        </p:txBody>
      </p:sp>
      <p:sp>
        <p:nvSpPr>
          <p:cNvPr id="11" name="TextBox 11"/>
          <p:cNvSpPr txBox="1"/>
          <p:nvPr/>
        </p:nvSpPr>
        <p:spPr>
          <a:xfrm>
            <a:off x="8652617" y="1561099"/>
            <a:ext cx="8606683" cy="518255"/>
          </a:xfrm>
          <a:prstGeom prst="rect">
            <a:avLst/>
          </a:prstGeom>
        </p:spPr>
        <p:txBody>
          <a:bodyPr lIns="0" tIns="0" rIns="0" bIns="0" rtlCol="0" anchor="t">
            <a:spAutoFit/>
          </a:bodyPr>
          <a:lstStyle/>
          <a:p>
            <a:pPr marL="0" lvl="0" indent="0" algn="l">
              <a:lnSpc>
                <a:spcPts val="4485"/>
              </a:lnSpc>
            </a:pPr>
            <a:r>
              <a:rPr lang="en-US" sz="2638" b="1">
                <a:solidFill>
                  <a:srgbClr val="0F4662"/>
                </a:solidFill>
                <a:latin typeface="Quicksand Bold"/>
                <a:ea typeface="Quicksand Bold"/>
                <a:cs typeface="Quicksand Bold"/>
                <a:sym typeface="Quicksand Bold"/>
              </a:rPr>
              <a:t>Competitive Pricing</a:t>
            </a:r>
          </a:p>
        </p:txBody>
      </p:sp>
      <p:sp>
        <p:nvSpPr>
          <p:cNvPr id="12" name="TextBox 12"/>
          <p:cNvSpPr txBox="1"/>
          <p:nvPr/>
        </p:nvSpPr>
        <p:spPr>
          <a:xfrm>
            <a:off x="8652617" y="6714391"/>
            <a:ext cx="8606683" cy="565150"/>
          </a:xfrm>
          <a:prstGeom prst="rect">
            <a:avLst/>
          </a:prstGeom>
        </p:spPr>
        <p:txBody>
          <a:bodyPr lIns="0" tIns="0" rIns="0" bIns="0" rtlCol="0" anchor="t">
            <a:spAutoFit/>
          </a:bodyPr>
          <a:lstStyle/>
          <a:p>
            <a:pPr marL="0" lvl="0" indent="0" algn="l">
              <a:lnSpc>
                <a:spcPts val="4759"/>
              </a:lnSpc>
            </a:pPr>
            <a:r>
              <a:rPr lang="en-US" sz="2799" b="1">
                <a:solidFill>
                  <a:srgbClr val="0F4662"/>
                </a:solidFill>
                <a:latin typeface="Quicksand Bold"/>
                <a:ea typeface="Quicksand Bold"/>
                <a:cs typeface="Quicksand Bold"/>
                <a:sym typeface="Quicksand Bold"/>
              </a:rPr>
              <a:t>Target Marketing &amp; Customer Experience</a:t>
            </a:r>
          </a:p>
        </p:txBody>
      </p:sp>
      <p:sp>
        <p:nvSpPr>
          <p:cNvPr id="13" name="TextBox 13"/>
          <p:cNvSpPr txBox="1"/>
          <p:nvPr/>
        </p:nvSpPr>
        <p:spPr>
          <a:xfrm>
            <a:off x="8652617" y="3884856"/>
            <a:ext cx="8606683" cy="518255"/>
          </a:xfrm>
          <a:prstGeom prst="rect">
            <a:avLst/>
          </a:prstGeom>
        </p:spPr>
        <p:txBody>
          <a:bodyPr lIns="0" tIns="0" rIns="0" bIns="0" rtlCol="0" anchor="t">
            <a:spAutoFit/>
          </a:bodyPr>
          <a:lstStyle/>
          <a:p>
            <a:pPr marL="0" lvl="0" indent="0" algn="l">
              <a:lnSpc>
                <a:spcPts val="4485"/>
              </a:lnSpc>
            </a:pPr>
            <a:r>
              <a:rPr lang="en-US" sz="2638" b="1">
                <a:solidFill>
                  <a:srgbClr val="0F4662"/>
                </a:solidFill>
                <a:latin typeface="Quicksand Bold"/>
                <a:ea typeface="Quicksand Bold"/>
                <a:cs typeface="Quicksand Bold"/>
                <a:sym typeface="Quicksand Bold"/>
              </a:rPr>
              <a:t>Professional Photography</a:t>
            </a:r>
          </a:p>
        </p:txBody>
      </p:sp>
      <p:sp>
        <p:nvSpPr>
          <p:cNvPr id="14" name="AutoShape 14"/>
          <p:cNvSpPr/>
          <p:nvPr/>
        </p:nvSpPr>
        <p:spPr>
          <a:xfrm>
            <a:off x="1028700" y="9741523"/>
            <a:ext cx="6492240" cy="0"/>
          </a:xfrm>
          <a:prstGeom prst="line">
            <a:avLst/>
          </a:prstGeom>
          <a:ln w="76200" cap="flat">
            <a:solidFill>
              <a:srgbClr val="0F4662"/>
            </a:solidFill>
            <a:prstDash val="solid"/>
            <a:headEnd type="none" w="sm" len="sm"/>
            <a:tailEnd type="none" w="sm" len="sm"/>
          </a:ln>
        </p:spPr>
        <p:txBody>
          <a:bodyPr/>
          <a:lstStyle/>
          <a:p>
            <a:endParaRPr lang="en-US"/>
          </a:p>
        </p:txBody>
      </p:sp>
      <p:sp>
        <p:nvSpPr>
          <p:cNvPr id="15" name="AutoShape 15"/>
          <p:cNvSpPr/>
          <p:nvPr/>
        </p:nvSpPr>
        <p:spPr>
          <a:xfrm>
            <a:off x="10767060" y="1028700"/>
            <a:ext cx="6492240" cy="0"/>
          </a:xfrm>
          <a:prstGeom prst="line">
            <a:avLst/>
          </a:prstGeom>
          <a:ln w="76200" cap="flat">
            <a:solidFill>
              <a:srgbClr val="0F4662"/>
            </a:solidFill>
            <a:prstDash val="solid"/>
            <a:headEnd type="none" w="sm" len="sm"/>
            <a:tailEnd type="none" w="sm" len="sm"/>
          </a:ln>
        </p:spPr>
        <p:txBody>
          <a:bodyPr/>
          <a:lstStyle/>
          <a:p>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2" name="TextBox 2"/>
          <p:cNvSpPr txBox="1"/>
          <p:nvPr/>
        </p:nvSpPr>
        <p:spPr>
          <a:xfrm>
            <a:off x="1028700" y="599709"/>
            <a:ext cx="11534821" cy="1085215"/>
          </a:xfrm>
          <a:prstGeom prst="rect">
            <a:avLst/>
          </a:prstGeom>
        </p:spPr>
        <p:txBody>
          <a:bodyPr lIns="0" tIns="0" rIns="0" bIns="0" rtlCol="0" anchor="t">
            <a:spAutoFit/>
          </a:bodyPr>
          <a:lstStyle/>
          <a:p>
            <a:pPr marL="0" lvl="0" indent="0" algn="l">
              <a:lnSpc>
                <a:spcPts val="8959"/>
              </a:lnSpc>
              <a:spcBef>
                <a:spcPct val="0"/>
              </a:spcBef>
            </a:pPr>
            <a:r>
              <a:rPr lang="en-US" sz="6399" b="1" i="1">
                <a:solidFill>
                  <a:srgbClr val="0F4662"/>
                </a:solidFill>
                <a:latin typeface="Cormorant Garamond Bold Italics"/>
                <a:ea typeface="Cormorant Garamond Bold Italics"/>
                <a:cs typeface="Cormorant Garamond Bold Italics"/>
                <a:sym typeface="Cormorant Garamond Bold Italics"/>
              </a:rPr>
              <a:t>Conclusion</a:t>
            </a:r>
          </a:p>
        </p:txBody>
      </p:sp>
      <p:sp>
        <p:nvSpPr>
          <p:cNvPr id="3" name="TextBox 3"/>
          <p:cNvSpPr txBox="1"/>
          <p:nvPr/>
        </p:nvSpPr>
        <p:spPr>
          <a:xfrm>
            <a:off x="3816256" y="4231184"/>
            <a:ext cx="10655487" cy="2571345"/>
          </a:xfrm>
          <a:prstGeom prst="rect">
            <a:avLst/>
          </a:prstGeom>
        </p:spPr>
        <p:txBody>
          <a:bodyPr lIns="0" tIns="0" rIns="0" bIns="0" rtlCol="0" anchor="t">
            <a:spAutoFit/>
          </a:bodyPr>
          <a:lstStyle/>
          <a:p>
            <a:pPr marL="0" lvl="0" indent="0" algn="ctr">
              <a:lnSpc>
                <a:spcPts val="4079"/>
              </a:lnSpc>
            </a:pPr>
            <a:r>
              <a:rPr lang="en-US" sz="2400" dirty="0">
                <a:solidFill>
                  <a:srgbClr val="0F4662"/>
                </a:solidFill>
                <a:latin typeface="Quicksand"/>
                <a:ea typeface="Quicksand"/>
                <a:cs typeface="Quicksand"/>
                <a:sym typeface="Quicksand"/>
              </a:rPr>
              <a:t>There are still many opportunities for growth in the Queens Airbnb rental market. We recommend the client approaches the investment with a view to enter the market with premium amenities and flexible booking/cancellation policies to attract a broad target audience. Leverage social media and use SEO to promote the property for best results.</a:t>
            </a:r>
          </a:p>
        </p:txBody>
      </p:sp>
      <p:sp>
        <p:nvSpPr>
          <p:cNvPr id="4" name="AutoShape 4"/>
          <p:cNvSpPr/>
          <p:nvPr/>
        </p:nvSpPr>
        <p:spPr>
          <a:xfrm>
            <a:off x="5897880" y="3568974"/>
            <a:ext cx="6492240" cy="0"/>
          </a:xfrm>
          <a:prstGeom prst="line">
            <a:avLst/>
          </a:prstGeom>
          <a:ln w="76200" cap="flat">
            <a:solidFill>
              <a:srgbClr val="0F4662"/>
            </a:solidFill>
            <a:prstDash val="solid"/>
            <a:headEnd type="none" w="sm" len="sm"/>
            <a:tailEnd type="none" w="sm" len="sm"/>
          </a:ln>
        </p:spPr>
        <p:txBody>
          <a:bodyPr/>
          <a:lstStyle/>
          <a:p>
            <a:endParaRPr lang="en-US"/>
          </a:p>
        </p:txBody>
      </p:sp>
      <p:sp>
        <p:nvSpPr>
          <p:cNvPr id="5" name="AutoShape 5"/>
          <p:cNvSpPr/>
          <p:nvPr/>
        </p:nvSpPr>
        <p:spPr>
          <a:xfrm>
            <a:off x="5897880" y="7171009"/>
            <a:ext cx="6492240" cy="0"/>
          </a:xfrm>
          <a:prstGeom prst="line">
            <a:avLst/>
          </a:prstGeom>
          <a:ln w="76200" cap="flat">
            <a:solidFill>
              <a:srgbClr val="0F4662"/>
            </a:solidFill>
            <a:prstDash val="solid"/>
            <a:headEnd type="none" w="sm" len="sm"/>
            <a:tailEnd type="none" w="sm" len="sm"/>
          </a:ln>
        </p:spPr>
        <p:txBody>
          <a:bodyPr/>
          <a:lstStyle/>
          <a:p>
            <a:endParaRPr lang="en-US"/>
          </a:p>
        </p:txBody>
      </p:sp>
      <p:sp>
        <p:nvSpPr>
          <p:cNvPr id="6" name="Freeform 6"/>
          <p:cNvSpPr/>
          <p:nvPr/>
        </p:nvSpPr>
        <p:spPr>
          <a:xfrm>
            <a:off x="8304001" y="2470557"/>
            <a:ext cx="1679997" cy="249900"/>
          </a:xfrm>
          <a:custGeom>
            <a:avLst/>
            <a:gdLst/>
            <a:ahLst/>
            <a:cxnLst/>
            <a:rect l="l" t="t" r="r" b="b"/>
            <a:pathLst>
              <a:path w="1679997" h="249900">
                <a:moveTo>
                  <a:pt x="0" y="0"/>
                </a:moveTo>
                <a:lnTo>
                  <a:pt x="1679998" y="0"/>
                </a:lnTo>
                <a:lnTo>
                  <a:pt x="1679998" y="249899"/>
                </a:lnTo>
                <a:lnTo>
                  <a:pt x="0" y="24989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7" name="Freeform 7"/>
          <p:cNvSpPr/>
          <p:nvPr/>
        </p:nvSpPr>
        <p:spPr>
          <a:xfrm>
            <a:off x="8304001" y="8019527"/>
            <a:ext cx="1679997" cy="249900"/>
          </a:xfrm>
          <a:custGeom>
            <a:avLst/>
            <a:gdLst/>
            <a:ahLst/>
            <a:cxnLst/>
            <a:rect l="l" t="t" r="r" b="b"/>
            <a:pathLst>
              <a:path w="1679997" h="249900">
                <a:moveTo>
                  <a:pt x="0" y="0"/>
                </a:moveTo>
                <a:lnTo>
                  <a:pt x="1679998" y="0"/>
                </a:lnTo>
                <a:lnTo>
                  <a:pt x="1679998" y="249900"/>
                </a:lnTo>
                <a:lnTo>
                  <a:pt x="0" y="2499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grpSp>
        <p:nvGrpSpPr>
          <p:cNvPr id="2" name="Group 2"/>
          <p:cNvGrpSpPr/>
          <p:nvPr/>
        </p:nvGrpSpPr>
        <p:grpSpPr>
          <a:xfrm>
            <a:off x="0" y="0"/>
            <a:ext cx="18288000" cy="4099486"/>
            <a:chOff x="0" y="0"/>
            <a:chExt cx="4816593" cy="1079700"/>
          </a:xfrm>
        </p:grpSpPr>
        <p:sp>
          <p:nvSpPr>
            <p:cNvPr id="3" name="Freeform 3"/>
            <p:cNvSpPr/>
            <p:nvPr/>
          </p:nvSpPr>
          <p:spPr>
            <a:xfrm>
              <a:off x="0" y="0"/>
              <a:ext cx="4816592" cy="1079700"/>
            </a:xfrm>
            <a:custGeom>
              <a:avLst/>
              <a:gdLst/>
              <a:ahLst/>
              <a:cxnLst/>
              <a:rect l="l" t="t" r="r" b="b"/>
              <a:pathLst>
                <a:path w="4816592" h="1079700">
                  <a:moveTo>
                    <a:pt x="0" y="0"/>
                  </a:moveTo>
                  <a:lnTo>
                    <a:pt x="4816592" y="0"/>
                  </a:lnTo>
                  <a:lnTo>
                    <a:pt x="4816592" y="1079700"/>
                  </a:lnTo>
                  <a:lnTo>
                    <a:pt x="0" y="1079700"/>
                  </a:lnTo>
                  <a:close/>
                </a:path>
              </a:pathLst>
            </a:custGeom>
            <a:solidFill>
              <a:srgbClr val="A9BECB"/>
            </a:solidFill>
          </p:spPr>
          <p:txBody>
            <a:bodyPr/>
            <a:lstStyle/>
            <a:p>
              <a:endParaRPr lang="en-US"/>
            </a:p>
          </p:txBody>
        </p:sp>
        <p:sp>
          <p:nvSpPr>
            <p:cNvPr id="4" name="TextBox 4"/>
            <p:cNvSpPr txBox="1"/>
            <p:nvPr/>
          </p:nvSpPr>
          <p:spPr>
            <a:xfrm>
              <a:off x="0" y="-47625"/>
              <a:ext cx="4816593" cy="1127325"/>
            </a:xfrm>
            <a:prstGeom prst="rect">
              <a:avLst/>
            </a:prstGeom>
          </p:spPr>
          <p:txBody>
            <a:bodyPr lIns="50800" tIns="50800" rIns="50800" bIns="50800" rtlCol="0" anchor="ctr"/>
            <a:lstStyle/>
            <a:p>
              <a:pPr algn="ctr">
                <a:lnSpc>
                  <a:spcPts val="3693"/>
                </a:lnSpc>
              </a:pPr>
              <a:endParaRPr/>
            </a:p>
          </p:txBody>
        </p:sp>
      </p:grpSp>
      <p:grpSp>
        <p:nvGrpSpPr>
          <p:cNvPr id="5" name="Group 5"/>
          <p:cNvGrpSpPr/>
          <p:nvPr/>
        </p:nvGrpSpPr>
        <p:grpSpPr>
          <a:xfrm>
            <a:off x="1961289" y="2523415"/>
            <a:ext cx="3152142" cy="3152142"/>
            <a:chOff x="0" y="0"/>
            <a:chExt cx="812800" cy="812800"/>
          </a:xfrm>
          <a:solidFill>
            <a:schemeClr val="bg2"/>
          </a:solidFill>
        </p:grpSpPr>
        <p:sp>
          <p:nvSpPr>
            <p:cNvPr id="6" name="Freeform 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pFill/>
          </p:spPr>
          <p:txBody>
            <a:bodyPr/>
            <a:lstStyle/>
            <a:p>
              <a:endParaRPr lang="en-US"/>
            </a:p>
          </p:txBody>
        </p:sp>
      </p:grpSp>
      <p:grpSp>
        <p:nvGrpSpPr>
          <p:cNvPr id="7" name="Group 7"/>
          <p:cNvGrpSpPr/>
          <p:nvPr/>
        </p:nvGrpSpPr>
        <p:grpSpPr>
          <a:xfrm>
            <a:off x="7567929" y="2523415"/>
            <a:ext cx="3152142" cy="3152142"/>
            <a:chOff x="0" y="0"/>
            <a:chExt cx="812800" cy="812800"/>
          </a:xfrm>
          <a:solidFill>
            <a:schemeClr val="bg2"/>
          </a:solidFill>
        </p:grpSpPr>
        <p:sp>
          <p:nvSpPr>
            <p:cNvPr id="8" name="Freeform 8"/>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pFill/>
          </p:spPr>
          <p:txBody>
            <a:bodyPr/>
            <a:lstStyle/>
            <a:p>
              <a:endParaRPr lang="en-US"/>
            </a:p>
          </p:txBody>
        </p:sp>
      </p:grpSp>
      <p:grpSp>
        <p:nvGrpSpPr>
          <p:cNvPr id="9" name="Group 9"/>
          <p:cNvGrpSpPr/>
          <p:nvPr/>
        </p:nvGrpSpPr>
        <p:grpSpPr>
          <a:xfrm>
            <a:off x="13174569" y="2523415"/>
            <a:ext cx="3152142" cy="3152142"/>
            <a:chOff x="0" y="0"/>
            <a:chExt cx="812800" cy="812800"/>
          </a:xfrm>
        </p:grpSpPr>
        <p:sp>
          <p:nvSpPr>
            <p:cNvPr id="10" name="Freeform 1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2"/>
              <a:stretch>
                <a:fillRect/>
              </a:stretch>
            </a:blipFill>
          </p:spPr>
          <p:txBody>
            <a:bodyPr/>
            <a:lstStyle/>
            <a:p>
              <a:endParaRPr lang="en-US"/>
            </a:p>
          </p:txBody>
        </p:sp>
      </p:grpSp>
      <p:sp>
        <p:nvSpPr>
          <p:cNvPr id="11" name="AutoShape 11"/>
          <p:cNvSpPr/>
          <p:nvPr/>
        </p:nvSpPr>
        <p:spPr>
          <a:xfrm>
            <a:off x="5897880" y="8681205"/>
            <a:ext cx="6492240" cy="0"/>
          </a:xfrm>
          <a:prstGeom prst="line">
            <a:avLst/>
          </a:prstGeom>
          <a:ln w="76200" cap="flat">
            <a:solidFill>
              <a:srgbClr val="0F4662"/>
            </a:solidFill>
            <a:prstDash val="solid"/>
            <a:headEnd type="none" w="sm" len="sm"/>
            <a:tailEnd type="none" w="sm" len="sm"/>
          </a:ln>
        </p:spPr>
        <p:txBody>
          <a:bodyPr/>
          <a:lstStyle/>
          <a:p>
            <a:endParaRPr lang="en-US"/>
          </a:p>
        </p:txBody>
      </p:sp>
      <p:sp>
        <p:nvSpPr>
          <p:cNvPr id="12" name="Freeform 12"/>
          <p:cNvSpPr/>
          <p:nvPr/>
        </p:nvSpPr>
        <p:spPr>
          <a:xfrm>
            <a:off x="8304001" y="9529723"/>
            <a:ext cx="1679997" cy="249900"/>
          </a:xfrm>
          <a:custGeom>
            <a:avLst/>
            <a:gdLst/>
            <a:ahLst/>
            <a:cxnLst/>
            <a:rect l="l" t="t" r="r" b="b"/>
            <a:pathLst>
              <a:path w="1679997" h="249900">
                <a:moveTo>
                  <a:pt x="0" y="0"/>
                </a:moveTo>
                <a:lnTo>
                  <a:pt x="1679998" y="0"/>
                </a:lnTo>
                <a:lnTo>
                  <a:pt x="1679998" y="249900"/>
                </a:lnTo>
                <a:lnTo>
                  <a:pt x="0" y="2499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13" name="TextBox 13"/>
          <p:cNvSpPr txBox="1"/>
          <p:nvPr/>
        </p:nvSpPr>
        <p:spPr>
          <a:xfrm>
            <a:off x="1028700" y="599709"/>
            <a:ext cx="9914964" cy="1085215"/>
          </a:xfrm>
          <a:prstGeom prst="rect">
            <a:avLst/>
          </a:prstGeom>
        </p:spPr>
        <p:txBody>
          <a:bodyPr lIns="0" tIns="0" rIns="0" bIns="0" rtlCol="0" anchor="t">
            <a:spAutoFit/>
          </a:bodyPr>
          <a:lstStyle/>
          <a:p>
            <a:pPr marL="0" lvl="0" indent="0" algn="l">
              <a:lnSpc>
                <a:spcPts val="8959"/>
              </a:lnSpc>
              <a:spcBef>
                <a:spcPct val="0"/>
              </a:spcBef>
            </a:pPr>
            <a:r>
              <a:rPr lang="en-US" sz="6399" b="1" i="1">
                <a:solidFill>
                  <a:srgbClr val="0F4662"/>
                </a:solidFill>
                <a:latin typeface="Cormorant Garamond Bold Italics"/>
                <a:ea typeface="Cormorant Garamond Bold Italics"/>
                <a:cs typeface="Cormorant Garamond Bold Italics"/>
                <a:sym typeface="Cormorant Garamond Bold Italics"/>
              </a:rPr>
              <a:t>Team Members</a:t>
            </a:r>
          </a:p>
        </p:txBody>
      </p:sp>
      <p:sp>
        <p:nvSpPr>
          <p:cNvPr id="14" name="TextBox 14"/>
          <p:cNvSpPr txBox="1"/>
          <p:nvPr/>
        </p:nvSpPr>
        <p:spPr>
          <a:xfrm>
            <a:off x="6635340" y="6142207"/>
            <a:ext cx="5017320" cy="570378"/>
          </a:xfrm>
          <a:prstGeom prst="rect">
            <a:avLst/>
          </a:prstGeom>
        </p:spPr>
        <p:txBody>
          <a:bodyPr lIns="0" tIns="0" rIns="0" bIns="0" rtlCol="0" anchor="t">
            <a:spAutoFit/>
          </a:bodyPr>
          <a:lstStyle/>
          <a:p>
            <a:pPr marL="0" lvl="0" indent="0" algn="ctr">
              <a:lnSpc>
                <a:spcPts val="4786"/>
              </a:lnSpc>
              <a:spcBef>
                <a:spcPct val="0"/>
              </a:spcBef>
            </a:pPr>
            <a:r>
              <a:rPr lang="en-US" sz="3419" b="1">
                <a:solidFill>
                  <a:srgbClr val="0F4662"/>
                </a:solidFill>
                <a:latin typeface="Quicksand Bold"/>
                <a:ea typeface="Quicksand Bold"/>
                <a:cs typeface="Quicksand Bold"/>
                <a:sym typeface="Quicksand Bold"/>
              </a:rPr>
              <a:t>Chikeluba Chijioke Iluno </a:t>
            </a:r>
          </a:p>
        </p:txBody>
      </p:sp>
      <p:sp>
        <p:nvSpPr>
          <p:cNvPr id="15" name="TextBox 15"/>
          <p:cNvSpPr txBox="1"/>
          <p:nvPr/>
        </p:nvSpPr>
        <p:spPr>
          <a:xfrm>
            <a:off x="6635340" y="6757320"/>
            <a:ext cx="5017320" cy="570378"/>
          </a:xfrm>
          <a:prstGeom prst="rect">
            <a:avLst/>
          </a:prstGeom>
        </p:spPr>
        <p:txBody>
          <a:bodyPr lIns="0" tIns="0" rIns="0" bIns="0" rtlCol="0" anchor="t">
            <a:spAutoFit/>
          </a:bodyPr>
          <a:lstStyle/>
          <a:p>
            <a:pPr marL="0" lvl="0" indent="0" algn="ctr">
              <a:lnSpc>
                <a:spcPts val="4786"/>
              </a:lnSpc>
              <a:spcBef>
                <a:spcPct val="0"/>
              </a:spcBef>
            </a:pPr>
            <a:r>
              <a:rPr lang="en-US" sz="3419">
                <a:solidFill>
                  <a:srgbClr val="0F4662"/>
                </a:solidFill>
                <a:latin typeface="Quicksand"/>
                <a:ea typeface="Quicksand"/>
                <a:cs typeface="Quicksand"/>
                <a:sym typeface="Quicksand"/>
              </a:rPr>
              <a:t>Chief Editor</a:t>
            </a:r>
          </a:p>
        </p:txBody>
      </p:sp>
      <p:sp>
        <p:nvSpPr>
          <p:cNvPr id="16" name="TextBox 16"/>
          <p:cNvSpPr txBox="1"/>
          <p:nvPr/>
        </p:nvSpPr>
        <p:spPr>
          <a:xfrm>
            <a:off x="12241980" y="6139317"/>
            <a:ext cx="5017320" cy="570378"/>
          </a:xfrm>
          <a:prstGeom prst="rect">
            <a:avLst/>
          </a:prstGeom>
        </p:spPr>
        <p:txBody>
          <a:bodyPr lIns="0" tIns="0" rIns="0" bIns="0" rtlCol="0" anchor="t">
            <a:spAutoFit/>
          </a:bodyPr>
          <a:lstStyle/>
          <a:p>
            <a:pPr marL="0" lvl="0" indent="0" algn="ctr">
              <a:lnSpc>
                <a:spcPts val="4786"/>
              </a:lnSpc>
              <a:spcBef>
                <a:spcPct val="0"/>
              </a:spcBef>
            </a:pPr>
            <a:r>
              <a:rPr lang="en-US" sz="3419" b="1">
                <a:solidFill>
                  <a:srgbClr val="0F4662"/>
                </a:solidFill>
                <a:latin typeface="Quicksand Bold"/>
                <a:ea typeface="Quicksand Bold"/>
                <a:cs typeface="Quicksand Bold"/>
                <a:sym typeface="Quicksand Bold"/>
              </a:rPr>
              <a:t>Lucia  Ceron Gomez </a:t>
            </a:r>
          </a:p>
        </p:txBody>
      </p:sp>
      <p:sp>
        <p:nvSpPr>
          <p:cNvPr id="17" name="TextBox 17"/>
          <p:cNvSpPr txBox="1"/>
          <p:nvPr/>
        </p:nvSpPr>
        <p:spPr>
          <a:xfrm>
            <a:off x="12241980" y="6757320"/>
            <a:ext cx="5017320" cy="570378"/>
          </a:xfrm>
          <a:prstGeom prst="rect">
            <a:avLst/>
          </a:prstGeom>
        </p:spPr>
        <p:txBody>
          <a:bodyPr lIns="0" tIns="0" rIns="0" bIns="0" rtlCol="0" anchor="t">
            <a:spAutoFit/>
          </a:bodyPr>
          <a:lstStyle/>
          <a:p>
            <a:pPr marL="0" lvl="0" indent="0" algn="ctr">
              <a:lnSpc>
                <a:spcPts val="4786"/>
              </a:lnSpc>
              <a:spcBef>
                <a:spcPct val="0"/>
              </a:spcBef>
            </a:pPr>
            <a:r>
              <a:rPr lang="en-US" sz="3419">
                <a:solidFill>
                  <a:srgbClr val="0F4662"/>
                </a:solidFill>
                <a:latin typeface="Quicksand"/>
                <a:ea typeface="Quicksand"/>
                <a:cs typeface="Quicksand"/>
                <a:sym typeface="Quicksand"/>
              </a:rPr>
              <a:t>Strategic Data Analyst</a:t>
            </a:r>
          </a:p>
        </p:txBody>
      </p:sp>
      <p:sp>
        <p:nvSpPr>
          <p:cNvPr id="18" name="TextBox 18"/>
          <p:cNvSpPr txBox="1"/>
          <p:nvPr/>
        </p:nvSpPr>
        <p:spPr>
          <a:xfrm>
            <a:off x="1028700" y="6142207"/>
            <a:ext cx="5017320" cy="570378"/>
          </a:xfrm>
          <a:prstGeom prst="rect">
            <a:avLst/>
          </a:prstGeom>
        </p:spPr>
        <p:txBody>
          <a:bodyPr lIns="0" tIns="0" rIns="0" bIns="0" rtlCol="0" anchor="t">
            <a:spAutoFit/>
          </a:bodyPr>
          <a:lstStyle/>
          <a:p>
            <a:pPr marL="0" lvl="0" indent="0" algn="ctr">
              <a:lnSpc>
                <a:spcPts val="4786"/>
              </a:lnSpc>
              <a:spcBef>
                <a:spcPct val="0"/>
              </a:spcBef>
            </a:pPr>
            <a:r>
              <a:rPr lang="en-US" sz="3419" b="1">
                <a:solidFill>
                  <a:srgbClr val="0F4662"/>
                </a:solidFill>
                <a:latin typeface="Quicksand Bold"/>
                <a:ea typeface="Quicksand Bold"/>
                <a:cs typeface="Quicksand Bold"/>
                <a:sym typeface="Quicksand Bold"/>
              </a:rPr>
              <a:t>Stacy Ferguson</a:t>
            </a:r>
          </a:p>
        </p:txBody>
      </p:sp>
      <p:sp>
        <p:nvSpPr>
          <p:cNvPr id="19" name="TextBox 19"/>
          <p:cNvSpPr txBox="1"/>
          <p:nvPr/>
        </p:nvSpPr>
        <p:spPr>
          <a:xfrm>
            <a:off x="1028700" y="6760210"/>
            <a:ext cx="5017320" cy="570378"/>
          </a:xfrm>
          <a:prstGeom prst="rect">
            <a:avLst/>
          </a:prstGeom>
        </p:spPr>
        <p:txBody>
          <a:bodyPr lIns="0" tIns="0" rIns="0" bIns="0" rtlCol="0" anchor="t">
            <a:spAutoFit/>
          </a:bodyPr>
          <a:lstStyle/>
          <a:p>
            <a:pPr marL="0" lvl="0" indent="0" algn="ctr">
              <a:lnSpc>
                <a:spcPts val="4786"/>
              </a:lnSpc>
              <a:spcBef>
                <a:spcPct val="0"/>
              </a:spcBef>
            </a:pPr>
            <a:r>
              <a:rPr lang="en-US" sz="3419">
                <a:solidFill>
                  <a:srgbClr val="0F4662"/>
                </a:solidFill>
                <a:latin typeface="Quicksand"/>
                <a:ea typeface="Quicksand"/>
                <a:cs typeface="Quicksand"/>
                <a:sym typeface="Quicksand"/>
              </a:rPr>
              <a:t>Group Lead</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2" name="TextBox 2"/>
          <p:cNvSpPr txBox="1"/>
          <p:nvPr/>
        </p:nvSpPr>
        <p:spPr>
          <a:xfrm>
            <a:off x="3442710" y="3369664"/>
            <a:ext cx="11402580" cy="3185722"/>
          </a:xfrm>
          <a:prstGeom prst="rect">
            <a:avLst/>
          </a:prstGeom>
        </p:spPr>
        <p:txBody>
          <a:bodyPr lIns="0" tIns="0" rIns="0" bIns="0" rtlCol="0" anchor="t">
            <a:spAutoFit/>
          </a:bodyPr>
          <a:lstStyle/>
          <a:p>
            <a:pPr marL="0" lvl="0" indent="0" algn="ctr">
              <a:lnSpc>
                <a:spcPts val="26009"/>
              </a:lnSpc>
              <a:spcBef>
                <a:spcPct val="0"/>
              </a:spcBef>
            </a:pPr>
            <a:r>
              <a:rPr lang="en-US" sz="18577" b="1" i="1" dirty="0">
                <a:solidFill>
                  <a:srgbClr val="0F4662"/>
                </a:solidFill>
                <a:latin typeface="Cormorant Garamond Bold Italics"/>
                <a:ea typeface="Cormorant Garamond Bold Italics"/>
                <a:cs typeface="Cormorant Garamond Bold Italics"/>
                <a:sym typeface="Cormorant Garamond Bold Italics"/>
              </a:rPr>
              <a:t>Q &amp; A</a:t>
            </a:r>
          </a:p>
        </p:txBody>
      </p:sp>
      <p:sp>
        <p:nvSpPr>
          <p:cNvPr id="3" name="AutoShape 3"/>
          <p:cNvSpPr/>
          <p:nvPr/>
        </p:nvSpPr>
        <p:spPr>
          <a:xfrm>
            <a:off x="5897880" y="2215083"/>
            <a:ext cx="6492240" cy="0"/>
          </a:xfrm>
          <a:prstGeom prst="line">
            <a:avLst/>
          </a:prstGeom>
          <a:ln w="76200" cap="flat">
            <a:solidFill>
              <a:srgbClr val="0F4662"/>
            </a:solidFill>
            <a:prstDash val="solid"/>
            <a:headEnd type="none" w="sm" len="sm"/>
            <a:tailEnd type="none" w="sm" len="sm"/>
          </a:ln>
        </p:spPr>
        <p:txBody>
          <a:bodyPr/>
          <a:lstStyle/>
          <a:p>
            <a:endParaRPr lang="en-US"/>
          </a:p>
        </p:txBody>
      </p:sp>
      <p:sp>
        <p:nvSpPr>
          <p:cNvPr id="4" name="Freeform 4"/>
          <p:cNvSpPr/>
          <p:nvPr/>
        </p:nvSpPr>
        <p:spPr>
          <a:xfrm>
            <a:off x="8304001" y="1116666"/>
            <a:ext cx="1679997" cy="249900"/>
          </a:xfrm>
          <a:custGeom>
            <a:avLst/>
            <a:gdLst/>
            <a:ahLst/>
            <a:cxnLst/>
            <a:rect l="l" t="t" r="r" b="b"/>
            <a:pathLst>
              <a:path w="1679997" h="249900">
                <a:moveTo>
                  <a:pt x="0" y="0"/>
                </a:moveTo>
                <a:lnTo>
                  <a:pt x="1679998" y="0"/>
                </a:lnTo>
                <a:lnTo>
                  <a:pt x="1679998" y="249899"/>
                </a:lnTo>
                <a:lnTo>
                  <a:pt x="0" y="24989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5" name="AutoShape 5"/>
          <p:cNvSpPr/>
          <p:nvPr/>
        </p:nvSpPr>
        <p:spPr>
          <a:xfrm>
            <a:off x="5897880" y="8159883"/>
            <a:ext cx="6492240" cy="0"/>
          </a:xfrm>
          <a:prstGeom prst="line">
            <a:avLst/>
          </a:prstGeom>
          <a:ln w="76200" cap="flat">
            <a:solidFill>
              <a:srgbClr val="0F4662"/>
            </a:solidFill>
            <a:prstDash val="solid"/>
            <a:headEnd type="none" w="sm" len="sm"/>
            <a:tailEnd type="none" w="sm" len="sm"/>
          </a:ln>
        </p:spPr>
        <p:txBody>
          <a:bodyPr/>
          <a:lstStyle/>
          <a:p>
            <a:endParaRPr lang="en-US"/>
          </a:p>
        </p:txBody>
      </p:sp>
      <p:sp>
        <p:nvSpPr>
          <p:cNvPr id="6" name="Freeform 6"/>
          <p:cNvSpPr/>
          <p:nvPr/>
        </p:nvSpPr>
        <p:spPr>
          <a:xfrm>
            <a:off x="8304001" y="9008400"/>
            <a:ext cx="1679997" cy="249900"/>
          </a:xfrm>
          <a:custGeom>
            <a:avLst/>
            <a:gdLst/>
            <a:ahLst/>
            <a:cxnLst/>
            <a:rect l="l" t="t" r="r" b="b"/>
            <a:pathLst>
              <a:path w="1679997" h="249900">
                <a:moveTo>
                  <a:pt x="0" y="0"/>
                </a:moveTo>
                <a:lnTo>
                  <a:pt x="1679998" y="0"/>
                </a:lnTo>
                <a:lnTo>
                  <a:pt x="1679998" y="249900"/>
                </a:lnTo>
                <a:lnTo>
                  <a:pt x="0" y="2499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2" name="TextBox 2"/>
          <p:cNvSpPr txBox="1"/>
          <p:nvPr/>
        </p:nvSpPr>
        <p:spPr>
          <a:xfrm>
            <a:off x="3442710" y="3369664"/>
            <a:ext cx="11402580" cy="3185722"/>
          </a:xfrm>
          <a:prstGeom prst="rect">
            <a:avLst/>
          </a:prstGeom>
        </p:spPr>
        <p:txBody>
          <a:bodyPr lIns="0" tIns="0" rIns="0" bIns="0" rtlCol="0" anchor="t">
            <a:spAutoFit/>
          </a:bodyPr>
          <a:lstStyle/>
          <a:p>
            <a:pPr marL="0" lvl="0" indent="0" algn="ctr">
              <a:lnSpc>
                <a:spcPts val="26009"/>
              </a:lnSpc>
              <a:spcBef>
                <a:spcPct val="0"/>
              </a:spcBef>
            </a:pPr>
            <a:r>
              <a:rPr lang="en-US" sz="18577" b="1" i="1">
                <a:solidFill>
                  <a:srgbClr val="0F4662"/>
                </a:solidFill>
                <a:latin typeface="Cormorant Garamond Bold Italics"/>
                <a:ea typeface="Cormorant Garamond Bold Italics"/>
                <a:cs typeface="Cormorant Garamond Bold Italics"/>
                <a:sym typeface="Cormorant Garamond Bold Italics"/>
              </a:rPr>
              <a:t>Thank you</a:t>
            </a:r>
          </a:p>
        </p:txBody>
      </p:sp>
      <p:sp>
        <p:nvSpPr>
          <p:cNvPr id="3" name="AutoShape 3"/>
          <p:cNvSpPr/>
          <p:nvPr/>
        </p:nvSpPr>
        <p:spPr>
          <a:xfrm>
            <a:off x="5897880" y="2215083"/>
            <a:ext cx="6492240" cy="0"/>
          </a:xfrm>
          <a:prstGeom prst="line">
            <a:avLst/>
          </a:prstGeom>
          <a:ln w="76200" cap="flat">
            <a:solidFill>
              <a:srgbClr val="0F4662"/>
            </a:solidFill>
            <a:prstDash val="solid"/>
            <a:headEnd type="none" w="sm" len="sm"/>
            <a:tailEnd type="none" w="sm" len="sm"/>
          </a:ln>
        </p:spPr>
        <p:txBody>
          <a:bodyPr/>
          <a:lstStyle/>
          <a:p>
            <a:endParaRPr lang="en-US"/>
          </a:p>
        </p:txBody>
      </p:sp>
      <p:sp>
        <p:nvSpPr>
          <p:cNvPr id="4" name="Freeform 4"/>
          <p:cNvSpPr/>
          <p:nvPr/>
        </p:nvSpPr>
        <p:spPr>
          <a:xfrm>
            <a:off x="8304001" y="1116666"/>
            <a:ext cx="1679997" cy="249900"/>
          </a:xfrm>
          <a:custGeom>
            <a:avLst/>
            <a:gdLst/>
            <a:ahLst/>
            <a:cxnLst/>
            <a:rect l="l" t="t" r="r" b="b"/>
            <a:pathLst>
              <a:path w="1679997" h="249900">
                <a:moveTo>
                  <a:pt x="0" y="0"/>
                </a:moveTo>
                <a:lnTo>
                  <a:pt x="1679998" y="0"/>
                </a:lnTo>
                <a:lnTo>
                  <a:pt x="1679998" y="249899"/>
                </a:lnTo>
                <a:lnTo>
                  <a:pt x="0" y="24989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5" name="AutoShape 5"/>
          <p:cNvSpPr/>
          <p:nvPr/>
        </p:nvSpPr>
        <p:spPr>
          <a:xfrm>
            <a:off x="5897880" y="8159883"/>
            <a:ext cx="6492240" cy="0"/>
          </a:xfrm>
          <a:prstGeom prst="line">
            <a:avLst/>
          </a:prstGeom>
          <a:ln w="76200" cap="flat">
            <a:solidFill>
              <a:srgbClr val="0F4662"/>
            </a:solidFill>
            <a:prstDash val="solid"/>
            <a:headEnd type="none" w="sm" len="sm"/>
            <a:tailEnd type="none" w="sm" len="sm"/>
          </a:ln>
        </p:spPr>
        <p:txBody>
          <a:bodyPr/>
          <a:lstStyle/>
          <a:p>
            <a:endParaRPr lang="en-US"/>
          </a:p>
        </p:txBody>
      </p:sp>
      <p:sp>
        <p:nvSpPr>
          <p:cNvPr id="6" name="Freeform 6"/>
          <p:cNvSpPr/>
          <p:nvPr/>
        </p:nvSpPr>
        <p:spPr>
          <a:xfrm>
            <a:off x="8304001" y="9008400"/>
            <a:ext cx="1679997" cy="249900"/>
          </a:xfrm>
          <a:custGeom>
            <a:avLst/>
            <a:gdLst/>
            <a:ahLst/>
            <a:cxnLst/>
            <a:rect l="l" t="t" r="r" b="b"/>
            <a:pathLst>
              <a:path w="1679997" h="249900">
                <a:moveTo>
                  <a:pt x="0" y="0"/>
                </a:moveTo>
                <a:lnTo>
                  <a:pt x="1679998" y="0"/>
                </a:lnTo>
                <a:lnTo>
                  <a:pt x="1679998" y="249900"/>
                </a:lnTo>
                <a:lnTo>
                  <a:pt x="0" y="2499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Tree>
    <p:extLst>
      <p:ext uri="{BB962C8B-B14F-4D97-AF65-F5344CB8AC3E}">
        <p14:creationId xmlns:p14="http://schemas.microsoft.com/office/powerpoint/2010/main" val="11821761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grpSp>
        <p:nvGrpSpPr>
          <p:cNvPr id="2" name="Group 2"/>
          <p:cNvGrpSpPr/>
          <p:nvPr/>
        </p:nvGrpSpPr>
        <p:grpSpPr>
          <a:xfrm>
            <a:off x="0" y="0"/>
            <a:ext cx="18288000" cy="4099486"/>
            <a:chOff x="0" y="0"/>
            <a:chExt cx="4816593" cy="1079700"/>
          </a:xfrm>
        </p:grpSpPr>
        <p:sp>
          <p:nvSpPr>
            <p:cNvPr id="3" name="Freeform 3"/>
            <p:cNvSpPr/>
            <p:nvPr/>
          </p:nvSpPr>
          <p:spPr>
            <a:xfrm>
              <a:off x="0" y="0"/>
              <a:ext cx="4816592" cy="1079700"/>
            </a:xfrm>
            <a:custGeom>
              <a:avLst/>
              <a:gdLst/>
              <a:ahLst/>
              <a:cxnLst/>
              <a:rect l="l" t="t" r="r" b="b"/>
              <a:pathLst>
                <a:path w="4816592" h="1079700">
                  <a:moveTo>
                    <a:pt x="0" y="0"/>
                  </a:moveTo>
                  <a:lnTo>
                    <a:pt x="4816592" y="0"/>
                  </a:lnTo>
                  <a:lnTo>
                    <a:pt x="4816592" y="1079700"/>
                  </a:lnTo>
                  <a:lnTo>
                    <a:pt x="0" y="1079700"/>
                  </a:lnTo>
                  <a:close/>
                </a:path>
              </a:pathLst>
            </a:custGeom>
            <a:solidFill>
              <a:srgbClr val="A9BECB"/>
            </a:solidFill>
          </p:spPr>
          <p:txBody>
            <a:bodyPr/>
            <a:lstStyle/>
            <a:p>
              <a:endParaRPr lang="en-US"/>
            </a:p>
          </p:txBody>
        </p:sp>
        <p:sp>
          <p:nvSpPr>
            <p:cNvPr id="4" name="TextBox 4"/>
            <p:cNvSpPr txBox="1"/>
            <p:nvPr/>
          </p:nvSpPr>
          <p:spPr>
            <a:xfrm>
              <a:off x="0" y="-47625"/>
              <a:ext cx="4816593" cy="1127325"/>
            </a:xfrm>
            <a:prstGeom prst="rect">
              <a:avLst/>
            </a:prstGeom>
          </p:spPr>
          <p:txBody>
            <a:bodyPr lIns="50800" tIns="50800" rIns="50800" bIns="50800" rtlCol="0" anchor="ctr"/>
            <a:lstStyle/>
            <a:p>
              <a:pPr algn="ctr">
                <a:lnSpc>
                  <a:spcPts val="3693"/>
                </a:lnSpc>
              </a:pPr>
              <a:endParaRPr/>
            </a:p>
          </p:txBody>
        </p:sp>
      </p:grpSp>
      <p:sp>
        <p:nvSpPr>
          <p:cNvPr id="6" name="Freeform 6"/>
          <p:cNvSpPr/>
          <p:nvPr/>
        </p:nvSpPr>
        <p:spPr>
          <a:xfrm>
            <a:off x="1961289" y="2523415"/>
            <a:ext cx="3152142" cy="3152142"/>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chemeClr val="bg2"/>
          </a:solidFill>
        </p:spPr>
        <p:txBody>
          <a:bodyPr/>
          <a:lstStyle/>
          <a:p>
            <a:endParaRPr lang="en-US" dirty="0"/>
          </a:p>
        </p:txBody>
      </p:sp>
      <p:sp>
        <p:nvSpPr>
          <p:cNvPr id="8" name="Freeform 8"/>
          <p:cNvSpPr/>
          <p:nvPr/>
        </p:nvSpPr>
        <p:spPr>
          <a:xfrm>
            <a:off x="7567929" y="2523415"/>
            <a:ext cx="3152142" cy="3152142"/>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chemeClr val="bg2"/>
          </a:solidFill>
        </p:spPr>
        <p:txBody>
          <a:bodyPr/>
          <a:lstStyle/>
          <a:p>
            <a:endParaRPr lang="en-US" dirty="0"/>
          </a:p>
        </p:txBody>
      </p:sp>
      <p:grpSp>
        <p:nvGrpSpPr>
          <p:cNvPr id="9" name="Group 9"/>
          <p:cNvGrpSpPr/>
          <p:nvPr/>
        </p:nvGrpSpPr>
        <p:grpSpPr>
          <a:xfrm>
            <a:off x="13139009" y="2523415"/>
            <a:ext cx="3152142" cy="3152142"/>
            <a:chOff x="0" y="0"/>
            <a:chExt cx="812800" cy="812800"/>
          </a:xfrm>
        </p:grpSpPr>
        <p:sp>
          <p:nvSpPr>
            <p:cNvPr id="10" name="Freeform 1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chemeClr val="bg2"/>
            </a:solidFill>
          </p:spPr>
          <p:txBody>
            <a:bodyPr/>
            <a:lstStyle/>
            <a:p>
              <a:endParaRPr lang="en-US" dirty="0"/>
            </a:p>
          </p:txBody>
        </p:sp>
      </p:grpSp>
      <p:sp>
        <p:nvSpPr>
          <p:cNvPr id="11" name="AutoShape 11"/>
          <p:cNvSpPr/>
          <p:nvPr/>
        </p:nvSpPr>
        <p:spPr>
          <a:xfrm>
            <a:off x="5897880" y="8681205"/>
            <a:ext cx="6492240" cy="0"/>
          </a:xfrm>
          <a:prstGeom prst="line">
            <a:avLst/>
          </a:prstGeom>
          <a:ln w="76200" cap="flat">
            <a:solidFill>
              <a:srgbClr val="0F4662"/>
            </a:solidFill>
            <a:prstDash val="solid"/>
            <a:headEnd type="none" w="sm" len="sm"/>
            <a:tailEnd type="none" w="sm" len="sm"/>
          </a:ln>
        </p:spPr>
        <p:txBody>
          <a:bodyPr/>
          <a:lstStyle/>
          <a:p>
            <a:endParaRPr lang="en-US"/>
          </a:p>
        </p:txBody>
      </p:sp>
      <p:sp>
        <p:nvSpPr>
          <p:cNvPr id="12" name="Freeform 12"/>
          <p:cNvSpPr/>
          <p:nvPr/>
        </p:nvSpPr>
        <p:spPr>
          <a:xfrm>
            <a:off x="8304001" y="9529723"/>
            <a:ext cx="1679997" cy="249900"/>
          </a:xfrm>
          <a:custGeom>
            <a:avLst/>
            <a:gdLst/>
            <a:ahLst/>
            <a:cxnLst/>
            <a:rect l="l" t="t" r="r" b="b"/>
            <a:pathLst>
              <a:path w="1679997" h="249900">
                <a:moveTo>
                  <a:pt x="0" y="0"/>
                </a:moveTo>
                <a:lnTo>
                  <a:pt x="1679998" y="0"/>
                </a:lnTo>
                <a:lnTo>
                  <a:pt x="1679998" y="249900"/>
                </a:lnTo>
                <a:lnTo>
                  <a:pt x="0" y="2499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13" name="TextBox 13"/>
          <p:cNvSpPr txBox="1"/>
          <p:nvPr/>
        </p:nvSpPr>
        <p:spPr>
          <a:xfrm>
            <a:off x="1028700" y="599709"/>
            <a:ext cx="9914964" cy="1085215"/>
          </a:xfrm>
          <a:prstGeom prst="rect">
            <a:avLst/>
          </a:prstGeom>
        </p:spPr>
        <p:txBody>
          <a:bodyPr lIns="0" tIns="0" rIns="0" bIns="0" rtlCol="0" anchor="t">
            <a:spAutoFit/>
          </a:bodyPr>
          <a:lstStyle/>
          <a:p>
            <a:pPr marL="0" lvl="0" indent="0" algn="l">
              <a:lnSpc>
                <a:spcPts val="8959"/>
              </a:lnSpc>
              <a:spcBef>
                <a:spcPct val="0"/>
              </a:spcBef>
            </a:pPr>
            <a:r>
              <a:rPr lang="en-US" sz="6399" b="1" i="1">
                <a:solidFill>
                  <a:srgbClr val="0F4662"/>
                </a:solidFill>
                <a:latin typeface="Cormorant Garamond Bold Italics"/>
                <a:ea typeface="Cormorant Garamond Bold Italics"/>
                <a:cs typeface="Cormorant Garamond Bold Italics"/>
                <a:sym typeface="Cormorant Garamond Bold Italics"/>
              </a:rPr>
              <a:t>Team Members</a:t>
            </a:r>
          </a:p>
        </p:txBody>
      </p:sp>
      <p:sp>
        <p:nvSpPr>
          <p:cNvPr id="14" name="TextBox 14"/>
          <p:cNvSpPr txBox="1"/>
          <p:nvPr/>
        </p:nvSpPr>
        <p:spPr>
          <a:xfrm>
            <a:off x="6635340" y="6142207"/>
            <a:ext cx="5017320" cy="570378"/>
          </a:xfrm>
          <a:prstGeom prst="rect">
            <a:avLst/>
          </a:prstGeom>
        </p:spPr>
        <p:txBody>
          <a:bodyPr lIns="0" tIns="0" rIns="0" bIns="0" rtlCol="0" anchor="t">
            <a:spAutoFit/>
          </a:bodyPr>
          <a:lstStyle/>
          <a:p>
            <a:pPr marL="0" lvl="0" indent="0" algn="ctr">
              <a:lnSpc>
                <a:spcPts val="4786"/>
              </a:lnSpc>
              <a:spcBef>
                <a:spcPct val="0"/>
              </a:spcBef>
            </a:pPr>
            <a:r>
              <a:rPr lang="en-US" sz="3419" b="1">
                <a:solidFill>
                  <a:srgbClr val="0F4662"/>
                </a:solidFill>
                <a:latin typeface="Quicksand Bold"/>
                <a:ea typeface="Quicksand Bold"/>
                <a:cs typeface="Quicksand Bold"/>
                <a:sym typeface="Quicksand Bold"/>
              </a:rPr>
              <a:t>Praise Favour Usman </a:t>
            </a:r>
          </a:p>
        </p:txBody>
      </p:sp>
      <p:sp>
        <p:nvSpPr>
          <p:cNvPr id="15" name="TextBox 15"/>
          <p:cNvSpPr txBox="1"/>
          <p:nvPr/>
        </p:nvSpPr>
        <p:spPr>
          <a:xfrm>
            <a:off x="6635340" y="6757320"/>
            <a:ext cx="5017320" cy="570378"/>
          </a:xfrm>
          <a:prstGeom prst="rect">
            <a:avLst/>
          </a:prstGeom>
        </p:spPr>
        <p:txBody>
          <a:bodyPr lIns="0" tIns="0" rIns="0" bIns="0" rtlCol="0" anchor="t">
            <a:spAutoFit/>
          </a:bodyPr>
          <a:lstStyle/>
          <a:p>
            <a:pPr marL="0" lvl="0" indent="0" algn="ctr">
              <a:lnSpc>
                <a:spcPts val="4786"/>
              </a:lnSpc>
              <a:spcBef>
                <a:spcPct val="0"/>
              </a:spcBef>
            </a:pPr>
            <a:r>
              <a:rPr lang="en-US" sz="3419">
                <a:solidFill>
                  <a:srgbClr val="0F4662"/>
                </a:solidFill>
                <a:latin typeface="Quicksand"/>
                <a:ea typeface="Quicksand"/>
                <a:cs typeface="Quicksand"/>
                <a:sym typeface="Quicksand"/>
              </a:rPr>
              <a:t>Business Advisor</a:t>
            </a:r>
          </a:p>
        </p:txBody>
      </p:sp>
      <p:sp>
        <p:nvSpPr>
          <p:cNvPr id="16" name="TextBox 16"/>
          <p:cNvSpPr txBox="1"/>
          <p:nvPr/>
        </p:nvSpPr>
        <p:spPr>
          <a:xfrm>
            <a:off x="12241980" y="6139317"/>
            <a:ext cx="5017320" cy="570378"/>
          </a:xfrm>
          <a:prstGeom prst="rect">
            <a:avLst/>
          </a:prstGeom>
        </p:spPr>
        <p:txBody>
          <a:bodyPr lIns="0" tIns="0" rIns="0" bIns="0" rtlCol="0" anchor="t">
            <a:spAutoFit/>
          </a:bodyPr>
          <a:lstStyle/>
          <a:p>
            <a:pPr marL="0" lvl="0" indent="0" algn="ctr">
              <a:lnSpc>
                <a:spcPts val="4786"/>
              </a:lnSpc>
              <a:spcBef>
                <a:spcPct val="0"/>
              </a:spcBef>
            </a:pPr>
            <a:r>
              <a:rPr lang="en-US" sz="3419" b="1">
                <a:solidFill>
                  <a:srgbClr val="0F4662"/>
                </a:solidFill>
                <a:latin typeface="Quicksand Bold"/>
                <a:ea typeface="Quicksand Bold"/>
                <a:cs typeface="Quicksand Bold"/>
                <a:sym typeface="Quicksand Bold"/>
              </a:rPr>
              <a:t>Navneet Kaur </a:t>
            </a:r>
          </a:p>
        </p:txBody>
      </p:sp>
      <p:sp>
        <p:nvSpPr>
          <p:cNvPr id="17" name="TextBox 17"/>
          <p:cNvSpPr txBox="1"/>
          <p:nvPr/>
        </p:nvSpPr>
        <p:spPr>
          <a:xfrm>
            <a:off x="12241980" y="6757320"/>
            <a:ext cx="5017320" cy="570378"/>
          </a:xfrm>
          <a:prstGeom prst="rect">
            <a:avLst/>
          </a:prstGeom>
        </p:spPr>
        <p:txBody>
          <a:bodyPr lIns="0" tIns="0" rIns="0" bIns="0" rtlCol="0" anchor="t">
            <a:spAutoFit/>
          </a:bodyPr>
          <a:lstStyle/>
          <a:p>
            <a:pPr marL="0" lvl="0" indent="0" algn="ctr">
              <a:lnSpc>
                <a:spcPts val="4786"/>
              </a:lnSpc>
              <a:spcBef>
                <a:spcPct val="0"/>
              </a:spcBef>
            </a:pPr>
            <a:r>
              <a:rPr lang="en-US" sz="3419">
                <a:solidFill>
                  <a:srgbClr val="0F4662"/>
                </a:solidFill>
                <a:latin typeface="Quicksand"/>
                <a:ea typeface="Quicksand"/>
                <a:cs typeface="Quicksand"/>
                <a:sym typeface="Quicksand"/>
              </a:rPr>
              <a:t>Writer</a:t>
            </a:r>
          </a:p>
        </p:txBody>
      </p:sp>
      <p:sp>
        <p:nvSpPr>
          <p:cNvPr id="18" name="TextBox 18"/>
          <p:cNvSpPr txBox="1"/>
          <p:nvPr/>
        </p:nvSpPr>
        <p:spPr>
          <a:xfrm>
            <a:off x="1028700" y="6142207"/>
            <a:ext cx="5017320" cy="546883"/>
          </a:xfrm>
          <a:prstGeom prst="rect">
            <a:avLst/>
          </a:prstGeom>
        </p:spPr>
        <p:txBody>
          <a:bodyPr lIns="0" tIns="0" rIns="0" bIns="0" rtlCol="0" anchor="t">
            <a:spAutoFit/>
          </a:bodyPr>
          <a:lstStyle/>
          <a:p>
            <a:pPr marL="0" lvl="0" indent="0" algn="ctr">
              <a:lnSpc>
                <a:spcPts val="4506"/>
              </a:lnSpc>
              <a:spcBef>
                <a:spcPct val="0"/>
              </a:spcBef>
            </a:pPr>
            <a:r>
              <a:rPr lang="en-US" sz="3219" b="1">
                <a:solidFill>
                  <a:srgbClr val="0F4662"/>
                </a:solidFill>
                <a:latin typeface="Quicksand Bold"/>
                <a:ea typeface="Quicksand Bold"/>
                <a:cs typeface="Quicksand Bold"/>
                <a:sym typeface="Quicksand Bold"/>
              </a:rPr>
              <a:t>Alexandra Quesada </a:t>
            </a:r>
          </a:p>
        </p:txBody>
      </p:sp>
      <p:sp>
        <p:nvSpPr>
          <p:cNvPr id="19" name="TextBox 19"/>
          <p:cNvSpPr txBox="1"/>
          <p:nvPr/>
        </p:nvSpPr>
        <p:spPr>
          <a:xfrm>
            <a:off x="1028700" y="6760210"/>
            <a:ext cx="5017320" cy="570378"/>
          </a:xfrm>
          <a:prstGeom prst="rect">
            <a:avLst/>
          </a:prstGeom>
        </p:spPr>
        <p:txBody>
          <a:bodyPr lIns="0" tIns="0" rIns="0" bIns="0" rtlCol="0" anchor="t">
            <a:spAutoFit/>
          </a:bodyPr>
          <a:lstStyle/>
          <a:p>
            <a:pPr marL="0" lvl="0" indent="0" algn="ctr">
              <a:lnSpc>
                <a:spcPts val="4786"/>
              </a:lnSpc>
              <a:spcBef>
                <a:spcPct val="0"/>
              </a:spcBef>
            </a:pPr>
            <a:r>
              <a:rPr lang="en-US" sz="3419">
                <a:solidFill>
                  <a:srgbClr val="0F4662"/>
                </a:solidFill>
                <a:latin typeface="Quicksand"/>
                <a:ea typeface="Quicksand"/>
                <a:cs typeface="Quicksand"/>
                <a:sym typeface="Quicksand"/>
              </a:rPr>
              <a:t>Analyst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2" name="TextBox 2"/>
          <p:cNvSpPr txBox="1"/>
          <p:nvPr/>
        </p:nvSpPr>
        <p:spPr>
          <a:xfrm>
            <a:off x="4343400" y="3751146"/>
            <a:ext cx="9960491" cy="3097130"/>
          </a:xfrm>
          <a:prstGeom prst="rect">
            <a:avLst/>
          </a:prstGeom>
        </p:spPr>
        <p:txBody>
          <a:bodyPr lIns="0" tIns="0" rIns="0" bIns="0" rtlCol="0" anchor="t">
            <a:spAutoFit/>
          </a:bodyPr>
          <a:lstStyle/>
          <a:p>
            <a:pPr marL="0" lvl="0" indent="0" algn="ctr">
              <a:lnSpc>
                <a:spcPts val="4079"/>
              </a:lnSpc>
            </a:pPr>
            <a:r>
              <a:rPr lang="en-US" sz="2400" dirty="0">
                <a:solidFill>
                  <a:srgbClr val="0F4662"/>
                </a:solidFill>
                <a:latin typeface="Quicksand"/>
                <a:ea typeface="Quicksand"/>
                <a:cs typeface="Quicksand"/>
                <a:sym typeface="Quicksand"/>
              </a:rPr>
              <a:t>Our project aims to analyze the performance of the Airbnb rentals in New York City’s 5 boroughs, to determine growth opportunities for our client. We explore the dynamics of new entrants and recommendations for maximizing income. We explore factors to be considered when setting price, other than location. Is Airbnb still a profitable business for homeowners?</a:t>
            </a:r>
          </a:p>
        </p:txBody>
      </p:sp>
      <p:sp>
        <p:nvSpPr>
          <p:cNvPr id="3" name="AutoShape 3"/>
          <p:cNvSpPr/>
          <p:nvPr/>
        </p:nvSpPr>
        <p:spPr>
          <a:xfrm>
            <a:off x="5897880" y="3568974"/>
            <a:ext cx="6492240" cy="0"/>
          </a:xfrm>
          <a:prstGeom prst="line">
            <a:avLst/>
          </a:prstGeom>
          <a:ln w="76200" cap="flat">
            <a:solidFill>
              <a:srgbClr val="0F4662"/>
            </a:solidFill>
            <a:prstDash val="solid"/>
            <a:headEnd type="none" w="sm" len="sm"/>
            <a:tailEnd type="none" w="sm" len="sm"/>
          </a:ln>
        </p:spPr>
        <p:txBody>
          <a:bodyPr/>
          <a:lstStyle/>
          <a:p>
            <a:endParaRPr lang="en-US"/>
          </a:p>
        </p:txBody>
      </p:sp>
      <p:sp>
        <p:nvSpPr>
          <p:cNvPr id="4" name="AutoShape 4"/>
          <p:cNvSpPr/>
          <p:nvPr/>
        </p:nvSpPr>
        <p:spPr>
          <a:xfrm>
            <a:off x="5897880" y="7171009"/>
            <a:ext cx="6492240" cy="0"/>
          </a:xfrm>
          <a:prstGeom prst="line">
            <a:avLst/>
          </a:prstGeom>
          <a:ln w="76200" cap="flat">
            <a:solidFill>
              <a:srgbClr val="0F4662"/>
            </a:solidFill>
            <a:prstDash val="solid"/>
            <a:headEnd type="none" w="sm" len="sm"/>
            <a:tailEnd type="none" w="sm" len="sm"/>
          </a:ln>
        </p:spPr>
        <p:txBody>
          <a:bodyPr/>
          <a:lstStyle/>
          <a:p>
            <a:endParaRPr lang="en-US"/>
          </a:p>
        </p:txBody>
      </p:sp>
      <p:sp>
        <p:nvSpPr>
          <p:cNvPr id="5" name="Freeform 5"/>
          <p:cNvSpPr/>
          <p:nvPr/>
        </p:nvSpPr>
        <p:spPr>
          <a:xfrm>
            <a:off x="8304001" y="2470557"/>
            <a:ext cx="1679997" cy="249900"/>
          </a:xfrm>
          <a:custGeom>
            <a:avLst/>
            <a:gdLst/>
            <a:ahLst/>
            <a:cxnLst/>
            <a:rect l="l" t="t" r="r" b="b"/>
            <a:pathLst>
              <a:path w="1679997" h="249900">
                <a:moveTo>
                  <a:pt x="0" y="0"/>
                </a:moveTo>
                <a:lnTo>
                  <a:pt x="1679998" y="0"/>
                </a:lnTo>
                <a:lnTo>
                  <a:pt x="1679998" y="249899"/>
                </a:lnTo>
                <a:lnTo>
                  <a:pt x="0" y="24989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6" name="TextBox 6"/>
          <p:cNvSpPr txBox="1"/>
          <p:nvPr/>
        </p:nvSpPr>
        <p:spPr>
          <a:xfrm>
            <a:off x="1028700" y="599709"/>
            <a:ext cx="8048163" cy="1085215"/>
          </a:xfrm>
          <a:prstGeom prst="rect">
            <a:avLst/>
          </a:prstGeom>
        </p:spPr>
        <p:txBody>
          <a:bodyPr lIns="0" tIns="0" rIns="0" bIns="0" rtlCol="0" anchor="t">
            <a:spAutoFit/>
          </a:bodyPr>
          <a:lstStyle/>
          <a:p>
            <a:pPr marL="0" lvl="0" indent="0" algn="l">
              <a:lnSpc>
                <a:spcPts val="8959"/>
              </a:lnSpc>
              <a:spcBef>
                <a:spcPct val="0"/>
              </a:spcBef>
            </a:pPr>
            <a:r>
              <a:rPr lang="en-US" sz="6399" b="1" i="1">
                <a:solidFill>
                  <a:srgbClr val="0F4662"/>
                </a:solidFill>
                <a:latin typeface="Cormorant Garamond Bold Italics"/>
                <a:ea typeface="Cormorant Garamond Bold Italics"/>
                <a:cs typeface="Cormorant Garamond Bold Italics"/>
                <a:sym typeface="Cormorant Garamond Bold Italics"/>
              </a:rPr>
              <a:t>Introduction</a:t>
            </a:r>
          </a:p>
        </p:txBody>
      </p:sp>
      <p:sp>
        <p:nvSpPr>
          <p:cNvPr id="7" name="Freeform 7"/>
          <p:cNvSpPr/>
          <p:nvPr/>
        </p:nvSpPr>
        <p:spPr>
          <a:xfrm>
            <a:off x="8304001" y="8019527"/>
            <a:ext cx="1679997" cy="249900"/>
          </a:xfrm>
          <a:custGeom>
            <a:avLst/>
            <a:gdLst/>
            <a:ahLst/>
            <a:cxnLst/>
            <a:rect l="l" t="t" r="r" b="b"/>
            <a:pathLst>
              <a:path w="1679997" h="249900">
                <a:moveTo>
                  <a:pt x="0" y="0"/>
                </a:moveTo>
                <a:lnTo>
                  <a:pt x="1679998" y="0"/>
                </a:lnTo>
                <a:lnTo>
                  <a:pt x="1679998" y="249900"/>
                </a:lnTo>
                <a:lnTo>
                  <a:pt x="0" y="2499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grpSp>
        <p:nvGrpSpPr>
          <p:cNvPr id="2" name="Group 2"/>
          <p:cNvGrpSpPr/>
          <p:nvPr/>
        </p:nvGrpSpPr>
        <p:grpSpPr>
          <a:xfrm>
            <a:off x="11355291" y="5227727"/>
            <a:ext cx="810923" cy="810923"/>
            <a:chOff x="0" y="0"/>
            <a:chExt cx="812800" cy="812800"/>
          </a:xfrm>
        </p:grpSpPr>
        <p:sp>
          <p:nvSpPr>
            <p:cNvPr id="3" name="Freeform 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A9BECB"/>
            </a:solidFill>
          </p:spPr>
          <p:txBody>
            <a:bodyPr/>
            <a:lstStyle/>
            <a:p>
              <a:endParaRPr lang="en-US"/>
            </a:p>
          </p:txBody>
        </p:sp>
        <p:sp>
          <p:nvSpPr>
            <p:cNvPr id="4" name="TextBox 4"/>
            <p:cNvSpPr txBox="1"/>
            <p:nvPr/>
          </p:nvSpPr>
          <p:spPr>
            <a:xfrm>
              <a:off x="76200" y="-47625"/>
              <a:ext cx="660400" cy="784225"/>
            </a:xfrm>
            <a:prstGeom prst="rect">
              <a:avLst/>
            </a:prstGeom>
          </p:spPr>
          <p:txBody>
            <a:bodyPr lIns="50800" tIns="50800" rIns="50800" bIns="50800" rtlCol="0" anchor="ctr"/>
            <a:lstStyle/>
            <a:p>
              <a:pPr algn="ctr">
                <a:lnSpc>
                  <a:spcPts val="4079"/>
                </a:lnSpc>
              </a:pPr>
              <a:endParaRPr/>
            </a:p>
          </p:txBody>
        </p:sp>
      </p:grpSp>
      <p:grpSp>
        <p:nvGrpSpPr>
          <p:cNvPr id="5" name="Group 5"/>
          <p:cNvGrpSpPr/>
          <p:nvPr/>
        </p:nvGrpSpPr>
        <p:grpSpPr>
          <a:xfrm>
            <a:off x="11355291" y="6372025"/>
            <a:ext cx="810923" cy="810923"/>
            <a:chOff x="0" y="0"/>
            <a:chExt cx="812800" cy="812800"/>
          </a:xfrm>
        </p:grpSpPr>
        <p:sp>
          <p:nvSpPr>
            <p:cNvPr id="6" name="Freeform 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A9BECB"/>
            </a:solidFill>
          </p:spPr>
          <p:txBody>
            <a:bodyPr/>
            <a:lstStyle/>
            <a:p>
              <a:endParaRPr lang="en-US"/>
            </a:p>
          </p:txBody>
        </p:sp>
        <p:sp>
          <p:nvSpPr>
            <p:cNvPr id="7" name="TextBox 7"/>
            <p:cNvSpPr txBox="1"/>
            <p:nvPr/>
          </p:nvSpPr>
          <p:spPr>
            <a:xfrm>
              <a:off x="76200" y="-47625"/>
              <a:ext cx="660400" cy="784225"/>
            </a:xfrm>
            <a:prstGeom prst="rect">
              <a:avLst/>
            </a:prstGeom>
          </p:spPr>
          <p:txBody>
            <a:bodyPr lIns="50800" tIns="50800" rIns="50800" bIns="50800" rtlCol="0" anchor="ctr"/>
            <a:lstStyle/>
            <a:p>
              <a:pPr algn="ctr">
                <a:lnSpc>
                  <a:spcPts val="4079"/>
                </a:lnSpc>
              </a:pPr>
              <a:endParaRPr/>
            </a:p>
          </p:txBody>
        </p:sp>
      </p:grpSp>
      <p:grpSp>
        <p:nvGrpSpPr>
          <p:cNvPr id="8" name="Group 8"/>
          <p:cNvGrpSpPr/>
          <p:nvPr/>
        </p:nvGrpSpPr>
        <p:grpSpPr>
          <a:xfrm>
            <a:off x="11355291" y="7516322"/>
            <a:ext cx="810923" cy="810923"/>
            <a:chOff x="0" y="0"/>
            <a:chExt cx="812800" cy="812800"/>
          </a:xfrm>
        </p:grpSpPr>
        <p:sp>
          <p:nvSpPr>
            <p:cNvPr id="9" name="Freeform 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A9BECB"/>
            </a:solidFill>
          </p:spPr>
          <p:txBody>
            <a:bodyPr/>
            <a:lstStyle/>
            <a:p>
              <a:endParaRPr lang="en-US"/>
            </a:p>
          </p:txBody>
        </p:sp>
        <p:sp>
          <p:nvSpPr>
            <p:cNvPr id="10" name="TextBox 10"/>
            <p:cNvSpPr txBox="1"/>
            <p:nvPr/>
          </p:nvSpPr>
          <p:spPr>
            <a:xfrm>
              <a:off x="76200" y="-47625"/>
              <a:ext cx="660400" cy="784225"/>
            </a:xfrm>
            <a:prstGeom prst="rect">
              <a:avLst/>
            </a:prstGeom>
          </p:spPr>
          <p:txBody>
            <a:bodyPr lIns="50800" tIns="50800" rIns="50800" bIns="50800" rtlCol="0" anchor="ctr"/>
            <a:lstStyle/>
            <a:p>
              <a:pPr algn="ctr">
                <a:lnSpc>
                  <a:spcPts val="4079"/>
                </a:lnSpc>
              </a:pPr>
              <a:endParaRPr/>
            </a:p>
          </p:txBody>
        </p:sp>
      </p:grpSp>
      <p:sp>
        <p:nvSpPr>
          <p:cNvPr id="12" name="TextBox 12"/>
          <p:cNvSpPr txBox="1"/>
          <p:nvPr/>
        </p:nvSpPr>
        <p:spPr>
          <a:xfrm>
            <a:off x="1028700" y="599709"/>
            <a:ext cx="11537525" cy="1099019"/>
          </a:xfrm>
          <a:prstGeom prst="rect">
            <a:avLst/>
          </a:prstGeom>
        </p:spPr>
        <p:txBody>
          <a:bodyPr lIns="0" tIns="0" rIns="0" bIns="0" rtlCol="0" anchor="t">
            <a:spAutoFit/>
          </a:bodyPr>
          <a:lstStyle/>
          <a:p>
            <a:pPr marL="0" lvl="0" indent="0" algn="l">
              <a:lnSpc>
                <a:spcPts val="8959"/>
              </a:lnSpc>
              <a:spcBef>
                <a:spcPct val="0"/>
              </a:spcBef>
            </a:pPr>
            <a:r>
              <a:rPr lang="en-US" sz="6399" b="1" i="1" dirty="0">
                <a:solidFill>
                  <a:srgbClr val="0F4662"/>
                </a:solidFill>
                <a:latin typeface="Cormorant Garamond Bold Italics"/>
                <a:ea typeface="Cormorant Garamond Bold Italics"/>
                <a:cs typeface="Cormorant Garamond Bold Italics"/>
                <a:sym typeface="Cormorant Garamond Bold Italics"/>
              </a:rPr>
              <a:t>Airbnb in The City of Dreams</a:t>
            </a:r>
          </a:p>
        </p:txBody>
      </p:sp>
      <p:sp>
        <p:nvSpPr>
          <p:cNvPr id="13" name="TextBox 13"/>
          <p:cNvSpPr txBox="1"/>
          <p:nvPr/>
        </p:nvSpPr>
        <p:spPr>
          <a:xfrm>
            <a:off x="11355291" y="1891916"/>
            <a:ext cx="5904009" cy="3097130"/>
          </a:xfrm>
          <a:prstGeom prst="rect">
            <a:avLst/>
          </a:prstGeom>
        </p:spPr>
        <p:txBody>
          <a:bodyPr lIns="0" tIns="0" rIns="0" bIns="0" rtlCol="0" anchor="t">
            <a:spAutoFit/>
          </a:bodyPr>
          <a:lstStyle/>
          <a:p>
            <a:pPr marL="0" lvl="0" indent="0" algn="l">
              <a:lnSpc>
                <a:spcPts val="4079"/>
              </a:lnSpc>
            </a:pPr>
            <a:r>
              <a:rPr lang="en-US" sz="2400" dirty="0">
                <a:solidFill>
                  <a:srgbClr val="0F4662"/>
                </a:solidFill>
                <a:latin typeface="Quicksand"/>
                <a:ea typeface="Quicksand"/>
                <a:cs typeface="Quicksand"/>
                <a:sym typeface="Quicksand"/>
              </a:rPr>
              <a:t>The City of Dreams of dreams welcomes 62 million tourists annually. Airbnb provides accommodation alternatives to suit every budget. We breakdown the options below across New York’s 5 boroughs</a:t>
            </a:r>
          </a:p>
        </p:txBody>
      </p:sp>
      <p:sp>
        <p:nvSpPr>
          <p:cNvPr id="14" name="TextBox 14"/>
          <p:cNvSpPr txBox="1"/>
          <p:nvPr/>
        </p:nvSpPr>
        <p:spPr>
          <a:xfrm>
            <a:off x="12367719" y="5225666"/>
            <a:ext cx="4693075" cy="834390"/>
          </a:xfrm>
          <a:prstGeom prst="rect">
            <a:avLst/>
          </a:prstGeom>
        </p:spPr>
        <p:txBody>
          <a:bodyPr lIns="0" tIns="0" rIns="0" bIns="0" rtlCol="0" anchor="t">
            <a:spAutoFit/>
          </a:bodyPr>
          <a:lstStyle/>
          <a:p>
            <a:pPr algn="l">
              <a:lnSpc>
                <a:spcPts val="3359"/>
              </a:lnSpc>
            </a:pPr>
            <a:r>
              <a:rPr lang="en-US" sz="2400">
                <a:solidFill>
                  <a:srgbClr val="0F4662"/>
                </a:solidFill>
                <a:latin typeface="Quicksand"/>
                <a:ea typeface="Quicksand"/>
                <a:cs typeface="Quicksand"/>
                <a:sym typeface="Quicksand"/>
              </a:rPr>
              <a:t>Manhattan - 17k rentals; 64% entire home, 34% private rooms</a:t>
            </a:r>
          </a:p>
        </p:txBody>
      </p:sp>
      <p:sp>
        <p:nvSpPr>
          <p:cNvPr id="15" name="TextBox 15"/>
          <p:cNvSpPr txBox="1"/>
          <p:nvPr/>
        </p:nvSpPr>
        <p:spPr>
          <a:xfrm>
            <a:off x="12367719" y="6365835"/>
            <a:ext cx="4693075" cy="834390"/>
          </a:xfrm>
          <a:prstGeom prst="rect">
            <a:avLst/>
          </a:prstGeom>
        </p:spPr>
        <p:txBody>
          <a:bodyPr lIns="0" tIns="0" rIns="0" bIns="0" rtlCol="0" anchor="t">
            <a:spAutoFit/>
          </a:bodyPr>
          <a:lstStyle/>
          <a:p>
            <a:pPr algn="l">
              <a:lnSpc>
                <a:spcPts val="3359"/>
              </a:lnSpc>
            </a:pPr>
            <a:r>
              <a:rPr lang="en-US" sz="2400">
                <a:solidFill>
                  <a:srgbClr val="0F4662"/>
                </a:solidFill>
                <a:latin typeface="Quicksand"/>
                <a:ea typeface="Quicksand"/>
                <a:cs typeface="Quicksand"/>
                <a:sym typeface="Quicksand"/>
              </a:rPr>
              <a:t>Brooklyn - 15k rentals; 56% entire homes, 43% private rooms</a:t>
            </a:r>
          </a:p>
        </p:txBody>
      </p:sp>
      <p:sp>
        <p:nvSpPr>
          <p:cNvPr id="16" name="TextBox 16"/>
          <p:cNvSpPr txBox="1"/>
          <p:nvPr/>
        </p:nvSpPr>
        <p:spPr>
          <a:xfrm>
            <a:off x="12367719" y="7581007"/>
            <a:ext cx="4693075" cy="834390"/>
          </a:xfrm>
          <a:prstGeom prst="rect">
            <a:avLst/>
          </a:prstGeom>
        </p:spPr>
        <p:txBody>
          <a:bodyPr lIns="0" tIns="0" rIns="0" bIns="0" rtlCol="0" anchor="t">
            <a:spAutoFit/>
          </a:bodyPr>
          <a:lstStyle/>
          <a:p>
            <a:pPr algn="l">
              <a:lnSpc>
                <a:spcPts val="3359"/>
              </a:lnSpc>
            </a:pPr>
            <a:r>
              <a:rPr lang="en-US" sz="2400">
                <a:solidFill>
                  <a:srgbClr val="0F4662"/>
                </a:solidFill>
                <a:latin typeface="Quicksand"/>
                <a:ea typeface="Quicksand"/>
                <a:cs typeface="Quicksand"/>
                <a:sym typeface="Quicksand"/>
              </a:rPr>
              <a:t>Queens - 6.3k rentals; 45% entire homes, 53% private rooms</a:t>
            </a:r>
          </a:p>
        </p:txBody>
      </p:sp>
      <p:sp>
        <p:nvSpPr>
          <p:cNvPr id="17" name="TextBox 17"/>
          <p:cNvSpPr txBox="1"/>
          <p:nvPr/>
        </p:nvSpPr>
        <p:spPr>
          <a:xfrm rot="60000">
            <a:off x="12360903" y="8720137"/>
            <a:ext cx="4693075" cy="1253490"/>
          </a:xfrm>
          <a:prstGeom prst="rect">
            <a:avLst/>
          </a:prstGeom>
        </p:spPr>
        <p:txBody>
          <a:bodyPr lIns="0" tIns="0" rIns="0" bIns="0" rtlCol="0" anchor="t">
            <a:spAutoFit/>
          </a:bodyPr>
          <a:lstStyle/>
          <a:p>
            <a:pPr algn="l">
              <a:lnSpc>
                <a:spcPts val="3359"/>
              </a:lnSpc>
            </a:pPr>
            <a:r>
              <a:rPr lang="en-US" sz="2400">
                <a:solidFill>
                  <a:srgbClr val="0F4662"/>
                </a:solidFill>
                <a:latin typeface="Quicksand"/>
                <a:ea typeface="Quicksand"/>
                <a:cs typeface="Quicksand"/>
                <a:sym typeface="Quicksand"/>
              </a:rPr>
              <a:t>Bronx &amp; Staten Island - 1.7k rentals combined just under 50% are private rooms. </a:t>
            </a:r>
          </a:p>
        </p:txBody>
      </p:sp>
      <p:grpSp>
        <p:nvGrpSpPr>
          <p:cNvPr id="18" name="Group 18"/>
          <p:cNvGrpSpPr/>
          <p:nvPr/>
        </p:nvGrpSpPr>
        <p:grpSpPr>
          <a:xfrm>
            <a:off x="11355291" y="8819646"/>
            <a:ext cx="810923" cy="810923"/>
            <a:chOff x="0" y="0"/>
            <a:chExt cx="812800" cy="812800"/>
          </a:xfrm>
        </p:grpSpPr>
        <p:sp>
          <p:nvSpPr>
            <p:cNvPr id="19" name="Freeform 1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A9BECB"/>
            </a:solidFill>
          </p:spPr>
          <p:txBody>
            <a:bodyPr/>
            <a:lstStyle/>
            <a:p>
              <a:endParaRPr lang="en-US"/>
            </a:p>
          </p:txBody>
        </p:sp>
        <p:sp>
          <p:nvSpPr>
            <p:cNvPr id="20" name="TextBox 20"/>
            <p:cNvSpPr txBox="1"/>
            <p:nvPr/>
          </p:nvSpPr>
          <p:spPr>
            <a:xfrm>
              <a:off x="76200" y="-47625"/>
              <a:ext cx="660400" cy="784225"/>
            </a:xfrm>
            <a:prstGeom prst="rect">
              <a:avLst/>
            </a:prstGeom>
          </p:spPr>
          <p:txBody>
            <a:bodyPr lIns="50800" tIns="50800" rIns="50800" bIns="50800" rtlCol="0" anchor="ctr"/>
            <a:lstStyle/>
            <a:p>
              <a:pPr algn="ctr">
                <a:lnSpc>
                  <a:spcPts val="4079"/>
                </a:lnSpc>
              </a:pPr>
              <a:endParaRPr/>
            </a:p>
          </p:txBody>
        </p:sp>
      </p:grpSp>
      <p:pic>
        <p:nvPicPr>
          <p:cNvPr id="22" name="Picture 21">
            <a:extLst>
              <a:ext uri="{FF2B5EF4-FFF2-40B4-BE49-F238E27FC236}">
                <a16:creationId xmlns:a16="http://schemas.microsoft.com/office/drawing/2014/main" id="{58119436-6FBB-7114-F6DE-F7F42D6A101C}"/>
              </a:ext>
            </a:extLst>
          </p:cNvPr>
          <p:cNvPicPr>
            <a:picLocks noChangeAspect="1"/>
          </p:cNvPicPr>
          <p:nvPr/>
        </p:nvPicPr>
        <p:blipFill>
          <a:blip r:embed="rId2"/>
          <a:stretch>
            <a:fillRect/>
          </a:stretch>
        </p:blipFill>
        <p:spPr>
          <a:xfrm>
            <a:off x="415280" y="1891916"/>
            <a:ext cx="10662482" cy="7899784"/>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grpSp>
        <p:nvGrpSpPr>
          <p:cNvPr id="2" name="Group 2"/>
          <p:cNvGrpSpPr/>
          <p:nvPr/>
        </p:nvGrpSpPr>
        <p:grpSpPr>
          <a:xfrm>
            <a:off x="14093893" y="15849"/>
            <a:ext cx="4194107" cy="10271151"/>
            <a:chOff x="0" y="0"/>
            <a:chExt cx="1104621" cy="2705159"/>
          </a:xfrm>
        </p:grpSpPr>
        <p:sp>
          <p:nvSpPr>
            <p:cNvPr id="3" name="Freeform 3"/>
            <p:cNvSpPr/>
            <p:nvPr/>
          </p:nvSpPr>
          <p:spPr>
            <a:xfrm>
              <a:off x="0" y="0"/>
              <a:ext cx="1104621" cy="2705159"/>
            </a:xfrm>
            <a:custGeom>
              <a:avLst/>
              <a:gdLst/>
              <a:ahLst/>
              <a:cxnLst/>
              <a:rect l="l" t="t" r="r" b="b"/>
              <a:pathLst>
                <a:path w="1104621" h="2705159">
                  <a:moveTo>
                    <a:pt x="0" y="0"/>
                  </a:moveTo>
                  <a:lnTo>
                    <a:pt x="1104621" y="0"/>
                  </a:lnTo>
                  <a:lnTo>
                    <a:pt x="1104621" y="2705159"/>
                  </a:lnTo>
                  <a:lnTo>
                    <a:pt x="0" y="2705159"/>
                  </a:lnTo>
                  <a:close/>
                </a:path>
              </a:pathLst>
            </a:custGeom>
            <a:solidFill>
              <a:srgbClr val="A9BECB"/>
            </a:solidFill>
          </p:spPr>
          <p:txBody>
            <a:bodyPr/>
            <a:lstStyle/>
            <a:p>
              <a:endParaRPr lang="en-US"/>
            </a:p>
          </p:txBody>
        </p:sp>
        <p:sp>
          <p:nvSpPr>
            <p:cNvPr id="4" name="TextBox 4"/>
            <p:cNvSpPr txBox="1"/>
            <p:nvPr/>
          </p:nvSpPr>
          <p:spPr>
            <a:xfrm>
              <a:off x="0" y="-47625"/>
              <a:ext cx="1104621" cy="2752784"/>
            </a:xfrm>
            <a:prstGeom prst="rect">
              <a:avLst/>
            </a:prstGeom>
          </p:spPr>
          <p:txBody>
            <a:bodyPr lIns="50800" tIns="50800" rIns="50800" bIns="50800" rtlCol="0" anchor="ctr"/>
            <a:lstStyle/>
            <a:p>
              <a:pPr algn="ctr">
                <a:lnSpc>
                  <a:spcPts val="3693"/>
                </a:lnSpc>
              </a:pPr>
              <a:endParaRPr/>
            </a:p>
          </p:txBody>
        </p:sp>
      </p:grpSp>
      <p:grpSp>
        <p:nvGrpSpPr>
          <p:cNvPr id="5" name="Group 5"/>
          <p:cNvGrpSpPr/>
          <p:nvPr/>
        </p:nvGrpSpPr>
        <p:grpSpPr>
          <a:xfrm>
            <a:off x="7848600" y="15849"/>
            <a:ext cx="14171152" cy="10271151"/>
            <a:chOff x="0" y="0"/>
            <a:chExt cx="18894870" cy="13694868"/>
          </a:xfrm>
        </p:grpSpPr>
        <p:pic>
          <p:nvPicPr>
            <p:cNvPr id="6" name="Picture 6"/>
            <p:cNvPicPr>
              <a:picLocks noChangeAspect="1"/>
            </p:cNvPicPr>
            <p:nvPr/>
          </p:nvPicPr>
          <p:blipFill>
            <a:blip r:embed="rId3"/>
            <a:srcRect l="11242" r="11242"/>
            <a:stretch>
              <a:fillRect/>
            </a:stretch>
          </p:blipFill>
          <p:spPr>
            <a:xfrm>
              <a:off x="0" y="0"/>
              <a:ext cx="18894870" cy="13694868"/>
            </a:xfrm>
            <a:prstGeom prst="rect">
              <a:avLst/>
            </a:prstGeom>
          </p:spPr>
        </p:pic>
      </p:grpSp>
      <p:sp>
        <p:nvSpPr>
          <p:cNvPr id="7" name="Freeform 7"/>
          <p:cNvSpPr/>
          <p:nvPr/>
        </p:nvSpPr>
        <p:spPr>
          <a:xfrm>
            <a:off x="1028700" y="8974931"/>
            <a:ext cx="1905000" cy="283369"/>
          </a:xfrm>
          <a:custGeom>
            <a:avLst/>
            <a:gdLst/>
            <a:ahLst/>
            <a:cxnLst/>
            <a:rect l="l" t="t" r="r" b="b"/>
            <a:pathLst>
              <a:path w="1905000" h="283369">
                <a:moveTo>
                  <a:pt x="0" y="0"/>
                </a:moveTo>
                <a:lnTo>
                  <a:pt x="1905000" y="0"/>
                </a:lnTo>
                <a:lnTo>
                  <a:pt x="1905000" y="283369"/>
                </a:lnTo>
                <a:lnTo>
                  <a:pt x="0" y="28336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8" name="TextBox 8"/>
          <p:cNvSpPr txBox="1"/>
          <p:nvPr/>
        </p:nvSpPr>
        <p:spPr>
          <a:xfrm>
            <a:off x="1028700" y="599709"/>
            <a:ext cx="9390243" cy="1099019"/>
          </a:xfrm>
          <a:prstGeom prst="rect">
            <a:avLst/>
          </a:prstGeom>
        </p:spPr>
        <p:txBody>
          <a:bodyPr lIns="0" tIns="0" rIns="0" bIns="0" rtlCol="0" anchor="t">
            <a:spAutoFit/>
          </a:bodyPr>
          <a:lstStyle/>
          <a:p>
            <a:pPr marL="0" lvl="0" indent="0" algn="l">
              <a:lnSpc>
                <a:spcPts val="8959"/>
              </a:lnSpc>
              <a:spcBef>
                <a:spcPct val="0"/>
              </a:spcBef>
            </a:pPr>
            <a:r>
              <a:rPr lang="en-US" sz="6399" b="1" i="1">
                <a:solidFill>
                  <a:srgbClr val="0F4662"/>
                </a:solidFill>
                <a:latin typeface="Cormorant Garamond Bold Italics"/>
                <a:ea typeface="Cormorant Garamond Bold Italics"/>
                <a:cs typeface="Cormorant Garamond Bold Italics"/>
                <a:sym typeface="Cormorant Garamond Bold Italics"/>
              </a:rPr>
              <a:t>Rental Options</a:t>
            </a:r>
            <a:endParaRPr lang="en-US" sz="6399" b="1" i="1" dirty="0">
              <a:solidFill>
                <a:srgbClr val="0F4662"/>
              </a:solidFill>
              <a:latin typeface="Cormorant Garamond Bold Italics"/>
              <a:ea typeface="Cormorant Garamond Bold Italics"/>
              <a:cs typeface="Cormorant Garamond Bold Italics"/>
              <a:sym typeface="Cormorant Garamond Bold Italics"/>
            </a:endParaRPr>
          </a:p>
        </p:txBody>
      </p:sp>
      <p:sp>
        <p:nvSpPr>
          <p:cNvPr id="9" name="TextBox 9"/>
          <p:cNvSpPr txBox="1"/>
          <p:nvPr/>
        </p:nvSpPr>
        <p:spPr>
          <a:xfrm>
            <a:off x="623230" y="2543533"/>
            <a:ext cx="6938067" cy="5832475"/>
          </a:xfrm>
          <a:prstGeom prst="rect">
            <a:avLst/>
          </a:prstGeom>
        </p:spPr>
        <p:txBody>
          <a:bodyPr lIns="0" tIns="0" rIns="0" bIns="0" rtlCol="0" anchor="t">
            <a:spAutoFit/>
          </a:bodyPr>
          <a:lstStyle/>
          <a:p>
            <a:pPr marL="539749" lvl="1" indent="-269875" algn="l">
              <a:lnSpc>
                <a:spcPts val="4249"/>
              </a:lnSpc>
              <a:buFont typeface="Arial"/>
              <a:buChar char="•"/>
            </a:pPr>
            <a:r>
              <a:rPr lang="en-US" sz="2499" dirty="0">
                <a:solidFill>
                  <a:srgbClr val="0F4662"/>
                </a:solidFill>
                <a:latin typeface="Quicksand"/>
                <a:ea typeface="Quicksand"/>
                <a:cs typeface="Quicksand"/>
                <a:sym typeface="Quicksand"/>
              </a:rPr>
              <a:t>Manhattan leads with highest number of rentals from $210 - $506</a:t>
            </a:r>
          </a:p>
          <a:p>
            <a:pPr marL="539749" lvl="1" indent="-269875" algn="l">
              <a:lnSpc>
                <a:spcPts val="4249"/>
              </a:lnSpc>
              <a:buFont typeface="Arial"/>
              <a:buChar char="•"/>
            </a:pPr>
            <a:r>
              <a:rPr lang="en-US" sz="2499" dirty="0">
                <a:solidFill>
                  <a:srgbClr val="0F4662"/>
                </a:solidFill>
                <a:latin typeface="Quicksand"/>
                <a:ea typeface="Quicksand"/>
                <a:cs typeface="Quicksand"/>
                <a:sym typeface="Quicksand"/>
              </a:rPr>
              <a:t>Brooklyn offers options starting at $70 for a shared room up to $220 for an entire home</a:t>
            </a:r>
          </a:p>
          <a:p>
            <a:pPr marL="539749" lvl="1" indent="-269875" algn="l">
              <a:lnSpc>
                <a:spcPts val="4249"/>
              </a:lnSpc>
              <a:buFont typeface="Arial"/>
              <a:buChar char="•"/>
            </a:pPr>
            <a:r>
              <a:rPr lang="en-US" sz="2499" dirty="0">
                <a:solidFill>
                  <a:srgbClr val="0F4662"/>
                </a:solidFill>
                <a:latin typeface="Quicksand"/>
                <a:ea typeface="Quicksand"/>
                <a:cs typeface="Quicksand"/>
                <a:sym typeface="Quicksand"/>
              </a:rPr>
              <a:t>Queens offers pricing options from as low as $119 to $191</a:t>
            </a:r>
          </a:p>
          <a:p>
            <a:pPr marL="539749" lvl="1" indent="-269875" algn="l">
              <a:lnSpc>
                <a:spcPts val="4249"/>
              </a:lnSpc>
              <a:buFont typeface="Arial"/>
              <a:buChar char="•"/>
            </a:pPr>
            <a:r>
              <a:rPr lang="en-US" sz="2499" dirty="0">
                <a:solidFill>
                  <a:srgbClr val="0F4662"/>
                </a:solidFill>
                <a:latin typeface="Quicksand"/>
                <a:ea typeface="Quicksand"/>
                <a:cs typeface="Quicksand"/>
                <a:sym typeface="Quicksand"/>
              </a:rPr>
              <a:t>Bronx offers competitive pricing at lows of $57 to $161</a:t>
            </a:r>
          </a:p>
          <a:p>
            <a:pPr marL="539749" lvl="1" indent="-269875" algn="l">
              <a:lnSpc>
                <a:spcPts val="4249"/>
              </a:lnSpc>
              <a:buFont typeface="Arial"/>
              <a:buChar char="•"/>
            </a:pPr>
            <a:r>
              <a:rPr lang="en-US" sz="2499" dirty="0">
                <a:solidFill>
                  <a:srgbClr val="0F4662"/>
                </a:solidFill>
                <a:latin typeface="Quicksand"/>
                <a:ea typeface="Quicksand"/>
                <a:cs typeface="Quicksand"/>
                <a:sym typeface="Quicksand"/>
              </a:rPr>
              <a:t>Staten Island’s lowest price points are $79 to $172 for sub-urban rental options </a:t>
            </a:r>
          </a:p>
        </p:txBody>
      </p:sp>
      <p:sp>
        <p:nvSpPr>
          <p:cNvPr id="10" name="TextBox 10"/>
          <p:cNvSpPr txBox="1"/>
          <p:nvPr/>
        </p:nvSpPr>
        <p:spPr>
          <a:xfrm>
            <a:off x="1028700" y="1910992"/>
            <a:ext cx="6938067" cy="490855"/>
          </a:xfrm>
          <a:prstGeom prst="rect">
            <a:avLst/>
          </a:prstGeom>
        </p:spPr>
        <p:txBody>
          <a:bodyPr lIns="0" tIns="0" rIns="0" bIns="0" rtlCol="0" anchor="t">
            <a:spAutoFit/>
          </a:bodyPr>
          <a:lstStyle/>
          <a:p>
            <a:pPr marL="0" lvl="0" indent="0" algn="l">
              <a:lnSpc>
                <a:spcPts val="3919"/>
              </a:lnSpc>
              <a:spcBef>
                <a:spcPct val="0"/>
              </a:spcBef>
            </a:pPr>
            <a:r>
              <a:rPr lang="en-US" sz="2799" b="1">
                <a:solidFill>
                  <a:srgbClr val="0F4662"/>
                </a:solidFill>
                <a:latin typeface="Quicksand Bold"/>
                <a:ea typeface="Quicksand Bold"/>
                <a:cs typeface="Quicksand Bold"/>
                <a:sym typeface="Quicksand Bold"/>
              </a:rPr>
              <a:t>Rental Prices by Borough</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3660651" y="0"/>
            <a:ext cx="4627349" cy="10287000"/>
            <a:chOff x="0" y="0"/>
            <a:chExt cx="1218726" cy="2709333"/>
          </a:xfrm>
        </p:grpSpPr>
        <p:sp>
          <p:nvSpPr>
            <p:cNvPr id="3" name="Freeform 3"/>
            <p:cNvSpPr/>
            <p:nvPr/>
          </p:nvSpPr>
          <p:spPr>
            <a:xfrm>
              <a:off x="0" y="0"/>
              <a:ext cx="1218726" cy="2709333"/>
            </a:xfrm>
            <a:custGeom>
              <a:avLst/>
              <a:gdLst/>
              <a:ahLst/>
              <a:cxnLst/>
              <a:rect l="l" t="t" r="r" b="b"/>
              <a:pathLst>
                <a:path w="1218726" h="2709333">
                  <a:moveTo>
                    <a:pt x="0" y="0"/>
                  </a:moveTo>
                  <a:lnTo>
                    <a:pt x="1218726" y="0"/>
                  </a:lnTo>
                  <a:lnTo>
                    <a:pt x="1218726" y="2709333"/>
                  </a:lnTo>
                  <a:lnTo>
                    <a:pt x="0" y="2709333"/>
                  </a:lnTo>
                  <a:close/>
                </a:path>
              </a:pathLst>
            </a:custGeom>
            <a:solidFill>
              <a:srgbClr val="FFFFFF"/>
            </a:solidFill>
          </p:spPr>
          <p:txBody>
            <a:bodyPr/>
            <a:lstStyle/>
            <a:p>
              <a:endParaRPr lang="en-US"/>
            </a:p>
          </p:txBody>
        </p:sp>
        <p:sp>
          <p:nvSpPr>
            <p:cNvPr id="4" name="TextBox 4"/>
            <p:cNvSpPr txBox="1"/>
            <p:nvPr/>
          </p:nvSpPr>
          <p:spPr>
            <a:xfrm>
              <a:off x="0" y="-123825"/>
              <a:ext cx="1218726" cy="2833158"/>
            </a:xfrm>
            <a:prstGeom prst="rect">
              <a:avLst/>
            </a:prstGeom>
          </p:spPr>
          <p:txBody>
            <a:bodyPr lIns="50800" tIns="50800" rIns="50800" bIns="50800" rtlCol="0" anchor="ctr"/>
            <a:lstStyle/>
            <a:p>
              <a:pPr algn="ctr">
                <a:lnSpc>
                  <a:spcPts val="4079"/>
                </a:lnSpc>
              </a:pPr>
              <a:endParaRPr/>
            </a:p>
          </p:txBody>
        </p:sp>
      </p:grpSp>
      <p:sp>
        <p:nvSpPr>
          <p:cNvPr id="7" name="TextBox 7"/>
          <p:cNvSpPr txBox="1"/>
          <p:nvPr/>
        </p:nvSpPr>
        <p:spPr>
          <a:xfrm>
            <a:off x="1028700" y="599709"/>
            <a:ext cx="5702843" cy="1085215"/>
          </a:xfrm>
          <a:prstGeom prst="rect">
            <a:avLst/>
          </a:prstGeom>
        </p:spPr>
        <p:txBody>
          <a:bodyPr lIns="0" tIns="0" rIns="0" bIns="0" rtlCol="0" anchor="t">
            <a:spAutoFit/>
          </a:bodyPr>
          <a:lstStyle/>
          <a:p>
            <a:pPr marL="0" lvl="0" indent="0" algn="l">
              <a:lnSpc>
                <a:spcPts val="8959"/>
              </a:lnSpc>
              <a:spcBef>
                <a:spcPct val="0"/>
              </a:spcBef>
            </a:pPr>
            <a:r>
              <a:rPr lang="en-US" sz="6399" b="1" i="1">
                <a:solidFill>
                  <a:srgbClr val="0F4662"/>
                </a:solidFill>
                <a:latin typeface="Cormorant Garamond Bold Italics"/>
                <a:ea typeface="Cormorant Garamond Bold Italics"/>
                <a:cs typeface="Cormorant Garamond Bold Italics"/>
                <a:sym typeface="Cormorant Garamond Bold Italics"/>
              </a:rPr>
              <a:t>Airbnb’s Earnings</a:t>
            </a:r>
          </a:p>
        </p:txBody>
      </p:sp>
      <p:sp>
        <p:nvSpPr>
          <p:cNvPr id="8" name="TextBox 8"/>
          <p:cNvSpPr txBox="1"/>
          <p:nvPr/>
        </p:nvSpPr>
        <p:spPr>
          <a:xfrm>
            <a:off x="1028700" y="2434248"/>
            <a:ext cx="6857633" cy="2045560"/>
          </a:xfrm>
          <a:prstGeom prst="rect">
            <a:avLst/>
          </a:prstGeom>
        </p:spPr>
        <p:txBody>
          <a:bodyPr lIns="0" tIns="0" rIns="0" bIns="0" rtlCol="0" anchor="t">
            <a:spAutoFit/>
          </a:bodyPr>
          <a:lstStyle/>
          <a:p>
            <a:pPr marL="518160" lvl="1" indent="-259080" algn="l">
              <a:lnSpc>
                <a:spcPts val="4079"/>
              </a:lnSpc>
              <a:buFont typeface="Arial"/>
              <a:buChar char="•"/>
            </a:pPr>
            <a:r>
              <a:rPr lang="en-US" sz="2400" dirty="0">
                <a:solidFill>
                  <a:srgbClr val="0F4662"/>
                </a:solidFill>
                <a:latin typeface="Quicksand"/>
                <a:ea typeface="Quicksand"/>
                <a:cs typeface="Quicksand"/>
                <a:sym typeface="Quicksand"/>
              </a:rPr>
              <a:t>Airbnb earns a commission of 3% per night from each host’s rental income.</a:t>
            </a:r>
          </a:p>
          <a:p>
            <a:pPr marL="518160" lvl="1" indent="-259080" algn="l">
              <a:lnSpc>
                <a:spcPts val="4079"/>
              </a:lnSpc>
              <a:buFont typeface="Arial"/>
              <a:buChar char="•"/>
            </a:pPr>
            <a:r>
              <a:rPr lang="en-US" sz="2400" dirty="0">
                <a:solidFill>
                  <a:srgbClr val="0F4662"/>
                </a:solidFill>
                <a:latin typeface="Quicksand"/>
                <a:ea typeface="Quicksand"/>
                <a:cs typeface="Quicksand"/>
                <a:sym typeface="Quicksand"/>
              </a:rPr>
              <a:t>Data shows at full occupancy Airbnb earns $260k per night</a:t>
            </a:r>
          </a:p>
        </p:txBody>
      </p:sp>
      <p:sp>
        <p:nvSpPr>
          <p:cNvPr id="9" name="TextBox 9"/>
          <p:cNvSpPr txBox="1"/>
          <p:nvPr/>
        </p:nvSpPr>
        <p:spPr>
          <a:xfrm>
            <a:off x="1028700" y="5064290"/>
            <a:ext cx="7047467" cy="2045560"/>
          </a:xfrm>
          <a:prstGeom prst="rect">
            <a:avLst/>
          </a:prstGeom>
        </p:spPr>
        <p:txBody>
          <a:bodyPr lIns="0" tIns="0" rIns="0" bIns="0" rtlCol="0" anchor="t">
            <a:spAutoFit/>
          </a:bodyPr>
          <a:lstStyle/>
          <a:p>
            <a:pPr marL="518160" lvl="1" indent="-259080" algn="l">
              <a:lnSpc>
                <a:spcPts val="4079"/>
              </a:lnSpc>
              <a:buFont typeface="Arial"/>
              <a:buChar char="•"/>
            </a:pPr>
            <a:r>
              <a:rPr lang="en-US" sz="2400" dirty="0">
                <a:solidFill>
                  <a:srgbClr val="0F4662"/>
                </a:solidFill>
                <a:latin typeface="Quicksand"/>
                <a:ea typeface="Quicksand"/>
                <a:cs typeface="Quicksand"/>
                <a:sym typeface="Quicksand"/>
              </a:rPr>
              <a:t>Huge rental market - $153k nightly income</a:t>
            </a:r>
          </a:p>
          <a:p>
            <a:pPr marL="518160" lvl="1" indent="-259080" algn="l">
              <a:lnSpc>
                <a:spcPts val="4079"/>
              </a:lnSpc>
              <a:buFont typeface="Arial"/>
              <a:buChar char="•"/>
            </a:pPr>
            <a:r>
              <a:rPr lang="en-US" sz="2400" dirty="0">
                <a:solidFill>
                  <a:srgbClr val="0F4662"/>
                </a:solidFill>
                <a:latin typeface="Quicksand"/>
                <a:ea typeface="Quicksand"/>
                <a:cs typeface="Quicksand"/>
                <a:sym typeface="Quicksand"/>
              </a:rPr>
              <a:t>Popular sites - Broadway, Central Park, Empire State Building, &amp; Times Square</a:t>
            </a:r>
          </a:p>
          <a:p>
            <a:pPr marL="518160" lvl="1" indent="-259080" algn="l">
              <a:lnSpc>
                <a:spcPts val="4079"/>
              </a:lnSpc>
              <a:buFont typeface="Arial"/>
              <a:buChar char="•"/>
            </a:pPr>
            <a:r>
              <a:rPr lang="en-US" sz="2400" dirty="0">
                <a:solidFill>
                  <a:srgbClr val="0F4662"/>
                </a:solidFill>
                <a:latin typeface="Quicksand"/>
                <a:ea typeface="Quicksand"/>
                <a:cs typeface="Quicksand"/>
                <a:sym typeface="Quicksand"/>
              </a:rPr>
              <a:t>Caters to a diverse target audience</a:t>
            </a:r>
          </a:p>
        </p:txBody>
      </p:sp>
      <p:sp>
        <p:nvSpPr>
          <p:cNvPr id="10" name="TextBox 10"/>
          <p:cNvSpPr txBox="1"/>
          <p:nvPr/>
        </p:nvSpPr>
        <p:spPr>
          <a:xfrm>
            <a:off x="1028700" y="7713383"/>
            <a:ext cx="7616969" cy="2298700"/>
          </a:xfrm>
          <a:prstGeom prst="rect">
            <a:avLst/>
          </a:prstGeom>
        </p:spPr>
        <p:txBody>
          <a:bodyPr lIns="0" tIns="0" rIns="0" bIns="0" rtlCol="0" anchor="t">
            <a:spAutoFit/>
          </a:bodyPr>
          <a:lstStyle/>
          <a:p>
            <a:pPr marL="474981" lvl="1" indent="-237491" algn="l">
              <a:lnSpc>
                <a:spcPts val="3740"/>
              </a:lnSpc>
              <a:buFont typeface="Arial"/>
              <a:buChar char="•"/>
            </a:pPr>
            <a:r>
              <a:rPr lang="en-US" sz="2200">
                <a:solidFill>
                  <a:srgbClr val="0F4662"/>
                </a:solidFill>
                <a:latin typeface="Quicksand"/>
                <a:ea typeface="Quicksand"/>
                <a:cs typeface="Quicksand"/>
                <a:sym typeface="Quicksand"/>
              </a:rPr>
              <a:t>Brooklyn contributes 29% or $74k of overall earnings. </a:t>
            </a:r>
          </a:p>
          <a:p>
            <a:pPr marL="474981" lvl="1" indent="-237491" algn="l">
              <a:lnSpc>
                <a:spcPts val="3740"/>
              </a:lnSpc>
              <a:buFont typeface="Arial"/>
              <a:buChar char="•"/>
            </a:pPr>
            <a:r>
              <a:rPr lang="en-US" sz="2200">
                <a:solidFill>
                  <a:srgbClr val="0F4662"/>
                </a:solidFill>
                <a:latin typeface="Quicksand"/>
                <a:ea typeface="Quicksand"/>
                <a:cs typeface="Quicksand"/>
                <a:sym typeface="Quicksand"/>
              </a:rPr>
              <a:t>Entire homes and private rooms are also key revenue drivers.</a:t>
            </a:r>
          </a:p>
          <a:p>
            <a:pPr marL="474981" lvl="1" indent="-237491" algn="l">
              <a:lnSpc>
                <a:spcPts val="3740"/>
              </a:lnSpc>
              <a:buFont typeface="Arial"/>
              <a:buChar char="•"/>
            </a:pPr>
            <a:r>
              <a:rPr lang="en-US" sz="2200">
                <a:solidFill>
                  <a:srgbClr val="0F4662"/>
                </a:solidFill>
                <a:latin typeface="Quicksand"/>
                <a:ea typeface="Quicksand"/>
                <a:cs typeface="Quicksand"/>
                <a:sym typeface="Quicksand"/>
              </a:rPr>
              <a:t>Top amenities - Brooklyn Bridge, Coney Island and Prospect Park</a:t>
            </a:r>
          </a:p>
        </p:txBody>
      </p:sp>
      <p:sp>
        <p:nvSpPr>
          <p:cNvPr id="11" name="TextBox 11"/>
          <p:cNvSpPr txBox="1"/>
          <p:nvPr/>
        </p:nvSpPr>
        <p:spPr>
          <a:xfrm>
            <a:off x="1028700" y="1914818"/>
            <a:ext cx="10527757" cy="490855"/>
          </a:xfrm>
          <a:prstGeom prst="rect">
            <a:avLst/>
          </a:prstGeom>
        </p:spPr>
        <p:txBody>
          <a:bodyPr lIns="0" tIns="0" rIns="0" bIns="0" rtlCol="0" anchor="t">
            <a:spAutoFit/>
          </a:bodyPr>
          <a:lstStyle/>
          <a:p>
            <a:pPr marL="0" lvl="0" indent="0" algn="l">
              <a:lnSpc>
                <a:spcPts val="3919"/>
              </a:lnSpc>
              <a:spcBef>
                <a:spcPct val="0"/>
              </a:spcBef>
            </a:pPr>
            <a:r>
              <a:rPr lang="en-US" sz="2799" b="1">
                <a:solidFill>
                  <a:srgbClr val="0F4662"/>
                </a:solidFill>
                <a:latin typeface="Quicksand Bold"/>
                <a:ea typeface="Quicksand Bold"/>
                <a:cs typeface="Quicksand Bold"/>
                <a:sym typeface="Quicksand Bold"/>
              </a:rPr>
              <a:t>Commission Structure</a:t>
            </a:r>
          </a:p>
        </p:txBody>
      </p:sp>
      <p:sp>
        <p:nvSpPr>
          <p:cNvPr id="12" name="TextBox 12"/>
          <p:cNvSpPr txBox="1"/>
          <p:nvPr/>
        </p:nvSpPr>
        <p:spPr>
          <a:xfrm>
            <a:off x="1028700" y="4472598"/>
            <a:ext cx="10527757" cy="565150"/>
          </a:xfrm>
          <a:prstGeom prst="rect">
            <a:avLst/>
          </a:prstGeom>
        </p:spPr>
        <p:txBody>
          <a:bodyPr lIns="0" tIns="0" rIns="0" bIns="0" rtlCol="0" anchor="t">
            <a:spAutoFit/>
          </a:bodyPr>
          <a:lstStyle/>
          <a:p>
            <a:pPr marL="0" lvl="0" indent="0" algn="l">
              <a:lnSpc>
                <a:spcPts val="4759"/>
              </a:lnSpc>
            </a:pPr>
            <a:r>
              <a:rPr lang="en-US" sz="2799" b="1">
                <a:solidFill>
                  <a:srgbClr val="0F4662"/>
                </a:solidFill>
                <a:latin typeface="Quicksand Bold"/>
                <a:ea typeface="Quicksand Bold"/>
                <a:cs typeface="Quicksand Bold"/>
                <a:sym typeface="Quicksand Bold"/>
              </a:rPr>
              <a:t>Manhattan Insights</a:t>
            </a:r>
          </a:p>
        </p:txBody>
      </p:sp>
      <p:sp>
        <p:nvSpPr>
          <p:cNvPr id="13" name="TextBox 13"/>
          <p:cNvSpPr txBox="1"/>
          <p:nvPr/>
        </p:nvSpPr>
        <p:spPr>
          <a:xfrm>
            <a:off x="1028700" y="7102640"/>
            <a:ext cx="10527757" cy="565150"/>
          </a:xfrm>
          <a:prstGeom prst="rect">
            <a:avLst/>
          </a:prstGeom>
        </p:spPr>
        <p:txBody>
          <a:bodyPr lIns="0" tIns="0" rIns="0" bIns="0" rtlCol="0" anchor="t">
            <a:spAutoFit/>
          </a:bodyPr>
          <a:lstStyle/>
          <a:p>
            <a:pPr marL="0" lvl="0" indent="0" algn="l">
              <a:lnSpc>
                <a:spcPts val="4759"/>
              </a:lnSpc>
            </a:pPr>
            <a:r>
              <a:rPr lang="en-US" sz="2799" b="1">
                <a:solidFill>
                  <a:srgbClr val="0F4662"/>
                </a:solidFill>
                <a:latin typeface="Quicksand Bold"/>
                <a:ea typeface="Quicksand Bold"/>
                <a:cs typeface="Quicksand Bold"/>
                <a:sym typeface="Quicksand Bold"/>
              </a:rPr>
              <a:t>Brooklyn Insights</a:t>
            </a:r>
          </a:p>
        </p:txBody>
      </p:sp>
      <p:pic>
        <p:nvPicPr>
          <p:cNvPr id="15" name="Picture 14">
            <a:extLst>
              <a:ext uri="{FF2B5EF4-FFF2-40B4-BE49-F238E27FC236}">
                <a16:creationId xmlns:a16="http://schemas.microsoft.com/office/drawing/2014/main" id="{8934E961-F783-2717-D662-4BE4EB37C87A}"/>
              </a:ext>
            </a:extLst>
          </p:cNvPr>
          <p:cNvPicPr>
            <a:picLocks noChangeAspect="1"/>
          </p:cNvPicPr>
          <p:nvPr/>
        </p:nvPicPr>
        <p:blipFill>
          <a:blip r:embed="rId2"/>
          <a:stretch>
            <a:fillRect/>
          </a:stretch>
        </p:blipFill>
        <p:spPr>
          <a:xfrm>
            <a:off x="8439790" y="730678"/>
            <a:ext cx="9686614" cy="8680022"/>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grpSp>
        <p:nvGrpSpPr>
          <p:cNvPr id="2" name="Group 2"/>
          <p:cNvGrpSpPr/>
          <p:nvPr/>
        </p:nvGrpSpPr>
        <p:grpSpPr>
          <a:xfrm>
            <a:off x="13660651" y="0"/>
            <a:ext cx="4627349" cy="10287000"/>
            <a:chOff x="0" y="0"/>
            <a:chExt cx="1218726" cy="2709333"/>
          </a:xfrm>
        </p:grpSpPr>
        <p:sp>
          <p:nvSpPr>
            <p:cNvPr id="3" name="Freeform 3"/>
            <p:cNvSpPr/>
            <p:nvPr/>
          </p:nvSpPr>
          <p:spPr>
            <a:xfrm>
              <a:off x="0" y="0"/>
              <a:ext cx="1218726" cy="2709333"/>
            </a:xfrm>
            <a:custGeom>
              <a:avLst/>
              <a:gdLst/>
              <a:ahLst/>
              <a:cxnLst/>
              <a:rect l="l" t="t" r="r" b="b"/>
              <a:pathLst>
                <a:path w="1218726" h="2709333">
                  <a:moveTo>
                    <a:pt x="0" y="0"/>
                  </a:moveTo>
                  <a:lnTo>
                    <a:pt x="1218726" y="0"/>
                  </a:lnTo>
                  <a:lnTo>
                    <a:pt x="1218726" y="2709333"/>
                  </a:lnTo>
                  <a:lnTo>
                    <a:pt x="0" y="2709333"/>
                  </a:lnTo>
                  <a:close/>
                </a:path>
              </a:pathLst>
            </a:custGeom>
            <a:solidFill>
              <a:srgbClr val="FFFFFF"/>
            </a:solidFill>
          </p:spPr>
          <p:txBody>
            <a:bodyPr/>
            <a:lstStyle/>
            <a:p>
              <a:endParaRPr lang="en-US"/>
            </a:p>
          </p:txBody>
        </p:sp>
        <p:sp>
          <p:nvSpPr>
            <p:cNvPr id="4" name="TextBox 4"/>
            <p:cNvSpPr txBox="1"/>
            <p:nvPr/>
          </p:nvSpPr>
          <p:spPr>
            <a:xfrm>
              <a:off x="0" y="-123825"/>
              <a:ext cx="1218726" cy="2833158"/>
            </a:xfrm>
            <a:prstGeom prst="rect">
              <a:avLst/>
            </a:prstGeom>
          </p:spPr>
          <p:txBody>
            <a:bodyPr lIns="50800" tIns="50800" rIns="50800" bIns="50800" rtlCol="0" anchor="ctr"/>
            <a:lstStyle/>
            <a:p>
              <a:pPr algn="ctr">
                <a:lnSpc>
                  <a:spcPts val="4079"/>
                </a:lnSpc>
              </a:pPr>
              <a:endParaRPr/>
            </a:p>
          </p:txBody>
        </p:sp>
      </p:grpSp>
      <p:sp>
        <p:nvSpPr>
          <p:cNvPr id="7" name="TextBox 7"/>
          <p:cNvSpPr txBox="1"/>
          <p:nvPr/>
        </p:nvSpPr>
        <p:spPr>
          <a:xfrm>
            <a:off x="1028700" y="599709"/>
            <a:ext cx="5702843" cy="1085215"/>
          </a:xfrm>
          <a:prstGeom prst="rect">
            <a:avLst/>
          </a:prstGeom>
        </p:spPr>
        <p:txBody>
          <a:bodyPr lIns="0" tIns="0" rIns="0" bIns="0" rtlCol="0" anchor="t">
            <a:spAutoFit/>
          </a:bodyPr>
          <a:lstStyle/>
          <a:p>
            <a:pPr marL="0" lvl="0" indent="0" algn="l">
              <a:lnSpc>
                <a:spcPts val="8959"/>
              </a:lnSpc>
              <a:spcBef>
                <a:spcPct val="0"/>
              </a:spcBef>
            </a:pPr>
            <a:r>
              <a:rPr lang="en-US" sz="6399" b="1" i="1">
                <a:solidFill>
                  <a:srgbClr val="0F4662"/>
                </a:solidFill>
                <a:latin typeface="Cormorant Garamond Bold Italics"/>
                <a:ea typeface="Cormorant Garamond Bold Italics"/>
                <a:cs typeface="Cormorant Garamond Bold Italics"/>
                <a:sym typeface="Cormorant Garamond Bold Italics"/>
              </a:rPr>
              <a:t>Airbnb’s Earnings</a:t>
            </a:r>
          </a:p>
        </p:txBody>
      </p:sp>
      <p:sp>
        <p:nvSpPr>
          <p:cNvPr id="8" name="TextBox 8"/>
          <p:cNvSpPr txBox="1"/>
          <p:nvPr/>
        </p:nvSpPr>
        <p:spPr>
          <a:xfrm>
            <a:off x="1028700" y="2434248"/>
            <a:ext cx="5702843" cy="2028825"/>
          </a:xfrm>
          <a:prstGeom prst="rect">
            <a:avLst/>
          </a:prstGeom>
        </p:spPr>
        <p:txBody>
          <a:bodyPr lIns="0" tIns="0" rIns="0" bIns="0" rtlCol="0" anchor="t">
            <a:spAutoFit/>
          </a:bodyPr>
          <a:lstStyle/>
          <a:p>
            <a:pPr marL="518160" lvl="1" indent="-259080" algn="l">
              <a:lnSpc>
                <a:spcPts val="4079"/>
              </a:lnSpc>
              <a:buFont typeface="Arial"/>
              <a:buChar char="•"/>
            </a:pPr>
            <a:r>
              <a:rPr lang="en-US" sz="2400">
                <a:solidFill>
                  <a:srgbClr val="0F4662"/>
                </a:solidFill>
                <a:latin typeface="Quicksand"/>
                <a:ea typeface="Quicksand"/>
                <a:cs typeface="Quicksand"/>
                <a:sym typeface="Quicksand"/>
              </a:rPr>
              <a:t>Diverse range of listing options </a:t>
            </a:r>
          </a:p>
          <a:p>
            <a:pPr marL="518160" lvl="1" indent="-259080" algn="l">
              <a:lnSpc>
                <a:spcPts val="4079"/>
              </a:lnSpc>
              <a:buFont typeface="Arial"/>
              <a:buChar char="•"/>
            </a:pPr>
            <a:r>
              <a:rPr lang="en-US" sz="2400">
                <a:solidFill>
                  <a:srgbClr val="0F4662"/>
                </a:solidFill>
                <a:latin typeface="Quicksand"/>
                <a:ea typeface="Quicksand"/>
                <a:cs typeface="Quicksand"/>
                <a:sym typeface="Quicksand"/>
              </a:rPr>
              <a:t>Suitable for budget renters</a:t>
            </a:r>
          </a:p>
          <a:p>
            <a:pPr marL="518160" lvl="1" indent="-259080" algn="l">
              <a:lnSpc>
                <a:spcPts val="4079"/>
              </a:lnSpc>
              <a:buFont typeface="Arial"/>
              <a:buChar char="•"/>
            </a:pPr>
            <a:r>
              <a:rPr lang="en-US" sz="2400">
                <a:solidFill>
                  <a:srgbClr val="0F4662"/>
                </a:solidFill>
                <a:latin typeface="Quicksand"/>
                <a:ea typeface="Quicksand"/>
                <a:cs typeface="Quicksand"/>
                <a:sym typeface="Quicksand"/>
              </a:rPr>
              <a:t>Queens rentals contributed $25k in commissions for Airbnb</a:t>
            </a:r>
          </a:p>
        </p:txBody>
      </p:sp>
      <p:sp>
        <p:nvSpPr>
          <p:cNvPr id="9" name="TextBox 9"/>
          <p:cNvSpPr txBox="1"/>
          <p:nvPr/>
        </p:nvSpPr>
        <p:spPr>
          <a:xfrm>
            <a:off x="1028700" y="5064290"/>
            <a:ext cx="7603822" cy="2028825"/>
          </a:xfrm>
          <a:prstGeom prst="rect">
            <a:avLst/>
          </a:prstGeom>
        </p:spPr>
        <p:txBody>
          <a:bodyPr lIns="0" tIns="0" rIns="0" bIns="0" rtlCol="0" anchor="t">
            <a:spAutoFit/>
          </a:bodyPr>
          <a:lstStyle/>
          <a:p>
            <a:pPr marL="518160" lvl="1" indent="-259080" algn="l">
              <a:lnSpc>
                <a:spcPts val="4079"/>
              </a:lnSpc>
              <a:buFont typeface="Arial"/>
              <a:buChar char="•"/>
            </a:pPr>
            <a:r>
              <a:rPr lang="en-US" sz="2400">
                <a:solidFill>
                  <a:srgbClr val="0F4662"/>
                </a:solidFill>
                <a:latin typeface="Quicksand"/>
                <a:ea typeface="Quicksand"/>
                <a:cs typeface="Quicksand"/>
                <a:sym typeface="Quicksand"/>
              </a:rPr>
              <a:t>A small market - limited rentals</a:t>
            </a:r>
          </a:p>
          <a:p>
            <a:pPr marL="518160" lvl="1" indent="-259080" algn="l">
              <a:lnSpc>
                <a:spcPts val="4079"/>
              </a:lnSpc>
              <a:buFont typeface="Arial"/>
              <a:buChar char="•"/>
            </a:pPr>
            <a:r>
              <a:rPr lang="en-US" sz="2400">
                <a:solidFill>
                  <a:srgbClr val="0F4662"/>
                </a:solidFill>
                <a:latin typeface="Quicksand"/>
                <a:ea typeface="Quicksand"/>
                <a:cs typeface="Quicksand"/>
                <a:sym typeface="Quicksand"/>
              </a:rPr>
              <a:t>Amenities include Yankee Stadium and Bronx Zoo</a:t>
            </a:r>
          </a:p>
          <a:p>
            <a:pPr marL="518160" lvl="1" indent="-259080" algn="l">
              <a:lnSpc>
                <a:spcPts val="4079"/>
              </a:lnSpc>
              <a:buFont typeface="Arial"/>
              <a:buChar char="•"/>
            </a:pPr>
            <a:r>
              <a:rPr lang="en-US" sz="2400">
                <a:solidFill>
                  <a:srgbClr val="0F4662"/>
                </a:solidFill>
                <a:latin typeface="Quicksand"/>
                <a:ea typeface="Quicksand"/>
                <a:cs typeface="Quicksand"/>
                <a:sym typeface="Quicksand"/>
              </a:rPr>
              <a:t>Commission contributions are over $5000 per night</a:t>
            </a:r>
          </a:p>
        </p:txBody>
      </p:sp>
      <p:sp>
        <p:nvSpPr>
          <p:cNvPr id="10" name="TextBox 10"/>
          <p:cNvSpPr txBox="1"/>
          <p:nvPr/>
        </p:nvSpPr>
        <p:spPr>
          <a:xfrm>
            <a:off x="1028700" y="7694333"/>
            <a:ext cx="8115300" cy="2543175"/>
          </a:xfrm>
          <a:prstGeom prst="rect">
            <a:avLst/>
          </a:prstGeom>
        </p:spPr>
        <p:txBody>
          <a:bodyPr lIns="0" tIns="0" rIns="0" bIns="0" rtlCol="0" anchor="t">
            <a:spAutoFit/>
          </a:bodyPr>
          <a:lstStyle/>
          <a:p>
            <a:pPr marL="518160" lvl="1" indent="-259080" algn="l">
              <a:lnSpc>
                <a:spcPts val="4079"/>
              </a:lnSpc>
              <a:buFont typeface="Arial"/>
              <a:buChar char="•"/>
            </a:pPr>
            <a:r>
              <a:rPr lang="en-US" sz="2400">
                <a:solidFill>
                  <a:srgbClr val="0F4662"/>
                </a:solidFill>
                <a:latin typeface="Quicksand"/>
                <a:ea typeface="Quicksand"/>
                <a:cs typeface="Quicksand"/>
                <a:sym typeface="Quicksand"/>
              </a:rPr>
              <a:t>Very few options rental options</a:t>
            </a:r>
          </a:p>
          <a:p>
            <a:pPr marL="518160" lvl="1" indent="-259080" algn="l">
              <a:lnSpc>
                <a:spcPts val="4079"/>
              </a:lnSpc>
              <a:buFont typeface="Arial"/>
              <a:buChar char="•"/>
            </a:pPr>
            <a:r>
              <a:rPr lang="en-US" sz="2400">
                <a:solidFill>
                  <a:srgbClr val="0F4662"/>
                </a:solidFill>
                <a:latin typeface="Quicksand"/>
                <a:ea typeface="Quicksand"/>
                <a:cs typeface="Quicksand"/>
                <a:sym typeface="Quicksand"/>
              </a:rPr>
              <a:t>Suited for travelers who want a quiet suburban alternative.</a:t>
            </a:r>
          </a:p>
          <a:p>
            <a:pPr marL="518160" lvl="1" indent="-259080" algn="l">
              <a:lnSpc>
                <a:spcPts val="4079"/>
              </a:lnSpc>
              <a:buFont typeface="Arial"/>
              <a:buChar char="•"/>
            </a:pPr>
            <a:r>
              <a:rPr lang="en-US" sz="2400">
                <a:solidFill>
                  <a:srgbClr val="0F4662"/>
                </a:solidFill>
                <a:latin typeface="Quicksand"/>
                <a:ea typeface="Quicksand"/>
                <a:cs typeface="Quicksand"/>
                <a:sym typeface="Quicksand"/>
              </a:rPr>
              <a:t>Low commissions - $2k per night in earnings for Airbnb</a:t>
            </a:r>
          </a:p>
        </p:txBody>
      </p:sp>
      <p:sp>
        <p:nvSpPr>
          <p:cNvPr id="11" name="TextBox 11"/>
          <p:cNvSpPr txBox="1"/>
          <p:nvPr/>
        </p:nvSpPr>
        <p:spPr>
          <a:xfrm>
            <a:off x="1028700" y="1914818"/>
            <a:ext cx="10527757" cy="490855"/>
          </a:xfrm>
          <a:prstGeom prst="rect">
            <a:avLst/>
          </a:prstGeom>
        </p:spPr>
        <p:txBody>
          <a:bodyPr lIns="0" tIns="0" rIns="0" bIns="0" rtlCol="0" anchor="t">
            <a:spAutoFit/>
          </a:bodyPr>
          <a:lstStyle/>
          <a:p>
            <a:pPr marL="0" lvl="0" indent="0" algn="l">
              <a:lnSpc>
                <a:spcPts val="3919"/>
              </a:lnSpc>
              <a:spcBef>
                <a:spcPct val="0"/>
              </a:spcBef>
            </a:pPr>
            <a:r>
              <a:rPr lang="en-US" sz="2799" b="1">
                <a:solidFill>
                  <a:srgbClr val="0F4662"/>
                </a:solidFill>
                <a:latin typeface="Quicksand Bold"/>
                <a:ea typeface="Quicksand Bold"/>
                <a:cs typeface="Quicksand Bold"/>
                <a:sym typeface="Quicksand Bold"/>
              </a:rPr>
              <a:t>Queens Insights</a:t>
            </a:r>
          </a:p>
        </p:txBody>
      </p:sp>
      <p:sp>
        <p:nvSpPr>
          <p:cNvPr id="12" name="TextBox 12"/>
          <p:cNvSpPr txBox="1"/>
          <p:nvPr/>
        </p:nvSpPr>
        <p:spPr>
          <a:xfrm>
            <a:off x="1028700" y="4472598"/>
            <a:ext cx="10527757" cy="565150"/>
          </a:xfrm>
          <a:prstGeom prst="rect">
            <a:avLst/>
          </a:prstGeom>
        </p:spPr>
        <p:txBody>
          <a:bodyPr lIns="0" tIns="0" rIns="0" bIns="0" rtlCol="0" anchor="t">
            <a:spAutoFit/>
          </a:bodyPr>
          <a:lstStyle/>
          <a:p>
            <a:pPr marL="0" lvl="0" indent="0" algn="l">
              <a:lnSpc>
                <a:spcPts val="4759"/>
              </a:lnSpc>
            </a:pPr>
            <a:r>
              <a:rPr lang="en-US" sz="2799" b="1">
                <a:solidFill>
                  <a:srgbClr val="0F4662"/>
                </a:solidFill>
                <a:latin typeface="Quicksand Bold"/>
                <a:ea typeface="Quicksand Bold"/>
                <a:cs typeface="Quicksand Bold"/>
                <a:sym typeface="Quicksand Bold"/>
              </a:rPr>
              <a:t>Bronx Insights</a:t>
            </a:r>
          </a:p>
        </p:txBody>
      </p:sp>
      <p:sp>
        <p:nvSpPr>
          <p:cNvPr id="13" name="TextBox 13"/>
          <p:cNvSpPr txBox="1"/>
          <p:nvPr/>
        </p:nvSpPr>
        <p:spPr>
          <a:xfrm>
            <a:off x="1028700" y="7102640"/>
            <a:ext cx="10527757" cy="565150"/>
          </a:xfrm>
          <a:prstGeom prst="rect">
            <a:avLst/>
          </a:prstGeom>
        </p:spPr>
        <p:txBody>
          <a:bodyPr lIns="0" tIns="0" rIns="0" bIns="0" rtlCol="0" anchor="t">
            <a:spAutoFit/>
          </a:bodyPr>
          <a:lstStyle/>
          <a:p>
            <a:pPr marL="0" lvl="0" indent="0" algn="l">
              <a:lnSpc>
                <a:spcPts val="4759"/>
              </a:lnSpc>
            </a:pPr>
            <a:r>
              <a:rPr lang="en-US" sz="2799" b="1">
                <a:solidFill>
                  <a:srgbClr val="0F4662"/>
                </a:solidFill>
                <a:latin typeface="Quicksand Bold"/>
                <a:ea typeface="Quicksand Bold"/>
                <a:cs typeface="Quicksand Bold"/>
                <a:sym typeface="Quicksand Bold"/>
              </a:rPr>
              <a:t>Staten Island Insights</a:t>
            </a:r>
          </a:p>
        </p:txBody>
      </p:sp>
      <p:pic>
        <p:nvPicPr>
          <p:cNvPr id="14" name="Picture 13">
            <a:extLst>
              <a:ext uri="{FF2B5EF4-FFF2-40B4-BE49-F238E27FC236}">
                <a16:creationId xmlns:a16="http://schemas.microsoft.com/office/drawing/2014/main" id="{06F0B34A-28FD-E99A-F64E-3CD366A37663}"/>
              </a:ext>
            </a:extLst>
          </p:cNvPr>
          <p:cNvPicPr>
            <a:picLocks noChangeAspect="1"/>
          </p:cNvPicPr>
          <p:nvPr/>
        </p:nvPicPr>
        <p:blipFill>
          <a:blip r:embed="rId3"/>
          <a:stretch>
            <a:fillRect/>
          </a:stretch>
        </p:blipFill>
        <p:spPr>
          <a:xfrm>
            <a:off x="8839394" y="49492"/>
            <a:ext cx="9448606" cy="8466747"/>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2" name="Freeform 2"/>
          <p:cNvSpPr/>
          <p:nvPr/>
        </p:nvSpPr>
        <p:spPr>
          <a:xfrm>
            <a:off x="9829800" y="3306497"/>
            <a:ext cx="7719636" cy="6288219"/>
          </a:xfrm>
          <a:custGeom>
            <a:avLst/>
            <a:gdLst/>
            <a:ahLst/>
            <a:cxnLst/>
            <a:rect l="l" t="t" r="r" b="b"/>
            <a:pathLst>
              <a:path w="6395414" h="6288219">
                <a:moveTo>
                  <a:pt x="0" y="0"/>
                </a:moveTo>
                <a:lnTo>
                  <a:pt x="6395414" y="0"/>
                </a:lnTo>
                <a:lnTo>
                  <a:pt x="6395414" y="6288219"/>
                </a:lnTo>
                <a:lnTo>
                  <a:pt x="0" y="6288219"/>
                </a:lnTo>
                <a:lnTo>
                  <a:pt x="0" y="0"/>
                </a:lnTo>
                <a:close/>
              </a:path>
            </a:pathLst>
          </a:custGeom>
          <a:blipFill>
            <a:blip r:embed="rId2"/>
            <a:stretch>
              <a:fillRect r="-3281"/>
            </a:stretch>
          </a:blipFill>
          <a:ln w="38100" cap="sq">
            <a:solidFill>
              <a:srgbClr val="48668C"/>
            </a:solidFill>
            <a:prstDash val="solid"/>
            <a:miter/>
          </a:ln>
        </p:spPr>
        <p:txBody>
          <a:bodyPr/>
          <a:lstStyle/>
          <a:p>
            <a:endParaRPr lang="en-US"/>
          </a:p>
        </p:txBody>
      </p:sp>
      <p:sp>
        <p:nvSpPr>
          <p:cNvPr id="3" name="Freeform 3"/>
          <p:cNvSpPr/>
          <p:nvPr/>
        </p:nvSpPr>
        <p:spPr>
          <a:xfrm>
            <a:off x="738564" y="3306497"/>
            <a:ext cx="8854549" cy="6288219"/>
          </a:xfrm>
          <a:custGeom>
            <a:avLst/>
            <a:gdLst/>
            <a:ahLst/>
            <a:cxnLst/>
            <a:rect l="l" t="t" r="r" b="b"/>
            <a:pathLst>
              <a:path w="8854549" h="5365709">
                <a:moveTo>
                  <a:pt x="0" y="0"/>
                </a:moveTo>
                <a:lnTo>
                  <a:pt x="8854549" y="0"/>
                </a:lnTo>
                <a:lnTo>
                  <a:pt x="8854549" y="5365709"/>
                </a:lnTo>
                <a:lnTo>
                  <a:pt x="0" y="5365709"/>
                </a:lnTo>
                <a:lnTo>
                  <a:pt x="0" y="0"/>
                </a:lnTo>
                <a:close/>
              </a:path>
            </a:pathLst>
          </a:custGeom>
          <a:blipFill>
            <a:blip r:embed="rId3"/>
            <a:stretch>
              <a:fillRect b="-2118"/>
            </a:stretch>
          </a:blipFill>
          <a:ln w="38100" cap="sq">
            <a:solidFill>
              <a:srgbClr val="48668C"/>
            </a:solidFill>
            <a:prstDash val="solid"/>
            <a:miter/>
          </a:ln>
        </p:spPr>
        <p:txBody>
          <a:bodyPr/>
          <a:lstStyle/>
          <a:p>
            <a:endParaRPr lang="en-US"/>
          </a:p>
        </p:txBody>
      </p:sp>
      <p:sp>
        <p:nvSpPr>
          <p:cNvPr id="4" name="TextBox 4"/>
          <p:cNvSpPr txBox="1"/>
          <p:nvPr/>
        </p:nvSpPr>
        <p:spPr>
          <a:xfrm>
            <a:off x="1028700" y="599709"/>
            <a:ext cx="10326591" cy="1085215"/>
          </a:xfrm>
          <a:prstGeom prst="rect">
            <a:avLst/>
          </a:prstGeom>
        </p:spPr>
        <p:txBody>
          <a:bodyPr lIns="0" tIns="0" rIns="0" bIns="0" rtlCol="0" anchor="t">
            <a:spAutoFit/>
          </a:bodyPr>
          <a:lstStyle/>
          <a:p>
            <a:pPr marL="0" lvl="0" indent="0" algn="l">
              <a:lnSpc>
                <a:spcPts val="8959"/>
              </a:lnSpc>
              <a:spcBef>
                <a:spcPct val="0"/>
              </a:spcBef>
            </a:pPr>
            <a:r>
              <a:rPr lang="en-US" sz="6399" b="1" i="1">
                <a:solidFill>
                  <a:srgbClr val="0F4662"/>
                </a:solidFill>
                <a:latin typeface="Cormorant Garamond Bold Italics"/>
                <a:ea typeface="Cormorant Garamond Bold Italics"/>
                <a:cs typeface="Cormorant Garamond Bold Italics"/>
                <a:sym typeface="Cormorant Garamond Bold Italics"/>
              </a:rPr>
              <a:t>Annual New Entrant Growth</a:t>
            </a:r>
          </a:p>
        </p:txBody>
      </p:sp>
      <p:sp>
        <p:nvSpPr>
          <p:cNvPr id="5" name="TextBox 5"/>
          <p:cNvSpPr txBox="1"/>
          <p:nvPr/>
        </p:nvSpPr>
        <p:spPr>
          <a:xfrm>
            <a:off x="1028700" y="1934897"/>
            <a:ext cx="16230600" cy="1000125"/>
          </a:xfrm>
          <a:prstGeom prst="rect">
            <a:avLst/>
          </a:prstGeom>
        </p:spPr>
        <p:txBody>
          <a:bodyPr lIns="0" tIns="0" rIns="0" bIns="0" rtlCol="0" anchor="t">
            <a:spAutoFit/>
          </a:bodyPr>
          <a:lstStyle/>
          <a:p>
            <a:pPr marL="0" lvl="0" indent="0" algn="l">
              <a:lnSpc>
                <a:spcPts val="4079"/>
              </a:lnSpc>
            </a:pPr>
            <a:r>
              <a:rPr lang="en-US" sz="2400">
                <a:solidFill>
                  <a:srgbClr val="0F4662"/>
                </a:solidFill>
                <a:latin typeface="Quicksand"/>
                <a:ea typeface="Quicksand"/>
                <a:cs typeface="Quicksand"/>
                <a:sym typeface="Quicksand"/>
              </a:rPr>
              <a:t>Our analysis shows peak growth in new entrants to NYC Airbnb market in 2015. Lowest growth year was 2020, likely a result of the pandemic and significant impact on the state.  Data shows highest and lowest growth areas.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271</TotalTime>
  <Words>968</Words>
  <Application>Microsoft Office PowerPoint</Application>
  <PresentationFormat>Custom</PresentationFormat>
  <Paragraphs>103</Paragraphs>
  <Slides>21</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Quicksand Bold</vt:lpstr>
      <vt:lpstr>Cormorant Garamond Bold Italics</vt:lpstr>
      <vt:lpstr>Calibri</vt:lpstr>
      <vt:lpstr>Quicksand</vt:lpstr>
      <vt:lpstr>Aptos</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Cream Neutral Minimalist New Business Pitch Deck Presentation</dc:title>
  <cp:lastModifiedBy>Lucia Elizabeth Ceron Gomez</cp:lastModifiedBy>
  <cp:revision>3</cp:revision>
  <dcterms:created xsi:type="dcterms:W3CDTF">2006-08-16T00:00:00Z</dcterms:created>
  <dcterms:modified xsi:type="dcterms:W3CDTF">2025-07-21T00:45:26Z</dcterms:modified>
  <dc:identifier>DAGQHUXG3XA</dc:identifier>
</cp:coreProperties>
</file>