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Helvetica Neue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vX1nxOTaqlTWTyIav6CLo6HAG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89F757-8718-4CCA-8D98-CDF01FC49BA7}">
  <a:tblStyle styleId="{A989F757-8718-4CCA-8D98-CDF01FC49BA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3FF8227-DDF6-47B5-B827-8DB423AAE08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11" Type="http://schemas.openxmlformats.org/officeDocument/2006/relationships/slide" Target="slides/slide5.xml"/><Relationship Id="rId22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151dee4d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151dee4d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06a86be0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406a86be0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">
  <p:cSld name="CUSTOM_2_1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/>
          <p:cNvPicPr preferRelativeResize="0"/>
          <p:nvPr/>
        </p:nvPicPr>
        <p:blipFill rotWithShape="1">
          <a:blip r:embed="rId2">
            <a:alphaModFix/>
          </a:blip>
          <a:srcRect b="0" l="0" r="-4481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8" name="Google Shape;7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Blue">
  <p:cSld name="TITLE_2_3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85750" lvl="0" marL="457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13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" name="Google Shape;16;p1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17" name="Google Shape;17;p1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8" name="Google Shape;18;p1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lue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8" name="Google Shape;28;p1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9" name="Google Shape;29;p1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 1">
  <p:cSld name="TITLE_2_2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>
                <a:solidFill>
                  <a:srgbClr val="5F6368"/>
                </a:solidFill>
              </a:defRPr>
            </a:lvl1pPr>
            <a:lvl2pPr indent="-317500" lvl="1" marL="9144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15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2" name="Google Shape;42;p1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" name="Google Shape;43;p1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" name="Google Shape;5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drive.google.com/open?id=1ctqGLSGFUEtBxmAsv2KSecRQ0A1jG9ut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open?id=1rXGtlkKsV_AZQr703hTvSe1xmZRVdw9Q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2.jpg"/><Relationship Id="rId5" Type="http://schemas.openxmlformats.org/officeDocument/2006/relationships/hyperlink" Target="https://drive.google.com/open?id=1jgEpZTryHh3coO5jH7WbFTzJQLATIQ4N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s://drive.google.com/open?id=1uVpqZBi_U4e-VugcUdUWaw_iPxsieEM0" TargetMode="External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jp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485175" y="3832030"/>
            <a:ext cx="8310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Comitato Promotore San Michele Cammino di Cammini ETS - 08/05/2023</a:t>
            </a:r>
            <a:endParaRPr b="0" i="0" sz="800" u="none" cap="none" strike="noStrike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85175" y="1711425"/>
            <a:ext cx="83103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Ad Grants </a:t>
            </a:r>
            <a:endParaRPr b="0" i="0" sz="40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Nonprofit Marketing Immersion</a:t>
            </a:r>
            <a:endParaRPr b="0" i="0" sz="500" u="none" cap="none" strike="noStrike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485175" y="3043006"/>
            <a:ext cx="8310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Pre-Campaign Report </a:t>
            </a:r>
            <a:endParaRPr b="0" i="0" sz="800" u="none" cap="none" strike="noStrike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85175" y="3613313"/>
            <a:ext cx="465900" cy="94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2272" y="466345"/>
            <a:ext cx="2273650" cy="13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393300" y="1375675"/>
            <a:ext cx="3904500" cy="3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n" sz="15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Cammino di San Michele</a:t>
            </a:r>
            <a:endParaRPr b="1" sz="15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</a:pPr>
            <a:r>
              <a:t/>
            </a:r>
            <a:endParaRPr b="1" sz="6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Website:</a:t>
            </a:r>
            <a:r>
              <a:rPr lang="en" sz="12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 https://www.camminodisanmichele.org/</a:t>
            </a:r>
            <a:endParaRPr sz="12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Cause area:</a:t>
            </a:r>
            <a:r>
              <a:rPr lang="en" sz="12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 Arts, culture, humanities, environment</a:t>
            </a:r>
            <a:endParaRPr sz="12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Location:</a:t>
            </a:r>
            <a:r>
              <a:rPr lang="en" sz="12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 Rome, Italy</a:t>
            </a:r>
            <a:endParaRPr sz="12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Organization size:</a:t>
            </a:r>
            <a:r>
              <a:rPr lang="en" sz="12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 International organization</a:t>
            </a:r>
            <a:endParaRPr sz="12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Years in operation:</a:t>
            </a:r>
            <a:r>
              <a:rPr lang="en" sz="12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 6 (2017)</a:t>
            </a:r>
            <a:endParaRPr sz="12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Services offered: </a:t>
            </a:r>
            <a:r>
              <a:rPr lang="en" sz="12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Offering guidance and directions to those interested and organizing pilgrimages along the route.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22"/>
              <a:buNone/>
            </a:pPr>
            <a:r>
              <a:rPr lang="en"/>
              <a:t>Nonprofit Overview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4511100" y="0"/>
            <a:ext cx="4632900" cy="51435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999200" y="678675"/>
            <a:ext cx="3656700" cy="21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4875300" y="3211375"/>
            <a:ext cx="3904500" cy="1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Mission: </a:t>
            </a:r>
            <a:b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Gather and organize Municipalities, Provinces,</a:t>
            </a:r>
            <a:r>
              <a:rPr i="1" lang="en" sz="1200">
                <a:solidFill>
                  <a:srgbClr val="FFFFFF"/>
                </a:solidFill>
              </a:rPr>
              <a:t> </a:t>
            </a:r>
            <a:r>
              <a:rPr b="0" i="1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associations and volunteers on the Italian</a:t>
            </a:r>
            <a:r>
              <a:rPr i="1" lang="en" sz="1200">
                <a:solidFill>
                  <a:srgbClr val="FFFFFF"/>
                </a:solidFill>
              </a:rPr>
              <a:t> </a:t>
            </a:r>
            <a:r>
              <a:rPr b="0" i="1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territory in order to recover, reclaim and promote ancient paths</a:t>
            </a:r>
            <a:r>
              <a:rPr i="1" lang="en" sz="1200">
                <a:solidFill>
                  <a:srgbClr val="FFFFFF"/>
                </a:solidFill>
              </a:rPr>
              <a:t> </a:t>
            </a:r>
            <a:r>
              <a:rPr b="0" i="1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linked to faith and history of</a:t>
            </a:r>
            <a:r>
              <a:rPr i="1" lang="en" sz="1200">
                <a:solidFill>
                  <a:srgbClr val="FFFFFF"/>
                </a:solidFill>
              </a:rPr>
              <a:t> </a:t>
            </a:r>
            <a:r>
              <a:rPr b="0" i="1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archangel Michael.</a:t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5300" y="608673"/>
            <a:ext cx="3904499" cy="220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443350" y="2503300"/>
            <a:ext cx="11886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b="0" i="0" sz="12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4765650" y="3977702"/>
            <a:ext cx="11886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Interests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224945" y="3230550"/>
            <a:ext cx="10563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Male</a:t>
            </a:r>
            <a:endParaRPr b="0" i="0" sz="8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Female</a:t>
            </a:r>
            <a:endParaRPr b="1" i="0" sz="8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2384702" y="3458818"/>
            <a:ext cx="1371600" cy="204900"/>
          </a:xfrm>
          <a:prstGeom prst="rect">
            <a:avLst/>
          </a:prstGeom>
          <a:solidFill>
            <a:srgbClr val="DB44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</a:rPr>
              <a:t>50.4%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2384702" y="3713093"/>
            <a:ext cx="1326000" cy="225600"/>
          </a:xfrm>
          <a:prstGeom prst="rect">
            <a:avLst/>
          </a:prstGeom>
          <a:solidFill>
            <a:srgbClr val="DB44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</a:rPr>
              <a:t>49.6%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443352" y="3999299"/>
            <a:ext cx="11886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 b="0" i="0" sz="12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4"/>
          <p:cNvGrpSpPr/>
          <p:nvPr/>
        </p:nvGrpSpPr>
        <p:grpSpPr>
          <a:xfrm>
            <a:off x="1224950" y="1380975"/>
            <a:ext cx="3171200" cy="1509000"/>
            <a:chOff x="1632150" y="1427150"/>
            <a:chExt cx="3171200" cy="1509000"/>
          </a:xfrm>
        </p:grpSpPr>
        <p:sp>
          <p:nvSpPr>
            <p:cNvPr id="120" name="Google Shape;120;p4"/>
            <p:cNvSpPr txBox="1"/>
            <p:nvPr/>
          </p:nvSpPr>
          <p:spPr>
            <a:xfrm>
              <a:off x="1632150" y="1427150"/>
              <a:ext cx="1056300" cy="15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2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5F6368"/>
                  </a:solidFill>
                  <a:latin typeface="Arial"/>
                  <a:ea typeface="Arial"/>
                  <a:cs typeface="Arial"/>
                  <a:sym typeface="Arial"/>
                </a:rPr>
                <a:t>18-24</a:t>
              </a:r>
              <a:endParaRPr b="1" i="0" sz="8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2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5F6368"/>
                  </a:solidFill>
                  <a:latin typeface="Arial"/>
                  <a:ea typeface="Arial"/>
                  <a:cs typeface="Arial"/>
                  <a:sym typeface="Arial"/>
                </a:rPr>
                <a:t>25-34</a:t>
              </a:r>
              <a:endParaRPr b="0" i="0" sz="8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2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5F6368"/>
                  </a:solidFill>
                  <a:latin typeface="Arial"/>
                  <a:ea typeface="Arial"/>
                  <a:cs typeface="Arial"/>
                  <a:sym typeface="Arial"/>
                </a:rPr>
                <a:t>35-44</a:t>
              </a:r>
              <a:endParaRPr b="1" i="0" sz="8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2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5F6368"/>
                  </a:solidFill>
                  <a:latin typeface="Arial"/>
                  <a:ea typeface="Arial"/>
                  <a:cs typeface="Arial"/>
                  <a:sym typeface="Arial"/>
                </a:rPr>
                <a:t>45-54</a:t>
              </a:r>
              <a:endParaRPr b="1" i="0" sz="8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2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5F6368"/>
                  </a:solidFill>
                  <a:latin typeface="Arial"/>
                  <a:ea typeface="Arial"/>
                  <a:cs typeface="Arial"/>
                  <a:sym typeface="Arial"/>
                </a:rPr>
                <a:t>55-64</a:t>
              </a:r>
              <a:endParaRPr b="0" i="0" sz="8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2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5F6368"/>
                  </a:solidFill>
                  <a:latin typeface="Arial"/>
                  <a:ea typeface="Arial"/>
                  <a:cs typeface="Arial"/>
                  <a:sym typeface="Arial"/>
                </a:rPr>
                <a:t>&gt; 65</a:t>
              </a:r>
              <a:endParaRPr b="0" i="0" sz="8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791550" y="1453075"/>
              <a:ext cx="1206900" cy="2049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rgbClr val="FFFFFF"/>
                  </a:solidFill>
                </a:rPr>
                <a:t>13.19</a:t>
              </a:r>
              <a:r>
                <a:rPr b="0" i="0" lang="en" sz="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2791550" y="1694275"/>
              <a:ext cx="1828800" cy="2049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rgbClr val="FFFFFF"/>
                  </a:solidFill>
                </a:rPr>
                <a:t>20.88</a:t>
              </a:r>
              <a:r>
                <a:rPr b="0" i="0" lang="en" sz="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791550" y="1938550"/>
              <a:ext cx="2011800" cy="2256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rgbClr val="FFFFFF"/>
                  </a:solidFill>
                </a:rPr>
                <a:t>22.86</a:t>
              </a:r>
              <a:r>
                <a:rPr b="0" i="0" lang="en" sz="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791550" y="2203325"/>
              <a:ext cx="1645800" cy="2049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rgbClr val="FFFFFF"/>
                  </a:solidFill>
                </a:rPr>
                <a:t>18.71</a:t>
              </a:r>
              <a:r>
                <a:rPr b="0" i="0" lang="en" sz="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791550" y="2439150"/>
              <a:ext cx="1371600" cy="2049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rgbClr val="FFFFFF"/>
                  </a:solidFill>
                </a:rPr>
                <a:t>15.23</a:t>
              </a:r>
              <a:r>
                <a:rPr b="0" i="0" lang="en" sz="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6" name="Google Shape;126;p4"/>
          <p:cNvSpPr txBox="1"/>
          <p:nvPr/>
        </p:nvSpPr>
        <p:spPr>
          <a:xfrm>
            <a:off x="6043625" y="3377550"/>
            <a:ext cx="24276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5F6368"/>
                </a:solidFill>
              </a:rPr>
              <a:t>Cooking enthusiasts</a:t>
            </a:r>
            <a:endParaRPr sz="900">
              <a:solidFill>
                <a:srgbClr val="5F6368"/>
              </a:solidFill>
            </a:endParaRPr>
          </a:p>
          <a:p>
            <a:pPr indent="0" lvl="0" marL="0" marR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5F6368"/>
                </a:solidFill>
              </a:rPr>
              <a:t>Green Living enthusiasts</a:t>
            </a:r>
            <a:endParaRPr sz="900">
              <a:solidFill>
                <a:srgbClr val="5F6368"/>
              </a:solidFill>
            </a:endParaRPr>
          </a:p>
          <a:p>
            <a:pPr indent="0" lvl="0" marL="0" marR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5F6368"/>
                </a:solidFill>
              </a:rPr>
              <a:t>Outdoor enthusiasts</a:t>
            </a: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       </a:t>
            </a:r>
            <a:r>
              <a:rPr b="0" i="1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{{example: frequent donors}} </a:t>
            </a:r>
            <a:endParaRPr b="1" i="1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Audience 3</a:t>
            </a:r>
            <a:endParaRPr b="0" i="0" sz="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Audience 4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Audience 5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344900" y="262225"/>
            <a:ext cx="8003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</a:rPr>
              <a:t>Market and Target Audience Analysis </a:t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</a:rPr>
              <a:t>(</a:t>
            </a:r>
            <a:r>
              <a:rPr lang="en" sz="2400">
                <a:solidFill>
                  <a:schemeClr val="dk1"/>
                </a:solidFill>
              </a:rPr>
              <a:t>08</a:t>
            </a:r>
            <a:r>
              <a:rPr i="0" lang="en" sz="2400" u="none" cap="none" strike="noStrike">
                <a:solidFill>
                  <a:schemeClr val="dk1"/>
                </a:solidFill>
              </a:rPr>
              <a:t>/</a:t>
            </a:r>
            <a:r>
              <a:rPr lang="en" sz="2400">
                <a:solidFill>
                  <a:schemeClr val="dk1"/>
                </a:solidFill>
              </a:rPr>
              <a:t>3</a:t>
            </a:r>
            <a:r>
              <a:rPr i="0" lang="en" sz="2400" u="none" cap="none" strike="noStrike">
                <a:solidFill>
                  <a:schemeClr val="dk1"/>
                </a:solidFill>
              </a:rPr>
              <a:t>/2</a:t>
            </a:r>
            <a:r>
              <a:rPr lang="en" sz="2400">
                <a:solidFill>
                  <a:schemeClr val="dk1"/>
                </a:solidFill>
              </a:rPr>
              <a:t>3</a:t>
            </a:r>
            <a:r>
              <a:rPr i="0" lang="en" sz="2400" u="none" cap="none" strike="noStrike">
                <a:solidFill>
                  <a:schemeClr val="dk1"/>
                </a:solidFill>
              </a:rPr>
              <a:t> - 12/4/23) </a:t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892" y="3420312"/>
            <a:ext cx="1188719" cy="518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288" y="1392375"/>
            <a:ext cx="1188719" cy="118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73000" y="3417977"/>
            <a:ext cx="1188719" cy="52303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/>
          <p:nvPr/>
        </p:nvSpPr>
        <p:spPr>
          <a:xfrm>
            <a:off x="2384700" y="2632325"/>
            <a:ext cx="892200" cy="2049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9.1</a:t>
            </a: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4765650" y="2485631"/>
            <a:ext cx="1188600" cy="273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Geography</a:t>
            </a:r>
            <a:endParaRPr b="0" i="0" sz="12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4"/>
          <p:cNvGrpSpPr/>
          <p:nvPr/>
        </p:nvGrpSpPr>
        <p:grpSpPr>
          <a:xfrm>
            <a:off x="6043650" y="1381018"/>
            <a:ext cx="2427550" cy="1508916"/>
            <a:chOff x="1735600" y="3183980"/>
            <a:chExt cx="2427550" cy="1313700"/>
          </a:xfrm>
        </p:grpSpPr>
        <p:sp>
          <p:nvSpPr>
            <p:cNvPr id="134" name="Google Shape;134;p4"/>
            <p:cNvSpPr txBox="1"/>
            <p:nvPr/>
          </p:nvSpPr>
          <p:spPr>
            <a:xfrm>
              <a:off x="1735600" y="3183980"/>
              <a:ext cx="1056300" cy="13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sz="200">
                <a:solidFill>
                  <a:srgbClr val="5F6368"/>
                </a:solidFill>
              </a:endParaRP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900">
                  <a:solidFill>
                    <a:srgbClr val="5F6368"/>
                  </a:solidFill>
                </a:rPr>
                <a:t>Italy</a:t>
              </a:r>
              <a:endParaRPr sz="900">
                <a:solidFill>
                  <a:srgbClr val="5F6368"/>
                </a:solidFill>
              </a:endParaRP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900">
                  <a:solidFill>
                    <a:srgbClr val="5F6368"/>
                  </a:solidFill>
                </a:rPr>
                <a:t>Switzerland</a:t>
              </a:r>
              <a:endParaRPr sz="900">
                <a:solidFill>
                  <a:srgbClr val="5F6368"/>
                </a:solidFill>
              </a:endParaRP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900">
                  <a:solidFill>
                    <a:srgbClr val="5F6368"/>
                  </a:solidFill>
                </a:rPr>
                <a:t>Usa</a:t>
              </a:r>
              <a:endParaRPr sz="900">
                <a:solidFill>
                  <a:srgbClr val="5F6368"/>
                </a:solidFill>
              </a:endParaRP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900">
                  <a:solidFill>
                    <a:srgbClr val="5F6368"/>
                  </a:solidFill>
                </a:rPr>
                <a:t>France</a:t>
              </a:r>
              <a:endParaRPr sz="900">
                <a:solidFill>
                  <a:srgbClr val="5F6368"/>
                </a:solidFill>
              </a:endParaRP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900">
                  <a:solidFill>
                    <a:srgbClr val="5F6368"/>
                  </a:solidFill>
                </a:rPr>
                <a:t>Germany</a:t>
              </a:r>
              <a:endParaRPr b="0" i="0" sz="8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791550" y="3204825"/>
              <a:ext cx="1371600" cy="204900"/>
            </a:xfrm>
            <a:prstGeom prst="rect">
              <a:avLst/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rgbClr val="5F6368"/>
                  </a:solidFill>
                </a:rPr>
                <a:t>91.31%</a:t>
              </a:r>
              <a:endParaRPr b="0" i="0" sz="8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791550" y="3446050"/>
              <a:ext cx="255900" cy="204900"/>
            </a:xfrm>
            <a:prstGeom prst="rect">
              <a:avLst/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791551" y="3690325"/>
              <a:ext cx="246900" cy="225600"/>
            </a:xfrm>
            <a:prstGeom prst="rect">
              <a:avLst/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791549" y="3955075"/>
              <a:ext cx="237600" cy="204900"/>
            </a:xfrm>
            <a:prstGeom prst="rect">
              <a:avLst/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791550" y="4190900"/>
              <a:ext cx="118800" cy="204900"/>
            </a:xfrm>
            <a:prstGeom prst="rect">
              <a:avLst/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0" name="Google Shape;14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91874" y="1580975"/>
            <a:ext cx="750963" cy="8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 txBox="1"/>
          <p:nvPr/>
        </p:nvSpPr>
        <p:spPr>
          <a:xfrm>
            <a:off x="7340775" y="1690988"/>
            <a:ext cx="547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F6368"/>
                </a:solidFill>
              </a:rPr>
              <a:t>2.87%</a:t>
            </a:r>
            <a:endParaRPr sz="11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7340775" y="1944488"/>
            <a:ext cx="547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F6368"/>
                </a:solidFill>
              </a:rPr>
              <a:t>2.78%</a:t>
            </a:r>
            <a:endParaRPr sz="11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7340775" y="2242475"/>
            <a:ext cx="547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F6368"/>
                </a:solidFill>
              </a:rPr>
              <a:t>1.63</a:t>
            </a:r>
            <a:r>
              <a:rPr lang="en" sz="800">
                <a:solidFill>
                  <a:srgbClr val="5F6368"/>
                </a:solidFill>
              </a:rPr>
              <a:t>%</a:t>
            </a:r>
            <a:endParaRPr sz="11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7188375" y="2523213"/>
            <a:ext cx="547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F6368"/>
                </a:solidFill>
              </a:rPr>
              <a:t>1.39</a:t>
            </a:r>
            <a:r>
              <a:rPr lang="en" sz="800">
                <a:solidFill>
                  <a:srgbClr val="5F6368"/>
                </a:solidFill>
              </a:rPr>
              <a:t>%</a:t>
            </a:r>
            <a:endParaRPr sz="11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88573" y="234410"/>
            <a:ext cx="1021275" cy="5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/>
        </p:nvSpPr>
        <p:spPr>
          <a:xfrm>
            <a:off x="753850" y="1949450"/>
            <a:ext cx="20052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3C4043"/>
                </a:solidFill>
              </a:rPr>
              <a:t>Website Overview:</a:t>
            </a:r>
            <a:endParaRPr b="1" i="0" sz="1400" u="none" cap="none" strike="noStrike">
              <a:solidFill>
                <a:srgbClr val="3C404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On the website, the user can ge</a:t>
            </a:r>
            <a:r>
              <a:rPr lang="en" sz="1300">
                <a:solidFill>
                  <a:srgbClr val="5F6368"/>
                </a:solidFill>
              </a:rPr>
              <a:t>t to </a:t>
            </a:r>
            <a:r>
              <a:rPr b="0" i="0" lang="en" sz="13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know the organization’s goals and schedule, donate</a:t>
            </a:r>
            <a:r>
              <a:rPr lang="en" sz="1300">
                <a:solidFill>
                  <a:srgbClr val="5F6368"/>
                </a:solidFill>
              </a:rPr>
              <a:t> and </a:t>
            </a:r>
            <a:r>
              <a:rPr b="0" i="0" lang="en" sz="13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sign up for the newsletter.</a:t>
            </a:r>
            <a:endParaRPr b="0" i="0" sz="13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5"/>
          <p:cNvCxnSpPr/>
          <p:nvPr/>
        </p:nvCxnSpPr>
        <p:spPr>
          <a:xfrm flipH="1" rot="10800000">
            <a:off x="3013575" y="1394275"/>
            <a:ext cx="1500" cy="2684700"/>
          </a:xfrm>
          <a:prstGeom prst="straightConnector1">
            <a:avLst/>
          </a:prstGeom>
          <a:noFill/>
          <a:ln cap="flat" cmpd="sng" w="1905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2" name="Google Shape;152;p5"/>
          <p:cNvCxnSpPr/>
          <p:nvPr/>
        </p:nvCxnSpPr>
        <p:spPr>
          <a:xfrm rot="10800000">
            <a:off x="5998050" y="1394275"/>
            <a:ext cx="7500" cy="2701800"/>
          </a:xfrm>
          <a:prstGeom prst="straightConnector1">
            <a:avLst/>
          </a:prstGeom>
          <a:noFill/>
          <a:ln cap="flat" cmpd="sng" w="1905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3" name="Google Shape;153;p5"/>
          <p:cNvSpPr txBox="1"/>
          <p:nvPr/>
        </p:nvSpPr>
        <p:spPr>
          <a:xfrm>
            <a:off x="3365000" y="1949450"/>
            <a:ext cx="23955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3C4043"/>
                </a:solidFill>
              </a:rPr>
              <a:t>Online/Offline Marketing:</a:t>
            </a:r>
            <a:endParaRPr b="1" i="0" sz="1400" u="none" cap="none" strike="noStrike">
              <a:solidFill>
                <a:srgbClr val="3C40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F6368"/>
                </a:solidFill>
              </a:rPr>
              <a:t>Online: posts on social media (Facebook, Instagram)</a:t>
            </a:r>
            <a:endParaRPr sz="1300">
              <a:solidFill>
                <a:srgbClr val="5F636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F6368"/>
                </a:solidFill>
              </a:rPr>
              <a:t>Offline: interviews with local and national TV News and newspapers</a:t>
            </a:r>
            <a:endParaRPr sz="1300">
              <a:solidFill>
                <a:srgbClr val="5F6368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br>
              <a:rPr b="0" i="0" lang="en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3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6397150" y="1949450"/>
            <a:ext cx="19611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Fundraising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are they currently advertising (if they are already running campaigns)?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opportunities do you see for different types of campaigns? 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344897" y="270875"/>
            <a:ext cx="3795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Marketing</a:t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24638" l="17252" r="20953" t="19993"/>
          <a:stretch/>
        </p:blipFill>
        <p:spPr>
          <a:xfrm>
            <a:off x="3937000" y="1040589"/>
            <a:ext cx="1143050" cy="1023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82760" y="1156225"/>
            <a:ext cx="903963" cy="7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30326" y="807563"/>
            <a:ext cx="1489723" cy="14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/>
          <p:nvPr/>
        </p:nvSpPr>
        <p:spPr>
          <a:xfrm>
            <a:off x="6623275" y="2030875"/>
            <a:ext cx="1489800" cy="2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6110425" y="1948950"/>
            <a:ext cx="2880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3C4043"/>
                </a:solidFill>
              </a:rPr>
              <a:t>Current Ad Grants Campaigns:</a:t>
            </a:r>
            <a:endParaRPr b="1" i="0" sz="1400" u="none" cap="none" strike="noStrike">
              <a:solidFill>
                <a:srgbClr val="3C40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rgbClr val="5F6368"/>
                </a:solidFill>
              </a:rPr>
              <a:t>2 campaigns monitoring the traffic on the website</a:t>
            </a:r>
            <a:endParaRPr sz="1300">
              <a:solidFill>
                <a:srgbClr val="5F636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88573" y="234410"/>
            <a:ext cx="1021275" cy="5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151dee4d1_2_7"/>
          <p:cNvSpPr txBox="1"/>
          <p:nvPr>
            <p:ph idx="4294967295" type="title"/>
          </p:nvPr>
        </p:nvSpPr>
        <p:spPr>
          <a:xfrm>
            <a:off x="311700" y="27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Current Account Performance</a:t>
            </a:r>
            <a:endParaRPr/>
          </a:p>
        </p:txBody>
      </p:sp>
      <p:pic>
        <p:nvPicPr>
          <p:cNvPr id="167" name="Google Shape;167;g24151dee4d1_2_7"/>
          <p:cNvPicPr preferRelativeResize="0"/>
          <p:nvPr/>
        </p:nvPicPr>
        <p:blipFill rotWithShape="1">
          <a:blip r:embed="rId3">
            <a:alphaModFix/>
          </a:blip>
          <a:srcRect b="2242" l="754" r="1292" t="1916"/>
          <a:stretch/>
        </p:blipFill>
        <p:spPr>
          <a:xfrm>
            <a:off x="1115000" y="962500"/>
            <a:ext cx="6914002" cy="22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4151dee4d1_2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573" y="234410"/>
            <a:ext cx="1021275" cy="5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4151dee4d1_2_7"/>
          <p:cNvSpPr txBox="1"/>
          <p:nvPr/>
        </p:nvSpPr>
        <p:spPr>
          <a:xfrm>
            <a:off x="311700" y="3604325"/>
            <a:ext cx="2743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4043"/>
                </a:solidFill>
              </a:rPr>
              <a:t>Clicks: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g24151dee4d1_2_7"/>
          <p:cNvSpPr txBox="1"/>
          <p:nvPr/>
        </p:nvSpPr>
        <p:spPr>
          <a:xfrm>
            <a:off x="3173400" y="3604325"/>
            <a:ext cx="2743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4043"/>
                </a:solidFill>
              </a:rPr>
              <a:t>Impressions: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g24151dee4d1_2_7"/>
          <p:cNvSpPr txBox="1"/>
          <p:nvPr/>
        </p:nvSpPr>
        <p:spPr>
          <a:xfrm>
            <a:off x="6112650" y="3604325"/>
            <a:ext cx="2797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4043"/>
                </a:solidFill>
              </a:rPr>
              <a:t>Clickthrough Rate (CTR):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g24151dee4d1_2_7"/>
          <p:cNvPicPr preferRelativeResize="0"/>
          <p:nvPr/>
        </p:nvPicPr>
        <p:blipFill rotWithShape="1">
          <a:blip r:embed="rId5">
            <a:alphaModFix/>
          </a:blip>
          <a:srcRect b="66454" l="2055" r="22937" t="5773"/>
          <a:stretch/>
        </p:blipFill>
        <p:spPr>
          <a:xfrm>
            <a:off x="311700" y="4014550"/>
            <a:ext cx="2743201" cy="425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4151dee4d1_2_7"/>
          <p:cNvPicPr preferRelativeResize="0"/>
          <p:nvPr/>
        </p:nvPicPr>
        <p:blipFill rotWithShape="1">
          <a:blip r:embed="rId5">
            <a:alphaModFix/>
          </a:blip>
          <a:srcRect b="38715" l="0" r="29913" t="34565"/>
          <a:stretch/>
        </p:blipFill>
        <p:spPr>
          <a:xfrm>
            <a:off x="6166650" y="3982838"/>
            <a:ext cx="2743201" cy="39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4151dee4d1_2_7"/>
          <p:cNvPicPr preferRelativeResize="0"/>
          <p:nvPr/>
        </p:nvPicPr>
        <p:blipFill rotWithShape="1">
          <a:blip r:embed="rId5">
            <a:alphaModFix/>
          </a:blip>
          <a:srcRect b="3194" l="1561" r="22277" t="65643"/>
          <a:stretch/>
        </p:blipFill>
        <p:spPr>
          <a:xfrm>
            <a:off x="3239175" y="3969125"/>
            <a:ext cx="2743201" cy="425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4151dee4d1_2_7"/>
          <p:cNvPicPr preferRelativeResize="0"/>
          <p:nvPr/>
        </p:nvPicPr>
        <p:blipFill rotWithShape="1">
          <a:blip r:embed="rId6">
            <a:alphaModFix/>
          </a:blip>
          <a:srcRect b="82447" l="0" r="30991" t="0"/>
          <a:stretch/>
        </p:blipFill>
        <p:spPr>
          <a:xfrm>
            <a:off x="3282450" y="4545125"/>
            <a:ext cx="2579125" cy="2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/>
          <p:nvPr/>
        </p:nvSpPr>
        <p:spPr>
          <a:xfrm>
            <a:off x="2989975" y="1196175"/>
            <a:ext cx="5235900" cy="78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3024575" y="1171425"/>
            <a:ext cx="51186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" sz="1100">
                <a:solidFill>
                  <a:srgbClr val="595959"/>
                </a:solidFill>
              </a:rPr>
              <a:t>Traffic: </a:t>
            </a:r>
            <a:r>
              <a:rPr b="0" i="0" lang="e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5000 impressions but only 1000 clicks</a:t>
            </a:r>
            <a:endParaRPr sz="11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" sz="1100">
                <a:solidFill>
                  <a:srgbClr val="595959"/>
                </a:solidFill>
              </a:rPr>
              <a:t>The main goal </a:t>
            </a:r>
            <a:r>
              <a:rPr lang="en" sz="1100">
                <a:solidFill>
                  <a:srgbClr val="595959"/>
                </a:solidFill>
              </a:rPr>
              <a:t>from an awareness point of view</a:t>
            </a:r>
            <a:r>
              <a:rPr lang="en" sz="1100">
                <a:solidFill>
                  <a:srgbClr val="595959"/>
                </a:solidFill>
              </a:rPr>
              <a:t> is to make these routes known as an alternative to other, more famous, ones.</a:t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304850" y="2593800"/>
            <a:ext cx="2588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3D49"/>
              </a:buClr>
              <a:buSzPts val="2400"/>
              <a:buFont typeface="Roboto Condensed"/>
              <a:buNone/>
            </a:pPr>
            <a:r>
              <a:rPr b="0" i="0" lang="en" sz="24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Promote Events</a:t>
            </a:r>
            <a:endParaRPr b="0" i="0" sz="2400" u="none" cap="none" strike="noStrike">
              <a:solidFill>
                <a:srgbClr val="EA43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3223336" y="2668106"/>
            <a:ext cx="34176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6"/>
              </a:buClr>
              <a:buSzPts val="1100"/>
              <a:buFont typeface="Roboto Condensed"/>
              <a:buNone/>
            </a:pPr>
            <a:r>
              <a:t/>
            </a:r>
            <a:endParaRPr b="0" i="0" sz="1100" u="none" cap="none" strike="noStrike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344900" y="262225"/>
            <a:ext cx="65160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Nonprofit Marketing Goals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2989975" y="3622675"/>
            <a:ext cx="5235900" cy="83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" sz="1100">
                <a:solidFill>
                  <a:srgbClr val="595959"/>
                </a:solidFill>
              </a:rPr>
              <a:t>Even though it is possible for users to donate through the website, there are no specific goals for donations as they are not one of the main focuses. 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2989975" y="2421800"/>
            <a:ext cx="5235900" cy="78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b="0" i="0" lang="e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events promoted are linked </a:t>
            </a:r>
            <a:r>
              <a:rPr lang="en" sz="1100">
                <a:solidFill>
                  <a:srgbClr val="595959"/>
                </a:solidFill>
              </a:rPr>
              <a:t>to outdoors activities along the Michaelic routes, specifically in the italian regions of Piemonte and Toscana. These events usually engage about 50 people, and involve a several days journey walk. Since they cover a set amount of time, the events are easily marketable through campaigns.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344900" y="3736225"/>
            <a:ext cx="2588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2300"/>
              <a:buFont typeface="Roboto Condensed"/>
              <a:buNone/>
            </a:pPr>
            <a:r>
              <a:rPr b="0" i="0" lang="en" sz="2300" u="none" cap="none" strike="noStrike">
                <a:solidFill>
                  <a:srgbClr val="FBBC04"/>
                </a:solidFill>
                <a:latin typeface="Arial"/>
                <a:ea typeface="Arial"/>
                <a:cs typeface="Arial"/>
                <a:sym typeface="Arial"/>
              </a:rPr>
              <a:t>Donations</a:t>
            </a:r>
            <a:endParaRPr b="0" i="0" sz="1800" u="none" cap="none" strike="noStrike">
              <a:solidFill>
                <a:srgbClr val="FBBC0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264801" y="1355725"/>
            <a:ext cx="2668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300"/>
              <a:buFont typeface="Roboto Condensed"/>
              <a:buNone/>
            </a:pPr>
            <a:r>
              <a:rPr b="0" i="0" lang="en" sz="2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Create Awareness </a:t>
            </a:r>
            <a:endParaRPr b="0" i="0" sz="23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8573" y="234410"/>
            <a:ext cx="1021275" cy="5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06a86be03_1_5"/>
          <p:cNvSpPr/>
          <p:nvPr/>
        </p:nvSpPr>
        <p:spPr>
          <a:xfrm>
            <a:off x="2989975" y="1196175"/>
            <a:ext cx="5235900" cy="78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406a86be03_1_5"/>
          <p:cNvSpPr txBox="1"/>
          <p:nvPr/>
        </p:nvSpPr>
        <p:spPr>
          <a:xfrm>
            <a:off x="2989975" y="1232625"/>
            <a:ext cx="5105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95959"/>
                </a:solidFill>
              </a:rPr>
              <a:t>The main strategy is to create new campaigns that monitor the traffic on the website in terms of impressions and clicks with new keywords.</a:t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196" name="Google Shape;196;g2406a86be03_1_5"/>
          <p:cNvSpPr txBox="1"/>
          <p:nvPr/>
        </p:nvSpPr>
        <p:spPr>
          <a:xfrm>
            <a:off x="304850" y="2593800"/>
            <a:ext cx="2588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3D49"/>
              </a:buClr>
              <a:buSzPts val="2400"/>
              <a:buFont typeface="Roboto Condensed"/>
              <a:buNone/>
            </a:pPr>
            <a:r>
              <a:rPr b="0" i="0" lang="en" sz="24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Promote Events</a:t>
            </a:r>
            <a:endParaRPr b="0" i="0" sz="2400" u="none" cap="none" strike="noStrike">
              <a:solidFill>
                <a:srgbClr val="EA43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406a86be03_1_5"/>
          <p:cNvSpPr txBox="1"/>
          <p:nvPr/>
        </p:nvSpPr>
        <p:spPr>
          <a:xfrm>
            <a:off x="3223336" y="2668106"/>
            <a:ext cx="34176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6"/>
              </a:buClr>
              <a:buSzPts val="1100"/>
              <a:buFont typeface="Roboto Condensed"/>
              <a:buNone/>
            </a:pPr>
            <a:r>
              <a:t/>
            </a:r>
            <a:endParaRPr b="0" i="0" sz="1100" u="none" cap="none" strike="noStrike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g2406a86be03_1_5"/>
          <p:cNvSpPr txBox="1"/>
          <p:nvPr/>
        </p:nvSpPr>
        <p:spPr>
          <a:xfrm>
            <a:off x="344900" y="262225"/>
            <a:ext cx="65160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Proposed Strategies to Achieve these Goals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406a86be03_1_5"/>
          <p:cNvSpPr/>
          <p:nvPr/>
        </p:nvSpPr>
        <p:spPr>
          <a:xfrm>
            <a:off x="2989975" y="3622675"/>
            <a:ext cx="5235900" cy="83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95959"/>
                </a:solidFill>
              </a:rPr>
              <a:t>To increase donations CTR, we’ll include sitelinks that directly point to the donation page.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406a86be03_1_5"/>
          <p:cNvSpPr/>
          <p:nvPr/>
        </p:nvSpPr>
        <p:spPr>
          <a:xfrm>
            <a:off x="2989975" y="2409425"/>
            <a:ext cx="5235900" cy="78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95959"/>
                </a:solidFill>
              </a:rPr>
              <a:t>For an upcoming event, we intend to create a campaign group focused on gathering subscriptions, working with keywords about holidays such as 25th of April and 1st of May.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201" name="Google Shape;201;g2406a86be03_1_5"/>
          <p:cNvSpPr txBox="1"/>
          <p:nvPr/>
        </p:nvSpPr>
        <p:spPr>
          <a:xfrm>
            <a:off x="344900" y="3736225"/>
            <a:ext cx="2588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2300"/>
              <a:buFont typeface="Roboto Condensed"/>
              <a:buNone/>
            </a:pPr>
            <a:r>
              <a:rPr b="0" i="0" lang="en" sz="2300" u="none" cap="none" strike="noStrike">
                <a:solidFill>
                  <a:srgbClr val="FBBC04"/>
                </a:solidFill>
                <a:latin typeface="Arial"/>
                <a:ea typeface="Arial"/>
                <a:cs typeface="Arial"/>
                <a:sym typeface="Arial"/>
              </a:rPr>
              <a:t>Donations</a:t>
            </a:r>
            <a:endParaRPr b="0" i="0" sz="1800" u="none" cap="none" strike="noStrike">
              <a:solidFill>
                <a:srgbClr val="FBBC0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406a86be03_1_5"/>
          <p:cNvSpPr txBox="1"/>
          <p:nvPr/>
        </p:nvSpPr>
        <p:spPr>
          <a:xfrm>
            <a:off x="264801" y="1355725"/>
            <a:ext cx="2668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300"/>
              <a:buFont typeface="Roboto Condensed"/>
              <a:buNone/>
            </a:pPr>
            <a:r>
              <a:rPr b="0" i="0" lang="en" sz="2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Create Awareness </a:t>
            </a:r>
            <a:endParaRPr b="0" i="0" sz="23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2406a86be03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8573" y="234410"/>
            <a:ext cx="1021275" cy="5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22"/>
              <a:buNone/>
            </a:pPr>
            <a:r>
              <a:rPr lang="en">
                <a:solidFill>
                  <a:schemeClr val="dk1"/>
                </a:solidFill>
              </a:rPr>
              <a:t>Account Performance Metrics and Goals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22"/>
              <a:buNone/>
            </a:pPr>
            <a:r>
              <a:rPr lang="en">
                <a:solidFill>
                  <a:schemeClr val="dk1"/>
                </a:solidFill>
              </a:rPr>
              <a:t>(08/3/2023 - 12/4/2023)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09" name="Google Shape;209;p9"/>
          <p:cNvGraphicFramePr/>
          <p:nvPr/>
        </p:nvGraphicFramePr>
        <p:xfrm>
          <a:off x="467063" y="143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{A989F757-8718-4CCA-8D98-CDF01FC49BA7}</a:tableStyleId>
              </a:tblPr>
              <a:tblGrid>
                <a:gridCol w="2007775"/>
                <a:gridCol w="1590025"/>
                <a:gridCol w="1659650"/>
                <a:gridCol w="2952400"/>
              </a:tblGrid>
              <a:tr h="51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 Metrics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Current (“Pre”)</a:t>
                      </a:r>
                      <a:endParaRPr b="1" i="1" sz="11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Target Goal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6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Clicks/Traffic</a:t>
                      </a:r>
                      <a:endParaRPr b="1" sz="1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3C4043"/>
                          </a:solidFill>
                        </a:rPr>
                        <a:t>989</a:t>
                      </a:r>
                      <a:endParaRPr sz="1100" u="none" cap="none" strike="noStrike">
                        <a:solidFill>
                          <a:srgbClr val="3C40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3C4043"/>
                          </a:solidFill>
                        </a:rPr>
                        <a:t>Increase (+3%)</a:t>
                      </a:r>
                      <a:endParaRPr sz="1100" u="none" cap="none" strike="noStrike">
                        <a:solidFill>
                          <a:srgbClr val="3C40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12700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4043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n" sz="1100">
                          <a:solidFill>
                            <a:srgbClr val="3C4043"/>
                          </a:solidFill>
                        </a:rPr>
                        <a:t>Invest in better keywords</a:t>
                      </a:r>
                      <a:endParaRPr sz="1100" u="none" cap="none" strike="noStrike">
                        <a:solidFill>
                          <a:srgbClr val="3C40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66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CTR %</a:t>
                      </a:r>
                      <a:endParaRPr b="1" sz="1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3C4043"/>
                          </a:solidFill>
                        </a:rPr>
                        <a:t>16.74%</a:t>
                      </a:r>
                      <a:endParaRPr sz="1100" u="none" cap="none" strike="noStrike">
                        <a:solidFill>
                          <a:srgbClr val="3C40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3C4043"/>
                          </a:solidFill>
                        </a:rPr>
                        <a:t>Increase (+1%)</a:t>
                      </a:r>
                      <a:endParaRPr sz="1100" u="none" cap="none" strike="noStrike">
                        <a:solidFill>
                          <a:srgbClr val="3C40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12700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4043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n" sz="1100">
                          <a:solidFill>
                            <a:srgbClr val="3C4043"/>
                          </a:solidFill>
                        </a:rPr>
                        <a:t>Ideate captivating and appealing ads</a:t>
                      </a:r>
                      <a:endParaRPr sz="1100" u="none" cap="none" strike="noStrike">
                        <a:solidFill>
                          <a:srgbClr val="3C40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6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Impressions</a:t>
                      </a:r>
                      <a:endParaRPr b="1" sz="1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3C4043"/>
                          </a:solidFill>
                        </a:rPr>
                        <a:t>5908</a:t>
                      </a:r>
                      <a:endParaRPr sz="1100" u="none" cap="none" strike="noStrike">
                        <a:solidFill>
                          <a:srgbClr val="3C40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3C4043"/>
                          </a:solidFill>
                        </a:rPr>
                        <a:t>Increase</a:t>
                      </a:r>
                      <a:endParaRPr sz="1100" u="none" cap="none" strike="noStrike">
                        <a:solidFill>
                          <a:srgbClr val="3C40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1270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4043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4043"/>
                          </a:solidFill>
                        </a:rPr>
                        <a:t>Set up new, more specific, campaigns</a:t>
                      </a:r>
                      <a:endParaRPr sz="1100">
                        <a:solidFill>
                          <a:srgbClr val="3C4043"/>
                        </a:solidFill>
                      </a:endParaRPr>
                    </a:p>
                    <a:p>
                      <a:pPr indent="-1270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4043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4043"/>
                          </a:solidFill>
                        </a:rPr>
                        <a:t>Study the allocation of the budget</a:t>
                      </a:r>
                      <a:endParaRPr sz="1100" u="none" cap="none" strike="noStrike">
                        <a:solidFill>
                          <a:srgbClr val="3C40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6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Conversion</a:t>
                      </a: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 Rate</a:t>
                      </a:r>
                      <a:r>
                        <a:rPr b="1" lang="en" sz="1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1" sz="1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3C4043"/>
                          </a:solidFill>
                        </a:rPr>
                        <a:t>0% (not set)</a:t>
                      </a:r>
                      <a:endParaRPr sz="1100" u="none" cap="none" strike="noStrike">
                        <a:solidFill>
                          <a:srgbClr val="3C40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3C4043"/>
                          </a:solidFill>
                        </a:rPr>
                        <a:t>Set conversion rate</a:t>
                      </a:r>
                      <a:endParaRPr sz="1100" u="none" cap="none" strike="noStrike">
                        <a:solidFill>
                          <a:srgbClr val="3C40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1270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4043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4043"/>
                          </a:solidFill>
                        </a:rPr>
                        <a:t>Introduce conversion tracking </a:t>
                      </a:r>
                      <a:endParaRPr sz="1100">
                        <a:solidFill>
                          <a:srgbClr val="3C4043"/>
                        </a:solidFill>
                      </a:endParaRPr>
                    </a:p>
                    <a:p>
                      <a:pPr indent="-1270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4043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4043"/>
                          </a:solidFill>
                        </a:rPr>
                        <a:t>Maximize conversion value through bid strategy</a:t>
                      </a:r>
                      <a:endParaRPr sz="1100">
                        <a:solidFill>
                          <a:srgbClr val="3C4043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10" name="Google Shape;2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8573" y="234410"/>
            <a:ext cx="1021275" cy="5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p10"/>
          <p:cNvGraphicFramePr/>
          <p:nvPr/>
        </p:nvGraphicFramePr>
        <p:xfrm>
          <a:off x="406650" y="124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{73FF8227-DDF6-47B5-B827-8DB423AAE085}</a:tableStyleId>
              </a:tblPr>
              <a:tblGrid>
                <a:gridCol w="1659900"/>
                <a:gridCol w="1659900"/>
                <a:gridCol w="1659900"/>
                <a:gridCol w="1659900"/>
                <a:gridCol w="1659900"/>
              </a:tblGrid>
              <a:tr h="3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13/4 - 19/4</a:t>
                      </a:r>
                      <a:endParaRPr sz="800" u="none" cap="none" strike="noStrike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20/4 - 26/4</a:t>
                      </a:r>
                      <a:r>
                        <a:rPr lang="en" sz="8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800" u="none" cap="none" strike="noStrike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27/4 - 3/5</a:t>
                      </a:r>
                      <a:endParaRPr sz="800" u="none" cap="none" strike="noStrike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4/5 - 10/5 </a:t>
                      </a:r>
                      <a:endParaRPr sz="800" u="none" cap="none" strike="noStrike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11/5 - 17/5</a:t>
                      </a:r>
                      <a:endParaRPr sz="800" u="none" cap="none" strike="noStrike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16" name="Google Shape;216;p10"/>
          <p:cNvGrpSpPr/>
          <p:nvPr/>
        </p:nvGrpSpPr>
        <p:grpSpPr>
          <a:xfrm>
            <a:off x="2658933" y="2791375"/>
            <a:ext cx="3930511" cy="351300"/>
            <a:chOff x="2543475" y="2949700"/>
            <a:chExt cx="3803475" cy="351300"/>
          </a:xfrm>
        </p:grpSpPr>
        <p:sp>
          <p:nvSpPr>
            <p:cNvPr id="217" name="Google Shape;217;p10"/>
            <p:cNvSpPr/>
            <p:nvPr/>
          </p:nvSpPr>
          <p:spPr>
            <a:xfrm>
              <a:off x="2543475" y="2949700"/>
              <a:ext cx="3123600" cy="351300"/>
            </a:xfrm>
            <a:prstGeom prst="homePlate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19050">
                <a:srgbClr val="4069DD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Strategy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5543250" y="2949700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19050">
                <a:srgbClr val="4069DD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5771850" y="2949700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19050">
                <a:srgbClr val="4069DD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6000450" y="2949700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19050">
                <a:srgbClr val="4069DD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10"/>
          <p:cNvGrpSpPr/>
          <p:nvPr/>
        </p:nvGrpSpPr>
        <p:grpSpPr>
          <a:xfrm>
            <a:off x="6589284" y="3505125"/>
            <a:ext cx="2109481" cy="351300"/>
            <a:chOff x="5242473" y="3733725"/>
            <a:chExt cx="3659752" cy="351300"/>
          </a:xfrm>
        </p:grpSpPr>
        <p:sp>
          <p:nvSpPr>
            <p:cNvPr id="222" name="Google Shape;222;p10"/>
            <p:cNvSpPr/>
            <p:nvPr/>
          </p:nvSpPr>
          <p:spPr>
            <a:xfrm>
              <a:off x="5242473" y="3733725"/>
              <a:ext cx="2974800" cy="351300"/>
            </a:xfrm>
            <a:prstGeom prst="homePlate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19050">
                <a:srgbClr val="4069DD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Strategy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19050">
                <a:srgbClr val="4069DD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069D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19050">
                <a:srgbClr val="4069DD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069D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19050">
                <a:srgbClr val="4069DD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069D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10"/>
          <p:cNvSpPr txBox="1"/>
          <p:nvPr/>
        </p:nvSpPr>
        <p:spPr>
          <a:xfrm>
            <a:off x="2658925" y="3212325"/>
            <a:ext cx="3513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</a:rPr>
              <a:t>Create campaign for the event  (22/4 - 1/5)</a:t>
            </a:r>
            <a:endParaRPr sz="900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Create campaigns for brand awareness</a:t>
            </a:r>
            <a:endParaRPr sz="900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</a:rPr>
              <a:t>Create campaigns for website traffic </a:t>
            </a:r>
            <a:endParaRPr sz="900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Increase number of clicks and impressions</a:t>
            </a:r>
            <a:endParaRPr sz="900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Exploit new keywords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6589350" y="3856425"/>
            <a:ext cx="22524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Begin collecting performance data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" sz="900">
                <a:solidFill>
                  <a:schemeClr val="dk1"/>
                </a:solidFill>
              </a:rPr>
              <a:t>Compare results with previous period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1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Closing Meeting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069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344900" y="262225"/>
            <a:ext cx="74055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Campaign Weekly Plan Summary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406650" y="788650"/>
            <a:ext cx="8299500" cy="3930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en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Start Date: </a:t>
            </a:r>
            <a:br>
              <a:rPr b="0" i="1" lang="en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" sz="800">
                <a:solidFill>
                  <a:srgbClr val="666666"/>
                </a:solidFill>
              </a:rPr>
              <a:t>13/4/2023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7433850" y="788650"/>
            <a:ext cx="1272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1" sz="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1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en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End Date: </a:t>
            </a:r>
            <a:br>
              <a:rPr b="0" i="1" lang="en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" sz="800">
                <a:solidFill>
                  <a:srgbClr val="666666"/>
                </a:solidFill>
              </a:rPr>
              <a:t>Around 18/5/2023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" name="Google Shape;231;p10"/>
          <p:cNvGrpSpPr/>
          <p:nvPr/>
        </p:nvGrpSpPr>
        <p:grpSpPr>
          <a:xfrm>
            <a:off x="406509" y="1668775"/>
            <a:ext cx="2252418" cy="351300"/>
            <a:chOff x="2543475" y="2949700"/>
            <a:chExt cx="3803475" cy="351300"/>
          </a:xfrm>
        </p:grpSpPr>
        <p:sp>
          <p:nvSpPr>
            <p:cNvPr id="232" name="Google Shape;232;p10"/>
            <p:cNvSpPr/>
            <p:nvPr/>
          </p:nvSpPr>
          <p:spPr>
            <a:xfrm>
              <a:off x="2543475" y="2949700"/>
              <a:ext cx="3123600" cy="351300"/>
            </a:xfrm>
            <a:prstGeom prst="homePlate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19050">
                <a:srgbClr val="4069DD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Strategy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5543250" y="2949700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19050">
                <a:srgbClr val="4069DD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5771850" y="2949700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19050">
                <a:srgbClr val="4069DD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6000450" y="2949700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19050">
                <a:srgbClr val="4069DD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10"/>
          <p:cNvSpPr txBox="1"/>
          <p:nvPr/>
        </p:nvSpPr>
        <p:spPr>
          <a:xfrm>
            <a:off x="406650" y="2020075"/>
            <a:ext cx="2899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Kickoff Meeting on 13/4/2023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Identify &amp; agree on: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campaigns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 strategy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69D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