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4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439ADF-BCB7-4E46-9D29-E24EEE221E34}"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331859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593726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384733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7474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41151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439ADF-BCB7-4E46-9D29-E24EEE221E34}"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855379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D439ADF-BCB7-4E46-9D29-E24EEE221E34}"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4267166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439ADF-BCB7-4E46-9D29-E24EEE221E34}"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2991424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439ADF-BCB7-4E46-9D29-E24EEE221E34}"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352756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439ADF-BCB7-4E46-9D29-E24EEE221E34}"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35782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439ADF-BCB7-4E46-9D29-E24EEE221E34}"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74074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40647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439ADF-BCB7-4E46-9D29-E24EEE221E34}"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22566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439ADF-BCB7-4E46-9D29-E24EEE221E34}"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7276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39ADF-BCB7-4E46-9D29-E24EEE221E34}" type="datetimeFigureOut">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98171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104024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439ADF-BCB7-4E46-9D29-E24EEE221E34}"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A44DB-C3C3-4239-84CF-072F42645840}" type="slidenum">
              <a:rPr lang="en-US" smtClean="0"/>
              <a:t>‹#›</a:t>
            </a:fld>
            <a:endParaRPr lang="en-US"/>
          </a:p>
        </p:txBody>
      </p:sp>
    </p:spTree>
    <p:extLst>
      <p:ext uri="{BB962C8B-B14F-4D97-AF65-F5344CB8AC3E}">
        <p14:creationId xmlns:p14="http://schemas.microsoft.com/office/powerpoint/2010/main" val="27190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439ADF-BCB7-4E46-9D29-E24EEE221E34}" type="datetimeFigureOut">
              <a:rPr lang="en-US" smtClean="0"/>
              <a:t>7/27/2024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D9A44DB-C3C3-4239-84CF-072F42645840}" type="slidenum">
              <a:rPr lang="en-US" smtClean="0"/>
              <a:t>‹#›</a:t>
            </a:fld>
            <a:endParaRPr lang="en-US"/>
          </a:p>
        </p:txBody>
      </p:sp>
    </p:spTree>
    <p:extLst>
      <p:ext uri="{BB962C8B-B14F-4D97-AF65-F5344CB8AC3E}">
        <p14:creationId xmlns:p14="http://schemas.microsoft.com/office/powerpoint/2010/main" val="1201735685"/>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(AI)</a:t>
            </a:r>
            <a:endParaRPr lang="en-US" dirty="0"/>
          </a:p>
        </p:txBody>
      </p:sp>
    </p:spTree>
    <p:extLst>
      <p:ext uri="{BB962C8B-B14F-4D97-AF65-F5344CB8AC3E}">
        <p14:creationId xmlns:p14="http://schemas.microsoft.com/office/powerpoint/2010/main" val="382618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FOOD SECURITY</a:t>
            </a:r>
          </a:p>
          <a:p>
            <a:pPr marL="0" indent="0">
              <a:buNone/>
            </a:pPr>
            <a:r>
              <a:rPr lang="en-US" dirty="0" smtClean="0"/>
              <a:t>CASE STUDY: FOOD SECURITY FORECASTING.</a:t>
            </a:r>
          </a:p>
          <a:p>
            <a:pPr marL="0" indent="0">
              <a:buNone/>
            </a:pPr>
            <a:r>
              <a:rPr lang="en-US" dirty="0" smtClean="0"/>
              <a:t>The food security forecasts are predictive models used to manage disruptions within global food supply chains to address food security.</a:t>
            </a:r>
          </a:p>
          <a:p>
            <a:pPr marL="0" indent="0">
              <a:buNone/>
            </a:pPr>
            <a:r>
              <a:rPr lang="en-US" dirty="0" smtClean="0"/>
              <a:t>The system helps to identify patterns and correlations related to food security  outcomes based  on socioeconomic and environmental factors.</a:t>
            </a:r>
          </a:p>
          <a:p>
            <a:pPr marL="0" indent="0">
              <a:buNone/>
            </a:pPr>
            <a:r>
              <a:rPr lang="en-US" dirty="0" smtClean="0"/>
              <a:t>A good example WFP in Nigeria, forecasting models to predict insufficient food consumption up to 30 days in advance.</a:t>
            </a:r>
          </a:p>
        </p:txBody>
      </p:sp>
    </p:spTree>
    <p:extLst>
      <p:ext uri="{BB962C8B-B14F-4D97-AF65-F5344CB8AC3E}">
        <p14:creationId xmlns:p14="http://schemas.microsoft.com/office/powerpoint/2010/main" val="139254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3. ENERGY</a:t>
            </a:r>
          </a:p>
          <a:p>
            <a:pPr marL="0" indent="0">
              <a:buNone/>
            </a:pPr>
            <a:r>
              <a:rPr lang="en-US" dirty="0" smtClean="0"/>
              <a:t>CASE STUDY: ENERGY ACCESS AND DEMAND ASSESSMENT</a:t>
            </a:r>
          </a:p>
          <a:p>
            <a:pPr marL="0" indent="0">
              <a:buNone/>
            </a:pPr>
            <a:r>
              <a:rPr lang="en-US" dirty="0"/>
              <a:t>AI and ML can be used for energy access and demand assessment to identify energy-scarce areas for evidence-based and targeted energy planning strategies. </a:t>
            </a:r>
            <a:r>
              <a:rPr lang="en-US" dirty="0" smtClean="0"/>
              <a:t>The </a:t>
            </a:r>
            <a:r>
              <a:rPr lang="en-US" dirty="0"/>
              <a:t>ML models </a:t>
            </a:r>
            <a:r>
              <a:rPr lang="en-US" dirty="0" smtClean="0"/>
              <a:t> helps </a:t>
            </a:r>
            <a:r>
              <a:rPr lang="en-US" dirty="0"/>
              <a:t>estimate future patterns of energy needs. </a:t>
            </a:r>
          </a:p>
          <a:p>
            <a:pPr marL="0" indent="0">
              <a:buNone/>
            </a:pPr>
            <a:r>
              <a:rPr lang="en-US" dirty="0"/>
              <a:t>The use of </a:t>
            </a:r>
            <a:r>
              <a:rPr lang="en-US" dirty="0" smtClean="0"/>
              <a:t>smart </a:t>
            </a:r>
            <a:r>
              <a:rPr lang="en-US" dirty="0"/>
              <a:t>meters, drones with high-resolution cameras </a:t>
            </a:r>
            <a:r>
              <a:rPr lang="en-US" dirty="0" smtClean="0"/>
              <a:t>and satellites has enabled reduction of energy poverty by providing clean , reliable and affordable energy where it is mostly needed.</a:t>
            </a:r>
          </a:p>
          <a:p>
            <a:pPr marL="0" indent="0">
              <a:buNone/>
            </a:pPr>
            <a:r>
              <a:rPr lang="en-US" dirty="0" smtClean="0"/>
              <a:t>A good example </a:t>
            </a:r>
            <a:r>
              <a:rPr lang="en-US" dirty="0"/>
              <a:t>is the </a:t>
            </a:r>
            <a:r>
              <a:rPr lang="en-US" dirty="0" smtClean="0"/>
              <a:t>ENGIE </a:t>
            </a:r>
            <a:r>
              <a:rPr lang="en-US" dirty="0"/>
              <a:t>Energy </a:t>
            </a:r>
            <a:r>
              <a:rPr lang="en-US" dirty="0" smtClean="0"/>
              <a:t>Access in Kenya uses </a:t>
            </a:r>
            <a:r>
              <a:rPr lang="en-US" dirty="0"/>
              <a:t>AI for a pilot project seeking to identify areas with potential future demand for solar appliances. </a:t>
            </a:r>
          </a:p>
        </p:txBody>
      </p:sp>
    </p:spTree>
    <p:extLst>
      <p:ext uri="{BB962C8B-B14F-4D97-AF65-F5344CB8AC3E}">
        <p14:creationId xmlns:p14="http://schemas.microsoft.com/office/powerpoint/2010/main" val="10413428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92500" lnSpcReduction="20000"/>
          </a:bodyPr>
          <a:lstStyle/>
          <a:p>
            <a:pPr marL="0" indent="0">
              <a:buNone/>
            </a:pPr>
            <a:r>
              <a:rPr lang="en-US" dirty="0" smtClean="0"/>
              <a:t>4. CLIMATE ACTION</a:t>
            </a:r>
          </a:p>
          <a:p>
            <a:pPr marL="0" indent="0">
              <a:buNone/>
            </a:pPr>
            <a:r>
              <a:rPr lang="en-US" dirty="0" smtClean="0"/>
              <a:t>CASE STUDY: BIODIVERSITY MONITORING</a:t>
            </a:r>
          </a:p>
          <a:p>
            <a:pPr marL="0" indent="0">
              <a:buNone/>
            </a:pPr>
            <a:r>
              <a:rPr lang="en-US" dirty="0"/>
              <a:t>AI can support biodiversity monitoring by </a:t>
            </a:r>
            <a:r>
              <a:rPr lang="en-US" dirty="0" err="1"/>
              <a:t>analysing</a:t>
            </a:r>
            <a:r>
              <a:rPr lang="en-US" dirty="0"/>
              <a:t> a wide range of environmental, climate, and geospatial data to assess and track changes </a:t>
            </a:r>
            <a:r>
              <a:rPr lang="en-US" dirty="0" smtClean="0"/>
              <a:t>in the ecosystems </a:t>
            </a:r>
            <a:r>
              <a:rPr lang="en-US" dirty="0"/>
              <a:t>while ML enhances the efficiency, scalability, and accuracy of </a:t>
            </a:r>
            <a:r>
              <a:rPr lang="en-US" dirty="0" smtClean="0"/>
              <a:t>the ecosystem </a:t>
            </a:r>
            <a:r>
              <a:rPr lang="en-US" dirty="0"/>
              <a:t>mapping and monitoring</a:t>
            </a:r>
            <a:r>
              <a:rPr lang="en-US" dirty="0" smtClean="0"/>
              <a:t>.</a:t>
            </a:r>
          </a:p>
          <a:p>
            <a:pPr marL="0" indent="0">
              <a:buNone/>
            </a:pPr>
            <a:r>
              <a:rPr lang="en-US" dirty="0"/>
              <a:t>The use of Smart </a:t>
            </a:r>
            <a:r>
              <a:rPr lang="en-US" dirty="0" smtClean="0"/>
              <a:t>sensors and </a:t>
            </a:r>
            <a:r>
              <a:rPr lang="en-US" dirty="0"/>
              <a:t>high-resolution remote sensing </a:t>
            </a:r>
            <a:r>
              <a:rPr lang="en-US" dirty="0" smtClean="0"/>
              <a:t>infrastructure </a:t>
            </a:r>
            <a:r>
              <a:rPr lang="en-US" dirty="0"/>
              <a:t>has </a:t>
            </a:r>
            <a:r>
              <a:rPr lang="en-US" dirty="0" smtClean="0"/>
              <a:t>enabled effective </a:t>
            </a:r>
            <a:r>
              <a:rPr lang="en-US" dirty="0"/>
              <a:t>conservation strategies and </a:t>
            </a:r>
            <a:r>
              <a:rPr lang="en-US" dirty="0" smtClean="0"/>
              <a:t>enhancing </a:t>
            </a:r>
            <a:r>
              <a:rPr lang="en-US" dirty="0"/>
              <a:t>community empowerment and </a:t>
            </a:r>
            <a:r>
              <a:rPr lang="en-US" dirty="0" smtClean="0"/>
              <a:t>livelihoods.</a:t>
            </a:r>
          </a:p>
          <a:p>
            <a:pPr marL="0" indent="0">
              <a:buNone/>
            </a:pPr>
            <a:r>
              <a:rPr lang="en-US" dirty="0" smtClean="0"/>
              <a:t>A good example </a:t>
            </a:r>
            <a:r>
              <a:rPr lang="en-US" dirty="0"/>
              <a:t>is the </a:t>
            </a:r>
            <a:r>
              <a:rPr lang="en-US" dirty="0" smtClean="0"/>
              <a:t>connected </a:t>
            </a:r>
            <a:r>
              <a:rPr lang="en-US" dirty="0"/>
              <a:t>Conservation </a:t>
            </a:r>
            <a:r>
              <a:rPr lang="en-US" dirty="0" smtClean="0"/>
              <a:t>Foundation in south </a:t>
            </a:r>
            <a:r>
              <a:rPr lang="en-US" dirty="0"/>
              <a:t>Africa </a:t>
            </a:r>
            <a:r>
              <a:rPr lang="en-US" dirty="0" smtClean="0"/>
              <a:t>which Uses </a:t>
            </a:r>
            <a:r>
              <a:rPr lang="en-US" dirty="0"/>
              <a:t>high-resolution satellite imagery with local geospatial and conservation expertise to monitor wildlife, habitat and landscape changes over space and </a:t>
            </a:r>
            <a:r>
              <a:rPr lang="en-US" dirty="0" smtClean="0"/>
              <a:t>time.</a:t>
            </a:r>
            <a:endParaRPr lang="en-US" dirty="0"/>
          </a:p>
        </p:txBody>
      </p:sp>
    </p:spTree>
    <p:extLst>
      <p:ext uri="{BB962C8B-B14F-4D97-AF65-F5344CB8AC3E}">
        <p14:creationId xmlns:p14="http://schemas.microsoft.com/office/powerpoint/2010/main" val="4251204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5.FINANCE</a:t>
            </a:r>
          </a:p>
          <a:p>
            <a:pPr marL="0" indent="0">
              <a:buNone/>
            </a:pPr>
            <a:r>
              <a:rPr lang="en-US" dirty="0" smtClean="0"/>
              <a:t>CASE STUDY: JPMORGAN CHASE’S </a:t>
            </a:r>
            <a:r>
              <a:rPr lang="en-US" dirty="0" err="1" smtClean="0"/>
              <a:t>COiN</a:t>
            </a:r>
            <a:r>
              <a:rPr lang="en-US" dirty="0" smtClean="0"/>
              <a:t> (Contract Intelligence)</a:t>
            </a:r>
          </a:p>
          <a:p>
            <a:pPr marL="0" indent="0">
              <a:buNone/>
            </a:pPr>
            <a:r>
              <a:rPr lang="en-US" dirty="0" smtClean="0"/>
              <a:t>JPMorgan Chase developed </a:t>
            </a:r>
            <a:r>
              <a:rPr lang="en-US" dirty="0" err="1" smtClean="0"/>
              <a:t>COiN</a:t>
            </a:r>
            <a:r>
              <a:rPr lang="en-US" dirty="0" smtClean="0"/>
              <a:t> to streamline the process of reviewing and managing legal documents by the use of machine learning.</a:t>
            </a:r>
          </a:p>
          <a:p>
            <a:pPr marL="0" indent="0">
              <a:buNone/>
            </a:pPr>
            <a:r>
              <a:rPr lang="en-US" dirty="0" smtClean="0"/>
              <a:t>The system was trained to identify key clauses and extract relevant information such as contract analysis and compliance checks.</a:t>
            </a:r>
          </a:p>
          <a:p>
            <a:pPr marL="0" indent="0">
              <a:buNone/>
            </a:pPr>
            <a:r>
              <a:rPr lang="en-US" dirty="0" smtClean="0"/>
              <a:t>The </a:t>
            </a:r>
            <a:r>
              <a:rPr lang="en-US" dirty="0" err="1" smtClean="0"/>
              <a:t>COiN</a:t>
            </a:r>
            <a:r>
              <a:rPr lang="en-US" dirty="0" smtClean="0"/>
              <a:t> has reduced time required to review documents , improving efficient and reducing errors.it has been useful to banks by ensuring better operating costs.</a:t>
            </a:r>
            <a:endParaRPr lang="en-US" dirty="0"/>
          </a:p>
        </p:txBody>
      </p:sp>
    </p:spTree>
    <p:extLst>
      <p:ext uri="{BB962C8B-B14F-4D97-AF65-F5344CB8AC3E}">
        <p14:creationId xmlns:p14="http://schemas.microsoft.com/office/powerpoint/2010/main" val="34381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6.RETAIL</a:t>
            </a:r>
          </a:p>
          <a:p>
            <a:pPr marL="0" indent="0">
              <a:buNone/>
            </a:pPr>
            <a:r>
              <a:rPr lang="en-US" dirty="0" smtClean="0"/>
              <a:t>CASE STUDY: THE AMAZON RECOMMENDATION SYSTEM</a:t>
            </a:r>
          </a:p>
          <a:p>
            <a:pPr marL="0" indent="0">
              <a:buNone/>
            </a:pPr>
            <a:r>
              <a:rPr lang="en-US" dirty="0" smtClean="0"/>
              <a:t>The Amazon recommendation system uses AI to personalize product recommendations for users based on their browsing history, purchasing behavior and preferences.</a:t>
            </a:r>
          </a:p>
          <a:p>
            <a:pPr marL="0" indent="0">
              <a:buNone/>
            </a:pPr>
            <a:r>
              <a:rPr lang="en-US" dirty="0" smtClean="0"/>
              <a:t>The system utilizes collaborative filtering and deep learning algorithms to analyze customer data and predict items a user might be interested in.</a:t>
            </a:r>
          </a:p>
          <a:p>
            <a:pPr marL="0" indent="0">
              <a:buNone/>
            </a:pPr>
            <a:r>
              <a:rPr lang="en-US" dirty="0" smtClean="0"/>
              <a:t>This system has enabled the increase in sales and customer satisfaction . Amazon recommendation engine is a key factor behind its ability to maintain high engagement and conversion rates.</a:t>
            </a:r>
            <a:endParaRPr lang="en-US" dirty="0"/>
          </a:p>
        </p:txBody>
      </p:sp>
    </p:spTree>
    <p:extLst>
      <p:ext uri="{BB962C8B-B14F-4D97-AF65-F5344CB8AC3E}">
        <p14:creationId xmlns:p14="http://schemas.microsoft.com/office/powerpoint/2010/main" val="2966162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7.ENTERTAINMENT</a:t>
            </a:r>
          </a:p>
          <a:p>
            <a:pPr marL="0" indent="0">
              <a:buNone/>
            </a:pPr>
            <a:r>
              <a:rPr lang="en-US" dirty="0" smtClean="0"/>
              <a:t>CASE STUDY: NETFLIX’S CONTENT RECOMMENDATION ENGINE.</a:t>
            </a:r>
          </a:p>
          <a:p>
            <a:pPr marL="0" indent="0">
              <a:buNone/>
            </a:pPr>
            <a:r>
              <a:rPr lang="en-US" dirty="0" smtClean="0"/>
              <a:t>It uses AI to suggest movies and TV shows based on user preferences and viewing history.</a:t>
            </a:r>
          </a:p>
          <a:p>
            <a:pPr marL="0" indent="0">
              <a:buNone/>
            </a:pPr>
            <a:r>
              <a:rPr lang="en-US" dirty="0" smtClean="0"/>
              <a:t>The Netflix employs collaborative filtering and deep learning to analyze viewing patterns , rating and user behavior to recommend content.</a:t>
            </a:r>
          </a:p>
          <a:p>
            <a:pPr marL="0" indent="0">
              <a:buNone/>
            </a:pPr>
            <a:r>
              <a:rPr lang="en-US" dirty="0" smtClean="0"/>
              <a:t>The recommendation engine plays a crucial role in keeping users engaged and subscribe.it contributes to a personalized viewing experience, driving significant user retention and satisfaction.</a:t>
            </a:r>
            <a:endParaRPr lang="en-US" dirty="0"/>
          </a:p>
        </p:txBody>
      </p:sp>
    </p:spTree>
    <p:extLst>
      <p:ext uri="{BB962C8B-B14F-4D97-AF65-F5344CB8AC3E}">
        <p14:creationId xmlns:p14="http://schemas.microsoft.com/office/powerpoint/2010/main" val="379532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The case studies highlight how AI is being leveraged across various industries to enhance efficiency , improve decision making and drive innovation . Each application demonstrates the transformative potential of AI technologies in real world scenarios.</a:t>
            </a:r>
            <a:endParaRPr lang="en-US" dirty="0"/>
          </a:p>
        </p:txBody>
      </p:sp>
    </p:spTree>
    <p:extLst>
      <p:ext uri="{BB962C8B-B14F-4D97-AF65-F5344CB8AC3E}">
        <p14:creationId xmlns:p14="http://schemas.microsoft.com/office/powerpoint/2010/main" val="2994137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AI refers  to the comprised of widely different technologies that can be broadly defined as self-learning adaptive system.</a:t>
            </a:r>
          </a:p>
          <a:p>
            <a:r>
              <a:rPr lang="en-US" dirty="0" smtClean="0"/>
              <a:t>AI has the capability to understand language , solve problems , </a:t>
            </a:r>
            <a:r>
              <a:rPr lang="en-US" dirty="0" err="1" smtClean="0"/>
              <a:t>recorgnise</a:t>
            </a:r>
            <a:r>
              <a:rPr lang="en-US" dirty="0" smtClean="0"/>
              <a:t> pictures and learn by analyzing patterns in large sets of data.</a:t>
            </a:r>
            <a:endParaRPr lang="en-US" dirty="0"/>
          </a:p>
        </p:txBody>
      </p:sp>
    </p:spTree>
    <p:extLst>
      <p:ext uri="{BB962C8B-B14F-4D97-AF65-F5344CB8AC3E}">
        <p14:creationId xmlns:p14="http://schemas.microsoft.com/office/powerpoint/2010/main" val="186689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HISTORY AND EVOLUTION OF AI</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effectLst/>
                <a:cs typeface="Times New Roman" panose="02020603050405020304" pitchFamily="18" charset="0"/>
              </a:rPr>
              <a:t>The history and evolution of AI relay on human ingenuity, technological advancements and philosophical investigations.</a:t>
            </a:r>
          </a:p>
          <a:p>
            <a:pPr marL="0" indent="0">
              <a:buNone/>
            </a:pPr>
            <a:r>
              <a:rPr lang="en-US" dirty="0" smtClean="0">
                <a:effectLst/>
                <a:cs typeface="Times New Roman" panose="02020603050405020304" pitchFamily="18" charset="0"/>
              </a:rPr>
              <a:t>The following are the ways to how AI evolved;</a:t>
            </a:r>
          </a:p>
          <a:p>
            <a:pPr marL="514350" indent="-514350">
              <a:buFont typeface="+mj-lt"/>
              <a:buAutoNum type="romanUcPeriod"/>
            </a:pPr>
            <a:r>
              <a:rPr lang="en-US" dirty="0" smtClean="0">
                <a:effectLst/>
                <a:cs typeface="Times New Roman" panose="02020603050405020304" pitchFamily="18" charset="0"/>
              </a:rPr>
              <a:t>Early developments</a:t>
            </a:r>
          </a:p>
          <a:p>
            <a:pPr marL="514350" indent="-514350">
              <a:buFont typeface="+mj-lt"/>
              <a:buAutoNum type="romanUcPeriod"/>
            </a:pPr>
            <a:r>
              <a:rPr lang="en-US" dirty="0" smtClean="0">
                <a:effectLst/>
                <a:cs typeface="Times New Roman" panose="02020603050405020304" pitchFamily="18" charset="0"/>
              </a:rPr>
              <a:t>20</a:t>
            </a:r>
            <a:r>
              <a:rPr lang="en-US" baseline="30000" dirty="0" smtClean="0">
                <a:effectLst/>
                <a:cs typeface="Times New Roman" panose="02020603050405020304" pitchFamily="18" charset="0"/>
              </a:rPr>
              <a:t>th</a:t>
            </a:r>
            <a:r>
              <a:rPr lang="en-US" dirty="0" smtClean="0">
                <a:effectLst/>
                <a:cs typeface="Times New Roman" panose="02020603050405020304" pitchFamily="18" charset="0"/>
              </a:rPr>
              <a:t> century milestones</a:t>
            </a:r>
          </a:p>
          <a:p>
            <a:pPr marL="514350" indent="-514350">
              <a:buFont typeface="+mj-lt"/>
              <a:buAutoNum type="romanUcPeriod"/>
            </a:pPr>
            <a:r>
              <a:rPr lang="en-US" dirty="0" smtClean="0">
                <a:effectLst/>
                <a:cs typeface="Times New Roman" panose="02020603050405020304" pitchFamily="18" charset="0"/>
              </a:rPr>
              <a:t>The AI Winters and Renewed interest</a:t>
            </a:r>
          </a:p>
          <a:p>
            <a:pPr marL="514350" indent="-514350">
              <a:buFont typeface="+mj-lt"/>
              <a:buAutoNum type="romanUcPeriod"/>
            </a:pPr>
            <a:r>
              <a:rPr lang="en-US" dirty="0" smtClean="0">
                <a:effectLst/>
                <a:cs typeface="Times New Roman" panose="02020603050405020304" pitchFamily="18" charset="0"/>
              </a:rPr>
              <a:t>The modern AI</a:t>
            </a:r>
            <a:endParaRPr lang="en-US" dirty="0">
              <a:effectLst/>
              <a:cs typeface="Times New Roman" panose="02020603050405020304" pitchFamily="18" charset="0"/>
            </a:endParaRPr>
          </a:p>
        </p:txBody>
      </p:sp>
    </p:spTree>
    <p:extLst>
      <p:ext uri="{BB962C8B-B14F-4D97-AF65-F5344CB8AC3E}">
        <p14:creationId xmlns:p14="http://schemas.microsoft.com/office/powerpoint/2010/main" val="1982302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developments</a:t>
            </a:r>
            <a:endParaRPr lang="en-US" dirty="0"/>
          </a:p>
        </p:txBody>
      </p:sp>
      <p:sp>
        <p:nvSpPr>
          <p:cNvPr id="3" name="Content Placeholder 2"/>
          <p:cNvSpPr>
            <a:spLocks noGrp="1"/>
          </p:cNvSpPr>
          <p:nvPr>
            <p:ph idx="1"/>
          </p:nvPr>
        </p:nvSpPr>
        <p:spPr/>
        <p:txBody>
          <a:bodyPr/>
          <a:lstStyle/>
          <a:p>
            <a:r>
              <a:rPr lang="en-US" dirty="0" smtClean="0"/>
              <a:t>ANCIENT MYTH AND PHILOSOPHIES;</a:t>
            </a:r>
          </a:p>
          <a:p>
            <a:pPr marL="0" indent="0">
              <a:buNone/>
            </a:pPr>
            <a:r>
              <a:rPr lang="en-US" dirty="0" smtClean="0"/>
              <a:t>The idea of AI was traced from ancient stories such as the Greek stories of Pygmalion who created a lifelike statue which demonstrated early human fascination with creating lifelike entities.</a:t>
            </a:r>
          </a:p>
          <a:p>
            <a:pPr marL="0" indent="0">
              <a:buNone/>
            </a:pPr>
            <a:r>
              <a:rPr lang="en-US" dirty="0" smtClean="0"/>
              <a:t>Also philosophers such as Aristotle pondered about reasoning and the nature of knowledge , laying early ground work for thinking about intelligence and logic.</a:t>
            </a:r>
            <a:endParaRPr lang="en-US" dirty="0"/>
          </a:p>
        </p:txBody>
      </p:sp>
    </p:spTree>
    <p:extLst>
      <p:ext uri="{BB962C8B-B14F-4D97-AF65-F5344CB8AC3E}">
        <p14:creationId xmlns:p14="http://schemas.microsoft.com/office/powerpoint/2010/main" val="301774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MATHEMATICAL FOUNDATIONS</a:t>
            </a:r>
          </a:p>
          <a:p>
            <a:pPr marL="0" indent="0">
              <a:buNone/>
            </a:pPr>
            <a:r>
              <a:rPr lang="en-US" dirty="0" smtClean="0"/>
              <a:t>In the 19</a:t>
            </a:r>
            <a:r>
              <a:rPr lang="en-US" baseline="30000" dirty="0" smtClean="0"/>
              <a:t>th</a:t>
            </a:r>
            <a:r>
              <a:rPr lang="en-US" dirty="0" smtClean="0"/>
              <a:t> century George Boole developed formal logic system which provided the mathematical foundation for algorithms and computational thinking.</a:t>
            </a:r>
          </a:p>
          <a:p>
            <a:r>
              <a:rPr lang="en-US" dirty="0" smtClean="0"/>
              <a:t>PRE-MODERN TECHNOLOGICAL ADVANCES</a:t>
            </a:r>
          </a:p>
          <a:p>
            <a:pPr marL="0" indent="0">
              <a:buNone/>
            </a:pPr>
            <a:r>
              <a:rPr lang="en-US" dirty="0" smtClean="0"/>
              <a:t>The development of mechanical devices like clocks in the 15</a:t>
            </a:r>
            <a:r>
              <a:rPr lang="en-US" baseline="30000" dirty="0" smtClean="0"/>
              <a:t>th</a:t>
            </a:r>
            <a:r>
              <a:rPr lang="en-US" dirty="0" smtClean="0"/>
              <a:t> century and the programmable devices in the 18</a:t>
            </a:r>
            <a:r>
              <a:rPr lang="en-US" baseline="30000" dirty="0" smtClean="0"/>
              <a:t>th</a:t>
            </a:r>
            <a:r>
              <a:rPr lang="en-US" dirty="0" smtClean="0"/>
              <a:t> century laid foundational ideas for automation and computations</a:t>
            </a:r>
          </a:p>
        </p:txBody>
      </p:sp>
    </p:spTree>
    <p:extLst>
      <p:ext uri="{BB962C8B-B14F-4D97-AF65-F5344CB8AC3E}">
        <p14:creationId xmlns:p14="http://schemas.microsoft.com/office/powerpoint/2010/main" val="3644845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a:t>
            </a:r>
            <a:r>
              <a:rPr lang="en-US" baseline="30000" dirty="0" smtClean="0"/>
              <a:t>th</a:t>
            </a:r>
            <a:r>
              <a:rPr lang="en-US" dirty="0" smtClean="0"/>
              <a:t> century milestones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FOUNDATIONS OF MODERN AI</a:t>
            </a:r>
          </a:p>
          <a:p>
            <a:pPr marL="0" indent="0">
              <a:buNone/>
            </a:pPr>
            <a:r>
              <a:rPr lang="en-US" dirty="0" smtClean="0"/>
              <a:t>In 1940s the creation of programmable digital computers provided the necessary hardware for AI development.</a:t>
            </a:r>
          </a:p>
          <a:p>
            <a:r>
              <a:rPr lang="en-US" dirty="0" smtClean="0"/>
              <a:t>THE WORKSHOPS IN 1956</a:t>
            </a:r>
          </a:p>
          <a:p>
            <a:pPr marL="0" indent="0">
              <a:buNone/>
            </a:pPr>
            <a:r>
              <a:rPr lang="en-US" dirty="0" smtClean="0"/>
              <a:t>The Dartmouth research project is considered the birth of AI as a scientific field, where the term “artificial intelligence” was coined by John </a:t>
            </a:r>
            <a:r>
              <a:rPr lang="en-US" dirty="0" err="1" smtClean="0"/>
              <a:t>McCathy</a:t>
            </a:r>
            <a:r>
              <a:rPr lang="en-US" dirty="0" smtClean="0"/>
              <a:t>.</a:t>
            </a:r>
          </a:p>
          <a:p>
            <a:r>
              <a:rPr lang="en-US" dirty="0" smtClean="0"/>
              <a:t>EARLY PROGRAMS</a:t>
            </a:r>
          </a:p>
          <a:p>
            <a:pPr marL="0" indent="0">
              <a:buNone/>
            </a:pPr>
            <a:r>
              <a:rPr lang="en-US" dirty="0" smtClean="0"/>
              <a:t>Programs like logic Theorist of 1955 demonstrated the early attempts at human-computer interaction through keyword recognition.</a:t>
            </a:r>
          </a:p>
        </p:txBody>
      </p:sp>
    </p:spTree>
    <p:extLst>
      <p:ext uri="{BB962C8B-B14F-4D97-AF65-F5344CB8AC3E}">
        <p14:creationId xmlns:p14="http://schemas.microsoft.com/office/powerpoint/2010/main" val="7103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winters and renewed interests</a:t>
            </a:r>
            <a:endParaRPr lang="en-US" dirty="0"/>
          </a:p>
        </p:txBody>
      </p:sp>
      <p:sp>
        <p:nvSpPr>
          <p:cNvPr id="3" name="Content Placeholder 2"/>
          <p:cNvSpPr>
            <a:spLocks noGrp="1"/>
          </p:cNvSpPr>
          <p:nvPr>
            <p:ph idx="1"/>
          </p:nvPr>
        </p:nvSpPr>
        <p:spPr/>
        <p:txBody>
          <a:bodyPr/>
          <a:lstStyle/>
          <a:p>
            <a:r>
              <a:rPr lang="en-US" dirty="0" smtClean="0"/>
              <a:t>AI WINTERS</a:t>
            </a:r>
          </a:p>
          <a:p>
            <a:pPr marL="0" indent="0">
              <a:buNone/>
            </a:pPr>
            <a:r>
              <a:rPr lang="en-US" dirty="0" smtClean="0"/>
              <a:t>These were the period where the AI fields faced reduced funding and interest such as in 1970s and in the late 1980s ,were marked by setbacks and reduced optimism about AI’s capabilities</a:t>
            </a:r>
          </a:p>
          <a:p>
            <a:r>
              <a:rPr lang="en-US" dirty="0" smtClean="0"/>
              <a:t>THE EXPERT SYSTEMS IN 1980s</a:t>
            </a:r>
          </a:p>
          <a:p>
            <a:pPr marL="0" indent="0">
              <a:buNone/>
            </a:pPr>
            <a:r>
              <a:rPr lang="en-US" dirty="0" smtClean="0"/>
              <a:t>The development of expert systems which made decisions based on a knowledge base and inference engine showed the practical application of AI in fields a good example is MYCIN for medical diagnosis</a:t>
            </a:r>
            <a:endParaRPr lang="en-US" dirty="0"/>
          </a:p>
        </p:txBody>
      </p:sp>
    </p:spTree>
    <p:extLst>
      <p:ext uri="{BB962C8B-B14F-4D97-AF65-F5344CB8AC3E}">
        <p14:creationId xmlns:p14="http://schemas.microsoft.com/office/powerpoint/2010/main" val="170119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modern </a:t>
            </a:r>
            <a:r>
              <a:rPr lang="en-US" dirty="0" err="1" smtClean="0"/>
              <a:t>ai</a:t>
            </a:r>
            <a:endParaRPr lang="en-US" dirty="0"/>
          </a:p>
        </p:txBody>
      </p:sp>
      <p:sp>
        <p:nvSpPr>
          <p:cNvPr id="3" name="Content Placeholder 2"/>
          <p:cNvSpPr>
            <a:spLocks noGrp="1"/>
          </p:cNvSpPr>
          <p:nvPr>
            <p:ph idx="1"/>
          </p:nvPr>
        </p:nvSpPr>
        <p:spPr/>
        <p:txBody>
          <a:bodyPr/>
          <a:lstStyle/>
          <a:p>
            <a:r>
              <a:rPr lang="en-US" dirty="0" smtClean="0"/>
              <a:t>MACHINE LEARNING AND BIG DATA</a:t>
            </a:r>
          </a:p>
          <a:p>
            <a:pPr marL="0" indent="0">
              <a:buNone/>
            </a:pPr>
            <a:r>
              <a:rPr lang="en-US" dirty="0" smtClean="0"/>
              <a:t>In 1990s the development of machine learning algorithms and the rise of big data enabled AI systems to process and learn from massive datasets, example of algorithms includes decision tree and support vector machine.</a:t>
            </a:r>
          </a:p>
          <a:p>
            <a:r>
              <a:rPr lang="en-US" dirty="0" smtClean="0"/>
              <a:t>DEEP LEARNING</a:t>
            </a:r>
          </a:p>
          <a:p>
            <a:pPr marL="0" indent="0">
              <a:buNone/>
            </a:pPr>
            <a:r>
              <a:rPr lang="en-US" dirty="0" smtClean="0"/>
              <a:t>The advancement of deep learning with neural networks inspired by the human brain led to the achievement of AI in the fields , this includes computer vision, natural language processing and autonomous systems. </a:t>
            </a:r>
            <a:endParaRPr lang="en-US" dirty="0"/>
          </a:p>
        </p:txBody>
      </p:sp>
    </p:spTree>
    <p:extLst>
      <p:ext uri="{BB962C8B-B14F-4D97-AF65-F5344CB8AC3E}">
        <p14:creationId xmlns:p14="http://schemas.microsoft.com/office/powerpoint/2010/main" val="468346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a:t>
            </a:r>
            <a:r>
              <a:rPr lang="en-US" dirty="0" err="1" smtClean="0"/>
              <a:t>ai</a:t>
            </a:r>
            <a:r>
              <a:rPr lang="en-US" dirty="0" smtClean="0"/>
              <a:t> in different industries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HEALTHCARE</a:t>
            </a:r>
          </a:p>
          <a:p>
            <a:pPr marL="0" indent="0">
              <a:buNone/>
            </a:pPr>
            <a:r>
              <a:rPr lang="en-US" dirty="0" smtClean="0"/>
              <a:t>CASE STUDY: IBM WATSON FOR ONCOLOGY</a:t>
            </a:r>
          </a:p>
          <a:p>
            <a:pPr marL="0" indent="0">
              <a:buNone/>
            </a:pPr>
            <a:r>
              <a:rPr lang="en-US" dirty="0" smtClean="0"/>
              <a:t>The IBM Watson for oncology uses AI to assist oncologists in diagnosis and treatment of cancer. It analyses the patients records so as to provide treatment recommendations.</a:t>
            </a:r>
          </a:p>
          <a:p>
            <a:pPr marL="0" indent="0">
              <a:buNone/>
            </a:pPr>
            <a:r>
              <a:rPr lang="en-US" dirty="0" smtClean="0"/>
              <a:t>The Watson was trained using large datasets . It uses natural language and machine learning to understand and interpret complex medical information.</a:t>
            </a:r>
          </a:p>
          <a:p>
            <a:pPr marL="0" indent="0">
              <a:buNone/>
            </a:pPr>
            <a:r>
              <a:rPr lang="en-US" dirty="0" smtClean="0"/>
              <a:t>Hospitals like Memorial </a:t>
            </a:r>
            <a:r>
              <a:rPr lang="en-US" dirty="0" err="1" smtClean="0"/>
              <a:t>sloan</a:t>
            </a:r>
            <a:r>
              <a:rPr lang="en-US" dirty="0" smtClean="0"/>
              <a:t> </a:t>
            </a:r>
            <a:r>
              <a:rPr lang="en-US" dirty="0" err="1" smtClean="0"/>
              <a:t>kettering</a:t>
            </a:r>
            <a:r>
              <a:rPr lang="en-US" dirty="0" smtClean="0"/>
              <a:t> cancer center have used Watson to help in the treatment plans.it has been effective in suggesting treatment options although it faces challenges in its accuracy and reliability.</a:t>
            </a:r>
            <a:endParaRPr lang="en-US" dirty="0"/>
          </a:p>
        </p:txBody>
      </p:sp>
    </p:spTree>
    <p:extLst>
      <p:ext uri="{BB962C8B-B14F-4D97-AF65-F5344CB8AC3E}">
        <p14:creationId xmlns:p14="http://schemas.microsoft.com/office/powerpoint/2010/main" val="40381279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1020</TotalTime>
  <Words>1104</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Rockwell</vt:lpstr>
      <vt:lpstr>Times New Roman</vt:lpstr>
      <vt:lpstr>Damask</vt:lpstr>
      <vt:lpstr>ARTIFICIAL INTELLIGENCE</vt:lpstr>
      <vt:lpstr>Definition</vt:lpstr>
      <vt:lpstr>THE HISTORY AND EVOLUTION OF AI</vt:lpstr>
      <vt:lpstr>Early developments</vt:lpstr>
      <vt:lpstr>PowerPoint Presentation</vt:lpstr>
      <vt:lpstr>20th century milestones</vt:lpstr>
      <vt:lpstr>Ai winters and renewed interests</vt:lpstr>
      <vt:lpstr>The modern ai</vt:lpstr>
      <vt:lpstr>Applications of ai in different industries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Thereza John</dc:creator>
  <cp:lastModifiedBy>Thereza John</cp:lastModifiedBy>
  <cp:revision>30</cp:revision>
  <dcterms:created xsi:type="dcterms:W3CDTF">2024-07-27T15:37:52Z</dcterms:created>
  <dcterms:modified xsi:type="dcterms:W3CDTF">2024-07-28T08:38:44Z</dcterms:modified>
</cp:coreProperties>
</file>