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3" r:id="rId2"/>
    <p:sldId id="256" r:id="rId3"/>
    <p:sldId id="277" r:id="rId4"/>
    <p:sldId id="274" r:id="rId5"/>
    <p:sldId id="275" r:id="rId6"/>
    <p:sldId id="276" r:id="rId7"/>
    <p:sldId id="278" r:id="rId8"/>
    <p:sldId id="279" r:id="rId9"/>
    <p:sldId id="280" r:id="rId10"/>
    <p:sldId id="303" r:id="rId11"/>
    <p:sldId id="281" r:id="rId12"/>
    <p:sldId id="282" r:id="rId13"/>
    <p:sldId id="283" r:id="rId14"/>
    <p:sldId id="304" r:id="rId15"/>
    <p:sldId id="285" r:id="rId16"/>
    <p:sldId id="284" r:id="rId17"/>
    <p:sldId id="286" r:id="rId18"/>
    <p:sldId id="287" r:id="rId19"/>
    <p:sldId id="288" r:id="rId20"/>
    <p:sldId id="289" r:id="rId21"/>
    <p:sldId id="290" r:id="rId22"/>
    <p:sldId id="291" r:id="rId23"/>
    <p:sldId id="305" r:id="rId24"/>
    <p:sldId id="292" r:id="rId25"/>
    <p:sldId id="293" r:id="rId26"/>
    <p:sldId id="294" r:id="rId27"/>
    <p:sldId id="295" r:id="rId28"/>
    <p:sldId id="296" r:id="rId29"/>
    <p:sldId id="297" r:id="rId30"/>
    <p:sldId id="306" r:id="rId31"/>
    <p:sldId id="298" r:id="rId32"/>
    <p:sldId id="299" r:id="rId33"/>
    <p:sldId id="307" r:id="rId34"/>
    <p:sldId id="300" r:id="rId35"/>
    <p:sldId id="301" r:id="rId36"/>
    <p:sldId id="302"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33C"/>
    <a:srgbClr val="E10505"/>
    <a:srgbClr val="DE0404"/>
    <a:srgbClr val="153153"/>
    <a:srgbClr val="D02222"/>
    <a:srgbClr val="A43D3A"/>
    <a:srgbClr val="000528"/>
    <a:srgbClr val="005DA2"/>
    <a:srgbClr val="FFCE33"/>
    <a:srgbClr val="F3F90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77167" autoAdjust="0"/>
  </p:normalViewPr>
  <p:slideViewPr>
    <p:cSldViewPr>
      <p:cViewPr varScale="1">
        <p:scale>
          <a:sx n="79" d="100"/>
          <a:sy n="79" d="100"/>
        </p:scale>
        <p:origin x="-8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A4939D-0619-4280-9818-FBAF22A2D162}" type="datetimeFigureOut">
              <a:rPr lang="en-US" smtClean="0"/>
              <a:pPr/>
              <a:t>12/8/2009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898A7-CC73-4C1E-BD16-F47712ADFACD}"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kern="1200" dirty="0" smtClean="0">
                <a:solidFill>
                  <a:schemeClr val="tx1"/>
                </a:solidFill>
                <a:latin typeface="+mn-lt"/>
                <a:ea typeface="+mn-ea"/>
                <a:cs typeface="+mn-cs"/>
              </a:rPr>
              <a:t>Sistemas expertos basados en reglas</a:t>
            </a:r>
            <a:r>
              <a:rPr lang="es-AR" sz="1200" kern="1200" dirty="0" smtClean="0">
                <a:solidFill>
                  <a:schemeClr val="tx1"/>
                </a:solidFill>
                <a:latin typeface="+mn-lt"/>
                <a:ea typeface="+mn-ea"/>
                <a:cs typeface="+mn-cs"/>
              </a:rPr>
              <a:t>: son formulados utilizando un conjunto de reglas que relacionan varios objetos bien definidos. Los sistemas expertos de este tipo sacan sus conclusiones basándose en un conjunto de reglas utilizando un mecanismo de razonamiento lógico e intentan resolver problemas </a:t>
            </a:r>
            <a:r>
              <a:rPr lang="es-AR" sz="1200" kern="1200" dirty="0" err="1" smtClean="0">
                <a:solidFill>
                  <a:schemeClr val="tx1"/>
                </a:solidFill>
                <a:latin typeface="+mn-lt"/>
                <a:ea typeface="+mn-ea"/>
                <a:cs typeface="+mn-cs"/>
              </a:rPr>
              <a:t>determinísticos</a:t>
            </a:r>
            <a:r>
              <a:rPr lang="es-AR" sz="1200" kern="1200" dirty="0" smtClean="0">
                <a:solidFill>
                  <a:schemeClr val="tx1"/>
                </a:solidFill>
                <a:latin typeface="+mn-lt"/>
                <a:ea typeface="+mn-ea"/>
                <a:cs typeface="+mn-cs"/>
              </a:rPr>
              <a:t> [7].</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Sistemas expertos probabilísticos</a:t>
            </a:r>
            <a:r>
              <a:rPr lang="es-AR" sz="1200" kern="1200" dirty="0" smtClean="0">
                <a:solidFill>
                  <a:schemeClr val="tx1"/>
                </a:solidFill>
                <a:latin typeface="+mn-lt"/>
                <a:ea typeface="+mn-ea"/>
                <a:cs typeface="+mn-cs"/>
              </a:rPr>
              <a:t>: en situaciones inciertas, es necesario introducir medios para tratar la incertidumbre. Estos sistemas utilizan la probabilidad como medida de incertidumbre. La estrategia de razonamiento que usan se conoce como razonamiento probabilísticos, o inferencia probabilística, suelen implementarse </a:t>
            </a:r>
            <a:r>
              <a:rPr lang="es-ES" sz="1200" kern="1200" dirty="0" smtClean="0">
                <a:solidFill>
                  <a:schemeClr val="tx1"/>
                </a:solidFill>
                <a:latin typeface="+mn-lt"/>
                <a:ea typeface="+mn-ea"/>
                <a:cs typeface="+mn-cs"/>
              </a:rPr>
              <a:t>mediante</a:t>
            </a:r>
            <a:r>
              <a:rPr lang="es-AR" sz="1200" kern="1200" dirty="0" smtClean="0">
                <a:solidFill>
                  <a:schemeClr val="tx1"/>
                </a:solidFill>
                <a:latin typeface="+mn-lt"/>
                <a:ea typeface="+mn-ea"/>
                <a:cs typeface="+mn-cs"/>
              </a:rPr>
              <a:t> redes bayesianas e intentan resolver problemas estocásticos [12].</a:t>
            </a:r>
            <a:endParaRPr lang="en-US"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ES" sz="1200" kern="1200" baseline="0" dirty="0" smtClean="0">
                <a:solidFill>
                  <a:schemeClr val="tx1"/>
                </a:solidFill>
                <a:latin typeface="+mn-lt"/>
                <a:ea typeface="+mn-ea"/>
                <a:cs typeface="+mn-cs"/>
              </a:rPr>
              <a:t>Un sistema basado en reglas utiliza reglas para derivar conclusiones desde sus</a:t>
            </a:r>
          </a:p>
          <a:p>
            <a:r>
              <a:rPr lang="es-ES" sz="1200" kern="1200" baseline="0" dirty="0" smtClean="0">
                <a:solidFill>
                  <a:schemeClr val="tx1"/>
                </a:solidFill>
                <a:latin typeface="+mn-lt"/>
                <a:ea typeface="+mn-ea"/>
                <a:cs typeface="+mn-cs"/>
              </a:rPr>
              <a:t>premisas.</a:t>
            </a:r>
          </a:p>
          <a:p>
            <a:r>
              <a:rPr lang="es-ES" sz="1200" kern="1200" baseline="0" dirty="0" smtClean="0">
                <a:solidFill>
                  <a:schemeClr val="tx1"/>
                </a:solidFill>
                <a:latin typeface="+mn-lt"/>
                <a:ea typeface="+mn-ea"/>
                <a:cs typeface="+mn-cs"/>
              </a:rPr>
              <a:t>Un sistema basado en reglas es aquel que utiliza un conjunto de reglas de inferencia</a:t>
            </a:r>
          </a:p>
          <a:p>
            <a:r>
              <a:rPr lang="es-ES" sz="1200" kern="1200" baseline="0" dirty="0" smtClean="0">
                <a:solidFill>
                  <a:schemeClr val="tx1"/>
                </a:solidFill>
                <a:latin typeface="+mn-lt"/>
                <a:ea typeface="+mn-ea"/>
                <a:cs typeface="+mn-cs"/>
              </a:rPr>
              <a:t>para implementar el razonamiento de un experto. El conjunto de reglas que denotan el</a:t>
            </a:r>
          </a:p>
          <a:p>
            <a:r>
              <a:rPr lang="es-ES" sz="1200" kern="1200" baseline="0" dirty="0" smtClean="0">
                <a:solidFill>
                  <a:schemeClr val="tx1"/>
                </a:solidFill>
                <a:latin typeface="+mn-lt"/>
                <a:ea typeface="+mn-ea"/>
                <a:cs typeface="+mn-cs"/>
              </a:rPr>
              <a:t>conocimiento son inyectadas dentro del motor de reglas, el cual tiene la capacidad de</a:t>
            </a:r>
          </a:p>
          <a:p>
            <a:r>
              <a:rPr lang="es-ES" sz="1200" kern="1200" baseline="0" dirty="0" smtClean="0">
                <a:solidFill>
                  <a:schemeClr val="tx1"/>
                </a:solidFill>
                <a:latin typeface="+mn-lt"/>
                <a:ea typeface="+mn-ea"/>
                <a:cs typeface="+mn-cs"/>
              </a:rPr>
              <a:t>recordar, borrar o generar nuevas reglas.</a:t>
            </a:r>
          </a:p>
          <a:p>
            <a:r>
              <a:rPr lang="es-ES" sz="1200" kern="1200" baseline="0" dirty="0" smtClean="0">
                <a:solidFill>
                  <a:schemeClr val="tx1"/>
                </a:solidFill>
                <a:latin typeface="+mn-lt"/>
                <a:ea typeface="+mn-ea"/>
                <a:cs typeface="+mn-cs"/>
              </a:rPr>
              <a:t>Estos sistemas combinan la flexibilidad y eficiencia que provee un motor de reglas</a:t>
            </a:r>
          </a:p>
          <a:p>
            <a:r>
              <a:rPr lang="es-ES" sz="1200" kern="1200" baseline="0" dirty="0" smtClean="0">
                <a:solidFill>
                  <a:schemeClr val="tx1"/>
                </a:solidFill>
                <a:latin typeface="+mn-lt"/>
                <a:ea typeface="+mn-ea"/>
                <a:cs typeface="+mn-cs"/>
              </a:rPr>
              <a:t>con la información experta obtenida sobre un dominio, pudiendo generar respuestas</a:t>
            </a:r>
          </a:p>
          <a:p>
            <a:r>
              <a:rPr lang="es-ES" sz="1200" kern="1200" baseline="0" dirty="0" smtClean="0">
                <a:solidFill>
                  <a:schemeClr val="tx1"/>
                </a:solidFill>
                <a:latin typeface="+mn-lt"/>
                <a:ea typeface="+mn-ea"/>
                <a:cs typeface="+mn-cs"/>
              </a:rPr>
              <a:t>inmediatas y precisas a problemáticas particulares.</a:t>
            </a:r>
          </a:p>
          <a:p>
            <a:r>
              <a:rPr lang="es-ES" sz="1200" b="1" kern="1200" baseline="0" dirty="0" smtClean="0">
                <a:solidFill>
                  <a:schemeClr val="tx1"/>
                </a:solidFill>
                <a:latin typeface="+mn-lt"/>
                <a:ea typeface="+mn-ea"/>
                <a:cs typeface="+mn-cs"/>
              </a:rPr>
              <a:t>Motor de inferencia (</a:t>
            </a:r>
            <a:r>
              <a:rPr lang="es-ES" sz="1200" b="1" kern="1200" baseline="0" dirty="0" err="1" smtClean="0">
                <a:solidFill>
                  <a:schemeClr val="tx1"/>
                </a:solidFill>
                <a:latin typeface="+mn-lt"/>
                <a:ea typeface="+mn-ea"/>
                <a:cs typeface="+mn-cs"/>
              </a:rPr>
              <a:t>Inference</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Engine</a:t>
            </a:r>
            <a:r>
              <a:rPr lang="es-ES" sz="1200" b="1" kern="1200" baseline="0" dirty="0" smtClean="0">
                <a:solidFill>
                  <a:schemeClr val="tx1"/>
                </a:solidFill>
                <a:latin typeface="+mn-lt"/>
                <a:ea typeface="+mn-ea"/>
                <a:cs typeface="+mn-cs"/>
              </a:rPr>
              <a:t>): Es el encargado de aplicar las reglas</a:t>
            </a:r>
          </a:p>
          <a:p>
            <a:r>
              <a:rPr lang="es-ES" sz="1200" kern="1200" baseline="0" dirty="0" smtClean="0">
                <a:solidFill>
                  <a:schemeClr val="tx1"/>
                </a:solidFill>
                <a:latin typeface="+mn-lt"/>
                <a:ea typeface="+mn-ea"/>
                <a:cs typeface="+mn-cs"/>
              </a:rPr>
              <a:t>a la información. Controla el proceso por el cual se aplican las reglas a la</a:t>
            </a:r>
          </a:p>
          <a:p>
            <a:r>
              <a:rPr lang="es-ES" sz="1200" kern="1200" baseline="0" dirty="0" smtClean="0">
                <a:solidFill>
                  <a:schemeClr val="tx1"/>
                </a:solidFill>
                <a:latin typeface="+mn-lt"/>
                <a:ea typeface="+mn-ea"/>
                <a:cs typeface="+mn-cs"/>
              </a:rPr>
              <a:t>información almacenada en la memoria de trabajo para obtener los</a:t>
            </a:r>
          </a:p>
          <a:p>
            <a:r>
              <a:rPr lang="es-ES" sz="1200" kern="1200" baseline="0" dirty="0" smtClean="0">
                <a:solidFill>
                  <a:schemeClr val="tx1"/>
                </a:solidFill>
                <a:latin typeface="+mn-lt"/>
                <a:ea typeface="+mn-ea"/>
                <a:cs typeface="+mn-cs"/>
              </a:rPr>
              <a:t>resultados del problema (salida del sistema).</a:t>
            </a:r>
          </a:p>
          <a:p>
            <a:r>
              <a:rPr lang="es-ES" sz="1200" b="1" kern="1200" baseline="0" dirty="0" smtClean="0">
                <a:solidFill>
                  <a:schemeClr val="tx1"/>
                </a:solidFill>
                <a:latin typeface="+mn-lt"/>
                <a:ea typeface="+mn-ea"/>
                <a:cs typeface="+mn-cs"/>
              </a:rPr>
              <a:t>Conjunto de reglas base (Rule Base): Contiene todas las reglas que el</a:t>
            </a:r>
          </a:p>
          <a:p>
            <a:r>
              <a:rPr lang="es-ES" sz="1200" kern="1200" baseline="0" dirty="0" smtClean="0">
                <a:solidFill>
                  <a:schemeClr val="tx1"/>
                </a:solidFill>
                <a:latin typeface="+mn-lt"/>
                <a:ea typeface="+mn-ea"/>
                <a:cs typeface="+mn-cs"/>
              </a:rPr>
              <a:t>sistema conoce. Representa el conocimiento heurístico.</a:t>
            </a:r>
          </a:p>
          <a:p>
            <a:r>
              <a:rPr lang="es-ES" sz="1200" b="1" kern="1200" baseline="0" dirty="0" smtClean="0">
                <a:solidFill>
                  <a:schemeClr val="tx1"/>
                </a:solidFill>
                <a:latin typeface="+mn-lt"/>
                <a:ea typeface="+mn-ea"/>
                <a:cs typeface="+mn-cs"/>
              </a:rPr>
              <a:t>Memoria de trabajo (</a:t>
            </a:r>
            <a:r>
              <a:rPr lang="es-ES" sz="1200" b="1" kern="1200" baseline="0" dirty="0" err="1" smtClean="0">
                <a:solidFill>
                  <a:schemeClr val="tx1"/>
                </a:solidFill>
                <a:latin typeface="+mn-lt"/>
                <a:ea typeface="+mn-ea"/>
                <a:cs typeface="+mn-cs"/>
              </a:rPr>
              <a:t>Working</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Memory</a:t>
            </a:r>
            <a:r>
              <a:rPr lang="es-ES" sz="1200" b="1" kern="1200" baseline="0" dirty="0" smtClean="0">
                <a:solidFill>
                  <a:schemeClr val="tx1"/>
                </a:solidFill>
                <a:latin typeface="+mn-lt"/>
                <a:ea typeface="+mn-ea"/>
                <a:cs typeface="+mn-cs"/>
              </a:rPr>
              <a:t>): La memoria de trabajo almacena la</a:t>
            </a:r>
          </a:p>
          <a:p>
            <a:r>
              <a:rPr lang="es-ES" sz="1200" kern="1200" baseline="0" dirty="0" smtClean="0">
                <a:solidFill>
                  <a:schemeClr val="tx1"/>
                </a:solidFill>
                <a:latin typeface="+mn-lt"/>
                <a:ea typeface="+mn-ea"/>
                <a:cs typeface="+mn-cs"/>
              </a:rPr>
              <a:t>información con la que el sistema basado en reglas trabaja. En esta es posible</a:t>
            </a:r>
          </a:p>
          <a:p>
            <a:r>
              <a:rPr lang="es-ES" sz="1200" kern="1200" baseline="0" dirty="0" smtClean="0">
                <a:solidFill>
                  <a:schemeClr val="tx1"/>
                </a:solidFill>
                <a:latin typeface="+mn-lt"/>
                <a:ea typeface="+mn-ea"/>
                <a:cs typeface="+mn-cs"/>
              </a:rPr>
              <a:t>almacenar tanto las premisas como las conclusiones. Uno o más índices,</a:t>
            </a:r>
          </a:p>
          <a:p>
            <a:r>
              <a:rPr lang="es-ES" sz="1200" kern="1200" baseline="0" dirty="0" smtClean="0">
                <a:solidFill>
                  <a:schemeClr val="tx1"/>
                </a:solidFill>
                <a:latin typeface="+mn-lt"/>
                <a:ea typeface="+mn-ea"/>
                <a:cs typeface="+mn-cs"/>
              </a:rPr>
              <a:t>similares a los utilizados en bases de datos, son mantenidos por el motor de</a:t>
            </a:r>
          </a:p>
          <a:p>
            <a:r>
              <a:rPr lang="es-ES" sz="1200" kern="1200" baseline="0" dirty="0" smtClean="0">
                <a:solidFill>
                  <a:schemeClr val="tx1"/>
                </a:solidFill>
                <a:latin typeface="+mn-lt"/>
                <a:ea typeface="+mn-ea"/>
                <a:cs typeface="+mn-cs"/>
              </a:rPr>
              <a:t>reglas para hacer de la búsqueda en la memoria de trabajo una operación</a:t>
            </a:r>
          </a:p>
          <a:p>
            <a:r>
              <a:rPr lang="es-ES" sz="1200" kern="1200" baseline="0" dirty="0" smtClean="0">
                <a:solidFill>
                  <a:schemeClr val="tx1"/>
                </a:solidFill>
                <a:latin typeface="+mn-lt"/>
                <a:ea typeface="+mn-ea"/>
                <a:cs typeface="+mn-cs"/>
              </a:rPr>
              <a:t>rápida.</a:t>
            </a:r>
          </a:p>
          <a:p>
            <a:r>
              <a:rPr lang="es-ES" sz="1200" b="1" kern="1200" baseline="0" dirty="0" smtClean="0">
                <a:solidFill>
                  <a:schemeClr val="tx1"/>
                </a:solidFill>
                <a:latin typeface="+mn-lt"/>
                <a:ea typeface="+mn-ea"/>
                <a:cs typeface="+mn-cs"/>
              </a:rPr>
              <a:t>Analizador de patrones (</a:t>
            </a:r>
            <a:r>
              <a:rPr lang="es-ES" sz="1200" b="1" kern="1200" baseline="0" dirty="0" err="1" smtClean="0">
                <a:solidFill>
                  <a:schemeClr val="tx1"/>
                </a:solidFill>
                <a:latin typeface="+mn-lt"/>
                <a:ea typeface="+mn-ea"/>
                <a:cs typeface="+mn-cs"/>
              </a:rPr>
              <a:t>Pattern</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Matcher</a:t>
            </a:r>
            <a:r>
              <a:rPr lang="es-ES" sz="1200" b="1" kern="1200" baseline="0" dirty="0" smtClean="0">
                <a:solidFill>
                  <a:schemeClr val="tx1"/>
                </a:solidFill>
                <a:latin typeface="+mn-lt"/>
                <a:ea typeface="+mn-ea"/>
                <a:cs typeface="+mn-cs"/>
              </a:rPr>
              <a:t>): El motor de inferencias debe</a:t>
            </a:r>
          </a:p>
          <a:p>
            <a:r>
              <a:rPr lang="es-ES" sz="1200" kern="1200" baseline="0" dirty="0" smtClean="0">
                <a:solidFill>
                  <a:schemeClr val="tx1"/>
                </a:solidFill>
                <a:latin typeface="+mn-lt"/>
                <a:ea typeface="+mn-ea"/>
                <a:cs typeface="+mn-cs"/>
              </a:rPr>
              <a:t>decidir qué reglas disparar y en qué momento. Para eso hace uso del </a:t>
            </a:r>
            <a:r>
              <a:rPr lang="es-ES" sz="1200" i="1" kern="1200" baseline="0" dirty="0" err="1" smtClean="0">
                <a:solidFill>
                  <a:schemeClr val="tx1"/>
                </a:solidFill>
                <a:latin typeface="+mn-lt"/>
                <a:ea typeface="+mn-ea"/>
                <a:cs typeface="+mn-cs"/>
              </a:rPr>
              <a:t>pattern</a:t>
            </a:r>
            <a:endParaRPr lang="es-ES" sz="1200" i="1" kern="1200" baseline="0" dirty="0" smtClean="0">
              <a:solidFill>
                <a:schemeClr val="tx1"/>
              </a:solidFill>
              <a:latin typeface="+mn-lt"/>
              <a:ea typeface="+mn-ea"/>
              <a:cs typeface="+mn-cs"/>
            </a:endParaRPr>
          </a:p>
          <a:p>
            <a:r>
              <a:rPr lang="es-ES" sz="1200" i="1" kern="1200" baseline="0" dirty="0" err="1" smtClean="0">
                <a:solidFill>
                  <a:schemeClr val="tx1"/>
                </a:solidFill>
                <a:latin typeface="+mn-lt"/>
                <a:ea typeface="+mn-ea"/>
                <a:cs typeface="+mn-cs"/>
              </a:rPr>
              <a:t>matcher</a:t>
            </a:r>
            <a:r>
              <a:rPr lang="es-ES" sz="1200" i="1" kern="1200" baseline="0" dirty="0" smtClean="0">
                <a:solidFill>
                  <a:schemeClr val="tx1"/>
                </a:solidFill>
                <a:latin typeface="+mn-lt"/>
                <a:ea typeface="+mn-ea"/>
                <a:cs typeface="+mn-cs"/>
              </a:rPr>
              <a:t>. El propósito de este último es decidir qué reglas ejecutar bajo un</a:t>
            </a:r>
          </a:p>
          <a:p>
            <a:r>
              <a:rPr lang="es-ES" sz="1200" kern="1200" baseline="0" dirty="0" smtClean="0">
                <a:solidFill>
                  <a:schemeClr val="tx1"/>
                </a:solidFill>
                <a:latin typeface="+mn-lt"/>
                <a:ea typeface="+mn-ea"/>
                <a:cs typeface="+mn-cs"/>
              </a:rPr>
              <a:t>eventual estado de la memoria de trabajo.</a:t>
            </a:r>
          </a:p>
          <a:p>
            <a:r>
              <a:rPr lang="es-ES" sz="1200" b="1" kern="1200" baseline="0" dirty="0" smtClean="0">
                <a:solidFill>
                  <a:schemeClr val="tx1"/>
                </a:solidFill>
                <a:latin typeface="+mn-lt"/>
                <a:ea typeface="+mn-ea"/>
                <a:cs typeface="+mn-cs"/>
              </a:rPr>
              <a:t>Agenda: Una vez que el motor de inferencia decide qué reglas debe</a:t>
            </a:r>
          </a:p>
          <a:p>
            <a:r>
              <a:rPr lang="es-ES" sz="1200" kern="1200" baseline="0" dirty="0" smtClean="0">
                <a:solidFill>
                  <a:schemeClr val="tx1"/>
                </a:solidFill>
                <a:latin typeface="+mn-lt"/>
                <a:ea typeface="+mn-ea"/>
                <a:cs typeface="+mn-cs"/>
              </a:rPr>
              <a:t>disparar, tiene que decidir cuáles de estas ejecutar primero. La lista de las</a:t>
            </a:r>
          </a:p>
          <a:p>
            <a:r>
              <a:rPr lang="es-ES" sz="1200" kern="1200" baseline="0" dirty="0" smtClean="0">
                <a:solidFill>
                  <a:schemeClr val="tx1"/>
                </a:solidFill>
                <a:latin typeface="+mn-lt"/>
                <a:ea typeface="+mn-ea"/>
                <a:cs typeface="+mn-cs"/>
              </a:rPr>
              <a:t>posibles reglas a ejecutar es almacenada en la agenda. Esta es responsable</a:t>
            </a:r>
          </a:p>
          <a:p>
            <a:r>
              <a:rPr lang="es-ES" sz="1200" kern="1200" baseline="0" dirty="0" smtClean="0">
                <a:solidFill>
                  <a:schemeClr val="tx1"/>
                </a:solidFill>
                <a:latin typeface="+mn-lt"/>
                <a:ea typeface="+mn-ea"/>
                <a:cs typeface="+mn-cs"/>
              </a:rPr>
              <a:t>de usar una estrategia de resolución de conflictos para decidir qué regla</a:t>
            </a:r>
          </a:p>
          <a:p>
            <a:r>
              <a:rPr lang="es-ES" sz="1200" kern="1200" baseline="0" dirty="0" smtClean="0">
                <a:solidFill>
                  <a:schemeClr val="tx1"/>
                </a:solidFill>
                <a:latin typeface="+mn-lt"/>
                <a:ea typeface="+mn-ea"/>
                <a:cs typeface="+mn-cs"/>
              </a:rPr>
              <a:t>tiene la prioridad más alta y debe ser ejecutada primero.</a:t>
            </a:r>
          </a:p>
          <a:p>
            <a:r>
              <a:rPr lang="es-ES" sz="1200" b="1" kern="1200" baseline="0" dirty="0" smtClean="0">
                <a:solidFill>
                  <a:schemeClr val="tx1"/>
                </a:solidFill>
                <a:latin typeface="+mn-lt"/>
                <a:ea typeface="+mn-ea"/>
                <a:cs typeface="+mn-cs"/>
              </a:rPr>
              <a:t>Motor de ejecución (</a:t>
            </a:r>
            <a:r>
              <a:rPr lang="es-ES" sz="1200" b="1" kern="1200" baseline="0" dirty="0" err="1" smtClean="0">
                <a:solidFill>
                  <a:schemeClr val="tx1"/>
                </a:solidFill>
                <a:latin typeface="+mn-lt"/>
                <a:ea typeface="+mn-ea"/>
                <a:cs typeface="+mn-cs"/>
              </a:rPr>
              <a:t>Execution</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Engine</a:t>
            </a:r>
            <a:r>
              <a:rPr lang="es-ES" sz="1200" b="1" kern="1200" baseline="0" dirty="0" smtClean="0">
                <a:solidFill>
                  <a:schemeClr val="tx1"/>
                </a:solidFill>
                <a:latin typeface="+mn-lt"/>
                <a:ea typeface="+mn-ea"/>
                <a:cs typeface="+mn-cs"/>
              </a:rPr>
              <a:t>): El motor de ejecución es el</a:t>
            </a:r>
          </a:p>
          <a:p>
            <a:r>
              <a:rPr lang="es-ES" sz="1200" kern="1200" baseline="0" dirty="0" smtClean="0">
                <a:solidFill>
                  <a:schemeClr val="tx1"/>
                </a:solidFill>
                <a:latin typeface="+mn-lt"/>
                <a:ea typeface="+mn-ea"/>
                <a:cs typeface="+mn-cs"/>
              </a:rPr>
              <a:t>componente del motor de inferencia que ejecuta la regla. En los sistemas de</a:t>
            </a:r>
          </a:p>
          <a:p>
            <a:r>
              <a:rPr lang="es-ES" sz="1200" kern="1200" baseline="0" dirty="0" smtClean="0">
                <a:solidFill>
                  <a:schemeClr val="tx1"/>
                </a:solidFill>
                <a:latin typeface="+mn-lt"/>
                <a:ea typeface="+mn-ea"/>
                <a:cs typeface="+mn-cs"/>
              </a:rPr>
              <a:t>producción clásicos las reglas pueden agregar, eliminar y modificar hechos en</a:t>
            </a:r>
          </a:p>
          <a:p>
            <a:r>
              <a:rPr lang="es-ES" sz="1200" kern="1200" baseline="0" dirty="0" smtClean="0">
                <a:solidFill>
                  <a:schemeClr val="tx1"/>
                </a:solidFill>
                <a:latin typeface="+mn-lt"/>
                <a:ea typeface="+mn-ea"/>
                <a:cs typeface="+mn-cs"/>
              </a:rPr>
              <a:t>la memoria de trabajo. En los motores de reglas modernos, la ejecución de</a:t>
            </a:r>
          </a:p>
          <a:p>
            <a:r>
              <a:rPr lang="es-ES" sz="1200" kern="1200" baseline="0" dirty="0" smtClean="0">
                <a:solidFill>
                  <a:schemeClr val="tx1"/>
                </a:solidFill>
                <a:latin typeface="+mn-lt"/>
                <a:ea typeface="+mn-ea"/>
                <a:cs typeface="+mn-cs"/>
              </a:rPr>
              <a:t>una regla puede generar un amplio rango de efectos. Algunos de estos</a:t>
            </a:r>
          </a:p>
          <a:p>
            <a:r>
              <a:rPr lang="es-ES" sz="1200" kern="1200" baseline="0" dirty="0" smtClean="0">
                <a:solidFill>
                  <a:schemeClr val="tx1"/>
                </a:solidFill>
                <a:latin typeface="+mn-lt"/>
                <a:ea typeface="+mn-ea"/>
                <a:cs typeface="+mn-cs"/>
              </a:rPr>
              <a:t>ofrecen un lenguaje de programación específico para determinar qué ocurre</a:t>
            </a:r>
          </a:p>
          <a:p>
            <a:r>
              <a:rPr lang="es-ES" sz="1200" kern="1200" baseline="0" dirty="0" smtClean="0">
                <a:solidFill>
                  <a:schemeClr val="tx1"/>
                </a:solidFill>
                <a:latin typeface="+mn-lt"/>
                <a:ea typeface="+mn-ea"/>
                <a:cs typeface="+mn-cs"/>
              </a:rPr>
              <a:t>cuando una regla es ejecutada.</a:t>
            </a: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p>
          <a:p>
            <a:endParaRPr lang="es-AR"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p>
          <a:p>
            <a:endParaRPr lang="es-AR" sz="1200" kern="1200" dirty="0" smtClean="0">
              <a:solidFill>
                <a:schemeClr val="tx1"/>
              </a:solidFill>
              <a:latin typeface="+mn-lt"/>
              <a:ea typeface="+mn-ea"/>
              <a:cs typeface="+mn-cs"/>
            </a:endParaRPr>
          </a:p>
          <a:p>
            <a:r>
              <a:rPr lang="es-ES" sz="1200" b="1" kern="1200" baseline="0" dirty="0" smtClean="0">
                <a:solidFill>
                  <a:schemeClr val="tx1"/>
                </a:solidFill>
                <a:latin typeface="+mn-lt"/>
                <a:ea typeface="+mn-ea"/>
                <a:cs typeface="+mn-cs"/>
              </a:rPr>
              <a:t>Proyecto Java: proyecto a analizar por la herramienta. Debe estar escrito en</a:t>
            </a:r>
          </a:p>
          <a:p>
            <a:r>
              <a:rPr lang="es-ES" sz="1200" kern="1200" baseline="0" dirty="0" smtClean="0">
                <a:solidFill>
                  <a:schemeClr val="tx1"/>
                </a:solidFill>
                <a:latin typeface="+mn-lt"/>
                <a:ea typeface="+mn-ea"/>
                <a:cs typeface="+mn-cs"/>
              </a:rPr>
              <a:t>código Java, y se debe encontrar en el espacio de trabajo de Eclipse</a:t>
            </a:r>
          </a:p>
          <a:p>
            <a:r>
              <a:rPr lang="es-ES" sz="1200" kern="1200" baseline="0" dirty="0" smtClean="0">
                <a:solidFill>
                  <a:schemeClr val="tx1"/>
                </a:solidFill>
                <a:latin typeface="+mn-lt"/>
                <a:ea typeface="+mn-ea"/>
                <a:cs typeface="+mn-cs"/>
              </a:rPr>
              <a:t>(</a:t>
            </a:r>
            <a:r>
              <a:rPr lang="es-ES" sz="1200" kern="1200" baseline="0" dirty="0" err="1" smtClean="0">
                <a:solidFill>
                  <a:schemeClr val="tx1"/>
                </a:solidFill>
                <a:latin typeface="+mn-lt"/>
                <a:ea typeface="+mn-ea"/>
                <a:cs typeface="+mn-cs"/>
              </a:rPr>
              <a:t>workspace</a:t>
            </a:r>
            <a:r>
              <a:rPr lang="es-ES" sz="1200" kern="1200" baseline="0" dirty="0" smtClean="0">
                <a:solidFill>
                  <a:schemeClr val="tx1"/>
                </a:solidFill>
                <a:latin typeface="+mn-lt"/>
                <a:ea typeface="+mn-ea"/>
                <a:cs typeface="+mn-cs"/>
              </a:rPr>
              <a:t>). El mismo será analizado con el fin de obtener información de su</a:t>
            </a:r>
          </a:p>
          <a:p>
            <a:r>
              <a:rPr lang="es-ES" sz="1200" kern="1200" baseline="0" dirty="0" smtClean="0">
                <a:solidFill>
                  <a:schemeClr val="tx1"/>
                </a:solidFill>
                <a:latin typeface="+mn-lt"/>
                <a:ea typeface="+mn-ea"/>
                <a:cs typeface="+mn-cs"/>
              </a:rPr>
              <a:t>estructura estática necesaria para el análisis.</a:t>
            </a:r>
          </a:p>
          <a:p>
            <a:r>
              <a:rPr lang="es-ES" sz="1200" b="1" kern="1200" baseline="0" dirty="0" err="1" smtClean="0">
                <a:solidFill>
                  <a:schemeClr val="tx1"/>
                </a:solidFill>
                <a:latin typeface="+mn-lt"/>
                <a:ea typeface="+mn-ea"/>
                <a:cs typeface="+mn-cs"/>
              </a:rPr>
              <a:t>Parser</a:t>
            </a:r>
            <a:r>
              <a:rPr lang="es-ES" sz="1200" b="1" kern="1200" baseline="0" dirty="0" smtClean="0">
                <a:solidFill>
                  <a:schemeClr val="tx1"/>
                </a:solidFill>
                <a:latin typeface="+mn-lt"/>
                <a:ea typeface="+mn-ea"/>
                <a:cs typeface="+mn-cs"/>
              </a:rPr>
              <a:t> (AST): componente encargado de obtener la información de la</a:t>
            </a:r>
          </a:p>
          <a:p>
            <a:r>
              <a:rPr lang="es-ES" sz="1200" kern="1200" baseline="0" dirty="0" smtClean="0">
                <a:solidFill>
                  <a:schemeClr val="tx1"/>
                </a:solidFill>
                <a:latin typeface="+mn-lt"/>
                <a:ea typeface="+mn-ea"/>
                <a:cs typeface="+mn-cs"/>
              </a:rPr>
              <a:t>estructura de las clases del proyecto Java y traducirla a hechos lógicos.</a:t>
            </a:r>
          </a:p>
          <a:p>
            <a:r>
              <a:rPr lang="es-ES" sz="1200" b="1" kern="1200" baseline="0" dirty="0" smtClean="0">
                <a:solidFill>
                  <a:schemeClr val="tx1"/>
                </a:solidFill>
                <a:latin typeface="+mn-lt"/>
                <a:ea typeface="+mn-ea"/>
                <a:cs typeface="+mn-cs"/>
              </a:rPr>
              <a:t>Hechos del Proyecto: salida obtenida del </a:t>
            </a:r>
            <a:r>
              <a:rPr lang="es-ES" sz="1200" b="1" kern="1200" baseline="0" dirty="0" err="1" smtClean="0">
                <a:solidFill>
                  <a:schemeClr val="tx1"/>
                </a:solidFill>
                <a:latin typeface="+mn-lt"/>
                <a:ea typeface="+mn-ea"/>
                <a:cs typeface="+mn-cs"/>
              </a:rPr>
              <a:t>Parser</a:t>
            </a:r>
            <a:r>
              <a:rPr lang="es-ES" sz="1200" b="1" kern="1200" baseline="0" dirty="0" smtClean="0">
                <a:solidFill>
                  <a:schemeClr val="tx1"/>
                </a:solidFill>
                <a:latin typeface="+mn-lt"/>
                <a:ea typeface="+mn-ea"/>
                <a:cs typeface="+mn-cs"/>
              </a:rPr>
              <a:t>. Estos hechos representan la</a:t>
            </a:r>
          </a:p>
          <a:p>
            <a:r>
              <a:rPr lang="es-ES" sz="1200" kern="1200" baseline="0" dirty="0" smtClean="0">
                <a:solidFill>
                  <a:schemeClr val="tx1"/>
                </a:solidFill>
                <a:latin typeface="+mn-lt"/>
                <a:ea typeface="+mn-ea"/>
                <a:cs typeface="+mn-cs"/>
              </a:rPr>
              <a:t>estructura interna de cada clase del proyecto. Constituyen la entrada al</a:t>
            </a:r>
          </a:p>
          <a:p>
            <a:r>
              <a:rPr lang="es-ES" sz="1200" kern="1200" baseline="0" dirty="0" smtClean="0">
                <a:solidFill>
                  <a:schemeClr val="tx1"/>
                </a:solidFill>
                <a:latin typeface="+mn-lt"/>
                <a:ea typeface="+mn-ea"/>
                <a:cs typeface="+mn-cs"/>
              </a:rPr>
              <a:t>motor de inferencia.</a:t>
            </a:r>
          </a:p>
          <a:p>
            <a:r>
              <a:rPr lang="es-ES" sz="1200" b="1" kern="1200" baseline="0" dirty="0" smtClean="0">
                <a:solidFill>
                  <a:schemeClr val="tx1"/>
                </a:solidFill>
                <a:latin typeface="+mn-lt"/>
                <a:ea typeface="+mn-ea"/>
                <a:cs typeface="+mn-cs"/>
              </a:rPr>
              <a:t>Sistema Experto (</a:t>
            </a:r>
            <a:r>
              <a:rPr lang="es-ES" sz="1200" b="1" kern="1200" baseline="0" dirty="0" err="1" smtClean="0">
                <a:solidFill>
                  <a:schemeClr val="tx1"/>
                </a:solidFill>
                <a:latin typeface="+mn-lt"/>
                <a:ea typeface="+mn-ea"/>
                <a:cs typeface="+mn-cs"/>
              </a:rPr>
              <a:t>Jess</a:t>
            </a:r>
            <a:r>
              <a:rPr lang="es-ES" sz="1200" b="1" kern="1200" baseline="0" dirty="0" smtClean="0">
                <a:solidFill>
                  <a:schemeClr val="tx1"/>
                </a:solidFill>
                <a:latin typeface="+mn-lt"/>
                <a:ea typeface="+mn-ea"/>
                <a:cs typeface="+mn-cs"/>
              </a:rPr>
              <a:t>) y Algoritmos de AM: </a:t>
            </a:r>
            <a:r>
              <a:rPr lang="es-ES" sz="1200" b="1" kern="1200" baseline="0" dirty="0" err="1" smtClean="0">
                <a:solidFill>
                  <a:schemeClr val="tx1"/>
                </a:solidFill>
                <a:latin typeface="+mn-lt"/>
                <a:ea typeface="+mn-ea"/>
                <a:cs typeface="+mn-cs"/>
              </a:rPr>
              <a:t>Jess</a:t>
            </a:r>
            <a:r>
              <a:rPr lang="es-ES" sz="1200" b="1" kern="1200" baseline="0" dirty="0" smtClean="0">
                <a:solidFill>
                  <a:schemeClr val="tx1"/>
                </a:solidFill>
                <a:latin typeface="+mn-lt"/>
                <a:ea typeface="+mn-ea"/>
                <a:cs typeface="+mn-cs"/>
              </a:rPr>
              <a:t> es el motor de inferencia en</a:t>
            </a:r>
          </a:p>
          <a:p>
            <a:r>
              <a:rPr lang="es-ES" sz="1200" kern="1200" baseline="0" dirty="0" smtClean="0">
                <a:solidFill>
                  <a:schemeClr val="tx1"/>
                </a:solidFill>
                <a:latin typeface="+mn-lt"/>
                <a:ea typeface="+mn-ea"/>
                <a:cs typeface="+mn-cs"/>
              </a:rPr>
              <a:t>donde se desarrollan los sistemas expertos. Los algoritmos de AM</a:t>
            </a:r>
          </a:p>
          <a:p>
            <a:r>
              <a:rPr lang="es-ES" sz="1200" kern="1200" baseline="0" dirty="0" smtClean="0">
                <a:solidFill>
                  <a:schemeClr val="tx1"/>
                </a:solidFill>
                <a:latin typeface="+mn-lt"/>
                <a:ea typeface="+mn-ea"/>
                <a:cs typeface="+mn-cs"/>
              </a:rPr>
              <a:t>implementados corresponden a las siguientes técnicas: Análisis de Fan-in</a:t>
            </a:r>
          </a:p>
          <a:p>
            <a:r>
              <a:rPr lang="es-ES" sz="1200" kern="1200" baseline="0" dirty="0" smtClean="0">
                <a:solidFill>
                  <a:schemeClr val="tx1"/>
                </a:solidFill>
                <a:latin typeface="+mn-lt"/>
                <a:ea typeface="+mn-ea"/>
                <a:cs typeface="+mn-cs"/>
              </a:rPr>
              <a:t>75</a:t>
            </a:r>
          </a:p>
          <a:p>
            <a:r>
              <a:rPr lang="es-ES" sz="1200" kern="1200" baseline="0" dirty="0" smtClean="0">
                <a:solidFill>
                  <a:schemeClr val="tx1"/>
                </a:solidFill>
                <a:latin typeface="+mn-lt"/>
                <a:ea typeface="+mn-ea"/>
                <a:cs typeface="+mn-cs"/>
              </a:rPr>
              <a:t>[58], Análisis de Métodos únicos [55], Análisis de Clases </a:t>
            </a:r>
            <a:r>
              <a:rPr lang="es-ES" sz="1200" kern="1200" baseline="0" dirty="0" err="1" smtClean="0">
                <a:solidFill>
                  <a:schemeClr val="tx1"/>
                </a:solidFill>
                <a:latin typeface="+mn-lt"/>
                <a:ea typeface="+mn-ea"/>
                <a:cs typeface="+mn-cs"/>
              </a:rPr>
              <a:t>Redireccionadoras</a:t>
            </a:r>
            <a:endParaRPr lang="es-ES" sz="1200" kern="1200" baseline="0" dirty="0" smtClean="0">
              <a:solidFill>
                <a:schemeClr val="tx1"/>
              </a:solidFill>
              <a:latin typeface="+mn-lt"/>
              <a:ea typeface="+mn-ea"/>
              <a:cs typeface="+mn-cs"/>
            </a:endParaRPr>
          </a:p>
          <a:p>
            <a:r>
              <a:rPr lang="es-ES" sz="1200" kern="1200" baseline="0" dirty="0" smtClean="0">
                <a:solidFill>
                  <a:schemeClr val="tx1"/>
                </a:solidFill>
                <a:latin typeface="+mn-lt"/>
                <a:ea typeface="+mn-ea"/>
                <a:cs typeface="+mn-cs"/>
              </a:rPr>
              <a:t>[44], Análisis de Relaciones de Ejecución sobre el Grafo de Llamadas Estático</a:t>
            </a:r>
          </a:p>
          <a:p>
            <a:r>
              <a:rPr lang="es-ES" sz="1200" kern="1200" baseline="0" dirty="0" smtClean="0">
                <a:solidFill>
                  <a:schemeClr val="tx1"/>
                </a:solidFill>
                <a:latin typeface="+mn-lt"/>
                <a:ea typeface="+mn-ea"/>
                <a:cs typeface="+mn-cs"/>
              </a:rPr>
              <a:t>[68] y Sinergia. Cada uno de ellos constituye un sistema experto en sí mismo.</a:t>
            </a:r>
          </a:p>
          <a:p>
            <a:r>
              <a:rPr lang="es-ES" sz="1200" b="1" kern="1200" baseline="0" dirty="0" err="1" smtClean="0">
                <a:solidFill>
                  <a:schemeClr val="tx1"/>
                </a:solidFill>
                <a:latin typeface="+mn-lt"/>
                <a:ea typeface="+mn-ea"/>
                <a:cs typeface="+mn-cs"/>
              </a:rPr>
              <a:t>Seeds</a:t>
            </a:r>
            <a:r>
              <a:rPr lang="es-ES" sz="1200" b="1" kern="1200" baseline="0" dirty="0" smtClean="0">
                <a:solidFill>
                  <a:schemeClr val="tx1"/>
                </a:solidFill>
                <a:latin typeface="+mn-lt"/>
                <a:ea typeface="+mn-ea"/>
                <a:cs typeface="+mn-cs"/>
              </a:rPr>
              <a:t> Candidatos: salida obtenida de la ejecución de los algoritmos de AM.</a:t>
            </a: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u="sng" kern="1200" dirty="0" err="1" smtClean="0">
                <a:solidFill>
                  <a:schemeClr val="tx1"/>
                </a:solidFill>
                <a:latin typeface="Times New Roman" pitchFamily="18" charset="0"/>
                <a:ea typeface="+mn-ea"/>
                <a:cs typeface="Times New Roman" pitchFamily="18" charset="0"/>
              </a:rPr>
              <a:t>Intro</a:t>
            </a:r>
            <a:endParaRPr lang="es-ES_tradnl" sz="1200" b="1" u="sng"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Times New Roman" pitchFamily="18" charset="0"/>
                <a:ea typeface="+mn-ea"/>
                <a:cs typeface="Times New Roman" pitchFamily="18" charset="0"/>
              </a:rPr>
              <a:t>La técnica de análisis de Fan-in fue propuesta por </a:t>
            </a:r>
            <a:r>
              <a:rPr lang="es-ES_tradnl" sz="1200" kern="1200" dirty="0" err="1" smtClean="0">
                <a:solidFill>
                  <a:schemeClr val="tx1"/>
                </a:solidFill>
                <a:latin typeface="Times New Roman" pitchFamily="18" charset="0"/>
                <a:ea typeface="+mn-ea"/>
                <a:cs typeface="Times New Roman" pitchFamily="18" charset="0"/>
              </a:rPr>
              <a:t>Marin</a:t>
            </a:r>
            <a:r>
              <a:rPr lang="es-ES_tradnl" sz="1200" kern="1200" dirty="0" smtClean="0">
                <a:solidFill>
                  <a:schemeClr val="tx1"/>
                </a:solidFill>
                <a:latin typeface="Times New Roman" pitchFamily="18" charset="0"/>
                <a:ea typeface="+mn-ea"/>
                <a:cs typeface="Times New Roman" pitchFamily="18" charset="0"/>
              </a:rPr>
              <a:t>, van </a:t>
            </a:r>
            <a:r>
              <a:rPr lang="es-ES_tradnl" sz="1200" kern="1200" dirty="0" err="1" smtClean="0">
                <a:solidFill>
                  <a:schemeClr val="tx1"/>
                </a:solidFill>
                <a:latin typeface="Times New Roman" pitchFamily="18" charset="0"/>
                <a:ea typeface="+mn-ea"/>
                <a:cs typeface="Times New Roman" pitchFamily="18" charset="0"/>
              </a:rPr>
              <a:t>Deursen</a:t>
            </a:r>
            <a:r>
              <a:rPr lang="es-ES_tradnl" sz="1200" kern="1200" dirty="0" smtClean="0">
                <a:solidFill>
                  <a:schemeClr val="tx1"/>
                </a:solidFill>
                <a:latin typeface="Times New Roman" pitchFamily="18" charset="0"/>
                <a:ea typeface="+mn-ea"/>
                <a:cs typeface="Times New Roman" pitchFamily="18" charset="0"/>
              </a:rPr>
              <a:t> y </a:t>
            </a:r>
            <a:r>
              <a:rPr lang="es-ES_tradnl" sz="1200" kern="1200" dirty="0" err="1" smtClean="0">
                <a:solidFill>
                  <a:schemeClr val="tx1"/>
                </a:solidFill>
                <a:latin typeface="Times New Roman" pitchFamily="18" charset="0"/>
                <a:ea typeface="+mn-ea"/>
                <a:cs typeface="Times New Roman" pitchFamily="18" charset="0"/>
              </a:rPr>
              <a:t>Moonen</a:t>
            </a:r>
            <a:r>
              <a:rPr lang="es-ES_tradnl" sz="1200" kern="1200" dirty="0" smtClean="0">
                <a:solidFill>
                  <a:schemeClr val="tx1"/>
                </a:solidFill>
                <a:latin typeface="Times New Roman" pitchFamily="18" charset="0"/>
                <a:ea typeface="+mn-ea"/>
                <a:cs typeface="Times New Roman" pitchFamily="18" charset="0"/>
              </a:rPr>
              <a:t> [58]. </a:t>
            </a:r>
            <a:r>
              <a:rPr lang="es-ES" sz="1200" kern="1200" dirty="0" smtClean="0">
                <a:solidFill>
                  <a:schemeClr val="tx1"/>
                </a:solidFill>
                <a:latin typeface="Times New Roman" pitchFamily="18" charset="0"/>
                <a:ea typeface="+mn-ea"/>
                <a:cs typeface="Times New Roman" pitchFamily="18" charset="0"/>
              </a:rPr>
              <a:t>Este enfoque se basa en la aplicación de la métrica de fan-in con el objetivo de descubrir aquellos métodos del sistema que presenten una mayor dispersión (</a:t>
            </a:r>
            <a:r>
              <a:rPr lang="es-ES" sz="1200" kern="1200" dirty="0" err="1" smtClean="0">
                <a:solidFill>
                  <a:schemeClr val="tx1"/>
                </a:solidFill>
                <a:latin typeface="Times New Roman" pitchFamily="18" charset="0"/>
                <a:ea typeface="+mn-ea"/>
                <a:cs typeface="Times New Roman" pitchFamily="18" charset="0"/>
              </a:rPr>
              <a:t>scattering</a:t>
            </a:r>
            <a:r>
              <a:rPr lang="es-ES" sz="1200" kern="1200" dirty="0" smtClean="0">
                <a:solidFill>
                  <a:schemeClr val="tx1"/>
                </a:solidFill>
                <a:latin typeface="Times New Roman" pitchFamily="18" charset="0"/>
                <a:ea typeface="+mn-ea"/>
                <a:cs typeface="Times New Roman" pitchFamily="18" charset="0"/>
              </a:rPr>
              <a:t>).</a:t>
            </a:r>
            <a:r>
              <a:rPr lang="es-ES_tradnl" sz="1200" kern="1200" dirty="0" smtClean="0">
                <a:solidFill>
                  <a:schemeClr val="tx1"/>
                </a:solidFill>
                <a:latin typeface="Times New Roman" pitchFamily="18" charset="0"/>
                <a:ea typeface="+mn-ea"/>
                <a:cs typeface="Times New Roman" pitchFamily="18" charset="0"/>
              </a:rPr>
              <a:t> Los autores argumentan que </a:t>
            </a:r>
            <a:r>
              <a:rPr lang="es-ES" sz="1200" kern="1200" dirty="0" smtClean="0">
                <a:solidFill>
                  <a:schemeClr val="tx1"/>
                </a:solidFill>
                <a:latin typeface="Times New Roman" pitchFamily="18" charset="0"/>
                <a:ea typeface="+mn-ea"/>
                <a:cs typeface="Times New Roman" pitchFamily="18" charset="0"/>
              </a:rPr>
              <a:t>es muy común que el código duplicado en un sistema legado sea </a:t>
            </a:r>
            <a:r>
              <a:rPr lang="es-ES" sz="1200" kern="1200" dirty="0" err="1" smtClean="0">
                <a:solidFill>
                  <a:schemeClr val="tx1"/>
                </a:solidFill>
                <a:latin typeface="Times New Roman" pitchFamily="18" charset="0"/>
                <a:ea typeface="+mn-ea"/>
                <a:cs typeface="Times New Roman" pitchFamily="18" charset="0"/>
              </a:rPr>
              <a:t>refactorizado</a:t>
            </a:r>
            <a:r>
              <a:rPr lang="es-ES" sz="1200" kern="1200" dirty="0" smtClean="0">
                <a:solidFill>
                  <a:schemeClr val="tx1"/>
                </a:solidFill>
                <a:latin typeface="Times New Roman" pitchFamily="18" charset="0"/>
                <a:ea typeface="+mn-ea"/>
                <a:cs typeface="Times New Roman" pitchFamily="18" charset="0"/>
              </a:rPr>
              <a:t> en un único método cuyo cuerpo está formado por dicho código duplicado</a:t>
            </a:r>
            <a:r>
              <a:rPr lang="es-ES_tradnl" sz="1200" kern="1200" dirty="0" smtClean="0">
                <a:solidFill>
                  <a:schemeClr val="tx1"/>
                </a:solidFill>
                <a:latin typeface="Times New Roman" pitchFamily="18" charset="0"/>
                <a:ea typeface="+mn-ea"/>
                <a:cs typeface="Times New Roman" pitchFamily="18" charset="0"/>
              </a:rPr>
              <a:t>. En consecuencia, estos métodos serán llamados desde diversos lugares, obteniendo así un alto valor alto de fan-in. En una reestructuración orientada a aspectos de un código legado, los concerns identificados con un valor alto de fan-in constituirán parte de un </a:t>
            </a:r>
            <a:r>
              <a:rPr lang="es-ES_tradnl" sz="1200" kern="1200" dirty="0" err="1" smtClean="0">
                <a:solidFill>
                  <a:schemeClr val="tx1"/>
                </a:solidFill>
                <a:latin typeface="Times New Roman" pitchFamily="18" charset="0"/>
                <a:ea typeface="+mn-ea"/>
                <a:cs typeface="Times New Roman" pitchFamily="18" charset="0"/>
              </a:rPr>
              <a:t>advice</a:t>
            </a:r>
            <a:r>
              <a:rPr lang="es-ES_tradnl" sz="1200" kern="1200" dirty="0" smtClean="0">
                <a:solidFill>
                  <a:schemeClr val="tx1"/>
                </a:solidFill>
                <a:latin typeface="Times New Roman" pitchFamily="18" charset="0"/>
                <a:ea typeface="+mn-ea"/>
                <a:cs typeface="Times New Roman" pitchFamily="18" charset="0"/>
              </a:rPr>
              <a:t> y el sitio de llamado corresponderá al contexto que necesita ser capturado usando un </a:t>
            </a:r>
            <a:r>
              <a:rPr lang="es-ES_tradnl" sz="1200" kern="1200" dirty="0" err="1" smtClean="0">
                <a:solidFill>
                  <a:schemeClr val="tx1"/>
                </a:solidFill>
                <a:latin typeface="Times New Roman" pitchFamily="18" charset="0"/>
                <a:ea typeface="+mn-ea"/>
                <a:cs typeface="Times New Roman" pitchFamily="18" charset="0"/>
              </a:rPr>
              <a:t>pointcut</a:t>
            </a:r>
            <a:r>
              <a:rPr lang="es-ES_tradnl" sz="1200" kern="1200" dirty="0" smtClean="0">
                <a:solidFill>
                  <a:schemeClr val="tx1"/>
                </a:solidFill>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u="sng" kern="1200" dirty="0" smtClean="0">
                <a:solidFill>
                  <a:schemeClr val="tx1"/>
                </a:solidFill>
                <a:latin typeface="Times New Roman" pitchFamily="18" charset="0"/>
                <a:ea typeface="+mn-ea"/>
                <a:cs typeface="Times New Roman" pitchFamily="18" charset="0"/>
              </a:rPr>
              <a:t>Calculo de Fan-in-&gt; métodos </a:t>
            </a:r>
            <a:r>
              <a:rPr lang="es-ES_tradnl" sz="1200" b="1" u="sng" kern="1200" dirty="0" err="1" smtClean="0">
                <a:solidFill>
                  <a:schemeClr val="tx1"/>
                </a:solidFill>
                <a:latin typeface="Times New Roman" pitchFamily="18" charset="0"/>
                <a:ea typeface="+mn-ea"/>
                <a:cs typeface="Times New Roman" pitchFamily="18" charset="0"/>
              </a:rPr>
              <a:t>polimorficos</a:t>
            </a:r>
            <a:endParaRPr lang="es-ES_tradnl" sz="1200" b="1" u="sng" kern="1200" dirty="0" smtClean="0">
              <a:solidFill>
                <a:schemeClr val="tx1"/>
              </a:solidFill>
              <a:latin typeface="Times New Roman" pitchFamily="18" charset="0"/>
              <a:ea typeface="+mn-ea"/>
              <a:cs typeface="Times New Roman" pitchFamily="18" charset="0"/>
            </a:endParaRPr>
          </a:p>
          <a:p>
            <a:r>
              <a:rPr lang="es-ES_tradnl" sz="1200" kern="1200" dirty="0" smtClean="0">
                <a:solidFill>
                  <a:schemeClr val="tx1"/>
                </a:solidFill>
                <a:latin typeface="+mn-lt"/>
                <a:ea typeface="+mn-ea"/>
                <a:cs typeface="+mn-cs"/>
              </a:rPr>
              <a:t>Se define a la </a:t>
            </a:r>
            <a:r>
              <a:rPr lang="es-AR" sz="1200" kern="1200" dirty="0" smtClean="0">
                <a:solidFill>
                  <a:schemeClr val="tx1"/>
                </a:solidFill>
                <a:latin typeface="+mn-lt"/>
                <a:ea typeface="+mn-ea"/>
                <a:cs typeface="+mn-cs"/>
              </a:rPr>
              <a:t>métrica</a:t>
            </a:r>
            <a:r>
              <a:rPr lang="es-ES_tradnl" sz="1200" kern="1200" dirty="0" smtClean="0">
                <a:solidFill>
                  <a:schemeClr val="tx1"/>
                </a:solidFill>
                <a:latin typeface="+mn-lt"/>
                <a:ea typeface="+mn-ea"/>
                <a:cs typeface="+mn-cs"/>
              </a:rPr>
              <a:t> de fan-in como la medida del número de métodos que llaman a otro método [59]. Para el cálculo de la métrica se reúnen el conjunto de potenciales llamadores de un método y se toma la </a:t>
            </a:r>
            <a:r>
              <a:rPr lang="es-ES_tradnl" sz="1200" kern="1200" dirty="0" err="1" smtClean="0">
                <a:solidFill>
                  <a:schemeClr val="tx1"/>
                </a:solidFill>
                <a:latin typeface="+mn-lt"/>
                <a:ea typeface="+mn-ea"/>
                <a:cs typeface="+mn-cs"/>
              </a:rPr>
              <a:t>cardinalidad</a:t>
            </a:r>
            <a:r>
              <a:rPr lang="es-ES_tradnl" sz="1200" kern="1200" dirty="0" smtClean="0">
                <a:solidFill>
                  <a:schemeClr val="tx1"/>
                </a:solidFill>
                <a:latin typeface="+mn-lt"/>
                <a:ea typeface="+mn-ea"/>
                <a:cs typeface="+mn-cs"/>
              </a:rPr>
              <a:t> de este conjunto. Sin embargo, el valor </a:t>
            </a:r>
            <a:r>
              <a:rPr lang="es-AR" sz="1200" kern="1200" dirty="0" smtClean="0">
                <a:solidFill>
                  <a:schemeClr val="tx1"/>
                </a:solidFill>
                <a:latin typeface="+mn-lt"/>
                <a:ea typeface="+mn-ea"/>
                <a:cs typeface="+mn-cs"/>
              </a:rPr>
              <a:t>exacto</a:t>
            </a:r>
            <a:r>
              <a:rPr lang="es-ES_tradnl" sz="1200" kern="1200" dirty="0" smtClean="0">
                <a:solidFill>
                  <a:schemeClr val="tx1"/>
                </a:solidFill>
                <a:latin typeface="+mn-lt"/>
                <a:ea typeface="+mn-ea"/>
                <a:cs typeface="+mn-cs"/>
              </a:rPr>
              <a:t> de fan-in depende de la manera en que </a:t>
            </a:r>
            <a:r>
              <a:rPr lang="es-AR" sz="1200" kern="1200" dirty="0" smtClean="0">
                <a:solidFill>
                  <a:schemeClr val="tx1"/>
                </a:solidFill>
                <a:latin typeface="+mn-lt"/>
                <a:ea typeface="+mn-ea"/>
                <a:cs typeface="+mn-cs"/>
              </a:rPr>
              <a:t>se interprete</a:t>
            </a:r>
            <a:r>
              <a:rPr lang="es-ES_tradnl" sz="1200" kern="1200" dirty="0" smtClean="0">
                <a:solidFill>
                  <a:schemeClr val="tx1"/>
                </a:solidFill>
                <a:latin typeface="+mn-lt"/>
                <a:ea typeface="+mn-ea"/>
                <a:cs typeface="+mn-cs"/>
              </a:rPr>
              <a:t> el polimorfismo de los métodos (tanto métodos llamadores como métodos llamados). Por esta razón, se plantean refinamientos para el cálculo de este valor.</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El primer refinamiento toma en cuenta el número </a:t>
            </a:r>
            <a:r>
              <a:rPr lang="es-AR" sz="1200" kern="1200" dirty="0" smtClean="0">
                <a:solidFill>
                  <a:schemeClr val="tx1"/>
                </a:solidFill>
                <a:latin typeface="+mn-lt"/>
                <a:ea typeface="+mn-ea"/>
                <a:cs typeface="+mn-cs"/>
              </a:rPr>
              <a:t>de cuerpos de métodos distintos</a:t>
            </a:r>
            <a:r>
              <a:rPr lang="es-ES_tradnl" sz="1200" kern="1200" dirty="0" smtClean="0">
                <a:solidFill>
                  <a:schemeClr val="tx1"/>
                </a:solidFill>
                <a:latin typeface="+mn-lt"/>
                <a:ea typeface="+mn-ea"/>
                <a:cs typeface="+mn-cs"/>
              </a:rPr>
              <a:t> que llaman a otro método. De esta manera, si un método abstracto es implementado en dos subclases concretas, se </a:t>
            </a:r>
            <a:r>
              <a:rPr lang="es-AR" sz="1200" kern="1200" dirty="0" smtClean="0">
                <a:solidFill>
                  <a:schemeClr val="tx1"/>
                </a:solidFill>
                <a:latin typeface="+mn-lt"/>
                <a:ea typeface="+mn-ea"/>
                <a:cs typeface="+mn-cs"/>
              </a:rPr>
              <a:t>consideran</a:t>
            </a:r>
            <a:r>
              <a:rPr lang="es-ES_tradnl" sz="1200" kern="1200" dirty="0" smtClean="0">
                <a:solidFill>
                  <a:schemeClr val="tx1"/>
                </a:solidFill>
                <a:latin typeface="+mn-lt"/>
                <a:ea typeface="+mn-ea"/>
                <a:cs typeface="+mn-cs"/>
              </a:rPr>
              <a:t> a estas dos implementaciones como llamadores separados. </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Teniendo en cuenta que se intenta encontrar métodos que son llamados desde diferentes lugares, siendo estos potenciales crosscutting </a:t>
            </a:r>
            <a:r>
              <a:rPr lang="es-AR" sz="1200" kern="1200" dirty="0" smtClean="0">
                <a:solidFill>
                  <a:schemeClr val="tx1"/>
                </a:solidFill>
                <a:latin typeface="+mn-lt"/>
                <a:ea typeface="+mn-ea"/>
                <a:cs typeface="+mn-cs"/>
              </a:rPr>
              <a:t>concerns</a:t>
            </a:r>
            <a:r>
              <a:rPr lang="es-ES_tradnl" sz="1200" kern="1200" dirty="0" smtClean="0">
                <a:solidFill>
                  <a:schemeClr val="tx1"/>
                </a:solidFill>
                <a:latin typeface="+mn-lt"/>
                <a:ea typeface="+mn-ea"/>
                <a:cs typeface="+mn-cs"/>
              </a:rPr>
              <a:t>, se plantea un segundo refinamiento que comprende los llamados a métodos polimórficos. En el caso de que se encuentre un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que pertenece a cierto concern, es </a:t>
            </a:r>
            <a:r>
              <a:rPr lang="es-AR" sz="1200" kern="1200" dirty="0" smtClean="0">
                <a:solidFill>
                  <a:schemeClr val="tx1"/>
                </a:solidFill>
                <a:latin typeface="+mn-lt"/>
                <a:ea typeface="+mn-ea"/>
                <a:cs typeface="+mn-cs"/>
              </a:rPr>
              <a:t>muy</a:t>
            </a:r>
            <a:r>
              <a:rPr lang="es-ES_tradnl" sz="1200" kern="1200" dirty="0" smtClean="0">
                <a:solidFill>
                  <a:schemeClr val="tx1"/>
                </a:solidFill>
                <a:latin typeface="+mn-lt"/>
                <a:ea typeface="+mn-ea"/>
                <a:cs typeface="+mn-cs"/>
              </a:rPr>
              <a:t> probable que tanto el método redefinido de las superclases como de las subclases pertenezcan al mismo concern. Por esta razón, si un método </a:t>
            </a:r>
            <a:r>
              <a:rPr lang="es-ES_tradnl" sz="1200" i="1" kern="1200" dirty="0" smtClean="0">
                <a:solidFill>
                  <a:schemeClr val="tx1"/>
                </a:solidFill>
                <a:latin typeface="+mn-lt"/>
                <a:ea typeface="+mn-ea"/>
                <a:cs typeface="+mn-cs"/>
              </a:rPr>
              <a:t>m’ </a:t>
            </a:r>
            <a:r>
              <a:rPr lang="es-ES_tradnl" sz="1200" kern="1200" dirty="0" smtClean="0">
                <a:solidFill>
                  <a:schemeClr val="tx1"/>
                </a:solidFill>
                <a:latin typeface="+mn-lt"/>
                <a:ea typeface="+mn-ea"/>
                <a:cs typeface="+mn-cs"/>
              </a:rPr>
              <a:t>llama a un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de la clase </a:t>
            </a:r>
            <a:r>
              <a:rPr lang="es-ES_tradnl" sz="1200" i="1" kern="1200" dirty="0" smtClean="0">
                <a:solidFill>
                  <a:schemeClr val="tx1"/>
                </a:solidFill>
                <a:latin typeface="+mn-lt"/>
                <a:ea typeface="+mn-ea"/>
                <a:cs typeface="+mn-cs"/>
              </a:rPr>
              <a:t>C,</a:t>
            </a:r>
            <a:r>
              <a:rPr lang="es-ES_tradnl" sz="1200" kern="1200" dirty="0" smtClean="0">
                <a:solidFill>
                  <a:schemeClr val="tx1"/>
                </a:solidFill>
                <a:latin typeface="+mn-lt"/>
                <a:ea typeface="+mn-ea"/>
                <a:cs typeface="+mn-cs"/>
              </a:rPr>
              <a:t> se agrega también a</a:t>
            </a:r>
            <a:r>
              <a:rPr lang="es-ES_tradnl" sz="1200" i="1" kern="1200" dirty="0" smtClean="0">
                <a:solidFill>
                  <a:schemeClr val="tx1"/>
                </a:solidFill>
                <a:latin typeface="+mn-lt"/>
                <a:ea typeface="+mn-ea"/>
                <a:cs typeface="+mn-cs"/>
              </a:rPr>
              <a:t> m' </a:t>
            </a:r>
            <a:r>
              <a:rPr lang="es-ES_tradnl" sz="1200" kern="1200" dirty="0" smtClean="0">
                <a:solidFill>
                  <a:schemeClr val="tx1"/>
                </a:solidFill>
                <a:latin typeface="+mn-lt"/>
                <a:ea typeface="+mn-ea"/>
                <a:cs typeface="+mn-cs"/>
              </a:rPr>
              <a:t>como método llamador de cada método </a:t>
            </a:r>
            <a:r>
              <a:rPr lang="es-ES_tradnl" sz="1200" i="1" kern="1200" dirty="0" smtClean="0">
                <a:solidFill>
                  <a:schemeClr val="tx1"/>
                </a:solidFill>
                <a:latin typeface="+mn-lt"/>
                <a:ea typeface="+mn-ea"/>
                <a:cs typeface="+mn-cs"/>
              </a:rPr>
              <a:t>m</a:t>
            </a:r>
            <a:r>
              <a:rPr lang="es-ES_tradnl" sz="1200" kern="1200" dirty="0" smtClean="0">
                <a:solidFill>
                  <a:schemeClr val="tx1"/>
                </a:solidFill>
                <a:latin typeface="+mn-lt"/>
                <a:ea typeface="+mn-ea"/>
                <a:cs typeface="+mn-cs"/>
              </a:rPr>
              <a:t> declarado en las superclases y subclases de </a:t>
            </a:r>
            <a:r>
              <a:rPr lang="es-ES_tradnl" sz="1200" i="1" kern="1200" dirty="0" smtClean="0">
                <a:solidFill>
                  <a:schemeClr val="tx1"/>
                </a:solidFill>
                <a:latin typeface="+mn-lt"/>
                <a:ea typeface="+mn-ea"/>
                <a:cs typeface="+mn-cs"/>
              </a:rPr>
              <a:t>C.</a:t>
            </a:r>
            <a:r>
              <a:rPr lang="es-ES_tradnl" sz="1200" kern="1200" dirty="0" smtClean="0">
                <a:solidFill>
                  <a:schemeClr val="tx1"/>
                </a:solidFill>
                <a:latin typeface="+mn-lt"/>
                <a:ea typeface="+mn-ea"/>
                <a:cs typeface="+mn-cs"/>
              </a:rPr>
              <a:t> Con esta definición, los métodos abstractos actúan como acumuladores: cuando una implementación específica de una de sus subclases es invocada, no solo se aumenta el fan-in del método específico, sino que también aumenta el valor de fan-in del método padre.</a:t>
            </a:r>
            <a:endParaRPr lang="en-U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El tercer y último refinamiento concierne a las superclases. Para este caso en particular se sabe qué método está siendo invocado, en consecuencia, solo se extiende el conjunto de llamadores de este método.</a:t>
            </a:r>
          </a:p>
          <a:p>
            <a:r>
              <a:rPr lang="es-ES_tradnl" sz="1200" b="1" u="sng" kern="1200" dirty="0" smtClean="0">
                <a:solidFill>
                  <a:schemeClr val="tx1"/>
                </a:solidFill>
                <a:latin typeface="+mn-lt"/>
                <a:ea typeface="+mn-ea"/>
                <a:cs typeface="+mn-cs"/>
              </a:rPr>
              <a:t>Razonamiento</a:t>
            </a:r>
            <a:r>
              <a:rPr lang="es-ES_tradnl" sz="1200" b="1" u="sng" kern="1200" baseline="0" dirty="0" smtClean="0">
                <a:solidFill>
                  <a:schemeClr val="tx1"/>
                </a:solidFill>
                <a:latin typeface="+mn-lt"/>
                <a:ea typeface="+mn-ea"/>
                <a:cs typeface="+mn-cs"/>
              </a:rPr>
              <a:t> Basado en Reglas</a:t>
            </a:r>
          </a:p>
          <a:p>
            <a:r>
              <a:rPr lang="es-AR" sz="1200" b="1" kern="1200" dirty="0" smtClean="0">
                <a:solidFill>
                  <a:schemeClr val="tx1"/>
                </a:solidFill>
                <a:latin typeface="+mn-lt"/>
                <a:ea typeface="+mn-ea"/>
                <a:cs typeface="+mn-cs"/>
              </a:rPr>
              <a:t>Calcular clases familiares</a:t>
            </a:r>
            <a:r>
              <a:rPr lang="es-AR" sz="1200" kern="1200" dirty="0" smtClean="0">
                <a:solidFill>
                  <a:schemeClr val="tx1"/>
                </a:solidFill>
                <a:latin typeface="+mn-lt"/>
                <a:ea typeface="+mn-ea"/>
                <a:cs typeface="+mn-cs"/>
              </a:rPr>
              <a:t>: calcula las clases que se relacionan entre sí tanto en forma de herencia como en implementaciones de interfaces. La Fig. V - 4 muestra dos de las cuatro reglas utilizadas para este cálculo. La primera de ellas calcula los familiares directos, y la segunda busca los familiares con más de un nivel de relación. Las dos reglas omitidas son similares, variando el hecho </a:t>
            </a:r>
            <a:r>
              <a:rPr lang="es-AR" sz="1200" i="1" kern="1200" dirty="0" err="1" smtClean="0">
                <a:solidFill>
                  <a:schemeClr val="tx1"/>
                </a:solidFill>
                <a:latin typeface="+mn-lt"/>
                <a:ea typeface="+mn-ea"/>
                <a:cs typeface="+mn-cs"/>
              </a:rPr>
              <a:t>Inherits</a:t>
            </a:r>
            <a:r>
              <a:rPr lang="es-AR" sz="1200" kern="1200" dirty="0" smtClean="0">
                <a:solidFill>
                  <a:schemeClr val="tx1"/>
                </a:solidFill>
                <a:latin typeface="+mn-lt"/>
                <a:ea typeface="+mn-ea"/>
                <a:cs typeface="+mn-cs"/>
              </a:rPr>
              <a:t> por </a:t>
            </a:r>
            <a:r>
              <a:rPr lang="es-AR" sz="1200" i="1" kern="1200" dirty="0" err="1" smtClean="0">
                <a:solidFill>
                  <a:schemeClr val="tx1"/>
                </a:solidFill>
                <a:latin typeface="+mn-lt"/>
                <a:ea typeface="+mn-ea"/>
                <a:cs typeface="+mn-cs"/>
              </a:rPr>
              <a:t>Implements</a:t>
            </a:r>
            <a:r>
              <a:rPr lang="es-AR"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Calcular métodos familiares</a:t>
            </a:r>
            <a:r>
              <a:rPr lang="es-AR" sz="1200" kern="1200" dirty="0" smtClean="0">
                <a:solidFill>
                  <a:schemeClr val="tx1"/>
                </a:solidFill>
                <a:latin typeface="+mn-lt"/>
                <a:ea typeface="+mn-ea"/>
                <a:cs typeface="+mn-cs"/>
              </a:rPr>
              <a:t>: calcula los métodos que son </a:t>
            </a:r>
            <a:r>
              <a:rPr lang="es-AR" sz="1200" kern="1200" dirty="0" err="1" smtClean="0">
                <a:solidFill>
                  <a:schemeClr val="tx1"/>
                </a:solidFill>
                <a:latin typeface="+mn-lt"/>
                <a:ea typeface="+mn-ea"/>
                <a:cs typeface="+mn-cs"/>
              </a:rPr>
              <a:t>reimplementados</a:t>
            </a:r>
            <a:r>
              <a:rPr lang="es-AR" sz="1200" kern="1200" dirty="0" smtClean="0">
                <a:solidFill>
                  <a:schemeClr val="tx1"/>
                </a:solidFill>
                <a:latin typeface="+mn-lt"/>
                <a:ea typeface="+mn-ea"/>
                <a:cs typeface="+mn-cs"/>
              </a:rPr>
              <a:t> por elementos familiares. Identifica al mismo método presente en una jerarquía de clases/interfaces. La Fig. V - 5 muestra las reglas que se utilizan para derivar está información, en donde un método es familiar de otro si, la clase a la que pertenece tiene una clase familiar que define el mismo método.</a:t>
            </a:r>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b="1" dirty="0" smtClean="0"/>
              <a:t>Propagación de llamadas no directas:</a:t>
            </a:r>
            <a:r>
              <a:rPr lang="es-AR" sz="1200" baseline="0" dirty="0" smtClean="0"/>
              <a:t> </a:t>
            </a:r>
            <a:r>
              <a:rPr lang="es-ES_tradnl" sz="1200" kern="1200" dirty="0" smtClean="0">
                <a:solidFill>
                  <a:schemeClr val="tx1"/>
                </a:solidFill>
                <a:latin typeface="+mn-lt"/>
                <a:ea typeface="+mn-ea"/>
                <a:cs typeface="+mn-cs"/>
              </a:rPr>
              <a:t>Una vez obtenidas las relaciones entre métodos se pueden calcular las llamadas a sus métodos polimórficos. Esto se debe a que el algoritmo especifica que si el </a:t>
            </a:r>
            <a:r>
              <a:rPr lang="es-ES_tradnl" sz="1200" i="1" kern="1200" dirty="0" smtClean="0">
                <a:solidFill>
                  <a:schemeClr val="tx1"/>
                </a:solidFill>
                <a:latin typeface="+mn-lt"/>
                <a:ea typeface="+mn-ea"/>
                <a:cs typeface="+mn-cs"/>
              </a:rPr>
              <a:t>metodo1</a:t>
            </a:r>
            <a:r>
              <a:rPr lang="es-ES_tradnl" sz="1200" kern="1200" dirty="0" smtClean="0">
                <a:solidFill>
                  <a:schemeClr val="tx1"/>
                </a:solidFill>
                <a:latin typeface="+mn-lt"/>
                <a:ea typeface="+mn-ea"/>
                <a:cs typeface="+mn-cs"/>
              </a:rPr>
              <a:t> llama al </a:t>
            </a:r>
            <a:r>
              <a:rPr lang="es-ES_tradnl" sz="1200" i="1" kern="1200" dirty="0" smtClean="0">
                <a:solidFill>
                  <a:schemeClr val="tx1"/>
                </a:solidFill>
                <a:latin typeface="+mn-lt"/>
                <a:ea typeface="+mn-ea"/>
                <a:cs typeface="+mn-cs"/>
              </a:rPr>
              <a:t>metodo2,</a:t>
            </a:r>
            <a:r>
              <a:rPr lang="es-ES_tradnl" sz="1200" kern="1200" dirty="0" smtClean="0">
                <a:solidFill>
                  <a:schemeClr val="tx1"/>
                </a:solidFill>
                <a:latin typeface="+mn-lt"/>
                <a:ea typeface="+mn-ea"/>
                <a:cs typeface="+mn-cs"/>
              </a:rPr>
              <a:t> el </a:t>
            </a:r>
            <a:r>
              <a:rPr lang="es-ES_tradnl" sz="1200" i="1" kern="1200" dirty="0" smtClean="0">
                <a:solidFill>
                  <a:schemeClr val="tx1"/>
                </a:solidFill>
                <a:latin typeface="+mn-lt"/>
                <a:ea typeface="+mn-ea"/>
                <a:cs typeface="+mn-cs"/>
              </a:rPr>
              <a:t>metodo1</a:t>
            </a:r>
            <a:r>
              <a:rPr lang="es-ES_tradnl" sz="1200" kern="1200" dirty="0" smtClean="0">
                <a:solidFill>
                  <a:schemeClr val="tx1"/>
                </a:solidFill>
                <a:latin typeface="+mn-lt"/>
                <a:ea typeface="+mn-ea"/>
                <a:cs typeface="+mn-cs"/>
              </a:rPr>
              <a:t> se agregará a la lista de potenciales llamadores del </a:t>
            </a:r>
            <a:r>
              <a:rPr lang="es-ES_tradnl" sz="1200" i="1" kern="1200" dirty="0" smtClean="0">
                <a:solidFill>
                  <a:schemeClr val="tx1"/>
                </a:solidFill>
                <a:latin typeface="+mn-lt"/>
                <a:ea typeface="+mn-ea"/>
                <a:cs typeface="+mn-cs"/>
              </a:rPr>
              <a:t>metodo2, </a:t>
            </a:r>
            <a:r>
              <a:rPr lang="es-ES_tradnl" sz="1200" kern="1200" dirty="0" smtClean="0">
                <a:solidFill>
                  <a:schemeClr val="tx1"/>
                </a:solidFill>
                <a:latin typeface="+mn-lt"/>
                <a:ea typeface="+mn-ea"/>
                <a:cs typeface="+mn-cs"/>
              </a:rPr>
              <a:t>así como a sus métodos familiares, estos últimos se denominan dentro del algoritmo como llamados no directos. Por ejemplo, en la  </a:t>
            </a:r>
            <a:r>
              <a:rPr lang="es-AR" sz="1200" kern="1200" dirty="0" smtClean="0">
                <a:solidFill>
                  <a:schemeClr val="tx1"/>
                </a:solidFill>
                <a:latin typeface="+mn-lt"/>
                <a:ea typeface="+mn-ea"/>
                <a:cs typeface="+mn-cs"/>
              </a:rPr>
              <a:t>Fig. V – 5 se</a:t>
            </a:r>
            <a:r>
              <a:rPr lang="es-AR" sz="1200" b="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muestra la regla utilizada para persistir en la base de datos los llamados no directos de cada método, en donde si un método m1 es llamado por otro método m2, se buscan los métodos familiares m</a:t>
            </a:r>
            <a:r>
              <a:rPr lang="es-ES_tradnl" sz="1200" kern="1200" baseline="-25000" dirty="0" smtClean="0">
                <a:solidFill>
                  <a:schemeClr val="tx1"/>
                </a:solidFill>
                <a:latin typeface="+mn-lt"/>
                <a:ea typeface="+mn-ea"/>
                <a:cs typeface="+mn-cs"/>
              </a:rPr>
              <a:t>i</a:t>
            </a:r>
            <a:r>
              <a:rPr lang="es-ES_tradnl" sz="1200" kern="1200" dirty="0" smtClean="0">
                <a:solidFill>
                  <a:schemeClr val="tx1"/>
                </a:solidFill>
                <a:latin typeface="+mn-lt"/>
                <a:ea typeface="+mn-ea"/>
                <a:cs typeface="+mn-cs"/>
              </a:rPr>
              <a:t> de m1, y se agrega cómo llamado no directo m2,  a m</a:t>
            </a:r>
            <a:r>
              <a:rPr lang="es-ES_tradnl" sz="1200" kern="1200" baseline="-25000" dirty="0" smtClean="0">
                <a:solidFill>
                  <a:schemeClr val="tx1"/>
                </a:solidFill>
                <a:latin typeface="+mn-lt"/>
                <a:ea typeface="+mn-ea"/>
                <a:cs typeface="+mn-cs"/>
              </a:rPr>
              <a:t>i</a:t>
            </a:r>
            <a:r>
              <a:rPr lang="es-ES_tradnl" sz="1200" kern="1200" dirty="0" smtClean="0">
                <a:solidFill>
                  <a:schemeClr val="tx1"/>
                </a:solidFill>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b="1" kern="1200" noProof="0" dirty="0" smtClean="0">
                <a:solidFill>
                  <a:schemeClr val="tx1"/>
                </a:solidFill>
                <a:latin typeface="+mn-lt"/>
                <a:ea typeface="+mn-ea"/>
                <a:cs typeface="+mn-cs"/>
              </a:rPr>
              <a:t>Calculo de fan-in total</a:t>
            </a:r>
            <a:r>
              <a:rPr lang="es-AR" sz="1200" b="1" kern="1200" dirty="0" smtClean="0">
                <a:solidFill>
                  <a:schemeClr val="tx1"/>
                </a:solidFill>
                <a:latin typeface="+mn-lt"/>
                <a:ea typeface="+mn-ea"/>
                <a:cs typeface="+mn-cs"/>
              </a:rPr>
              <a:t>: </a:t>
            </a:r>
            <a:r>
              <a:rPr lang="es-AR" sz="1200" dirty="0" smtClean="0"/>
              <a:t>primero se calculan la</a:t>
            </a:r>
            <a:r>
              <a:rPr lang="es-AR" sz="1200" baseline="0" dirty="0" smtClean="0"/>
              <a:t> cantidad de llamados directos e indirectos en forma separada y </a:t>
            </a:r>
            <a:r>
              <a:rPr lang="es-AR" sz="1200" baseline="0" dirty="0" err="1" smtClean="0"/>
              <a:t>leugo</a:t>
            </a:r>
            <a:r>
              <a:rPr lang="es-AR" sz="1200" baseline="0" dirty="0" smtClean="0"/>
              <a:t> se suman estos valores para obtener el fan in total.</a:t>
            </a:r>
            <a:endParaRPr lang="en-US"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Times New Roman" pitchFamily="18" charset="0"/>
              <a:ea typeface="+mn-ea"/>
              <a:cs typeface="Times New Roman" pitchFamily="18" charset="0"/>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Times New Roman" pitchFamily="18" charset="0"/>
                <a:ea typeface="+mn-ea"/>
                <a:cs typeface="Times New Roman" pitchFamily="18" charset="0"/>
              </a:rPr>
              <a:t>Gybels</a:t>
            </a:r>
            <a:r>
              <a:rPr lang="es-AR" sz="1200" kern="1200" dirty="0" smtClean="0">
                <a:solidFill>
                  <a:schemeClr val="tx1"/>
                </a:solidFill>
                <a:latin typeface="Times New Roman" pitchFamily="18" charset="0"/>
                <a:ea typeface="+mn-ea"/>
                <a:cs typeface="Times New Roman" pitchFamily="18" charset="0"/>
              </a:rPr>
              <a:t> y </a:t>
            </a:r>
            <a:r>
              <a:rPr lang="es-AR" sz="1200" kern="1200" dirty="0" err="1" smtClean="0">
                <a:solidFill>
                  <a:schemeClr val="tx1"/>
                </a:solidFill>
                <a:latin typeface="Times New Roman" pitchFamily="18" charset="0"/>
                <a:ea typeface="+mn-ea"/>
                <a:cs typeface="Times New Roman" pitchFamily="18" charset="0"/>
              </a:rPr>
              <a:t>Kellens</a:t>
            </a:r>
            <a:r>
              <a:rPr lang="es-AR" sz="1200" kern="1200" dirty="0" smtClean="0">
                <a:solidFill>
                  <a:schemeClr val="tx1"/>
                </a:solidFill>
                <a:latin typeface="Times New Roman" pitchFamily="18" charset="0"/>
                <a:ea typeface="+mn-ea"/>
                <a:cs typeface="Times New Roman" pitchFamily="18" charset="0"/>
              </a:rPr>
              <a:t> [55] utilizaron heurísticas para descubrir crosscutting concerns </a:t>
            </a:r>
            <a:r>
              <a:rPr lang="es-ES" sz="1200" kern="1200" dirty="0" smtClean="0">
                <a:solidFill>
                  <a:schemeClr val="tx1"/>
                </a:solidFill>
                <a:latin typeface="Times New Roman" pitchFamily="18" charset="0"/>
                <a:ea typeface="+mn-ea"/>
                <a:cs typeface="Times New Roman" pitchFamily="18" charset="0"/>
              </a:rPr>
              <a:t>mediante la identificación de métodos únicos</a:t>
            </a:r>
            <a:r>
              <a:rPr lang="es-AR" sz="1200" kern="1200" dirty="0" smtClean="0">
                <a:solidFill>
                  <a:schemeClr val="tx1"/>
                </a:solidFill>
                <a:latin typeface="Times New Roman" pitchFamily="18" charset="0"/>
                <a:ea typeface="+mn-ea"/>
                <a:cs typeface="Times New Roman" pitchFamily="18" charset="0"/>
              </a:rPr>
              <a:t>. Este enfoque intenta identificar los concerns que fueron implementados centralizados en un único método, al cual se lo invoca desde varios lugares del código fuente.</a:t>
            </a:r>
          </a:p>
          <a:p>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Un ejemplo típico es el caso del </a:t>
            </a:r>
            <a:r>
              <a:rPr lang="es-ES_tradnl" sz="1200" kern="1200" dirty="0" err="1" smtClean="0">
                <a:solidFill>
                  <a:schemeClr val="tx1"/>
                </a:solidFill>
                <a:latin typeface="+mn-lt"/>
                <a:ea typeface="+mn-ea"/>
                <a:cs typeface="+mn-cs"/>
              </a:rPr>
              <a:t>logging</a:t>
            </a:r>
            <a:r>
              <a:rPr lang="es-ES_tradnl" sz="1200" kern="1200" dirty="0" smtClean="0">
                <a:solidFill>
                  <a:schemeClr val="tx1"/>
                </a:solidFill>
                <a:latin typeface="+mn-lt"/>
                <a:ea typeface="+mn-ea"/>
                <a:cs typeface="+mn-cs"/>
              </a:rPr>
              <a:t>, en donde la funcionalidad se encuentra bien implementada mediante </a:t>
            </a:r>
            <a:r>
              <a:rPr lang="es-ES" sz="1200" kern="1200" dirty="0" smtClean="0">
                <a:solidFill>
                  <a:schemeClr val="tx1"/>
                </a:solidFill>
                <a:latin typeface="+mn-lt"/>
                <a:ea typeface="+mn-ea"/>
                <a:cs typeface="+mn-cs"/>
              </a:rPr>
              <a:t>los mecanismos provistos por la programación orientada a objetos:</a:t>
            </a:r>
            <a:r>
              <a:rPr lang="es-ES_tradnl" sz="1200" kern="1200" dirty="0" smtClean="0">
                <a:solidFill>
                  <a:schemeClr val="tx1"/>
                </a:solidFill>
                <a:latin typeface="+mn-lt"/>
                <a:ea typeface="+mn-ea"/>
                <a:cs typeface="+mn-cs"/>
              </a:rPr>
              <a:t> una clase </a:t>
            </a:r>
            <a:r>
              <a:rPr lang="es-ES_tradnl" sz="1200" kern="1200" dirty="0" err="1" smtClean="0">
                <a:solidFill>
                  <a:schemeClr val="tx1"/>
                </a:solidFill>
                <a:latin typeface="+mn-lt"/>
                <a:ea typeface="+mn-ea"/>
                <a:cs typeface="+mn-cs"/>
              </a:rPr>
              <a:t>Singleton</a:t>
            </a:r>
            <a:r>
              <a:rPr lang="es-ES_tradnl" sz="1200" kern="1200" dirty="0" smtClean="0">
                <a:solidFill>
                  <a:schemeClr val="tx1"/>
                </a:solidFill>
                <a:latin typeface="+mn-lt"/>
                <a:ea typeface="+mn-ea"/>
                <a:cs typeface="+mn-cs"/>
              </a:rPr>
              <a:t> [50] encapsula el manejo del archivo del </a:t>
            </a:r>
            <a:r>
              <a:rPr lang="es-ES_tradnl" sz="1200" kern="1200" dirty="0" err="1" smtClean="0">
                <a:solidFill>
                  <a:schemeClr val="tx1"/>
                </a:solidFill>
                <a:latin typeface="+mn-lt"/>
                <a:ea typeface="+mn-ea"/>
                <a:cs typeface="+mn-cs"/>
              </a:rPr>
              <a:t>logging</a:t>
            </a:r>
            <a:r>
              <a:rPr lang="es-ES_tradnl" sz="1200" kern="1200" dirty="0" smtClean="0">
                <a:solidFill>
                  <a:schemeClr val="tx1"/>
                </a:solidFill>
                <a:latin typeface="+mn-lt"/>
                <a:ea typeface="+mn-ea"/>
                <a:cs typeface="+mn-cs"/>
              </a:rPr>
              <a:t> y representa con el método log el servicio mencionado. A pesar de que no se evidencia código entrelazado, el método log será llamado de diversos lugares donde se requiera registrar información (</a:t>
            </a:r>
            <a:r>
              <a:rPr lang="es-ES" sz="1200" kern="1200" dirty="0" smtClean="0">
                <a:solidFill>
                  <a:schemeClr val="tx1"/>
                </a:solidFill>
                <a:latin typeface="+mn-lt"/>
                <a:ea typeface="+mn-ea"/>
                <a:cs typeface="+mn-cs"/>
              </a:rPr>
              <a:t>Fig. III - 2).</a:t>
            </a:r>
            <a:endParaRPr lang="en-US" sz="1200" kern="1200" dirty="0" smtClean="0">
              <a:solidFill>
                <a:schemeClr val="tx1"/>
              </a:solidFill>
              <a:latin typeface="+mn-lt"/>
              <a:ea typeface="+mn-ea"/>
              <a:cs typeface="+mn-cs"/>
            </a:endParaRPr>
          </a:p>
          <a:p>
            <a:endParaRPr lang="es-AR" sz="12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La heurística intenta encontrar aquellos concerns que fueron implementados utilizando un método central, particularmente un método único. Se define a un método único como: </a:t>
            </a:r>
            <a:r>
              <a:rPr lang="es-AR" sz="1200" kern="1200" dirty="0" smtClean="0">
                <a:solidFill>
                  <a:schemeClr val="tx1"/>
                </a:solidFill>
                <a:latin typeface="+mn-lt"/>
                <a:ea typeface="+mn-ea"/>
                <a:cs typeface="+mn-cs"/>
              </a:rPr>
              <a:t>“Un método sin valor de retorno el cual implementa un mensaje que no es implementado por ningún otro método”.</a:t>
            </a:r>
            <a:endParaRPr lang="en-US" sz="1200" kern="1200" dirty="0" smtClean="0">
              <a:solidFill>
                <a:schemeClr val="tx1"/>
              </a:solidFill>
              <a:latin typeface="+mn-lt"/>
              <a:ea typeface="+mn-ea"/>
              <a:cs typeface="+mn-cs"/>
            </a:endParaRPr>
          </a:p>
          <a:p>
            <a:endParaRPr lang="en-US" sz="1200" kern="1200" dirty="0">
              <a:solidFill>
                <a:schemeClr val="tx1"/>
              </a:solidFill>
              <a:latin typeface="Times New Roman" pitchFamily="18" charset="0"/>
              <a:ea typeface="+mn-ea"/>
              <a:cs typeface="Times New Roman" pitchFamily="18" charset="0"/>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mn-lt"/>
                <a:ea typeface="+mn-ea"/>
                <a:cs typeface="+mn-cs"/>
              </a:rPr>
              <a:t>Krinke</a:t>
            </a:r>
            <a:r>
              <a:rPr lang="es-AR" sz="1200" kern="1200" dirty="0" smtClean="0">
                <a:solidFill>
                  <a:schemeClr val="tx1"/>
                </a:solidFill>
                <a:latin typeface="+mn-lt"/>
                <a:ea typeface="+mn-ea"/>
                <a:cs typeface="+mn-cs"/>
              </a:rPr>
              <a:t> [68] describe una técnica en la cual se investiga el grafo de llamadas de un programa para descubrir patrones recurrentes de ejecución y así descubrir aspectos candidatos.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latin typeface="+mn-lt"/>
                <a:ea typeface="+mn-ea"/>
                <a:cs typeface="+mn-cs"/>
              </a:rPr>
              <a:t>aquellas relaciones que posean gran cantidad de métodos constituirán el conjunto de </a:t>
            </a:r>
            <a:r>
              <a:rPr lang="es-ES_tradnl" sz="1200" kern="1200" dirty="0" err="1" smtClean="0">
                <a:solidFill>
                  <a:schemeClr val="tx1"/>
                </a:solidFill>
                <a:latin typeface="+mn-lt"/>
                <a:ea typeface="+mn-ea"/>
                <a:cs typeface="+mn-cs"/>
              </a:rPr>
              <a:t>seeds</a:t>
            </a:r>
            <a:r>
              <a:rPr lang="es-ES_tradnl" sz="1200" kern="1200" dirty="0" smtClean="0">
                <a:solidFill>
                  <a:schemeClr val="tx1"/>
                </a:solidFill>
                <a:latin typeface="+mn-lt"/>
                <a:ea typeface="+mn-ea"/>
                <a:cs typeface="+mn-cs"/>
              </a:rPr>
              <a:t> candidatos.</a:t>
            </a:r>
            <a:endParaRPr lang="en-US" sz="1200" kern="1200" dirty="0" smtClean="0">
              <a:solidFill>
                <a:schemeClr val="tx1"/>
              </a:solidFill>
              <a:latin typeface="+mn-lt"/>
              <a:ea typeface="+mn-ea"/>
              <a:cs typeface="+mn-cs"/>
            </a:endParaRPr>
          </a:p>
          <a:p>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err="1" smtClean="0">
                <a:solidFill>
                  <a:schemeClr val="tx1"/>
                </a:solidFill>
                <a:latin typeface="Times New Roman" pitchFamily="18" charset="0"/>
                <a:ea typeface="+mn-ea"/>
                <a:cs typeface="Times New Roman" pitchFamily="18" charset="0"/>
              </a:rPr>
              <a:t>Marin</a:t>
            </a:r>
            <a:r>
              <a:rPr lang="es-AR" sz="1200" kern="1200" dirty="0" smtClean="0">
                <a:solidFill>
                  <a:schemeClr val="tx1"/>
                </a:solidFill>
                <a:latin typeface="Times New Roman" pitchFamily="18" charset="0"/>
                <a:ea typeface="+mn-ea"/>
                <a:cs typeface="Times New Roman" pitchFamily="18" charset="0"/>
              </a:rPr>
              <a:t>, </a:t>
            </a:r>
            <a:r>
              <a:rPr lang="es-AR" sz="1200" kern="1200" dirty="0" err="1" smtClean="0">
                <a:solidFill>
                  <a:schemeClr val="tx1"/>
                </a:solidFill>
                <a:latin typeface="Times New Roman" pitchFamily="18" charset="0"/>
                <a:ea typeface="+mn-ea"/>
                <a:cs typeface="Times New Roman" pitchFamily="18" charset="0"/>
              </a:rPr>
              <a:t>Moonen</a:t>
            </a:r>
            <a:r>
              <a:rPr lang="es-AR" sz="1200" kern="1200" dirty="0" smtClean="0">
                <a:solidFill>
                  <a:schemeClr val="tx1"/>
                </a:solidFill>
                <a:latin typeface="Times New Roman" pitchFamily="18" charset="0"/>
                <a:ea typeface="+mn-ea"/>
                <a:cs typeface="Times New Roman" pitchFamily="18" charset="0"/>
              </a:rPr>
              <a:t> y van </a:t>
            </a:r>
            <a:r>
              <a:rPr lang="es-AR" sz="1200" kern="1200" dirty="0" err="1" smtClean="0">
                <a:solidFill>
                  <a:schemeClr val="tx1"/>
                </a:solidFill>
                <a:latin typeface="Times New Roman" pitchFamily="18" charset="0"/>
                <a:ea typeface="+mn-ea"/>
                <a:cs typeface="Times New Roman" pitchFamily="18" charset="0"/>
              </a:rPr>
              <a:t>Deursen</a:t>
            </a:r>
            <a:r>
              <a:rPr lang="es-AR" sz="1200" kern="1200" dirty="0" smtClean="0">
                <a:solidFill>
                  <a:schemeClr val="tx1"/>
                </a:solidFill>
                <a:latin typeface="Times New Roman" pitchFamily="18" charset="0"/>
                <a:ea typeface="+mn-ea"/>
                <a:cs typeface="Times New Roman" pitchFamily="18" charset="0"/>
              </a:rPr>
              <a:t> </a:t>
            </a:r>
            <a:r>
              <a:rPr lang="es-ES_tradnl" sz="1200" kern="1200" dirty="0" smtClean="0">
                <a:solidFill>
                  <a:schemeClr val="tx1"/>
                </a:solidFill>
                <a:latin typeface="Times New Roman" pitchFamily="18" charset="0"/>
                <a:ea typeface="+mn-ea"/>
                <a:cs typeface="Times New Roman" pitchFamily="18" charset="0"/>
              </a:rPr>
              <a:t> [44] proponen una heurística para detectar clases en las que sus métodos redirijan sus llamadas consistentemente a métodos dedicados de otras clases. Como ejemplo se puede mencionar </a:t>
            </a:r>
            <a:r>
              <a:rPr lang="es-AR" sz="1200" kern="1200" dirty="0" smtClean="0">
                <a:solidFill>
                  <a:schemeClr val="tx1"/>
                </a:solidFill>
                <a:latin typeface="Times New Roman" pitchFamily="18" charset="0"/>
                <a:ea typeface="+mn-ea"/>
                <a:cs typeface="Times New Roman" pitchFamily="18" charset="0"/>
              </a:rPr>
              <a:t>el patrón </a:t>
            </a:r>
            <a:r>
              <a:rPr lang="es-AR" sz="1200" kern="1200" dirty="0" err="1" smtClean="0">
                <a:solidFill>
                  <a:schemeClr val="tx1"/>
                </a:solidFill>
                <a:latin typeface="Times New Roman" pitchFamily="18" charset="0"/>
                <a:ea typeface="+mn-ea"/>
                <a:cs typeface="Times New Roman" pitchFamily="18" charset="0"/>
              </a:rPr>
              <a:t>Decorator</a:t>
            </a:r>
            <a:r>
              <a:rPr lang="es-AR" sz="1200" kern="1200" dirty="0" smtClean="0">
                <a:solidFill>
                  <a:schemeClr val="tx1"/>
                </a:solidFill>
                <a:latin typeface="Times New Roman" pitchFamily="18" charset="0"/>
                <a:ea typeface="+mn-ea"/>
                <a:cs typeface="Times New Roman" pitchFamily="18" charset="0"/>
              </a:rPr>
              <a:t> [50], el cual define una clase </a:t>
            </a:r>
            <a:r>
              <a:rPr lang="es-AR" sz="1200" kern="1200" dirty="0" err="1" smtClean="0">
                <a:solidFill>
                  <a:schemeClr val="tx1"/>
                </a:solidFill>
                <a:latin typeface="Times New Roman" pitchFamily="18" charset="0"/>
                <a:ea typeface="+mn-ea"/>
                <a:cs typeface="Times New Roman" pitchFamily="18" charset="0"/>
              </a:rPr>
              <a:t>Decorator</a:t>
            </a:r>
            <a:r>
              <a:rPr lang="es-AR" sz="1200" kern="1200" dirty="0" smtClean="0">
                <a:solidFill>
                  <a:schemeClr val="tx1"/>
                </a:solidFill>
                <a:latin typeface="Times New Roman" pitchFamily="18" charset="0"/>
                <a:ea typeface="+mn-ea"/>
                <a:cs typeface="Times New Roman" pitchFamily="18" charset="0"/>
              </a:rPr>
              <a:t> en la que sus métodos reciben llamadas, agregan funcionalidad opcionalmente, y luego redirigen estas llamadas a métodos específicos en la clase decorada.</a:t>
            </a:r>
          </a:p>
          <a:p>
            <a:endParaRPr lang="es-AR" sz="1200" kern="1200" dirty="0" smtClean="0">
              <a:solidFill>
                <a:schemeClr val="tx1"/>
              </a:solidFill>
              <a:latin typeface="Times New Roman" pitchFamily="18" charset="0"/>
              <a:ea typeface="+mn-ea"/>
              <a:cs typeface="Times New Roman" pitchFamily="18" charset="0"/>
            </a:endParaRPr>
          </a:p>
          <a:p>
            <a:r>
              <a:rPr lang="es-ES" sz="1200" kern="1200" dirty="0" smtClean="0">
                <a:solidFill>
                  <a:schemeClr val="tx1"/>
                </a:solidFill>
                <a:latin typeface="+mn-lt"/>
                <a:ea typeface="+mn-ea"/>
                <a:cs typeface="+mn-cs"/>
              </a:rPr>
              <a:t>identifica aquellas clases que funcionan como una capa de </a:t>
            </a:r>
            <a:r>
              <a:rPr lang="es-ES" sz="1200" kern="1200" dirty="0" err="1" smtClean="0">
                <a:solidFill>
                  <a:schemeClr val="tx1"/>
                </a:solidFill>
                <a:latin typeface="+mn-lt"/>
                <a:ea typeface="+mn-ea"/>
                <a:cs typeface="+mn-cs"/>
              </a:rPr>
              <a:t>indirección</a:t>
            </a:r>
            <a:r>
              <a:rPr lang="es-ES" sz="1200" kern="1200" dirty="0" smtClean="0">
                <a:solidFill>
                  <a:schemeClr val="tx1"/>
                </a:solidFill>
                <a:latin typeface="+mn-lt"/>
                <a:ea typeface="+mn-ea"/>
                <a:cs typeface="+mn-cs"/>
              </a:rPr>
              <a:t> de otra clase </a:t>
            </a:r>
            <a:endParaRPr lang="es-AR" sz="1200" kern="1200" dirty="0" smtClean="0">
              <a:solidFill>
                <a:schemeClr val="tx1"/>
              </a:solidFill>
              <a:latin typeface="Times New Roman" pitchFamily="18" charset="0"/>
              <a:ea typeface="+mn-ea"/>
              <a:cs typeface="Times New Roman" pitchFamily="18" charset="0"/>
            </a:endParaRPr>
          </a:p>
          <a:p>
            <a:endParaRPr lang="es-AR" sz="1200" kern="1200" dirty="0" smtClean="0">
              <a:solidFill>
                <a:schemeClr val="tx1"/>
              </a:solidFill>
              <a:latin typeface="Times New Roman" pitchFamily="18" charset="0"/>
              <a:ea typeface="+mn-ea"/>
              <a:cs typeface="Times New Roman" pitchFamily="18" charset="0"/>
            </a:endParaRPr>
          </a:p>
          <a:p>
            <a:r>
              <a:rPr lang="es-AR" sz="1200" kern="1200" dirty="0" smtClean="0">
                <a:solidFill>
                  <a:schemeClr val="tx1"/>
                </a:solidFill>
                <a:latin typeface="Times New Roman" pitchFamily="18" charset="0"/>
                <a:ea typeface="+mn-ea"/>
                <a:cs typeface="Times New Roman" pitchFamily="18" charset="0"/>
              </a:rPr>
              <a:t>Donde,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representan clases, y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los métodos de las clases respectivamente. La regla indica que el método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a:t>
            </a:r>
            <a:r>
              <a:rPr lang="es-AR" sz="1200" kern="1200" dirty="0" err="1" smtClean="0">
                <a:solidFill>
                  <a:schemeClr val="tx1"/>
                </a:solidFill>
                <a:latin typeface="Times New Roman" pitchFamily="18" charset="0"/>
                <a:ea typeface="+mn-ea"/>
                <a:cs typeface="Times New Roman" pitchFamily="18" charset="0"/>
              </a:rPr>
              <a:t>redirecciona</a:t>
            </a:r>
            <a:r>
              <a:rPr lang="es-AR" sz="1200" kern="1200" dirty="0" smtClean="0">
                <a:solidFill>
                  <a:schemeClr val="tx1"/>
                </a:solidFill>
                <a:latin typeface="Times New Roman" pitchFamily="18" charset="0"/>
                <a:ea typeface="+mn-ea"/>
                <a:cs typeface="Times New Roman" pitchFamily="18" charset="0"/>
              </a:rPr>
              <a:t> al método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si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llama únicamente al método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y a ningún otro método de </a:t>
            </a:r>
            <a:r>
              <a:rPr lang="es-AR" sz="1200" i="1" kern="1200" dirty="0" smtClean="0">
                <a:solidFill>
                  <a:schemeClr val="tx1"/>
                </a:solidFill>
                <a:latin typeface="Times New Roman" pitchFamily="18" charset="0"/>
                <a:ea typeface="+mn-ea"/>
                <a:cs typeface="Times New Roman" pitchFamily="18" charset="0"/>
              </a:rPr>
              <a:t>D</a:t>
            </a:r>
            <a:r>
              <a:rPr lang="es-AR" sz="1200" kern="1200" dirty="0" smtClean="0">
                <a:solidFill>
                  <a:schemeClr val="tx1"/>
                </a:solidFill>
                <a:latin typeface="Times New Roman" pitchFamily="18" charset="0"/>
                <a:ea typeface="+mn-ea"/>
                <a:cs typeface="Times New Roman" pitchFamily="18" charset="0"/>
              </a:rPr>
              <a:t>, y </a:t>
            </a:r>
            <a:r>
              <a:rPr lang="es-AR" sz="1200" i="1" kern="1200" dirty="0" smtClean="0">
                <a:solidFill>
                  <a:schemeClr val="tx1"/>
                </a:solidFill>
                <a:latin typeface="Times New Roman" pitchFamily="18" charset="0"/>
                <a:ea typeface="+mn-ea"/>
                <a:cs typeface="Times New Roman" pitchFamily="18" charset="0"/>
              </a:rPr>
              <a:t>n[j]</a:t>
            </a:r>
            <a:r>
              <a:rPr lang="es-AR" sz="1200" kern="1200" dirty="0" smtClean="0">
                <a:solidFill>
                  <a:schemeClr val="tx1"/>
                </a:solidFill>
                <a:latin typeface="Times New Roman" pitchFamily="18" charset="0"/>
                <a:ea typeface="+mn-ea"/>
                <a:cs typeface="Times New Roman" pitchFamily="18" charset="0"/>
              </a:rPr>
              <a:t> es llamado únicamente por el método </a:t>
            </a:r>
            <a:r>
              <a:rPr lang="es-AR" sz="1200" i="1" kern="1200" dirty="0" smtClean="0">
                <a:solidFill>
                  <a:schemeClr val="tx1"/>
                </a:solidFill>
                <a:latin typeface="Times New Roman" pitchFamily="18" charset="0"/>
                <a:ea typeface="+mn-ea"/>
                <a:cs typeface="Times New Roman" pitchFamily="18" charset="0"/>
              </a:rPr>
              <a:t>m[i]</a:t>
            </a:r>
            <a:r>
              <a:rPr lang="es-AR" sz="1200" kern="1200" dirty="0" smtClean="0">
                <a:solidFill>
                  <a:schemeClr val="tx1"/>
                </a:solidFill>
                <a:latin typeface="Times New Roman" pitchFamily="18" charset="0"/>
                <a:ea typeface="+mn-ea"/>
                <a:cs typeface="Times New Roman" pitchFamily="18" charset="0"/>
              </a:rPr>
              <a:t> de 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a:t>
            </a:r>
            <a:endParaRPr lang="en-US" sz="1200" kern="1200" dirty="0" smtClean="0">
              <a:solidFill>
                <a:schemeClr val="tx1"/>
              </a:solidFill>
              <a:latin typeface="Times New Roman" pitchFamily="18" charset="0"/>
              <a:ea typeface="+mn-ea"/>
              <a:cs typeface="Times New Roman" pitchFamily="18" charset="0"/>
            </a:endParaRPr>
          </a:p>
          <a:p>
            <a:r>
              <a:rPr lang="es-AR" sz="1200" kern="1200" dirty="0" smtClean="0">
                <a:solidFill>
                  <a:schemeClr val="tx1"/>
                </a:solidFill>
                <a:latin typeface="Times New Roman" pitchFamily="18" charset="0"/>
                <a:ea typeface="+mn-ea"/>
                <a:cs typeface="Times New Roman" pitchFamily="18" charset="0"/>
              </a:rPr>
              <a:t>La clase </a:t>
            </a:r>
            <a:r>
              <a:rPr lang="es-AR" sz="1200" i="1" kern="1200" dirty="0" smtClean="0">
                <a:solidFill>
                  <a:schemeClr val="tx1"/>
                </a:solidFill>
                <a:latin typeface="Times New Roman" pitchFamily="18" charset="0"/>
                <a:ea typeface="+mn-ea"/>
                <a:cs typeface="Times New Roman" pitchFamily="18" charset="0"/>
              </a:rPr>
              <a:t>C</a:t>
            </a:r>
            <a:r>
              <a:rPr lang="es-AR" sz="1200" kern="1200" dirty="0" smtClean="0">
                <a:solidFill>
                  <a:schemeClr val="tx1"/>
                </a:solidFill>
                <a:latin typeface="Times New Roman" pitchFamily="18" charset="0"/>
                <a:ea typeface="+mn-ea"/>
                <a:cs typeface="Times New Roman" pitchFamily="18" charset="0"/>
              </a:rPr>
              <a:t> y sus métodos </a:t>
            </a:r>
            <a:r>
              <a:rPr lang="es-AR" sz="1200" kern="1200" dirty="0" err="1" smtClean="0">
                <a:solidFill>
                  <a:schemeClr val="tx1"/>
                </a:solidFill>
                <a:latin typeface="Times New Roman" pitchFamily="18" charset="0"/>
                <a:ea typeface="+mn-ea"/>
                <a:cs typeface="Times New Roman" pitchFamily="18" charset="0"/>
              </a:rPr>
              <a:t>redireccionadores</a:t>
            </a:r>
            <a:r>
              <a:rPr lang="es-AR" sz="1200" kern="1200" dirty="0" smtClean="0">
                <a:solidFill>
                  <a:schemeClr val="tx1"/>
                </a:solidFill>
                <a:latin typeface="Times New Roman" pitchFamily="18" charset="0"/>
                <a:ea typeface="+mn-ea"/>
                <a:cs typeface="Times New Roman" pitchFamily="18" charset="0"/>
              </a:rPr>
              <a:t> son reportados por la técnica si el número de los métodos que cumplen con esta condición está por encima de un cierto umbral elegido, o si el porcentaje de métodos </a:t>
            </a:r>
            <a:r>
              <a:rPr lang="es-AR" sz="1200" kern="1200" dirty="0" err="1" smtClean="0">
                <a:solidFill>
                  <a:schemeClr val="tx1"/>
                </a:solidFill>
                <a:latin typeface="Times New Roman" pitchFamily="18" charset="0"/>
                <a:ea typeface="+mn-ea"/>
                <a:cs typeface="Times New Roman" pitchFamily="18" charset="0"/>
              </a:rPr>
              <a:t>redireccionadores</a:t>
            </a:r>
            <a:r>
              <a:rPr lang="es-AR" sz="1200" kern="1200" dirty="0" smtClean="0">
                <a:solidFill>
                  <a:schemeClr val="tx1"/>
                </a:solidFill>
                <a:latin typeface="Times New Roman" pitchFamily="18" charset="0"/>
                <a:ea typeface="+mn-ea"/>
                <a:cs typeface="Times New Roman" pitchFamily="18" charset="0"/>
              </a:rPr>
              <a:t> en C con respecto al total de métodos de esta clase son mayores a un segundo valor de umbral.</a:t>
            </a:r>
          </a:p>
          <a:p>
            <a:endParaRPr lang="es-AR" sz="1200" kern="1200" dirty="0" smtClean="0">
              <a:solidFill>
                <a:schemeClr val="tx1"/>
              </a:solidFill>
              <a:latin typeface="Times New Roman" pitchFamily="18" charset="0"/>
              <a:ea typeface="+mn-ea"/>
              <a:cs typeface="Times New Roman" pitchFamily="18" charset="0"/>
            </a:endParaRPr>
          </a:p>
          <a:p>
            <a:endParaRPr lang="en-US" sz="1200" kern="1200" dirty="0" smtClean="0">
              <a:solidFill>
                <a:schemeClr val="tx1"/>
              </a:solidFill>
              <a:latin typeface="Times New Roman" pitchFamily="18" charset="0"/>
              <a:ea typeface="+mn-ea"/>
              <a:cs typeface="Times New Roman" pitchFamily="18" charset="0"/>
            </a:endParaRPr>
          </a:p>
          <a:p>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automatizar el proceso de identificación de crosscutting concerns sobre un código orientado a objetos mediante el uso de un sistema experto basado en reglas de inferencia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err="1" smtClean="0">
                <a:solidFill>
                  <a:schemeClr val="tx1"/>
                </a:solidFill>
                <a:latin typeface="+mn-lt"/>
                <a:ea typeface="+mn-ea"/>
                <a:cs typeface="+mn-cs"/>
              </a:rPr>
              <a:t>Health</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Watcher</a:t>
            </a:r>
            <a:r>
              <a:rPr lang="es-ES_tradnl" sz="1200" kern="1200" dirty="0" smtClean="0">
                <a:solidFill>
                  <a:schemeClr val="tx1"/>
                </a:solidFill>
                <a:latin typeface="+mn-lt"/>
                <a:ea typeface="+mn-ea"/>
                <a:cs typeface="+mn-cs"/>
              </a:rPr>
              <a:t> [8, 10, 75] es una aplicación desarrollada acorde a una arquitectura por capas utilizando tecnología J2EE [74]. </a:t>
            </a:r>
            <a:r>
              <a:rPr lang="es-AR" sz="1200" kern="1200" dirty="0" smtClean="0">
                <a:solidFill>
                  <a:schemeClr val="tx1"/>
                </a:solidFill>
                <a:latin typeface="+mn-lt"/>
                <a:ea typeface="+mn-ea"/>
                <a:cs typeface="+mn-cs"/>
              </a:rPr>
              <a:t>El propósito principal de este sistema es permitir a ciudadanos registrar sus quejas referidas a temas de salud. El mismo fue seleccionado como caso de estudio por las siguientes razones:</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Es un sistema real y suficientemente complejo, con implementaciones tanto en el paradigma de programación orientado a objetos como en el paradigma orientado a aspectos. Ambas versiones fueron diseñadas aplicando principios de </a:t>
            </a:r>
            <a:r>
              <a:rPr lang="es-AR" sz="1200" kern="1200" dirty="0" err="1" smtClean="0">
                <a:solidFill>
                  <a:schemeClr val="tx1"/>
                </a:solidFill>
                <a:latin typeface="+mn-lt"/>
                <a:ea typeface="+mn-ea"/>
                <a:cs typeface="+mn-cs"/>
              </a:rPr>
              <a:t>modificabilidad</a:t>
            </a:r>
            <a:r>
              <a:rPr lang="es-AR" sz="1200" kern="1200" dirty="0" smtClean="0">
                <a:solidFill>
                  <a:schemeClr val="tx1"/>
                </a:solidFill>
                <a:latin typeface="+mn-lt"/>
                <a:ea typeface="+mn-ea"/>
                <a:cs typeface="+mn-cs"/>
              </a:rPr>
              <a:t> [8, 11, 79].  </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Se han reportado análisis previos del sistema [10], lo cual provee un análisis cualitativo de ambas implementaciones. La disponibilidad de la versión orientada a aspectos permite comprobar la capacidad de la herramienta desarrollada para identificar los crosscutting concerns en la versión orientada a objetos.</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Es un sistema real que involucra un gran número de concerns clásicos como por ejemplo concerns de concurrencia, persistencia y distribución. Adicionalmente, la aplicación hace uso de tecnologías comúnmente utilizadas en contextos industriales como RMI (Java </a:t>
            </a:r>
            <a:r>
              <a:rPr lang="es-AR" sz="1200" kern="1200" dirty="0" err="1" smtClean="0">
                <a:solidFill>
                  <a:schemeClr val="tx1"/>
                </a:solidFill>
                <a:latin typeface="+mn-lt"/>
                <a:ea typeface="+mn-ea"/>
                <a:cs typeface="+mn-cs"/>
              </a:rPr>
              <a:t>Remote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Method</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Invocations</a:t>
            </a:r>
            <a:r>
              <a:rPr lang="es-AR" sz="1200" kern="1200" dirty="0" smtClean="0">
                <a:solidFill>
                  <a:schemeClr val="tx1"/>
                </a:solidFill>
                <a:latin typeface="+mn-lt"/>
                <a:ea typeface="+mn-ea"/>
                <a:cs typeface="+mn-cs"/>
              </a:rPr>
              <a:t>) [17], </a:t>
            </a:r>
            <a:r>
              <a:rPr lang="es-AR" sz="1200" kern="1200" dirty="0" err="1" smtClean="0">
                <a:solidFill>
                  <a:schemeClr val="tx1"/>
                </a:solidFill>
                <a:latin typeface="+mn-lt"/>
                <a:ea typeface="+mn-ea"/>
                <a:cs typeface="+mn-cs"/>
              </a:rPr>
              <a:t>Servlets</a:t>
            </a:r>
            <a:r>
              <a:rPr lang="es-AR" sz="1200" kern="1200" dirty="0" smtClean="0">
                <a:solidFill>
                  <a:schemeClr val="tx1"/>
                </a:solidFill>
                <a:latin typeface="+mn-lt"/>
                <a:ea typeface="+mn-ea"/>
                <a:cs typeface="+mn-cs"/>
              </a:rPr>
              <a:t> [63] y JDBC (Java </a:t>
            </a:r>
            <a:r>
              <a:rPr lang="es-AR" sz="1200" kern="1200" dirty="0" err="1" smtClean="0">
                <a:solidFill>
                  <a:schemeClr val="tx1"/>
                </a:solidFill>
                <a:latin typeface="+mn-lt"/>
                <a:ea typeface="+mn-ea"/>
                <a:cs typeface="+mn-cs"/>
              </a:rPr>
              <a:t>Database</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Connectivity</a:t>
            </a:r>
            <a:r>
              <a:rPr lang="es-AR" sz="1200" kern="1200" dirty="0" smtClean="0">
                <a:solidFill>
                  <a:schemeClr val="tx1"/>
                </a:solidFill>
                <a:latin typeface="+mn-lt"/>
                <a:ea typeface="+mn-ea"/>
                <a:cs typeface="+mn-cs"/>
              </a:rPr>
              <a:t>) [73].</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La disponibilidad de ambas versiones permite analizar de manera cuantitativa y objetiva los resultados del enfoque propuesto.</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reportados</a:t>
            </a:r>
            <a:r>
              <a:rPr lang="es-AR" sz="1200" kern="1200" dirty="0" smtClean="0">
                <a:solidFill>
                  <a:schemeClr val="tx1"/>
                </a:solidFill>
                <a:latin typeface="+mn-lt"/>
                <a:ea typeface="+mn-ea"/>
                <a:cs typeface="+mn-cs"/>
              </a:rPr>
              <a:t>: 8.</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confirmados</a:t>
            </a:r>
            <a:r>
              <a:rPr lang="es-AR" sz="1200" kern="1200" dirty="0" smtClean="0">
                <a:solidFill>
                  <a:schemeClr val="tx1"/>
                </a:solidFill>
                <a:latin typeface="+mn-lt"/>
                <a:ea typeface="+mn-ea"/>
                <a:cs typeface="+mn-cs"/>
              </a:rPr>
              <a:t>: 6.</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positivos</a:t>
            </a:r>
            <a:r>
              <a:rPr lang="es-AR" sz="1200" kern="1200" dirty="0" smtClean="0">
                <a:solidFill>
                  <a:schemeClr val="tx1"/>
                </a:solidFill>
                <a:latin typeface="+mn-lt"/>
                <a:ea typeface="+mn-ea"/>
                <a:cs typeface="+mn-cs"/>
              </a:rPr>
              <a:t>: 2.</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negativos</a:t>
            </a:r>
            <a:r>
              <a:rPr lang="es-AR" sz="1200" kern="120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Precisión</a:t>
            </a:r>
            <a:r>
              <a:rPr lang="es-AR" sz="1200" kern="1200" dirty="0" smtClean="0">
                <a:solidFill>
                  <a:schemeClr val="tx1"/>
                </a:solidFill>
                <a:latin typeface="+mn-lt"/>
                <a:ea typeface="+mn-ea"/>
                <a:cs typeface="+mn-cs"/>
              </a:rPr>
              <a:t>: 6 / 8 = 0,75 (Calculado como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Confirmados sobre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Reportados).</a:t>
            </a:r>
            <a:endParaRPr lang="en-US" sz="1200" kern="1200" dirty="0" smtClean="0">
              <a:solidFill>
                <a:schemeClr val="tx1"/>
              </a:solidFill>
              <a:latin typeface="+mn-lt"/>
              <a:ea typeface="+mn-ea"/>
              <a:cs typeface="+mn-cs"/>
            </a:endParaRPr>
          </a:p>
          <a:p>
            <a:pPr lvl="0"/>
            <a:r>
              <a:rPr lang="es-AR" sz="1200" b="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3 / 6  = 0,50 (Calculado como el Número de Crosscutting Concerns Detectados sobre el Número de Crosscutting Concerns que deberían haber sido detectados teniendo en cuenta la implementación OA de HW).</a:t>
            </a:r>
          </a:p>
          <a:p>
            <a:pPr lvl="0"/>
            <a:endParaRPr lang="es-AR"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detecta</a:t>
            </a:r>
            <a:r>
              <a:rPr lang="en-US" sz="1200" kern="1200" dirty="0" smtClean="0">
                <a:solidFill>
                  <a:schemeClr val="tx1"/>
                </a:solidFill>
                <a:latin typeface="+mn-lt"/>
                <a:ea typeface="+mn-ea"/>
                <a:cs typeface="+mn-cs"/>
              </a:rPr>
              <a:t> los concerns de control de </a:t>
            </a:r>
            <a:r>
              <a:rPr lang="en-US" sz="1200" kern="1200" dirty="0" err="1" smtClean="0">
                <a:solidFill>
                  <a:schemeClr val="tx1"/>
                </a:solidFill>
                <a:latin typeface="+mn-lt"/>
                <a:ea typeface="+mn-ea"/>
                <a:cs typeface="+mn-cs"/>
              </a:rPr>
              <a:t>persistencia</a:t>
            </a:r>
            <a:r>
              <a:rPr lang="en-US" sz="1200" kern="1200" dirty="0" smtClean="0">
                <a:solidFill>
                  <a:schemeClr val="tx1"/>
                </a:solidFill>
                <a:latin typeface="+mn-lt"/>
                <a:ea typeface="+mn-ea"/>
                <a:cs typeface="+mn-cs"/>
              </a:rPr>
              <a:t>, control de </a:t>
            </a:r>
            <a:r>
              <a:rPr lang="en-US" sz="1200" kern="1200" dirty="0" err="1" smtClean="0">
                <a:solidFill>
                  <a:schemeClr val="tx1"/>
                </a:solidFill>
                <a:latin typeface="+mn-lt"/>
                <a:ea typeface="+mn-ea"/>
                <a:cs typeface="+mn-cs"/>
              </a:rPr>
              <a:t>transacciones</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gestión</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excepciones</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resto</a:t>
            </a:r>
            <a:r>
              <a:rPr lang="en-US" sz="1200" kern="1200" dirty="0" smtClean="0">
                <a:solidFill>
                  <a:schemeClr val="tx1"/>
                </a:solidFill>
                <a:latin typeface="+mn-lt"/>
                <a:ea typeface="+mn-ea"/>
                <a:cs typeface="+mn-cs"/>
              </a:rPr>
              <a:t> de los concerns </a:t>
            </a:r>
            <a:r>
              <a:rPr lang="en-US" sz="1200" kern="1200" dirty="0" err="1" smtClean="0">
                <a:solidFill>
                  <a:schemeClr val="tx1"/>
                </a:solidFill>
                <a:latin typeface="+mn-lt"/>
                <a:ea typeface="+mn-ea"/>
                <a:cs typeface="+mn-cs"/>
              </a:rPr>
              <a:t>caen</a:t>
            </a:r>
            <a:r>
              <a:rPr lang="en-US" sz="1200" kern="1200" dirty="0" smtClean="0">
                <a:solidFill>
                  <a:schemeClr val="tx1"/>
                </a:solidFill>
                <a:latin typeface="+mn-lt"/>
                <a:ea typeface="+mn-ea"/>
                <a:cs typeface="+mn-cs"/>
              </a:rPr>
              <a:t> en la </a:t>
            </a:r>
            <a:r>
              <a:rPr lang="en-US" sz="1200" kern="1200" dirty="0" err="1" smtClean="0">
                <a:solidFill>
                  <a:schemeClr val="tx1"/>
                </a:solidFill>
                <a:latin typeface="+mn-lt"/>
                <a:ea typeface="+mn-ea"/>
                <a:cs typeface="+mn-cs"/>
              </a:rPr>
              <a:t>definición</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falsos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positivos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Esto</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debe</a:t>
            </a:r>
            <a:r>
              <a:rPr lang="en-US" sz="1200" kern="1200" dirty="0" smtClean="0">
                <a:solidFill>
                  <a:schemeClr val="tx1"/>
                </a:solidFill>
                <a:latin typeface="+mn-lt"/>
                <a:ea typeface="+mn-ea"/>
                <a:cs typeface="+mn-cs"/>
              </a:rPr>
              <a:t> a dos </a:t>
            </a:r>
            <a:r>
              <a:rPr lang="en-US" sz="1200" kern="1200" dirty="0" err="1" smtClean="0">
                <a:solidFill>
                  <a:schemeClr val="tx1"/>
                </a:solidFill>
                <a:latin typeface="+mn-lt"/>
                <a:ea typeface="+mn-ea"/>
                <a:cs typeface="+mn-cs"/>
              </a:rPr>
              <a:t>razones</a:t>
            </a:r>
            <a:r>
              <a:rPr lang="en-US" sz="1200" kern="1200" dirty="0" smtClean="0">
                <a:solidFill>
                  <a:schemeClr val="tx1"/>
                </a:solidFill>
                <a:latin typeface="+mn-lt"/>
                <a:ea typeface="+mn-ea"/>
                <a:cs typeface="+mn-cs"/>
              </a:rPr>
              <a:t>. En primer </a:t>
            </a:r>
            <a:r>
              <a:rPr lang="en-US" sz="1200" kern="1200" dirty="0" err="1" smtClean="0">
                <a:solidFill>
                  <a:schemeClr val="tx1"/>
                </a:solidFill>
                <a:latin typeface="+mn-lt"/>
                <a:ea typeface="+mn-ea"/>
                <a:cs typeface="+mn-cs"/>
              </a:rPr>
              <a:t>lugar</a:t>
            </a:r>
            <a:r>
              <a:rPr lang="en-US" sz="1200" kern="1200" dirty="0" smtClean="0">
                <a:solidFill>
                  <a:schemeClr val="tx1"/>
                </a:solidFill>
                <a:latin typeface="+mn-lt"/>
                <a:ea typeface="+mn-ea"/>
                <a:cs typeface="+mn-cs"/>
              </a:rPr>
              <a:t>, el concern de </a:t>
            </a:r>
            <a:r>
              <a:rPr lang="en-US" sz="1200" kern="1200" dirty="0" err="1" smtClean="0">
                <a:solidFill>
                  <a:schemeClr val="tx1"/>
                </a:solidFill>
                <a:latin typeface="+mn-lt"/>
                <a:ea typeface="+mn-ea"/>
                <a:cs typeface="+mn-cs"/>
              </a:rPr>
              <a:t>acceso</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datos</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está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contemplado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debido</a:t>
            </a:r>
            <a:r>
              <a:rPr lang="en-US" sz="1200" kern="1200" dirty="0" smtClean="0">
                <a:solidFill>
                  <a:schemeClr val="tx1"/>
                </a:solidFill>
                <a:latin typeface="+mn-lt"/>
                <a:ea typeface="+mn-ea"/>
                <a:cs typeface="+mn-cs"/>
              </a:rPr>
              <a:t> a los </a:t>
            </a:r>
            <a:r>
              <a:rPr lang="en-US" sz="1200" kern="1200" dirty="0" err="1" smtClean="0">
                <a:solidFill>
                  <a:schemeClr val="tx1"/>
                </a:solidFill>
                <a:latin typeface="+mn-lt"/>
                <a:ea typeface="+mn-ea"/>
                <a:cs typeface="+mn-cs"/>
              </a:rPr>
              <a:t>valores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umbral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seleccionados</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resto</a:t>
            </a:r>
            <a:r>
              <a:rPr lang="en-US" sz="1200" kern="1200" dirty="0" smtClean="0">
                <a:solidFill>
                  <a:schemeClr val="tx1"/>
                </a:solidFill>
                <a:latin typeface="+mn-lt"/>
                <a:ea typeface="+mn-ea"/>
                <a:cs typeface="+mn-cs"/>
              </a:rPr>
              <a:t> no son </a:t>
            </a:r>
            <a:r>
              <a:rPr lang="en-US" sz="1200" kern="1200" dirty="0" err="1" smtClean="0">
                <a:solidFill>
                  <a:schemeClr val="tx1"/>
                </a:solidFill>
                <a:latin typeface="+mn-lt"/>
                <a:ea typeface="+mn-ea"/>
                <a:cs typeface="+mn-cs"/>
              </a:rPr>
              <a:t>contemplados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debido</a:t>
            </a:r>
            <a:r>
              <a:rPr lang="en-US" sz="1200" kern="1200" dirty="0" smtClean="0">
                <a:solidFill>
                  <a:schemeClr val="tx1"/>
                </a:solidFill>
                <a:latin typeface="+mn-lt"/>
                <a:ea typeface="+mn-ea"/>
                <a:cs typeface="+mn-cs"/>
              </a:rPr>
              <a:t> a la </a:t>
            </a:r>
            <a:r>
              <a:rPr lang="en-US" sz="1200" kern="1200" dirty="0" err="1" smtClean="0">
                <a:solidFill>
                  <a:schemeClr val="tx1"/>
                </a:solidFill>
                <a:latin typeface="+mn-lt"/>
                <a:ea typeface="+mn-ea"/>
                <a:cs typeface="+mn-cs"/>
              </a:rPr>
              <a:t>naturaleza</a:t>
            </a:r>
            <a:r>
              <a:rPr lang="en-US" sz="1200" kern="1200" dirty="0" smtClean="0">
                <a:solidFill>
                  <a:schemeClr val="tx1"/>
                </a:solidFill>
                <a:latin typeface="+mn-lt"/>
                <a:ea typeface="+mn-ea"/>
                <a:cs typeface="+mn-cs"/>
              </a:rPr>
              <a:t> de seeds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reporta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enfoque</a:t>
            </a:r>
            <a:r>
              <a:rPr lang="en-US" sz="1200" kern="1200" dirty="0" smtClean="0">
                <a:solidFill>
                  <a:schemeClr val="tx1"/>
                </a:solidFill>
                <a:latin typeface="+mn-lt"/>
                <a:ea typeface="+mn-ea"/>
                <a:cs typeface="+mn-cs"/>
              </a:rPr>
              <a:t>, los </a:t>
            </a:r>
            <a:r>
              <a:rPr lang="en-US" sz="1200" kern="1200" dirty="0" err="1" smtClean="0">
                <a:solidFill>
                  <a:schemeClr val="tx1"/>
                </a:solidFill>
                <a:latin typeface="+mn-lt"/>
                <a:ea typeface="+mn-ea"/>
                <a:cs typeface="+mn-cs"/>
              </a:rPr>
              <a:t>cuales</a:t>
            </a:r>
            <a:r>
              <a:rPr lang="en-US" sz="1200" kern="1200" dirty="0" smtClean="0">
                <a:solidFill>
                  <a:schemeClr val="tx1"/>
                </a:solidFill>
                <a:latin typeface="+mn-lt"/>
                <a:ea typeface="+mn-ea"/>
                <a:cs typeface="+mn-cs"/>
              </a:rPr>
              <a:t> son </a:t>
            </a:r>
            <a:r>
              <a:rPr lang="en-US" sz="1200" kern="1200" dirty="0" err="1" smtClean="0">
                <a:solidFill>
                  <a:schemeClr val="tx1"/>
                </a:solidFill>
                <a:latin typeface="+mn-lt"/>
                <a:ea typeface="+mn-ea"/>
                <a:cs typeface="+mn-cs"/>
              </a:rPr>
              <a:t>aquellos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usados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otros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Los concerns de </a:t>
            </a:r>
            <a:r>
              <a:rPr lang="en-US" sz="1200" kern="1200" dirty="0" err="1" smtClean="0">
                <a:solidFill>
                  <a:schemeClr val="tx1"/>
                </a:solidFill>
                <a:latin typeface="+mn-lt"/>
                <a:ea typeface="+mn-ea"/>
                <a:cs typeface="+mn-cs"/>
              </a:rPr>
              <a:t>distribución</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concurrencia</a:t>
            </a:r>
            <a:r>
              <a:rPr lang="en-US" sz="1200" kern="1200" dirty="0" smtClean="0">
                <a:solidFill>
                  <a:schemeClr val="tx1"/>
                </a:solidFill>
                <a:latin typeface="+mn-lt"/>
                <a:ea typeface="+mn-ea"/>
                <a:cs typeface="+mn-cs"/>
              </a:rPr>
              <a:t> no </a:t>
            </a:r>
            <a:r>
              <a:rPr lang="en-US" sz="1200" kern="1200" dirty="0" err="1" smtClean="0">
                <a:solidFill>
                  <a:schemeClr val="tx1"/>
                </a:solidFill>
                <a:latin typeface="+mn-lt"/>
                <a:ea typeface="+mn-ea"/>
                <a:cs typeface="+mn-cs"/>
              </a:rPr>
              <a:t>están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implementados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tal</a:t>
            </a:r>
            <a:r>
              <a:rPr lang="en-US" sz="1200" kern="1200" dirty="0" smtClean="0">
                <a:solidFill>
                  <a:schemeClr val="tx1"/>
                </a:solidFill>
                <a:latin typeface="+mn-lt"/>
                <a:ea typeface="+mn-ea"/>
                <a:cs typeface="+mn-cs"/>
              </a:rPr>
              <a:t> forma. </a:t>
            </a:r>
            <a:r>
              <a:rPr lang="en-US" sz="1200" kern="1200" dirty="0" err="1" smtClean="0">
                <a:solidFill>
                  <a:schemeClr val="tx1"/>
                </a:solidFill>
                <a:latin typeface="+mn-lt"/>
                <a:ea typeface="+mn-ea"/>
                <a:cs typeface="+mn-cs"/>
              </a:rPr>
              <a:t>Por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ejemplo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para</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último</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estos</a:t>
            </a:r>
            <a:r>
              <a:rPr lang="en-US" sz="1200" kern="1200" dirty="0" smtClean="0">
                <a:solidFill>
                  <a:schemeClr val="tx1"/>
                </a:solidFill>
                <a:latin typeface="+mn-lt"/>
                <a:ea typeface="+mn-ea"/>
                <a:cs typeface="+mn-cs"/>
              </a:rPr>
              <a:t>, el control en la </a:t>
            </a:r>
            <a:r>
              <a:rPr lang="en-US" sz="1200" kern="1200" dirty="0" err="1" smtClean="0">
                <a:solidFill>
                  <a:schemeClr val="tx1"/>
                </a:solidFill>
                <a:latin typeface="+mn-lt"/>
                <a:ea typeface="+mn-ea"/>
                <a:cs typeface="+mn-cs"/>
              </a:rPr>
              <a:t>concurrencia</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logra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haciendo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que</a:t>
            </a:r>
            <a:r>
              <a:rPr lang="en-US" sz="1200" kern="1200" dirty="0" smtClean="0">
                <a:solidFill>
                  <a:schemeClr val="tx1"/>
                </a:solidFill>
                <a:latin typeface="+mn-lt"/>
                <a:ea typeface="+mn-ea"/>
                <a:cs typeface="+mn-cs"/>
              </a:rPr>
              <a:t> los </a:t>
            </a:r>
            <a:r>
              <a:rPr lang="en-US" sz="1200" kern="1200" dirty="0" err="1" smtClean="0">
                <a:solidFill>
                  <a:schemeClr val="tx1"/>
                </a:solidFill>
                <a:latin typeface="+mn-lt"/>
                <a:ea typeface="+mn-ea"/>
                <a:cs typeface="+mn-cs"/>
              </a:rPr>
              <a:t>métodos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involucrados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estén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sincronizados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agregando</a:t>
            </a:r>
            <a:r>
              <a:rPr lang="en-US" sz="1200" kern="1200" dirty="0" smtClean="0">
                <a:solidFill>
                  <a:schemeClr val="tx1"/>
                </a:solidFill>
                <a:latin typeface="+mn-lt"/>
                <a:ea typeface="+mn-ea"/>
                <a:cs typeface="+mn-cs"/>
              </a:rPr>
              <a:t> en </a:t>
            </a:r>
            <a:r>
              <a:rPr lang="en-US" sz="1200" kern="1200" dirty="0" err="1" smtClean="0">
                <a:solidFill>
                  <a:schemeClr val="tx1"/>
                </a:solidFill>
                <a:latin typeface="+mn-lt"/>
                <a:ea typeface="+mn-ea"/>
                <a:cs typeface="+mn-cs"/>
              </a:rPr>
              <a:t>su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declaración</a:t>
            </a:r>
            <a:r>
              <a:rPr lang="en-US" sz="1200" kern="1200" dirty="0" smtClean="0">
                <a:solidFill>
                  <a:schemeClr val="tx1"/>
                </a:solidFill>
                <a:latin typeface="+mn-lt"/>
                <a:ea typeface="+mn-ea"/>
                <a:cs typeface="+mn-cs"/>
              </a:rPr>
              <a:t> el </a:t>
            </a:r>
            <a:r>
              <a:rPr lang="en-US" sz="1200" kern="1200" dirty="0" err="1" smtClean="0">
                <a:solidFill>
                  <a:schemeClr val="tx1"/>
                </a:solidFill>
                <a:latin typeface="+mn-lt"/>
                <a:ea typeface="+mn-ea"/>
                <a:cs typeface="+mn-cs"/>
              </a:rPr>
              <a:t>modificador</a:t>
            </a:r>
            <a:r>
              <a:rPr lang="en-US" sz="1200" kern="1200" dirty="0" smtClean="0">
                <a:solidFill>
                  <a:schemeClr val="tx1"/>
                </a:solidFill>
                <a:latin typeface="+mn-lt"/>
                <a:ea typeface="+mn-ea"/>
                <a:cs typeface="+mn-cs"/>
              </a:rPr>
              <a:t> synchronized.</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reportados</a:t>
            </a:r>
            <a:r>
              <a:rPr lang="es-AR" sz="1200" kern="1200" dirty="0" smtClean="0">
                <a:solidFill>
                  <a:schemeClr val="tx1"/>
                </a:solidFill>
                <a:latin typeface="+mn-lt"/>
                <a:ea typeface="+mn-ea"/>
                <a:cs typeface="+mn-cs"/>
              </a:rPr>
              <a:t>: 8.</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a:t>
            </a:r>
            <a:r>
              <a:rPr lang="es-AR" sz="1200" b="1" kern="1200" dirty="0" err="1" smtClean="0">
                <a:solidFill>
                  <a:schemeClr val="tx1"/>
                </a:solidFill>
                <a:latin typeface="+mn-lt"/>
                <a:ea typeface="+mn-ea"/>
                <a:cs typeface="+mn-cs"/>
              </a:rPr>
              <a:t>seeds</a:t>
            </a:r>
            <a:r>
              <a:rPr lang="es-AR" sz="1200" b="1" kern="1200" dirty="0" smtClean="0">
                <a:solidFill>
                  <a:schemeClr val="tx1"/>
                </a:solidFill>
                <a:latin typeface="+mn-lt"/>
                <a:ea typeface="+mn-ea"/>
                <a:cs typeface="+mn-cs"/>
              </a:rPr>
              <a:t> confirmados</a:t>
            </a:r>
            <a:r>
              <a:rPr lang="es-AR" sz="1200" kern="1200" dirty="0" smtClean="0">
                <a:solidFill>
                  <a:schemeClr val="tx1"/>
                </a:solidFill>
                <a:latin typeface="+mn-lt"/>
                <a:ea typeface="+mn-ea"/>
                <a:cs typeface="+mn-cs"/>
              </a:rPr>
              <a:t>: 6.</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positivos</a:t>
            </a:r>
            <a:r>
              <a:rPr lang="es-AR" sz="1200" kern="1200" dirty="0" smtClean="0">
                <a:solidFill>
                  <a:schemeClr val="tx1"/>
                </a:solidFill>
                <a:latin typeface="+mn-lt"/>
                <a:ea typeface="+mn-ea"/>
                <a:cs typeface="+mn-cs"/>
              </a:rPr>
              <a:t>: 2.</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Número de falsos negativos</a:t>
            </a:r>
            <a:r>
              <a:rPr lang="es-AR" sz="1200" kern="120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a:p>
            <a:pPr lvl="0"/>
            <a:r>
              <a:rPr lang="es-AR" sz="1200" b="1" kern="1200" dirty="0" smtClean="0">
                <a:solidFill>
                  <a:schemeClr val="tx1"/>
                </a:solidFill>
                <a:latin typeface="+mn-lt"/>
                <a:ea typeface="+mn-ea"/>
                <a:cs typeface="+mn-cs"/>
              </a:rPr>
              <a:t>Precisión</a:t>
            </a:r>
            <a:r>
              <a:rPr lang="es-AR" sz="1200" kern="1200" dirty="0" smtClean="0">
                <a:solidFill>
                  <a:schemeClr val="tx1"/>
                </a:solidFill>
                <a:latin typeface="+mn-lt"/>
                <a:ea typeface="+mn-ea"/>
                <a:cs typeface="+mn-cs"/>
              </a:rPr>
              <a:t>: 6 / 8 = 0,75 (Calculado como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Confirmados sobre el Número de </a:t>
            </a:r>
            <a:r>
              <a:rPr lang="es-AR" sz="1200" kern="1200" dirty="0" err="1" smtClean="0">
                <a:solidFill>
                  <a:schemeClr val="tx1"/>
                </a:solidFill>
                <a:latin typeface="+mn-lt"/>
                <a:ea typeface="+mn-ea"/>
                <a:cs typeface="+mn-cs"/>
              </a:rPr>
              <a:t>Seeds</a:t>
            </a:r>
            <a:r>
              <a:rPr lang="es-AR" sz="1200" kern="1200" dirty="0" smtClean="0">
                <a:solidFill>
                  <a:schemeClr val="tx1"/>
                </a:solidFill>
                <a:latin typeface="+mn-lt"/>
                <a:ea typeface="+mn-ea"/>
                <a:cs typeface="+mn-cs"/>
              </a:rPr>
              <a:t> Reportados).</a:t>
            </a:r>
            <a:endParaRPr lang="en-US" sz="1200" kern="1200" dirty="0" smtClean="0">
              <a:solidFill>
                <a:schemeClr val="tx1"/>
              </a:solidFill>
              <a:latin typeface="+mn-lt"/>
              <a:ea typeface="+mn-ea"/>
              <a:cs typeface="+mn-cs"/>
            </a:endParaRPr>
          </a:p>
          <a:p>
            <a:pPr lvl="0"/>
            <a:r>
              <a:rPr lang="es-AR" sz="1200" b="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3 / 6  = 0,50 (Calculado como el Número de Crosscutting Concerns Detectados sobre el Número de Crosscutting Concerns que deberían haber sido detectados teniendo en cuenta la implementación OA de HW).</a:t>
            </a:r>
          </a:p>
          <a:p>
            <a:pPr lvl="0"/>
            <a:endParaRPr lang="es-AR"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Sinergia II</a:t>
            </a:r>
            <a:r>
              <a:rPr lang="es-AR" sz="1200" kern="1200" dirty="0" smtClean="0">
                <a:solidFill>
                  <a:schemeClr val="tx1"/>
                </a:solidFill>
                <a:latin typeface="+mn-lt"/>
                <a:ea typeface="+mn-ea"/>
                <a:cs typeface="+mn-cs"/>
              </a:rPr>
              <a:t>: detecta los concerns de control de persistencia, control de transacciones, acceso a datos y gestión de excepciones. El análisis es similar al realizado en el punto anterior por Sinergia I, solo difiere en el valor de umbral seleccionado. A razón de esto se detecta el concern de acceso de datos.</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AR" sz="1200" b="1" dirty="0" smtClean="0"/>
              <a:t>Número de </a:t>
            </a:r>
            <a:r>
              <a:rPr lang="es-AR" sz="1200" b="1" dirty="0" err="1" smtClean="0"/>
              <a:t>seeds</a:t>
            </a:r>
            <a:r>
              <a:rPr lang="es-AR" sz="1200" b="1" dirty="0" smtClean="0"/>
              <a:t> reportados</a:t>
            </a:r>
            <a:r>
              <a:rPr lang="es-AR" sz="1200" dirty="0" smtClean="0"/>
              <a:t>: 3.</a:t>
            </a:r>
            <a:endParaRPr lang="en-US" sz="1200" dirty="0" smtClean="0"/>
          </a:p>
          <a:p>
            <a:pPr lvl="0"/>
            <a:r>
              <a:rPr lang="es-AR" sz="1200" b="1" dirty="0" smtClean="0"/>
              <a:t>Número de </a:t>
            </a:r>
            <a:r>
              <a:rPr lang="es-AR" sz="1200" b="1" dirty="0" err="1" smtClean="0"/>
              <a:t>seeds</a:t>
            </a:r>
            <a:r>
              <a:rPr lang="es-AR" sz="1200" b="1" dirty="0" smtClean="0"/>
              <a:t> confirmados</a:t>
            </a:r>
            <a:r>
              <a:rPr lang="es-AR" sz="1200" dirty="0" smtClean="0"/>
              <a:t>: 3.</a:t>
            </a:r>
            <a:endParaRPr lang="en-US" sz="1200" dirty="0" smtClean="0"/>
          </a:p>
          <a:p>
            <a:pPr lvl="0"/>
            <a:r>
              <a:rPr lang="es-AR" sz="1200" b="1" dirty="0" smtClean="0"/>
              <a:t>Número de falsos positivos</a:t>
            </a:r>
            <a:r>
              <a:rPr lang="es-AR" sz="1200" dirty="0" smtClean="0"/>
              <a:t>: 0.</a:t>
            </a:r>
            <a:endParaRPr lang="en-US" sz="1200" dirty="0" smtClean="0"/>
          </a:p>
          <a:p>
            <a:pPr lvl="0"/>
            <a:r>
              <a:rPr lang="es-AR" sz="1200" b="1" dirty="0" smtClean="0"/>
              <a:t>Número de falsos negativos</a:t>
            </a:r>
            <a:r>
              <a:rPr lang="es-AR" sz="1200" dirty="0" smtClean="0"/>
              <a:t>: 5.</a:t>
            </a:r>
            <a:endParaRPr lang="en-US" sz="1200" dirty="0" smtClean="0"/>
          </a:p>
          <a:p>
            <a:pPr lvl="0"/>
            <a:r>
              <a:rPr lang="es-AR" sz="1200" b="1" dirty="0" smtClean="0"/>
              <a:t>Precisión</a:t>
            </a:r>
            <a:r>
              <a:rPr lang="es-AR" sz="1200" dirty="0" smtClean="0"/>
              <a:t>: 3 / 3  = 1.</a:t>
            </a:r>
            <a:endParaRPr lang="en-US" sz="1200" dirty="0" smtClean="0"/>
          </a:p>
          <a:p>
            <a:pPr lvl="0"/>
            <a:r>
              <a:rPr lang="en-US" sz="1200" b="1" dirty="0" smtClean="0"/>
              <a:t>Recall</a:t>
            </a:r>
            <a:r>
              <a:rPr lang="en-US" sz="1200" dirty="0" smtClean="0"/>
              <a:t>: 1 / 6 = 0,1666.</a:t>
            </a:r>
          </a:p>
          <a:p>
            <a:pPr lvl="0"/>
            <a:endParaRPr lang="es-ES_tradnl"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detecta el concern de distribución, y reconoce patrones </a:t>
            </a:r>
            <a:r>
              <a:rPr lang="es-ES_tradnl" sz="1200" kern="1200" dirty="0" err="1" smtClean="0">
                <a:solidFill>
                  <a:schemeClr val="tx1"/>
                </a:solidFill>
                <a:latin typeface="+mn-lt"/>
                <a:ea typeface="+mn-ea"/>
                <a:cs typeface="+mn-cs"/>
              </a:rPr>
              <a:t>adapters</a:t>
            </a:r>
            <a:r>
              <a:rPr lang="es-ES_tradnl" sz="1200" kern="1200" dirty="0" smtClean="0">
                <a:solidFill>
                  <a:schemeClr val="tx1"/>
                </a:solidFill>
                <a:latin typeface="+mn-lt"/>
                <a:ea typeface="+mn-ea"/>
                <a:cs typeface="+mn-cs"/>
              </a:rPr>
              <a:t> en los cuales su refactorización a aspectos es óptima. Estos últimos no fueron encapsulados en aspectos en análisis previos del sistema [8, 10, 75]. Este análisis está destinado a encontrar patrones como </a:t>
            </a:r>
            <a:r>
              <a:rPr lang="es-ES_tradnl" sz="1200" kern="1200" dirty="0" err="1" smtClean="0">
                <a:solidFill>
                  <a:schemeClr val="tx1"/>
                </a:solidFill>
                <a:latin typeface="+mn-lt"/>
                <a:ea typeface="+mn-ea"/>
                <a:cs typeface="+mn-cs"/>
              </a:rPr>
              <a:t>adapters</a:t>
            </a:r>
            <a:r>
              <a:rPr lang="es-ES_tradnl" sz="1200" kern="1200" dirty="0" smtClean="0">
                <a:solidFill>
                  <a:schemeClr val="tx1"/>
                </a:solidFill>
                <a:latin typeface="+mn-lt"/>
                <a:ea typeface="+mn-ea"/>
                <a:cs typeface="+mn-cs"/>
              </a:rPr>
              <a:t> y </a:t>
            </a:r>
            <a:r>
              <a:rPr lang="es-ES_tradnl" sz="1200" kern="1200" dirty="0" err="1" smtClean="0">
                <a:solidFill>
                  <a:schemeClr val="tx1"/>
                </a:solidFill>
                <a:latin typeface="+mn-lt"/>
                <a:ea typeface="+mn-ea"/>
                <a:cs typeface="+mn-cs"/>
              </a:rPr>
              <a:t>decorators</a:t>
            </a:r>
            <a:r>
              <a:rPr lang="es-ES_tradnl" sz="1200" kern="1200" dirty="0" smtClean="0">
                <a:solidFill>
                  <a:schemeClr val="tx1"/>
                </a:solidFill>
                <a:latin typeface="+mn-lt"/>
                <a:ea typeface="+mn-ea"/>
                <a:cs typeface="+mn-cs"/>
              </a:rPr>
              <a:t>, es por eso que el resto de los concerns presentes en el sistema no son detectados por la técnica y se consideran como falsos negativos</a:t>
            </a:r>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_tradnl" sz="1200" kern="1200" dirty="0" smtClean="0">
                <a:solidFill>
                  <a:schemeClr val="tx1"/>
                </a:solidFill>
                <a:latin typeface="+mn-lt"/>
                <a:ea typeface="+mn-ea"/>
                <a:cs typeface="+mn-cs"/>
              </a:rPr>
              <a:t>Un sistema de software es la realización de un conjunto de “concerns” [36]. Se define a un concern como todo lo que un </a:t>
            </a:r>
            <a:r>
              <a:rPr lang="es-AR" sz="1200" kern="1200" dirty="0" err="1" smtClean="0">
                <a:solidFill>
                  <a:schemeClr val="tx1"/>
                </a:solidFill>
                <a:latin typeface="+mn-lt"/>
                <a:ea typeface="+mn-ea"/>
                <a:cs typeface="+mn-cs"/>
              </a:rPr>
              <a:t>stakeholder</a:t>
            </a:r>
            <a:r>
              <a:rPr lang="es-ES_tradnl" sz="1200" kern="1200" dirty="0" smtClean="0">
                <a:solidFill>
                  <a:schemeClr val="tx1"/>
                </a:solidFill>
                <a:latin typeface="+mn-lt"/>
                <a:ea typeface="+mn-ea"/>
                <a:cs typeface="+mn-cs"/>
              </a:rPr>
              <a:t> quiera considerar como una unidad conceptual, incluyendo características, requerimientos no funcionales y decisiones de diseño e inclusive </a:t>
            </a:r>
            <a:r>
              <a:rPr lang="es-ES_tradnl" sz="1200" i="1" kern="1200" dirty="0" err="1" smtClean="0">
                <a:solidFill>
                  <a:schemeClr val="tx1"/>
                </a:solidFill>
                <a:latin typeface="+mn-lt"/>
                <a:ea typeface="+mn-ea"/>
                <a:cs typeface="+mn-cs"/>
              </a:rPr>
              <a:t>programming</a:t>
            </a:r>
            <a:r>
              <a:rPr lang="es-ES_tradnl" sz="1200" i="1" kern="1200" dirty="0" smtClean="0">
                <a:solidFill>
                  <a:schemeClr val="tx1"/>
                </a:solidFill>
                <a:latin typeface="+mn-lt"/>
                <a:ea typeface="+mn-ea"/>
                <a:cs typeface="+mn-cs"/>
              </a:rPr>
              <a:t> </a:t>
            </a:r>
            <a:r>
              <a:rPr lang="es-ES_tradnl" sz="1200" i="1" kern="1200" dirty="0" err="1" smtClean="0">
                <a:solidFill>
                  <a:schemeClr val="tx1"/>
                </a:solidFill>
                <a:latin typeface="+mn-lt"/>
                <a:ea typeface="+mn-ea"/>
                <a:cs typeface="+mn-cs"/>
              </a:rPr>
              <a:t>idioms</a:t>
            </a:r>
            <a:r>
              <a:rPr lang="es-ES_tradnl" sz="1200" kern="1200" dirty="0" smtClean="0">
                <a:solidFill>
                  <a:schemeClr val="tx1"/>
                </a:solidFill>
                <a:latin typeface="+mn-lt"/>
                <a:ea typeface="+mn-ea"/>
                <a:cs typeface="+mn-cs"/>
              </a:rPr>
              <a:t> [37]. Dichos concerns </a:t>
            </a:r>
            <a:r>
              <a:rPr lang="es-ES" sz="1200" kern="1200" dirty="0" smtClean="0">
                <a:solidFill>
                  <a:schemeClr val="tx1"/>
                </a:solidFill>
                <a:latin typeface="+mn-lt"/>
                <a:ea typeface="+mn-ea"/>
                <a:cs typeface="+mn-cs"/>
              </a:rPr>
              <a:t>deben estar implementados en el sistema a fin de satisfacer su objetivo general y </a:t>
            </a:r>
            <a:r>
              <a:rPr lang="es-ES_tradnl" sz="1200" kern="1200" dirty="0" smtClean="0">
                <a:solidFill>
                  <a:schemeClr val="tx1"/>
                </a:solidFill>
                <a:latin typeface="+mn-lt"/>
                <a:ea typeface="+mn-ea"/>
                <a:cs typeface="+mn-cs"/>
              </a:rPr>
              <a:t>pueden ser clasificados en dos categorías [2]:</a:t>
            </a:r>
            <a:endParaRPr lang="en-US" sz="1200" kern="1200" dirty="0" smtClean="0">
              <a:solidFill>
                <a:schemeClr val="tx1"/>
              </a:solidFill>
              <a:latin typeface="+mn-lt"/>
              <a:ea typeface="+mn-ea"/>
              <a:cs typeface="+mn-cs"/>
            </a:endParaRPr>
          </a:p>
          <a:p>
            <a:r>
              <a:rPr lang="es-AR" sz="1200" b="1" kern="1200" dirty="0" err="1" smtClean="0">
                <a:solidFill>
                  <a:schemeClr val="tx1"/>
                </a:solidFill>
                <a:latin typeface="+mn-lt"/>
                <a:ea typeface="+mn-ea"/>
                <a:cs typeface="+mn-cs"/>
              </a:rPr>
              <a:t>Core</a:t>
            </a:r>
            <a:r>
              <a:rPr lang="es-AR" sz="1200" b="1" kern="1200" dirty="0" smtClean="0">
                <a:solidFill>
                  <a:schemeClr val="tx1"/>
                </a:solidFill>
                <a:latin typeface="+mn-lt"/>
                <a:ea typeface="+mn-ea"/>
                <a:cs typeface="+mn-cs"/>
              </a:rPr>
              <a:t> concerns</a:t>
            </a:r>
            <a:r>
              <a:rPr lang="es-AR" sz="1200" kern="1200" dirty="0" smtClean="0">
                <a:solidFill>
                  <a:schemeClr val="tx1"/>
                </a:solidFill>
                <a:latin typeface="+mn-lt"/>
                <a:ea typeface="+mn-ea"/>
                <a:cs typeface="+mn-cs"/>
              </a:rPr>
              <a:t>: son aquellos que capturan la funcionalidad central de un módulo.</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Crosscutting concerns</a:t>
            </a:r>
            <a:r>
              <a:rPr lang="es-AR" sz="1200" kern="1200" dirty="0" smtClean="0">
                <a:solidFill>
                  <a:schemeClr val="tx1"/>
                </a:solidFill>
                <a:latin typeface="+mn-lt"/>
                <a:ea typeface="+mn-ea"/>
                <a:cs typeface="+mn-cs"/>
              </a:rPr>
              <a:t>: son aquellos que capturan requerimientos a nivel del sistema que atraviesan múltiples módulos. Ejemplos de estos son la autenticación, </a:t>
            </a:r>
            <a:r>
              <a:rPr lang="es-AR" sz="1200" kern="1200" dirty="0" err="1" smtClean="0">
                <a:solidFill>
                  <a:schemeClr val="tx1"/>
                </a:solidFill>
                <a:latin typeface="+mn-lt"/>
                <a:ea typeface="+mn-ea"/>
                <a:cs typeface="+mn-cs"/>
              </a:rPr>
              <a:t>logging</a:t>
            </a:r>
            <a:r>
              <a:rPr lang="es-AR" sz="1200" kern="1200" dirty="0" smtClean="0">
                <a:solidFill>
                  <a:schemeClr val="tx1"/>
                </a:solidFill>
                <a:latin typeface="+mn-lt"/>
                <a:ea typeface="+mn-ea"/>
                <a:cs typeface="+mn-cs"/>
              </a:rPr>
              <a:t>, seguridad, integridad en las transacciones, etc.</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Los </a:t>
            </a:r>
            <a:r>
              <a:rPr lang="es-AR" sz="1200" kern="1200" dirty="0" err="1" smtClean="0">
                <a:solidFill>
                  <a:schemeClr val="tx1"/>
                </a:solidFill>
                <a:latin typeface="+mn-lt"/>
                <a:ea typeface="+mn-ea"/>
                <a:cs typeface="+mn-cs"/>
              </a:rPr>
              <a:t>programming</a:t>
            </a: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idioms</a:t>
            </a:r>
            <a:r>
              <a:rPr lang="es-AR" sz="1200" kern="1200" dirty="0" smtClean="0">
                <a:solidFill>
                  <a:schemeClr val="tx1"/>
                </a:solidFill>
                <a:latin typeface="+mn-lt"/>
                <a:ea typeface="+mn-ea"/>
                <a:cs typeface="+mn-cs"/>
              </a:rPr>
              <a:t> son patrones de bajo nivel específicos a un lenguaje de programación. Estos patrones describen cómo solucionar ciertos problemas específicos a la implementación en un lenguaje en particular [37].</a:t>
            </a:r>
            <a:endParaRPr lang="en-US"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En lo que respecta a sistemas de software exitosos, la etapa de mantenimiento es la que insume un esfuerzo constante y por lo tanto representa un costo de igual naturaleza. Dado este hecho, es de vital importancia que los diseños de estos sistemas estén pensados para soportar eventuales modificaciones a su funcionalidad inicial. Para obtener diseños que no se vean sustancialmente degradados con el paso del tiempo se debe lograr una buena separación de “concerns” [36], tarea que en general resulta dificultosa. Los sistemas legados, en la mayoría de los casos, presentan concerns diseminados en varias partes de su código (crosscutting concerns).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En consecuencia, se observa que la implementación de los crosscutting concerns en OOP no es la más adecuada si se piensa en relación a la </a:t>
            </a:r>
            <a:r>
              <a:rPr lang="es-AR" sz="1200" kern="1200" dirty="0" err="1" smtClean="0">
                <a:solidFill>
                  <a:schemeClr val="tx1"/>
                </a:solidFill>
                <a:latin typeface="+mn-lt"/>
                <a:ea typeface="+mn-ea"/>
                <a:cs typeface="+mn-cs"/>
              </a:rPr>
              <a:t>mantenibilidad</a:t>
            </a:r>
            <a:r>
              <a:rPr lang="es-AR" sz="1200" kern="1200" dirty="0" smtClean="0">
                <a:solidFill>
                  <a:schemeClr val="tx1"/>
                </a:solidFill>
                <a:latin typeface="+mn-lt"/>
                <a:ea typeface="+mn-ea"/>
                <a:cs typeface="+mn-cs"/>
              </a:rPr>
              <a:t> del sistema. La modularización de los crosscutting concerns no es lo suficientemente independiente y el código que invocan a los servicios se encuentra </a:t>
            </a:r>
            <a:r>
              <a:rPr lang="es-ES" sz="1200" kern="1200" dirty="0" smtClean="0">
                <a:solidFill>
                  <a:schemeClr val="tx1"/>
                </a:solidFill>
                <a:latin typeface="+mn-lt"/>
                <a:ea typeface="+mn-ea"/>
                <a:cs typeface="+mn-cs"/>
              </a:rPr>
              <a:t>entremezclado con el código de la lógica de los clientes. Por esta razón, </a:t>
            </a:r>
            <a:r>
              <a:rPr lang="es-AR" sz="1200" kern="1200" dirty="0" smtClean="0">
                <a:solidFill>
                  <a:schemeClr val="tx1"/>
                </a:solidFill>
                <a:latin typeface="+mn-lt"/>
                <a:ea typeface="+mn-ea"/>
                <a:cs typeface="+mn-cs"/>
              </a:rPr>
              <a:t>la </a:t>
            </a:r>
            <a:r>
              <a:rPr lang="es-AR" sz="1200" kern="1200" dirty="0" err="1" smtClean="0">
                <a:solidFill>
                  <a:schemeClr val="tx1"/>
                </a:solidFill>
                <a:latin typeface="+mn-lt"/>
                <a:ea typeface="+mn-ea"/>
                <a:cs typeface="+mn-cs"/>
              </a:rPr>
              <a:t>mantenibilidad</a:t>
            </a:r>
            <a:r>
              <a:rPr lang="es-AR" sz="1200" kern="1200" dirty="0" smtClean="0">
                <a:solidFill>
                  <a:schemeClr val="tx1"/>
                </a:solidFill>
                <a:latin typeface="+mn-lt"/>
                <a:ea typeface="+mn-ea"/>
                <a:cs typeface="+mn-cs"/>
              </a:rPr>
              <a:t> del sistema en referencia a los </a:t>
            </a:r>
            <a:r>
              <a:rPr lang="es-ES" sz="1200" kern="1200" dirty="0" smtClean="0">
                <a:solidFill>
                  <a:schemeClr val="tx1"/>
                </a:solidFill>
                <a:latin typeface="+mn-lt"/>
                <a:ea typeface="+mn-ea"/>
                <a:cs typeface="+mn-cs"/>
              </a:rPr>
              <a:t>crosscutting concerns es más dificultosa y </a:t>
            </a:r>
            <a:r>
              <a:rPr lang="es-AR" sz="1200" kern="1200" dirty="0" smtClean="0">
                <a:solidFill>
                  <a:schemeClr val="tx1"/>
                </a:solidFill>
                <a:latin typeface="+mn-lt"/>
                <a:ea typeface="+mn-ea"/>
                <a:cs typeface="+mn-cs"/>
              </a:rPr>
              <a:t>costosa</a:t>
            </a:r>
            <a:r>
              <a:rPr lang="es-ES" sz="1200" kern="1200" dirty="0" smtClean="0">
                <a:solidFill>
                  <a:schemeClr val="tx1"/>
                </a:solidFill>
                <a:latin typeface="+mn-lt"/>
                <a:ea typeface="+mn-ea"/>
                <a:cs typeface="+mn-cs"/>
              </a:rPr>
              <a:t>,</a:t>
            </a:r>
            <a:r>
              <a:rPr lang="es-AR" sz="1200" kern="1200" dirty="0" smtClean="0">
                <a:solidFill>
                  <a:schemeClr val="tx1"/>
                </a:solidFill>
                <a:latin typeface="+mn-lt"/>
                <a:ea typeface="+mn-ea"/>
                <a:cs typeface="+mn-cs"/>
              </a:rPr>
              <a:t> conllevando a problemas a la hora de modificar, agregar o reutilizar este tipo de concerns [3]. Estos problemas tienen su origen en la llamada “tiranía de la descomposición dominante”, la cual determina que no importa cuán bien una aplicación se descompone en unidades modulares, siempre existirán concerns que atraviesen dicha descomposición [27].</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a:t>
            </a:r>
            <a:r>
              <a:rPr lang="en-US" sz="1200" dirty="0" smtClean="0"/>
              <a:t>localized in the design, localized in the code, handled explicitly</a:t>
            </a:r>
            <a:r>
              <a:rPr lang="es-AR"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El Desarrollo de Software Orientado a Aspectos (AOSD, Aspect-</a:t>
            </a:r>
            <a:r>
              <a:rPr lang="es-AR" sz="1200" kern="1200" dirty="0" err="1" smtClean="0">
                <a:solidFill>
                  <a:schemeClr val="tx1"/>
                </a:solidFill>
                <a:latin typeface="+mn-lt"/>
                <a:ea typeface="+mn-ea"/>
                <a:cs typeface="+mn-cs"/>
              </a:rPr>
              <a:t>Oriented</a:t>
            </a:r>
            <a:r>
              <a:rPr lang="es-AR" sz="1200" kern="1200" dirty="0" smtClean="0">
                <a:solidFill>
                  <a:schemeClr val="tx1"/>
                </a:solidFill>
                <a:latin typeface="+mn-lt"/>
                <a:ea typeface="+mn-ea"/>
                <a:cs typeface="+mn-cs"/>
              </a:rPr>
              <a:t> Software </a:t>
            </a:r>
            <a:r>
              <a:rPr lang="es-AR" sz="1200" kern="1200" dirty="0" err="1" smtClean="0">
                <a:solidFill>
                  <a:schemeClr val="tx1"/>
                </a:solidFill>
                <a:latin typeface="+mn-lt"/>
                <a:ea typeface="+mn-ea"/>
                <a:cs typeface="+mn-cs"/>
              </a:rPr>
              <a:t>Development</a:t>
            </a:r>
            <a:r>
              <a:rPr lang="es-AR" sz="1200" kern="1200" dirty="0" smtClean="0">
                <a:solidFill>
                  <a:schemeClr val="tx1"/>
                </a:solidFill>
                <a:latin typeface="+mn-lt"/>
                <a:ea typeface="+mn-ea"/>
                <a:cs typeface="+mn-cs"/>
              </a:rPr>
              <a:t>) [2] </a:t>
            </a:r>
            <a:r>
              <a:rPr lang="es-ES" sz="1200" kern="1200" dirty="0" smtClean="0">
                <a:solidFill>
                  <a:schemeClr val="tx1"/>
                </a:solidFill>
                <a:latin typeface="+mn-lt"/>
                <a:ea typeface="+mn-ea"/>
                <a:cs typeface="+mn-cs"/>
              </a:rPr>
              <a:t>es un paradigma que permite dar solución al </a:t>
            </a:r>
            <a:r>
              <a:rPr lang="es-AR" sz="1200" kern="1200" dirty="0" smtClean="0">
                <a:solidFill>
                  <a:schemeClr val="tx1"/>
                </a:solidFill>
                <a:latin typeface="+mn-lt"/>
                <a:ea typeface="+mn-ea"/>
                <a:cs typeface="+mn-cs"/>
              </a:rPr>
              <a:t>problema de la separación de la funcionalidad central de un sistema de software de los concerns que atraviesan la descomposición del mismo. Para esto, el paradigma provee de un nuevo constructor denominado aspecto, cuyo objetivo es encapsular un crosscutting concern. La combinación de los aspectos con los módulos centrales de la aplicación se denomina </a:t>
            </a:r>
            <a:r>
              <a:rPr lang="es-AR" sz="1200" kern="1200" dirty="0" err="1" smtClean="0">
                <a:solidFill>
                  <a:schemeClr val="tx1"/>
                </a:solidFill>
                <a:latin typeface="+mn-lt"/>
                <a:ea typeface="+mn-ea"/>
                <a:cs typeface="+mn-cs"/>
              </a:rPr>
              <a:t>weaving</a:t>
            </a:r>
            <a:r>
              <a:rPr lang="es-AR" sz="1200" kern="1200" dirty="0" smtClean="0">
                <a:solidFill>
                  <a:schemeClr val="tx1"/>
                </a:solidFill>
                <a:latin typeface="+mn-lt"/>
                <a:ea typeface="+mn-ea"/>
                <a:cs typeface="+mn-cs"/>
              </a:rPr>
              <a:t> la cuál es llevada a cabo con el fin de formar la versión final del sistema final.</a:t>
            </a:r>
            <a:endParaRPr lang="en-US" sz="1200" kern="1200" dirty="0" smtClean="0">
              <a:solidFill>
                <a:schemeClr val="tx1"/>
              </a:solidFill>
              <a:latin typeface="+mn-lt"/>
              <a:ea typeface="+mn-ea"/>
              <a:cs typeface="+mn-cs"/>
            </a:endParaRPr>
          </a:p>
          <a:p>
            <a:r>
              <a:rPr lang="es-AR" dirty="0" smtClean="0"/>
              <a:t>Hablar de los ejemplos</a:t>
            </a:r>
            <a:r>
              <a:rPr lang="es-AR" baseline="0" dirty="0" smtClean="0"/>
              <a:t> de los </a:t>
            </a:r>
            <a:r>
              <a:rPr lang="es-AR" baseline="0" dirty="0" err="1" smtClean="0"/>
              <a:t>dibus</a:t>
            </a:r>
            <a:r>
              <a:rPr lang="es-AR" baseline="0" dirty="0" smtClean="0"/>
              <a:t>.</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adopción de un nuevo paradigma de programación conduce a la pregunta de cómo migrar los sistemas existentes al nuevo paradigma</a:t>
            </a:r>
            <a:r>
              <a:rPr lang="es-ES" sz="1200" kern="1200" dirty="0" smtClean="0">
                <a:solidFill>
                  <a:schemeClr val="tx1"/>
                </a:solidFill>
                <a:latin typeface="+mn-lt"/>
                <a:ea typeface="+mn-ea"/>
                <a:cs typeface="+mn-cs"/>
              </a:rPr>
              <a:t>, pregunta que en la actualidad se aplica al paradigma orientado a aspectos [28]</a:t>
            </a:r>
            <a:r>
              <a:rPr lang="es-AR" sz="1200" kern="1200" dirty="0" smtClean="0">
                <a:solidFill>
                  <a:schemeClr val="tx1"/>
                </a:solidFill>
                <a:latin typeface="+mn-lt"/>
                <a:ea typeface="+mn-ea"/>
                <a:cs typeface="+mn-cs"/>
              </a:rPr>
              <a:t>. </a:t>
            </a:r>
            <a:r>
              <a:rPr lang="es-ES" sz="1200" kern="1200" dirty="0" smtClean="0">
                <a:solidFill>
                  <a:schemeClr val="tx1"/>
                </a:solidFill>
                <a:latin typeface="+mn-lt"/>
                <a:ea typeface="+mn-ea"/>
                <a:cs typeface="+mn-cs"/>
              </a:rPr>
              <a:t>Si bien, el encapsulamiento de los crosscutting concerns de un sistema legado en aspectos es potencialmente beneficioso, decidir </a:t>
            </a:r>
            <a:r>
              <a:rPr lang="es-AR" sz="1200" kern="1200" dirty="0" smtClean="0">
                <a:solidFill>
                  <a:schemeClr val="tx1"/>
                </a:solidFill>
                <a:latin typeface="+mn-lt"/>
                <a:ea typeface="+mn-ea"/>
                <a:cs typeface="+mn-cs"/>
              </a:rPr>
              <a:t>qué</a:t>
            </a:r>
            <a:r>
              <a:rPr lang="es-ES" sz="1200" kern="1200" dirty="0" smtClean="0">
                <a:solidFill>
                  <a:schemeClr val="tx1"/>
                </a:solidFill>
                <a:latin typeface="+mn-lt"/>
                <a:ea typeface="+mn-ea"/>
                <a:cs typeface="+mn-cs"/>
              </a:rPr>
              <a:t> partes del código corresponden a un crosscutting concern es muy dificultoso </a:t>
            </a:r>
            <a:r>
              <a:rPr lang="es-AR" sz="1200" kern="1200" dirty="0" smtClean="0">
                <a:solidFill>
                  <a:schemeClr val="tx1"/>
                </a:solidFill>
                <a:latin typeface="+mn-lt"/>
                <a:ea typeface="+mn-ea"/>
                <a:cs typeface="+mn-cs"/>
              </a:rPr>
              <a:t>[25].</a:t>
            </a:r>
            <a:endParaRPr lang="en-US"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Se pueden distinguir tres fases diferentes para realizar y evolucionar la migración a aspectos: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“aspect </a:t>
            </a:r>
            <a:r>
              <a:rPr lang="es-AR" sz="1200"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y “aspect </a:t>
            </a:r>
            <a:r>
              <a:rPr lang="es-AR" sz="1200" kern="1200" dirty="0" err="1" smtClean="0">
                <a:solidFill>
                  <a:schemeClr val="tx1"/>
                </a:solidFill>
                <a:latin typeface="+mn-lt"/>
                <a:ea typeface="+mn-ea"/>
                <a:cs typeface="+mn-cs"/>
              </a:rPr>
              <a:t>evolution</a:t>
            </a:r>
            <a:r>
              <a:rPr lang="es-AR" sz="1200" kern="1200" dirty="0" smtClean="0">
                <a:solidFill>
                  <a:schemeClr val="tx1"/>
                </a:solidFill>
                <a:latin typeface="+mn-lt"/>
                <a:ea typeface="+mn-ea"/>
                <a:cs typeface="+mn-cs"/>
              </a:rPr>
              <a:t>”’ [46].</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Previo a la introducción de aspectos en el código de un software existente, se debe poder explorar si el sistema exhibe o no algún crosscutting concern al cual valga la pena ser extraído a aspectos. La tiranía de la descomposición dominante [27] implica que es probable que grandes sistemas los contengan. Durante esta etapa se trata de descubrir aspectos candidatos, se intenta discernir qué representan los crosscutting concerns, dónde y cómo están implementados y cuál es su impacto en la calidad del programa. </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Una vez que los crosscutting concerns han sido identificados en un sistema de software y su impacto ha sido evaluado, se puede considerar migrar el mismo hacia una versión orientada a aspectos. En el caso de decidir realizar dicha migración, se necesita una forma de convertir los aspectos candidatos, esto es los crosscutting concerns identificados en la fase de exploración, en aspectos reales. Al mismo tiempo, hay una necesidad de técnicas para testear el software </a:t>
            </a:r>
            <a:r>
              <a:rPr lang="es-AR" sz="1200" kern="1200" dirty="0" err="1" smtClean="0">
                <a:solidFill>
                  <a:schemeClr val="tx1"/>
                </a:solidFill>
                <a:latin typeface="+mn-lt"/>
                <a:ea typeface="+mn-ea"/>
                <a:cs typeface="+mn-cs"/>
              </a:rPr>
              <a:t>refactorizado</a:t>
            </a:r>
            <a:r>
              <a:rPr lang="es-AR" sz="1200" kern="1200" dirty="0" smtClean="0">
                <a:solidFill>
                  <a:schemeClr val="tx1"/>
                </a:solidFill>
                <a:latin typeface="+mn-lt"/>
                <a:ea typeface="+mn-ea"/>
                <a:cs typeface="+mn-cs"/>
              </a:rPr>
              <a:t> con el fin de asegurarse de que la nueva versión continúa trabajando como se esperaba y para manejar los pasos de las modificaciones  durante la fase de transición.</a:t>
            </a:r>
            <a:endParaRPr lang="en-US" sz="1200" kern="1200" dirty="0" smtClean="0">
              <a:solidFill>
                <a:schemeClr val="tx1"/>
              </a:solidFill>
              <a:latin typeface="+mn-lt"/>
              <a:ea typeface="+mn-ea"/>
              <a:cs typeface="+mn-cs"/>
            </a:endParaRPr>
          </a:p>
          <a:p>
            <a:r>
              <a:rPr lang="es-AR" sz="1200" b="1" kern="1200" dirty="0" smtClean="0">
                <a:solidFill>
                  <a:schemeClr val="tx1"/>
                </a:solidFill>
                <a:latin typeface="+mn-lt"/>
                <a:ea typeface="+mn-ea"/>
                <a:cs typeface="+mn-cs"/>
              </a:rPr>
              <a:t>Aspect </a:t>
            </a:r>
            <a:r>
              <a:rPr lang="es-AR" sz="1200" b="1" kern="1200" dirty="0" err="1" smtClean="0">
                <a:solidFill>
                  <a:schemeClr val="tx1"/>
                </a:solidFill>
                <a:latin typeface="+mn-lt"/>
                <a:ea typeface="+mn-ea"/>
                <a:cs typeface="+mn-cs"/>
              </a:rPr>
              <a:t>evolution</a:t>
            </a:r>
            <a:r>
              <a:rPr lang="es-AR" sz="1200" kern="1200" dirty="0" smtClean="0">
                <a:solidFill>
                  <a:schemeClr val="tx1"/>
                </a:solidFill>
                <a:latin typeface="+mn-lt"/>
                <a:ea typeface="+mn-ea"/>
                <a:cs typeface="+mn-cs"/>
              </a:rPr>
              <a:t>: De acuerdo a la primera ley de evolución de software de </a:t>
            </a:r>
            <a:r>
              <a:rPr lang="es-AR" sz="1200" kern="1200" dirty="0" err="1" smtClean="0">
                <a:solidFill>
                  <a:schemeClr val="tx1"/>
                </a:solidFill>
                <a:latin typeface="+mn-lt"/>
                <a:ea typeface="+mn-ea"/>
                <a:cs typeface="+mn-cs"/>
              </a:rPr>
              <a:t>Belady</a:t>
            </a:r>
            <a:r>
              <a:rPr lang="es-AR" sz="1200" kern="1200" dirty="0" smtClean="0">
                <a:solidFill>
                  <a:schemeClr val="tx1"/>
                </a:solidFill>
                <a:latin typeface="+mn-lt"/>
                <a:ea typeface="+mn-ea"/>
                <a:cs typeface="+mn-cs"/>
              </a:rPr>
              <a:t> y </a:t>
            </a:r>
            <a:r>
              <a:rPr lang="es-AR" sz="1200" kern="1200" dirty="0" err="1" smtClean="0">
                <a:solidFill>
                  <a:schemeClr val="tx1"/>
                </a:solidFill>
                <a:latin typeface="+mn-lt"/>
                <a:ea typeface="+mn-ea"/>
                <a:cs typeface="+mn-cs"/>
              </a:rPr>
              <a:t>Lehman</a:t>
            </a:r>
            <a:r>
              <a:rPr lang="es-AR" sz="1200" kern="1200" dirty="0" smtClean="0">
                <a:solidFill>
                  <a:schemeClr val="tx1"/>
                </a:solidFill>
                <a:latin typeface="+mn-lt"/>
                <a:ea typeface="+mn-ea"/>
                <a:cs typeface="+mn-cs"/>
              </a:rPr>
              <a:t> [47], todo sistema de software que está siendo usado se someterá continuamente a cambios o se convertirá en obsoleto luego de un período de tiempo. No hay razones para creer que esta ley no se aplica a los sistemas de software orientado a aspectos, por lo que surgen preguntas referidas a su evolución. Esta fase intenta responder preguntas tales como: ¿cuán diferente es la evolución de un sistema orientado a aspectos de uno tradicional?, ¿pueden las mismas técnicas de evolución de software tradicional ser aplicadas en el nuevo paradigma?, ¿los nuevos mecanismos de abstracción de AOP pueden incurrir en nuevos problemas de evolución de software que requieren nuevas soluciones?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Debido al tamaño y complejidad de los sistemas orientados a objetos, existe la necesidad de técnicas y herramientas que automaticen la migración de estos a la orientación a aspectos [6]. La mayoría de las herramientas distinguen dos fases en el proceso de migración: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y aspect </a:t>
            </a:r>
            <a:r>
              <a:rPr lang="es-AR" sz="1200" kern="1200" dirty="0" err="1" smtClean="0">
                <a:solidFill>
                  <a:schemeClr val="tx1"/>
                </a:solidFill>
                <a:latin typeface="+mn-lt"/>
                <a:ea typeface="+mn-ea"/>
                <a:cs typeface="+mn-cs"/>
              </a:rPr>
              <a:t>extraction</a:t>
            </a:r>
            <a:r>
              <a:rPr lang="es-AR" sz="1200" kern="1200" dirty="0" smtClean="0">
                <a:solidFill>
                  <a:schemeClr val="tx1"/>
                </a:solidFill>
                <a:latin typeface="+mn-lt"/>
                <a:ea typeface="+mn-ea"/>
                <a:cs typeface="+mn-cs"/>
              </a:rPr>
              <a:t> [46]. Se define a aspect </a:t>
            </a:r>
            <a:r>
              <a:rPr lang="es-AR" sz="1200" kern="1200" dirty="0" err="1" smtClean="0">
                <a:solidFill>
                  <a:schemeClr val="tx1"/>
                </a:solidFill>
                <a:latin typeface="+mn-lt"/>
                <a:ea typeface="+mn-ea"/>
                <a:cs typeface="+mn-cs"/>
              </a:rPr>
              <a:t>exploration</a:t>
            </a:r>
            <a:r>
              <a:rPr lang="es-AR" sz="1200" kern="1200" dirty="0" smtClean="0">
                <a:solidFill>
                  <a:schemeClr val="tx1"/>
                </a:solidFill>
                <a:latin typeface="+mn-lt"/>
                <a:ea typeface="+mn-ea"/>
                <a:cs typeface="+mn-cs"/>
              </a:rPr>
              <a:t> como la actividad de identificar y analizar crosscutting concerns en sistemas no orientado a aspectos. </a:t>
            </a:r>
            <a:r>
              <a:rPr lang="es-ES" sz="1200" kern="1200" dirty="0" smtClean="0">
                <a:solidFill>
                  <a:schemeClr val="tx1"/>
                </a:solidFill>
                <a:latin typeface="+mn-lt"/>
                <a:ea typeface="+mn-ea"/>
                <a:cs typeface="+mn-cs"/>
              </a:rPr>
              <a:t>Aspect </a:t>
            </a:r>
            <a:r>
              <a:rPr lang="es-ES" sz="1200" kern="1200" dirty="0" err="1" smtClean="0">
                <a:solidFill>
                  <a:schemeClr val="tx1"/>
                </a:solidFill>
                <a:latin typeface="+mn-lt"/>
                <a:ea typeface="+mn-ea"/>
                <a:cs typeface="+mn-cs"/>
              </a:rPr>
              <a:t>extraction</a:t>
            </a:r>
            <a:r>
              <a:rPr lang="es-ES" sz="1200" kern="1200" dirty="0" smtClean="0">
                <a:solidFill>
                  <a:schemeClr val="tx1"/>
                </a:solidFill>
                <a:latin typeface="+mn-lt"/>
                <a:ea typeface="+mn-ea"/>
                <a:cs typeface="+mn-cs"/>
              </a:rPr>
              <a:t> es la actividad de separar el código de los crosscutting concerns del sistema moviéndolo en uno o más aspectos y removiéndolo del código original [46].</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caratula</a:t>
            </a:r>
            <a:endParaRPr lang="en-US" dirty="0"/>
          </a:p>
        </p:txBody>
      </p:sp>
      <p:sp>
        <p:nvSpPr>
          <p:cNvPr id="4" name="3 Marcador de número de diapositiva"/>
          <p:cNvSpPr>
            <a:spLocks noGrp="1"/>
          </p:cNvSpPr>
          <p:nvPr>
            <p:ph type="sldNum" sz="quarter" idx="10"/>
          </p:nvPr>
        </p:nvSpPr>
        <p:spPr/>
        <p:txBody>
          <a:bodyPr/>
          <a:lstStyle/>
          <a:p>
            <a:fld id="{901898A7-CC73-4C1E-BD16-F47712ADFA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A9B087-C6D8-4E86-9F3C-E46BF06C25BB}" type="datetimeFigureOut">
              <a:rPr lang="es-ES" smtClean="0"/>
              <a:pPr/>
              <a:t>08/12/2009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F886A8-6925-49E5-9D62-6E882A886E0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B087-C6D8-4E86-9F3C-E46BF06C25BB}" type="datetimeFigureOut">
              <a:rPr lang="es-ES" smtClean="0"/>
              <a:pPr/>
              <a:t>08/12/2009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886A8-6925-49E5-9D62-6E882A886E0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14282" y="2285992"/>
            <a:ext cx="8929718" cy="4572008"/>
          </a:xfrm>
        </p:spPr>
        <p:txBody>
          <a:bodyPr>
            <a:normAutofit fontScale="90000"/>
          </a:bodyPr>
          <a:lstStyle/>
          <a:p>
            <a:pPr lvl="0">
              <a:defRPr/>
            </a:pPr>
            <a:r>
              <a:rPr lang="es-AR" sz="4000" b="1" dirty="0" smtClean="0">
                <a:solidFill>
                  <a:srgbClr val="0F233C"/>
                </a:solidFill>
              </a:rPr>
              <a:t>Aspect Mining mediante Sistemas Expertos</a:t>
            </a:r>
            <a:br>
              <a:rPr lang="es-AR" sz="4000" b="1" dirty="0" smtClean="0">
                <a:solidFill>
                  <a:srgbClr val="0F233C"/>
                </a:solidFill>
              </a:rPr>
            </a:br>
            <a:r>
              <a:rPr lang="es-AR" sz="2700" dirty="0" smtClean="0">
                <a:solidFill>
                  <a:srgbClr val="0F233C"/>
                </a:solidFill>
              </a:rPr>
              <a:t/>
            </a:r>
            <a:br>
              <a:rPr lang="es-AR" sz="2700" dirty="0" smtClean="0">
                <a:solidFill>
                  <a:srgbClr val="0F233C"/>
                </a:solidFill>
              </a:rPr>
            </a:br>
            <a:r>
              <a:rPr lang="es-AR" sz="2700" dirty="0" smtClean="0">
                <a:solidFill>
                  <a:srgbClr val="0F233C"/>
                </a:solidFill>
              </a:rPr>
              <a:t>por</a:t>
            </a:r>
            <a:br>
              <a:rPr lang="es-AR" sz="2700" dirty="0" smtClean="0">
                <a:solidFill>
                  <a:srgbClr val="0F233C"/>
                </a:solidFill>
              </a:rPr>
            </a:br>
            <a:r>
              <a:rPr lang="es-AR" sz="2700" dirty="0" smtClean="0">
                <a:solidFill>
                  <a:srgbClr val="0F233C"/>
                </a:solidFill>
              </a:rPr>
              <a:t>Lucía Masola</a:t>
            </a:r>
            <a:br>
              <a:rPr lang="es-AR" sz="2700" dirty="0" smtClean="0">
                <a:solidFill>
                  <a:srgbClr val="0F233C"/>
                </a:solidFill>
              </a:rPr>
            </a:br>
            <a:r>
              <a:rPr lang="es-AR" sz="2700" dirty="0" smtClean="0">
                <a:solidFill>
                  <a:srgbClr val="0F233C"/>
                </a:solidFill>
              </a:rPr>
              <a:t>Nahuel Sliba</a:t>
            </a:r>
            <a:br>
              <a:rPr lang="es-AR" sz="2700" dirty="0" smtClean="0">
                <a:solidFill>
                  <a:srgbClr val="0F233C"/>
                </a:solidFill>
              </a:rPr>
            </a:br>
            <a:r>
              <a:rPr lang="es-AR" sz="2700" dirty="0" smtClean="0">
                <a:solidFill>
                  <a:srgbClr val="0F233C"/>
                </a:solidFill>
              </a:rPr>
              <a:t/>
            </a:r>
            <a:br>
              <a:rPr lang="es-AR" sz="2700" dirty="0" smtClean="0">
                <a:solidFill>
                  <a:srgbClr val="0F233C"/>
                </a:solidFill>
              </a:rPr>
            </a:br>
            <a:r>
              <a:rPr lang="es-AR" sz="2700" dirty="0" smtClean="0">
                <a:solidFill>
                  <a:srgbClr val="0F233C"/>
                </a:solidFill>
              </a:rPr>
              <a:t>Director: Dra. Claudia Marcos</a:t>
            </a:r>
            <a:br>
              <a:rPr lang="es-AR" sz="2700" dirty="0" smtClean="0">
                <a:solidFill>
                  <a:srgbClr val="0F233C"/>
                </a:solidFill>
              </a:rPr>
            </a:br>
            <a:r>
              <a:rPr lang="es-AR" sz="2700" dirty="0" smtClean="0">
                <a:solidFill>
                  <a:srgbClr val="0F233C"/>
                </a:solidFill>
              </a:rPr>
              <a:t/>
            </a:r>
            <a:br>
              <a:rPr lang="es-AR" sz="2700" dirty="0" smtClean="0">
                <a:solidFill>
                  <a:srgbClr val="0F233C"/>
                </a:solidFill>
              </a:rPr>
            </a:br>
            <a:r>
              <a:rPr lang="es-AR" sz="2700" dirty="0" smtClean="0">
                <a:solidFill>
                  <a:srgbClr val="0F233C"/>
                </a:solidFill>
              </a:rPr>
              <a:t>Co-Director: Ing. Esteban </a:t>
            </a:r>
            <a:r>
              <a:rPr lang="es-AR" sz="2700" dirty="0" err="1" smtClean="0">
                <a:solidFill>
                  <a:srgbClr val="0F233C"/>
                </a:solidFill>
              </a:rPr>
              <a:t>Abait</a:t>
            </a:r>
            <a:r>
              <a:rPr lang="en-US" b="1" dirty="0" smtClean="0"/>
              <a:t/>
            </a:r>
            <a:br>
              <a:rPr lang="en-US" b="1" dirty="0" smtClean="0"/>
            </a:br>
            <a:endParaRPr lang="en-US" dirty="0"/>
          </a:p>
        </p:txBody>
      </p:sp>
      <p:pic>
        <p:nvPicPr>
          <p:cNvPr id="1027" name="Picture 3" descr="C:\Users\maria\Desktop\Logo UNICEN azul (transparente).gif"/>
          <p:cNvPicPr>
            <a:picLocks noChangeAspect="1" noChangeArrowheads="1"/>
          </p:cNvPicPr>
          <p:nvPr/>
        </p:nvPicPr>
        <p:blipFill>
          <a:blip r:embed="rId3" cstate="print"/>
          <a:srcRect/>
          <a:stretch>
            <a:fillRect/>
          </a:stretch>
        </p:blipFill>
        <p:spPr bwMode="auto">
          <a:xfrm>
            <a:off x="278230" y="255502"/>
            <a:ext cx="1864878" cy="1601862"/>
          </a:xfrm>
          <a:prstGeom prst="rect">
            <a:avLst/>
          </a:prstGeom>
          <a:noFill/>
        </p:spPr>
      </p:pic>
      <p:sp>
        <p:nvSpPr>
          <p:cNvPr id="8" name="1 Título"/>
          <p:cNvSpPr txBox="1">
            <a:spLocks/>
          </p:cNvSpPr>
          <p:nvPr/>
        </p:nvSpPr>
        <p:spPr>
          <a:xfrm>
            <a:off x="4214810" y="214290"/>
            <a:ext cx="4643438" cy="1081070"/>
          </a:xfrm>
          <a:prstGeom prst="rect">
            <a:avLst/>
          </a:prstGeom>
        </p:spPr>
        <p:txBody>
          <a:bodyPr vert="horz" lIns="91440" tIns="45720" rIns="91440" bIns="45720" rtlCol="0" anchor="ctr">
            <a:normAutofit fontScale="60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t/>
            </a:r>
            <a:b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br>
            <a: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t/>
            </a:r>
            <a:br>
              <a:rPr kumimoji="0" lang="es-AR" sz="2700" b="0" i="0" u="none" strike="noStrike" kern="1200" cap="none" spc="0" normalizeH="0" baseline="0" noProof="0" dirty="0" smtClean="0">
                <a:ln>
                  <a:noFill/>
                </a:ln>
                <a:solidFill>
                  <a:schemeClr val="tx2">
                    <a:lumMod val="50000"/>
                  </a:schemeClr>
                </a:solidFill>
                <a:effectLst/>
                <a:uLnTx/>
                <a:uFillTx/>
                <a:latin typeface="+mj-lt"/>
                <a:ea typeface="+mj-ea"/>
                <a:cs typeface="+mj-cs"/>
              </a:rPr>
            </a:br>
            <a:r>
              <a:rPr kumimoji="0" lang="es-AR" sz="4000" b="0" i="0" u="none" strike="noStrike" kern="1200" cap="none" spc="0" normalizeH="0" baseline="0" noProof="0" dirty="0" smtClean="0">
                <a:ln>
                  <a:noFill/>
                </a:ln>
                <a:solidFill>
                  <a:srgbClr val="0F233C"/>
                </a:solidFill>
                <a:effectLst/>
                <a:uLnTx/>
                <a:uFillTx/>
                <a:latin typeface="+mj-lt"/>
                <a:ea typeface="+mj-ea"/>
                <a:cs typeface="+mj-cs"/>
              </a:rPr>
              <a:t>Tandil, 14 de Diciembre 2009.</a:t>
            </a:r>
            <a:r>
              <a:rPr kumimoji="0" lang="en-US" sz="4000" b="1" i="0" u="none" strike="noStrike" kern="1200" cap="none" spc="0" normalizeH="0" baseline="0" noProof="0" dirty="0" smtClean="0">
                <a:ln>
                  <a:noFill/>
                </a:ln>
                <a:solidFill>
                  <a:srgbClr val="0F233C"/>
                </a:solidFill>
                <a:effectLst/>
                <a:uLnTx/>
                <a:uFillTx/>
                <a:latin typeface="+mj-lt"/>
                <a:ea typeface="+mj-ea"/>
                <a:cs typeface="+mj-cs"/>
              </a:rPr>
              <a:t/>
            </a:r>
            <a:br>
              <a:rPr kumimoji="0" lang="en-US" sz="4000" b="1" i="0" u="none" strike="noStrike" kern="1200" cap="none" spc="0" normalizeH="0" baseline="0" noProof="0" dirty="0" smtClean="0">
                <a:ln>
                  <a:noFill/>
                </a:ln>
                <a:solidFill>
                  <a:srgbClr val="0F233C"/>
                </a:solidFill>
                <a:effectLst/>
                <a:uLnTx/>
                <a:uFillTx/>
                <a:latin typeface="+mj-lt"/>
                <a:ea typeface="+mj-ea"/>
                <a:cs typeface="+mj-cs"/>
              </a:rPr>
            </a:br>
            <a:endParaRPr kumimoji="0" lang="en-US" sz="4000" b="0" i="0" u="none" strike="noStrike" kern="1200" cap="none" spc="0" normalizeH="0" baseline="0" noProof="0" dirty="0">
              <a:ln>
                <a:noFill/>
              </a:ln>
              <a:solidFill>
                <a:srgbClr val="0F233C"/>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E10505"/>
                </a:solidFill>
              </a:rPr>
              <a:t>Sistemas Expertos</a:t>
            </a:r>
            <a:endParaRPr lang="en-US" sz="2800" dirty="0" smtClean="0">
              <a:solidFill>
                <a:srgbClr val="E10505"/>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Sistemas Expertos</a:t>
            </a:r>
            <a:endParaRPr lang="en-US" sz="4000" dirty="0">
              <a:solidFill>
                <a:srgbClr val="0F233C"/>
              </a:solidFill>
            </a:endParaRPr>
          </a:p>
        </p:txBody>
      </p:sp>
      <p:sp>
        <p:nvSpPr>
          <p:cNvPr id="3" name="2 Marcador de contenido"/>
          <p:cNvSpPr>
            <a:spLocks noGrp="1"/>
          </p:cNvSpPr>
          <p:nvPr>
            <p:ph idx="1"/>
          </p:nvPr>
        </p:nvSpPr>
        <p:spPr>
          <a:xfrm>
            <a:off x="457200" y="1457325"/>
            <a:ext cx="8472518" cy="1828799"/>
          </a:xfrm>
        </p:spPr>
        <p:txBody>
          <a:bodyPr>
            <a:normAutofit/>
          </a:bodyPr>
          <a:lstStyle/>
          <a:p>
            <a:pPr algn="ctr">
              <a:buNone/>
            </a:pPr>
            <a:r>
              <a:rPr lang="es-AR" sz="2800" dirty="0" smtClean="0">
                <a:solidFill>
                  <a:srgbClr val="0F233C"/>
                </a:solidFill>
              </a:rPr>
              <a:t>Programa de ordenador o computadora que </a:t>
            </a:r>
            <a:r>
              <a:rPr lang="es-AR" sz="2800" dirty="0" smtClean="0">
                <a:solidFill>
                  <a:srgbClr val="0F233C"/>
                </a:solidFill>
              </a:rPr>
              <a:t>tiene </a:t>
            </a:r>
            <a:r>
              <a:rPr lang="es-AR" sz="2800" dirty="0" smtClean="0">
                <a:solidFill>
                  <a:srgbClr val="0F233C"/>
                </a:solidFill>
              </a:rPr>
              <a:t>capacidad para dar respuestas semejantes a las que daría un experto en la materia.</a:t>
            </a:r>
          </a:p>
        </p:txBody>
      </p:sp>
      <p:sp>
        <p:nvSpPr>
          <p:cNvPr id="5" name="2 Marcador de contenido"/>
          <p:cNvSpPr txBox="1">
            <a:spLocks/>
          </p:cNvSpPr>
          <p:nvPr/>
        </p:nvSpPr>
        <p:spPr>
          <a:xfrm>
            <a:off x="457200" y="3071810"/>
            <a:ext cx="8001056" cy="35719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600"/>
              </a:spcAft>
              <a:buClrTx/>
              <a:buSzTx/>
              <a:buFont typeface="Arial" pitchFamily="34" charset="0"/>
              <a:buChar char="•"/>
              <a:tabLst/>
              <a:defRPr/>
            </a:pPr>
            <a:r>
              <a:rPr lang="es-AR" sz="2600" dirty="0" smtClean="0">
                <a:solidFill>
                  <a:srgbClr val="0F233C"/>
                </a:solidFill>
              </a:rPr>
              <a:t>Basados en reglas</a:t>
            </a:r>
          </a:p>
          <a:p>
            <a:pPr marL="800100" lvl="1" indent="-342900" algn="just">
              <a:spcBef>
                <a:spcPct val="20000"/>
              </a:spcBef>
              <a:spcAft>
                <a:spcPts val="600"/>
              </a:spcAft>
              <a:buFont typeface="Arial" pitchFamily="34" charset="0"/>
              <a:buChar char="•"/>
            </a:pPr>
            <a:r>
              <a:rPr lang="es-AR" sz="2600" dirty="0" smtClean="0">
                <a:solidFill>
                  <a:srgbClr val="0F233C"/>
                </a:solidFill>
              </a:rPr>
              <a:t>Razonamiento lógico </a:t>
            </a:r>
          </a:p>
          <a:p>
            <a:pPr marL="800100" lvl="1" indent="-342900" algn="just">
              <a:spcBef>
                <a:spcPct val="20000"/>
              </a:spcBef>
              <a:spcAft>
                <a:spcPts val="600"/>
              </a:spcAft>
              <a:buFont typeface="Arial" pitchFamily="34" charset="0"/>
              <a:buChar char="•"/>
            </a:pPr>
            <a:r>
              <a:rPr lang="es-AR" sz="2600" dirty="0" smtClean="0">
                <a:solidFill>
                  <a:srgbClr val="0F233C"/>
                </a:solidFill>
              </a:rPr>
              <a:t>Problemas </a:t>
            </a:r>
            <a:r>
              <a:rPr lang="es-AR" sz="2600" dirty="0" err="1" smtClean="0">
                <a:solidFill>
                  <a:srgbClr val="0F233C"/>
                </a:solidFill>
              </a:rPr>
              <a:t>determinísticos</a:t>
            </a:r>
            <a:r>
              <a:rPr lang="es-AR" sz="2600" dirty="0" smtClean="0">
                <a:solidFill>
                  <a:srgbClr val="0F233C"/>
                </a:solidFill>
              </a:rPr>
              <a:t> </a:t>
            </a:r>
          </a:p>
          <a:p>
            <a:pPr marL="342900" marR="0" lvl="0" indent="-342900" algn="just" defTabSz="914400" rtl="0" eaLnBrk="1" fontAlgn="auto" latinLnBrk="0" hangingPunct="1">
              <a:lnSpc>
                <a:spcPct val="100000"/>
              </a:lnSpc>
              <a:spcBef>
                <a:spcPct val="20000"/>
              </a:spcBef>
              <a:spcAft>
                <a:spcPts val="600"/>
              </a:spcAft>
              <a:buClrTx/>
              <a:buSzTx/>
              <a:buFont typeface="Arial" pitchFamily="34" charset="0"/>
              <a:buChar char="•"/>
              <a:tabLst/>
              <a:defRPr/>
            </a:pPr>
            <a:r>
              <a:rPr lang="es-AR" sz="2600" dirty="0" smtClean="0">
                <a:solidFill>
                  <a:srgbClr val="0F233C"/>
                </a:solidFill>
              </a:rPr>
              <a:t>Probabilísticos</a:t>
            </a:r>
          </a:p>
          <a:p>
            <a:pPr marL="800100" lvl="1" indent="-342900" algn="just">
              <a:spcBef>
                <a:spcPct val="20000"/>
              </a:spcBef>
              <a:spcAft>
                <a:spcPts val="600"/>
              </a:spcAft>
              <a:buFont typeface="Arial" pitchFamily="34" charset="0"/>
              <a:buChar char="•"/>
            </a:pPr>
            <a:r>
              <a:rPr lang="es-AR" sz="2600" dirty="0" smtClean="0">
                <a:solidFill>
                  <a:srgbClr val="0F233C"/>
                </a:solidFill>
              </a:rPr>
              <a:t>Razonamiento probabilístico</a:t>
            </a:r>
          </a:p>
          <a:p>
            <a:pPr marL="800100" lvl="1" indent="-342900" algn="just">
              <a:spcBef>
                <a:spcPct val="20000"/>
              </a:spcBef>
              <a:spcAft>
                <a:spcPts val="600"/>
              </a:spcAft>
              <a:buFont typeface="Arial" pitchFamily="34" charset="0"/>
              <a:buChar char="•"/>
            </a:pPr>
            <a:r>
              <a:rPr lang="es-AR" sz="2600" dirty="0" smtClean="0">
                <a:solidFill>
                  <a:srgbClr val="0F233C"/>
                </a:solidFill>
              </a:rPr>
              <a:t>Problemas estocásticos </a:t>
            </a:r>
            <a:endParaRPr lang="en-US" sz="2600" dirty="0">
              <a:solidFill>
                <a:srgbClr val="0F233C"/>
              </a:solidFill>
            </a:endParaRPr>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5786446" y="3286124"/>
            <a:ext cx="1869034" cy="177393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solidFill>
                  <a:srgbClr val="0F233C"/>
                </a:solidFill>
              </a:rPr>
              <a:t>Sistemas Expertos Basados en Reglas</a:t>
            </a:r>
            <a:endParaRPr lang="en-US" dirty="0">
              <a:solidFill>
                <a:srgbClr val="0F233C"/>
              </a:solidFill>
            </a:endParaRPr>
          </a:p>
        </p:txBody>
      </p:sp>
      <p:pic>
        <p:nvPicPr>
          <p:cNvPr id="1026" name="Picture 2" descr="Arquitectura"/>
          <p:cNvPicPr>
            <a:picLocks noChangeAspect="1" noChangeArrowheads="1"/>
          </p:cNvPicPr>
          <p:nvPr/>
        </p:nvPicPr>
        <p:blipFill>
          <a:blip r:embed="rId3" cstate="print"/>
          <a:srcRect/>
          <a:stretch>
            <a:fillRect/>
          </a:stretch>
        </p:blipFill>
        <p:spPr bwMode="auto">
          <a:xfrm>
            <a:off x="4357686" y="1500174"/>
            <a:ext cx="3954304" cy="3284696"/>
          </a:xfrm>
          <a:prstGeom prst="rect">
            <a:avLst/>
          </a:prstGeom>
          <a:noFill/>
          <a:ln w="9525">
            <a:solidFill>
              <a:schemeClr val="tx1"/>
            </a:solidFill>
            <a:miter lim="800000"/>
            <a:headEnd/>
            <a:tailEnd/>
          </a:ln>
        </p:spPr>
      </p:pic>
      <p:sp>
        <p:nvSpPr>
          <p:cNvPr id="4" name="2 Marcador de contenido"/>
          <p:cNvSpPr>
            <a:spLocks noGrp="1"/>
          </p:cNvSpPr>
          <p:nvPr>
            <p:ph idx="1"/>
          </p:nvPr>
        </p:nvSpPr>
        <p:spPr>
          <a:xfrm>
            <a:off x="214282" y="1428736"/>
            <a:ext cx="4214842" cy="5000660"/>
          </a:xfrm>
        </p:spPr>
        <p:txBody>
          <a:bodyPr>
            <a:normAutofit/>
          </a:bodyPr>
          <a:lstStyle/>
          <a:p>
            <a:pPr>
              <a:spcAft>
                <a:spcPts val="600"/>
              </a:spcAft>
            </a:pPr>
            <a:r>
              <a:rPr lang="es-ES" sz="2600" dirty="0" smtClean="0">
                <a:solidFill>
                  <a:srgbClr val="0F233C"/>
                </a:solidFill>
              </a:rPr>
              <a:t>Utiliza un conjunto de reglas de inferencia para implementar el razonamiento de un experto</a:t>
            </a:r>
            <a:r>
              <a:rPr lang="es-AR" sz="2600" dirty="0" smtClean="0">
                <a:solidFill>
                  <a:srgbClr val="0F233C"/>
                </a:solidFill>
              </a:rPr>
              <a:t>.</a:t>
            </a:r>
          </a:p>
          <a:p>
            <a:pPr>
              <a:spcAft>
                <a:spcPts val="600"/>
              </a:spcAft>
            </a:pPr>
            <a:r>
              <a:rPr lang="es-ES" sz="2600" dirty="0" smtClean="0">
                <a:solidFill>
                  <a:srgbClr val="0F233C"/>
                </a:solidFill>
              </a:rPr>
              <a:t>Combinan la flexibilidad y eficiencia que provee un motor de reglas con la información experta obtenida sobre un dominio.</a:t>
            </a:r>
            <a:endParaRPr lang="es-AR" sz="2600" dirty="0" smtClean="0">
              <a:solidFill>
                <a:srgbClr val="0F233C"/>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a:t>
            </a: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E10505"/>
                </a:solidFill>
              </a:rPr>
              <a:t>Propuesta</a:t>
            </a:r>
            <a:endParaRPr lang="en-US" sz="2800" dirty="0" smtClean="0">
              <a:solidFill>
                <a:srgbClr val="E10505"/>
              </a:solidFill>
            </a:endParaRPr>
          </a:p>
          <a:p>
            <a:r>
              <a:rPr lang="es-AR" sz="2800" dirty="0" smtClean="0">
                <a:solidFill>
                  <a:srgbClr val="0F233C"/>
                </a:solidFill>
              </a:rPr>
              <a:t>Caso de Estudio</a:t>
            </a: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a:t>
            </a:r>
            <a:endParaRPr lang="en-US" sz="4000" dirty="0">
              <a:solidFill>
                <a:srgbClr val="0F233C"/>
              </a:solidFill>
            </a:endParaRPr>
          </a:p>
        </p:txBody>
      </p:sp>
      <p:pic>
        <p:nvPicPr>
          <p:cNvPr id="2050" name="Picture 2"/>
          <p:cNvPicPr>
            <a:picLocks noChangeAspect="1" noChangeArrowheads="1"/>
          </p:cNvPicPr>
          <p:nvPr/>
        </p:nvPicPr>
        <p:blipFill>
          <a:blip r:embed="rId3" cstate="print"/>
          <a:srcRect/>
          <a:stretch>
            <a:fillRect/>
          </a:stretch>
        </p:blipFill>
        <p:spPr bwMode="auto">
          <a:xfrm>
            <a:off x="2214546" y="3071810"/>
            <a:ext cx="4761905" cy="3314286"/>
          </a:xfrm>
          <a:prstGeom prst="rect">
            <a:avLst/>
          </a:prstGeom>
          <a:noFill/>
          <a:ln w="9525">
            <a:solidFill>
              <a:schemeClr val="tx1"/>
            </a:solidFill>
            <a:miter lim="800000"/>
            <a:headEnd/>
            <a:tailEnd/>
          </a:ln>
        </p:spPr>
      </p:pic>
      <p:sp>
        <p:nvSpPr>
          <p:cNvPr id="5" name="2 Marcador de contenido"/>
          <p:cNvSpPr>
            <a:spLocks noGrp="1"/>
          </p:cNvSpPr>
          <p:nvPr>
            <p:ph idx="1"/>
          </p:nvPr>
        </p:nvSpPr>
        <p:spPr>
          <a:xfrm>
            <a:off x="457200" y="1285860"/>
            <a:ext cx="8229600" cy="1928827"/>
          </a:xfrm>
        </p:spPr>
        <p:txBody>
          <a:bodyPr>
            <a:normAutofit/>
          </a:bodyPr>
          <a:lstStyle/>
          <a:p>
            <a:pPr algn="ctr">
              <a:buNone/>
            </a:pPr>
            <a:r>
              <a:rPr lang="es-AR" sz="2600" dirty="0" smtClean="0">
                <a:solidFill>
                  <a:srgbClr val="0F233C"/>
                </a:solidFill>
              </a:rPr>
              <a:t>Automatizar el proceso de identificación de </a:t>
            </a:r>
            <a:r>
              <a:rPr lang="es-AR" sz="2600" dirty="0" err="1" smtClean="0">
                <a:solidFill>
                  <a:srgbClr val="0F233C"/>
                </a:solidFill>
              </a:rPr>
              <a:t>crosscutting</a:t>
            </a:r>
            <a:r>
              <a:rPr lang="es-AR" sz="2600" dirty="0" smtClean="0">
                <a:solidFill>
                  <a:srgbClr val="0F233C"/>
                </a:solidFill>
              </a:rPr>
              <a:t> </a:t>
            </a:r>
            <a:r>
              <a:rPr lang="es-AR" sz="2600" dirty="0" err="1" smtClean="0">
                <a:solidFill>
                  <a:srgbClr val="0F233C"/>
                </a:solidFill>
              </a:rPr>
              <a:t>concerns</a:t>
            </a:r>
            <a:r>
              <a:rPr lang="es-AR" sz="2600" dirty="0" smtClean="0">
                <a:solidFill>
                  <a:srgbClr val="0F233C"/>
                </a:solidFill>
              </a:rPr>
              <a:t> sobre un código orientado a objetos mediante el uso de un sistema experto basado en reglas de inferencia.</a:t>
            </a:r>
            <a:endParaRPr lang="en-US" sz="2600" dirty="0">
              <a:solidFill>
                <a:srgbClr val="0F233C"/>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a:t>
            </a:r>
            <a:endParaRPr lang="en-US" sz="4000" dirty="0">
              <a:solidFill>
                <a:srgbClr val="0F233C"/>
              </a:solidFill>
            </a:endParaRPr>
          </a:p>
        </p:txBody>
      </p:sp>
      <p:sp>
        <p:nvSpPr>
          <p:cNvPr id="7" name="2 Marcador de contenido"/>
          <p:cNvSpPr>
            <a:spLocks noGrp="1"/>
          </p:cNvSpPr>
          <p:nvPr>
            <p:ph idx="1"/>
          </p:nvPr>
        </p:nvSpPr>
        <p:spPr>
          <a:xfrm>
            <a:off x="457200" y="1600200"/>
            <a:ext cx="8229600" cy="4614882"/>
          </a:xfrm>
        </p:spPr>
        <p:txBody>
          <a:bodyPr>
            <a:normAutofit/>
          </a:bodyPr>
          <a:lstStyle/>
          <a:p>
            <a:pPr algn="just"/>
            <a:r>
              <a:rPr lang="es-ES" sz="2600" b="1" dirty="0" err="1" smtClean="0">
                <a:solidFill>
                  <a:srgbClr val="0F233C"/>
                </a:solidFill>
              </a:rPr>
              <a:t>Parser</a:t>
            </a:r>
            <a:r>
              <a:rPr lang="es-ES" sz="2600" b="1" dirty="0" smtClean="0">
                <a:solidFill>
                  <a:srgbClr val="0F233C"/>
                </a:solidFill>
              </a:rPr>
              <a:t> (AST)</a:t>
            </a:r>
            <a:r>
              <a:rPr lang="es-ES" sz="2600" dirty="0" smtClean="0">
                <a:solidFill>
                  <a:srgbClr val="0F233C"/>
                </a:solidFill>
              </a:rPr>
              <a:t>: componente encargado de obtener la información de la estructura de las clases del proyecto Java y traducirla a hechos lógicos.</a:t>
            </a:r>
          </a:p>
          <a:p>
            <a:pPr algn="just"/>
            <a:r>
              <a:rPr lang="es-ES" sz="2600" b="1" dirty="0" smtClean="0">
                <a:solidFill>
                  <a:srgbClr val="0F233C"/>
                </a:solidFill>
              </a:rPr>
              <a:t>Hechos del Proyecto</a:t>
            </a:r>
            <a:r>
              <a:rPr lang="es-ES" sz="2600" dirty="0" smtClean="0">
                <a:solidFill>
                  <a:srgbClr val="0F233C"/>
                </a:solidFill>
              </a:rPr>
              <a:t>: representan la estructura interna de cada clase del proyecto. Constituyen la entrada al motor de inferencia.</a:t>
            </a:r>
          </a:p>
          <a:p>
            <a:pPr algn="just"/>
            <a:r>
              <a:rPr lang="es-ES" sz="2600" b="1" dirty="0" smtClean="0">
                <a:solidFill>
                  <a:srgbClr val="0F233C"/>
                </a:solidFill>
              </a:rPr>
              <a:t>Sistema Experto (</a:t>
            </a:r>
            <a:r>
              <a:rPr lang="es-ES" sz="2600" b="1" dirty="0" err="1" smtClean="0">
                <a:solidFill>
                  <a:srgbClr val="0F233C"/>
                </a:solidFill>
              </a:rPr>
              <a:t>Jess</a:t>
            </a:r>
            <a:r>
              <a:rPr lang="es-ES" sz="2600" b="1" dirty="0" smtClean="0">
                <a:solidFill>
                  <a:srgbClr val="0F233C"/>
                </a:solidFill>
              </a:rPr>
              <a:t>)</a:t>
            </a:r>
            <a:r>
              <a:rPr lang="es-ES" sz="2600" dirty="0" smtClean="0">
                <a:solidFill>
                  <a:srgbClr val="0F233C"/>
                </a:solidFill>
              </a:rPr>
              <a:t>: motor de inferencia en donde se desarrollan los sistemas expertos. Cada técnica de AM implementada constituye un sistema experto en sí misma.</a:t>
            </a:r>
          </a:p>
          <a:p>
            <a:endParaRPr lang="en-US" sz="2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 </a:t>
            </a:r>
            <a:r>
              <a:rPr lang="es-AR" sz="4000" dirty="0" smtClean="0">
                <a:solidFill>
                  <a:srgbClr val="0F233C"/>
                </a:solidFill>
              </a:rPr>
              <a:t>Fan-in</a:t>
            </a:r>
            <a:endParaRPr lang="en-US" sz="4000" dirty="0">
              <a:solidFill>
                <a:srgbClr val="0F233C"/>
              </a:solidFill>
            </a:endParaRPr>
          </a:p>
        </p:txBody>
      </p:sp>
      <p:sp>
        <p:nvSpPr>
          <p:cNvPr id="7" name="2 Marcador de contenido"/>
          <p:cNvSpPr>
            <a:spLocks noGrp="1"/>
          </p:cNvSpPr>
          <p:nvPr>
            <p:ph idx="1"/>
          </p:nvPr>
        </p:nvSpPr>
        <p:spPr>
          <a:xfrm>
            <a:off x="457200" y="1600201"/>
            <a:ext cx="8229600" cy="757229"/>
          </a:xfrm>
        </p:spPr>
        <p:txBody>
          <a:bodyPr>
            <a:normAutofit fontScale="92500"/>
          </a:bodyPr>
          <a:lstStyle/>
          <a:p>
            <a:pPr algn="just"/>
            <a:r>
              <a:rPr lang="es-ES" sz="2800" dirty="0" smtClean="0">
                <a:solidFill>
                  <a:srgbClr val="0F233C"/>
                </a:solidFill>
              </a:rPr>
              <a:t>Calcula el valor de Fan-in de cada método del sistema.</a:t>
            </a:r>
            <a:endParaRPr lang="en-US" sz="2800" dirty="0" smtClean="0">
              <a:solidFill>
                <a:srgbClr val="0F233C"/>
              </a:solidFill>
            </a:endParaRPr>
          </a:p>
        </p:txBody>
      </p:sp>
      <p:sp>
        <p:nvSpPr>
          <p:cNvPr id="4" name="3 CuadroTexto"/>
          <p:cNvSpPr txBox="1"/>
          <p:nvPr/>
        </p:nvSpPr>
        <p:spPr>
          <a:xfrm>
            <a:off x="500034" y="2500306"/>
            <a:ext cx="1643074" cy="830997"/>
          </a:xfrm>
          <a:prstGeom prst="rect">
            <a:avLst/>
          </a:prstGeom>
          <a:noFill/>
        </p:spPr>
        <p:txBody>
          <a:bodyPr wrap="square" rtlCol="0">
            <a:spAutoFit/>
          </a:bodyPr>
          <a:lstStyle/>
          <a:p>
            <a:r>
              <a:rPr lang="es-AR" sz="2400" dirty="0" smtClean="0">
                <a:solidFill>
                  <a:srgbClr val="0F233C"/>
                </a:solidFill>
              </a:rPr>
              <a:t>Alto valor  de fan-in</a:t>
            </a:r>
            <a:endParaRPr lang="en-US" sz="2400" dirty="0">
              <a:solidFill>
                <a:srgbClr val="0F233C"/>
              </a:solidFill>
            </a:endParaRPr>
          </a:p>
        </p:txBody>
      </p:sp>
      <p:sp>
        <p:nvSpPr>
          <p:cNvPr id="5" name="4 Flecha derecha"/>
          <p:cNvSpPr/>
          <p:nvPr/>
        </p:nvSpPr>
        <p:spPr>
          <a:xfrm>
            <a:off x="2000232" y="271462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5214942" y="2357430"/>
            <a:ext cx="3857652" cy="1200329"/>
          </a:xfrm>
          <a:prstGeom prst="rect">
            <a:avLst/>
          </a:prstGeom>
          <a:noFill/>
        </p:spPr>
        <p:txBody>
          <a:bodyPr wrap="square" rtlCol="0">
            <a:spAutoFit/>
          </a:bodyPr>
          <a:lstStyle/>
          <a:p>
            <a:r>
              <a:rPr lang="es-AR" sz="2400" dirty="0" smtClean="0">
                <a:solidFill>
                  <a:srgbClr val="0F233C"/>
                </a:solidFill>
              </a:rPr>
              <a:t>Alto probabilidad de implementar comportamiento crosscutting</a:t>
            </a:r>
            <a:endParaRPr lang="en-US" sz="2400" dirty="0">
              <a:solidFill>
                <a:srgbClr val="0F233C"/>
              </a:solidFill>
            </a:endParaRPr>
          </a:p>
        </p:txBody>
      </p:sp>
      <p:sp>
        <p:nvSpPr>
          <p:cNvPr id="8" name="2 Marcador de contenido"/>
          <p:cNvSpPr txBox="1">
            <a:spLocks/>
          </p:cNvSpPr>
          <p:nvPr/>
        </p:nvSpPr>
        <p:spPr>
          <a:xfrm>
            <a:off x="457200" y="3857628"/>
            <a:ext cx="8229600" cy="271464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s-AR" sz="2400" dirty="0" smtClean="0">
                <a:solidFill>
                  <a:srgbClr val="0F233C"/>
                </a:solidFill>
              </a:rPr>
              <a:t>Razonamiento del experto:</a:t>
            </a:r>
          </a:p>
          <a:p>
            <a:pPr marL="800100" lvl="1" indent="-342900" algn="just">
              <a:spcBef>
                <a:spcPct val="20000"/>
              </a:spcBef>
              <a:buFont typeface="Calibri" pitchFamily="34" charset="0"/>
              <a:buChar char="–"/>
            </a:pPr>
            <a:r>
              <a:rPr lang="es-AR" sz="2400" dirty="0" smtClean="0">
                <a:solidFill>
                  <a:srgbClr val="0F233C"/>
                </a:solidFill>
              </a:rPr>
              <a:t>Calculo de clases y método </a:t>
            </a:r>
            <a:r>
              <a:rPr lang="es-AR" sz="2400" dirty="0" smtClean="0">
                <a:solidFill>
                  <a:srgbClr val="0F233C"/>
                </a:solidFill>
              </a:rPr>
              <a:t>familiares.</a:t>
            </a:r>
            <a:endParaRPr lang="es-AR" sz="2400" dirty="0" smtClean="0">
              <a:solidFill>
                <a:srgbClr val="0F233C"/>
              </a:solidFill>
            </a:endParaRPr>
          </a:p>
          <a:p>
            <a:pPr marL="800100" lvl="1" indent="-342900" algn="just">
              <a:spcBef>
                <a:spcPct val="20000"/>
              </a:spcBef>
              <a:buFont typeface="Calibri" pitchFamily="34" charset="0"/>
              <a:buChar char="–"/>
            </a:pPr>
            <a:r>
              <a:rPr lang="es-AR" sz="2400" dirty="0" smtClean="0">
                <a:solidFill>
                  <a:srgbClr val="0F233C"/>
                </a:solidFill>
              </a:rPr>
              <a:t>Propagación de llamadas no </a:t>
            </a:r>
            <a:r>
              <a:rPr lang="es-AR" sz="2400" dirty="0" smtClean="0">
                <a:solidFill>
                  <a:srgbClr val="0F233C"/>
                </a:solidFill>
              </a:rPr>
              <a:t>directas.</a:t>
            </a:r>
            <a:endParaRPr lang="es-AR" sz="2400" dirty="0" smtClean="0">
              <a:solidFill>
                <a:srgbClr val="0F233C"/>
              </a:solidFill>
            </a:endParaRPr>
          </a:p>
          <a:p>
            <a:pPr marL="800100" lvl="1" indent="-342900" algn="just">
              <a:spcBef>
                <a:spcPct val="20000"/>
              </a:spcBef>
              <a:buFont typeface="Calibri" pitchFamily="34" charset="0"/>
              <a:buChar char="–"/>
            </a:pPr>
            <a:r>
              <a:rPr lang="es-AR" sz="2400" dirty="0" smtClean="0">
                <a:solidFill>
                  <a:srgbClr val="0F233C"/>
                </a:solidFill>
              </a:rPr>
              <a:t>Calculo de fan-in total: suma de llamados directos y no </a:t>
            </a:r>
            <a:r>
              <a:rPr lang="es-AR" sz="2400" dirty="0" smtClean="0">
                <a:solidFill>
                  <a:srgbClr val="0F233C"/>
                </a:solidFill>
              </a:rPr>
              <a:t>directos.</a:t>
            </a:r>
            <a:endParaRPr lang="en-US" sz="2400" dirty="0">
              <a:solidFill>
                <a:srgbClr val="0F233C"/>
              </a:solidFill>
            </a:endParaRPr>
          </a:p>
        </p:txBody>
      </p:sp>
      <p:sp>
        <p:nvSpPr>
          <p:cNvPr id="9" name="8 Flecha derecha"/>
          <p:cNvSpPr/>
          <p:nvPr/>
        </p:nvSpPr>
        <p:spPr>
          <a:xfrm>
            <a:off x="4429124" y="271462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CuadroTexto"/>
          <p:cNvSpPr txBox="1"/>
          <p:nvPr/>
        </p:nvSpPr>
        <p:spPr>
          <a:xfrm>
            <a:off x="2714612" y="2643182"/>
            <a:ext cx="1643074" cy="461665"/>
          </a:xfrm>
          <a:prstGeom prst="rect">
            <a:avLst/>
          </a:prstGeom>
          <a:noFill/>
        </p:spPr>
        <p:txBody>
          <a:bodyPr wrap="square" rtlCol="0">
            <a:spAutoFit/>
          </a:bodyPr>
          <a:lstStyle/>
          <a:p>
            <a:r>
              <a:rPr lang="es-AR" sz="2400" dirty="0" smtClean="0">
                <a:solidFill>
                  <a:srgbClr val="0F233C"/>
                </a:solidFill>
              </a:rPr>
              <a:t>dispersión</a:t>
            </a:r>
            <a:endParaRPr lang="en-US" sz="2400" dirty="0">
              <a:solidFill>
                <a:srgbClr val="0F233C"/>
              </a:solidFill>
            </a:endParaRPr>
          </a:p>
        </p:txBody>
      </p:sp>
      <p:pic>
        <p:nvPicPr>
          <p:cNvPr id="3" name="Picture 4" descr="C:\Users\maria\Desktop\Telefono_Dibujo.gif"/>
          <p:cNvPicPr>
            <a:picLocks noChangeAspect="1" noChangeArrowheads="1"/>
          </p:cNvPicPr>
          <p:nvPr/>
        </p:nvPicPr>
        <p:blipFill>
          <a:blip r:embed="rId3" cstate="print"/>
          <a:srcRect/>
          <a:stretch>
            <a:fillRect/>
          </a:stretch>
        </p:blipFill>
        <p:spPr bwMode="auto">
          <a:xfrm>
            <a:off x="6715140" y="3643314"/>
            <a:ext cx="1512911" cy="150019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p:cNvSpPr>
            <a:spLocks noGrp="1"/>
          </p:cNvSpPr>
          <p:nvPr>
            <p:ph idx="1"/>
          </p:nvPr>
        </p:nvSpPr>
        <p:spPr>
          <a:xfrm>
            <a:off x="457200" y="1600201"/>
            <a:ext cx="8329642" cy="1543047"/>
          </a:xfrm>
        </p:spPr>
        <p:txBody>
          <a:bodyPr>
            <a:normAutofit/>
          </a:bodyPr>
          <a:lstStyle/>
          <a:p>
            <a:pPr algn="ctr">
              <a:buNone/>
            </a:pPr>
            <a:r>
              <a:rPr lang="es-AR" sz="2600" dirty="0" smtClean="0">
                <a:solidFill>
                  <a:srgbClr val="0F233C"/>
                </a:solidFill>
              </a:rPr>
              <a:t>Método Único: “Un método sin valor de retorno el cual implementa un mensaje que no es implementado por ningún otro método”.</a:t>
            </a:r>
          </a:p>
        </p:txBody>
      </p:sp>
      <p:sp>
        <p:nvSpPr>
          <p:cNvPr id="4" name="3 CuadroTexto"/>
          <p:cNvSpPr txBox="1"/>
          <p:nvPr/>
        </p:nvSpPr>
        <p:spPr>
          <a:xfrm>
            <a:off x="640080" y="3214686"/>
            <a:ext cx="2643206" cy="830997"/>
          </a:xfrm>
          <a:prstGeom prst="rect">
            <a:avLst/>
          </a:prstGeom>
          <a:noFill/>
        </p:spPr>
        <p:txBody>
          <a:bodyPr wrap="square" rtlCol="0">
            <a:spAutoFit/>
          </a:bodyPr>
          <a:lstStyle/>
          <a:p>
            <a:r>
              <a:rPr lang="es-AR" sz="2400" dirty="0" smtClean="0">
                <a:solidFill>
                  <a:srgbClr val="0F233C"/>
                </a:solidFill>
              </a:rPr>
              <a:t>Método único y alto valor  de fan-in</a:t>
            </a:r>
            <a:endParaRPr lang="en-US" sz="2400" dirty="0">
              <a:solidFill>
                <a:srgbClr val="0F233C"/>
              </a:solidFill>
            </a:endParaRPr>
          </a:p>
        </p:txBody>
      </p:sp>
      <p:sp>
        <p:nvSpPr>
          <p:cNvPr id="5" name="4 Flecha derecha"/>
          <p:cNvSpPr/>
          <p:nvPr/>
        </p:nvSpPr>
        <p:spPr>
          <a:xfrm>
            <a:off x="3643306" y="342900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500562" y="3286124"/>
            <a:ext cx="4214842" cy="830997"/>
          </a:xfrm>
          <a:prstGeom prst="rect">
            <a:avLst/>
          </a:prstGeom>
          <a:noFill/>
        </p:spPr>
        <p:txBody>
          <a:bodyPr wrap="square" rtlCol="0">
            <a:spAutoFit/>
          </a:bodyPr>
          <a:lstStyle/>
          <a:p>
            <a:r>
              <a:rPr lang="es-AR" sz="2400" dirty="0" smtClean="0">
                <a:solidFill>
                  <a:srgbClr val="0F233C"/>
                </a:solidFill>
              </a:rPr>
              <a:t>Implementación de método centralizado y disperso</a:t>
            </a:r>
            <a:endParaRPr lang="en-US" sz="2400" dirty="0">
              <a:solidFill>
                <a:srgbClr val="0F233C"/>
              </a:solidFill>
            </a:endParaRPr>
          </a:p>
        </p:txBody>
      </p:sp>
      <p:sp>
        <p:nvSpPr>
          <p:cNvPr id="10" name="2 Marcador de contenido"/>
          <p:cNvSpPr txBox="1">
            <a:spLocks/>
          </p:cNvSpPr>
          <p:nvPr/>
        </p:nvSpPr>
        <p:spPr>
          <a:xfrm>
            <a:off x="457200" y="4357694"/>
            <a:ext cx="8229600" cy="1928826"/>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lgn="just">
              <a:spcBef>
                <a:spcPct val="20000"/>
              </a:spcBef>
              <a:buFont typeface="Calibri" pitchFamily="34" charset="0"/>
              <a:buChar char="–"/>
            </a:pPr>
            <a:r>
              <a:rPr lang="es-AR" sz="2600" dirty="0" smtClean="0">
                <a:solidFill>
                  <a:srgbClr val="0F233C"/>
                </a:solidFill>
              </a:rPr>
              <a:t>Calculo de Fan-in de cada </a:t>
            </a:r>
            <a:r>
              <a:rPr lang="es-AR" sz="2600" dirty="0" smtClean="0">
                <a:solidFill>
                  <a:srgbClr val="0F233C"/>
                </a:solidFill>
              </a:rPr>
              <a:t>método.</a:t>
            </a:r>
            <a:endParaRPr lang="es-AR" sz="2600" dirty="0" smtClean="0">
              <a:solidFill>
                <a:srgbClr val="0F233C"/>
              </a:solidFill>
            </a:endParaRPr>
          </a:p>
          <a:p>
            <a:pPr marL="800100" lvl="1" indent="-342900" algn="just">
              <a:spcBef>
                <a:spcPct val="20000"/>
              </a:spcBef>
              <a:buFont typeface="Calibri" pitchFamily="34" charset="0"/>
              <a:buChar char="–"/>
            </a:pPr>
            <a:r>
              <a:rPr lang="es-AR" sz="2600" dirty="0" smtClean="0">
                <a:solidFill>
                  <a:srgbClr val="0F233C"/>
                </a:solidFill>
              </a:rPr>
              <a:t>Filtrado de métodos </a:t>
            </a:r>
            <a:r>
              <a:rPr lang="es-AR" sz="2600" dirty="0" smtClean="0">
                <a:solidFill>
                  <a:srgbClr val="0F233C"/>
                </a:solidFill>
              </a:rPr>
              <a:t>únicos.</a:t>
            </a:r>
            <a:endParaRPr lang="es-AR" sz="2600" dirty="0" smtClean="0">
              <a:solidFill>
                <a:srgbClr val="0F233C"/>
              </a:solidFill>
            </a:endParaRPr>
          </a:p>
        </p:txBody>
      </p:sp>
      <p:sp>
        <p:nvSpPr>
          <p:cNvPr id="11" name="1 Título"/>
          <p:cNvSpPr>
            <a:spLocks noGrp="1"/>
          </p:cNvSpPr>
          <p:nvPr>
            <p:ph type="title"/>
          </p:nvPr>
        </p:nvSpPr>
        <p:spPr>
          <a:xfrm>
            <a:off x="457200" y="274638"/>
            <a:ext cx="8229600" cy="1143000"/>
          </a:xfrm>
        </p:spPr>
        <p:txBody>
          <a:bodyPr>
            <a:normAutofit/>
          </a:bodyPr>
          <a:lstStyle/>
          <a:p>
            <a:r>
              <a:rPr lang="es-AR" sz="4000" dirty="0" smtClean="0">
                <a:solidFill>
                  <a:srgbClr val="0F233C"/>
                </a:solidFill>
              </a:rPr>
              <a:t>Propuesta: </a:t>
            </a:r>
            <a:r>
              <a:rPr lang="es-AR" sz="4000" dirty="0" smtClean="0">
                <a:solidFill>
                  <a:srgbClr val="0F233C"/>
                </a:solidFill>
              </a:rPr>
              <a:t>Métodos Únicos</a:t>
            </a:r>
            <a:endParaRPr lang="en-US" sz="4000" dirty="0">
              <a:solidFill>
                <a:srgbClr val="0F233C"/>
              </a:solidFill>
            </a:endParaRPr>
          </a:p>
        </p:txBody>
      </p:sp>
      <p:pic>
        <p:nvPicPr>
          <p:cNvPr id="2050" name="Picture 2" descr="C:\Users\maria\AppData\Local\Microsoft\Windows\Temporary Internet Files\Content.IE5\OPRKQJ7H\MMj02347000000[1].gif"/>
          <p:cNvPicPr>
            <a:picLocks noChangeAspect="1" noChangeArrowheads="1" noCrop="1"/>
          </p:cNvPicPr>
          <p:nvPr/>
        </p:nvPicPr>
        <p:blipFill>
          <a:blip r:embed="rId3" cstate="print"/>
          <a:srcRect/>
          <a:stretch>
            <a:fillRect/>
          </a:stretch>
        </p:blipFill>
        <p:spPr bwMode="auto">
          <a:xfrm>
            <a:off x="6715140" y="4643446"/>
            <a:ext cx="1857388" cy="1714512"/>
          </a:xfrm>
          <a:prstGeom prst="rect">
            <a:avLst/>
          </a:prstGeom>
          <a:noFill/>
        </p:spPr>
      </p:pic>
      <p:sp>
        <p:nvSpPr>
          <p:cNvPr id="12" name="11 Elipse"/>
          <p:cNvSpPr/>
          <p:nvPr/>
        </p:nvSpPr>
        <p:spPr>
          <a:xfrm rot="19914824">
            <a:off x="7206768" y="5366324"/>
            <a:ext cx="1000132" cy="214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74638"/>
            <a:ext cx="8786842" cy="1143000"/>
          </a:xfrm>
        </p:spPr>
        <p:txBody>
          <a:bodyPr>
            <a:normAutofit/>
          </a:bodyPr>
          <a:lstStyle/>
          <a:p>
            <a:r>
              <a:rPr lang="es-AR" sz="4000" dirty="0" smtClean="0">
                <a:solidFill>
                  <a:srgbClr val="0F233C"/>
                </a:solidFill>
              </a:rPr>
              <a:t>Propuesta: </a:t>
            </a:r>
            <a:r>
              <a:rPr lang="es-ES" sz="4000" dirty="0" smtClean="0">
                <a:solidFill>
                  <a:srgbClr val="0F233C"/>
                </a:solidFill>
              </a:rPr>
              <a:t>Relaciones de Ejecución </a:t>
            </a:r>
            <a:endParaRPr lang="en-US" sz="4000" dirty="0">
              <a:solidFill>
                <a:srgbClr val="0F233C"/>
              </a:solidFill>
            </a:endParaRPr>
          </a:p>
        </p:txBody>
      </p:sp>
      <p:sp>
        <p:nvSpPr>
          <p:cNvPr id="7" name="2 Marcador de contenido"/>
          <p:cNvSpPr>
            <a:spLocks noGrp="1"/>
          </p:cNvSpPr>
          <p:nvPr>
            <p:ph idx="1"/>
          </p:nvPr>
        </p:nvSpPr>
        <p:spPr>
          <a:xfrm>
            <a:off x="457200" y="1600201"/>
            <a:ext cx="8401080" cy="1685923"/>
          </a:xfrm>
        </p:spPr>
        <p:txBody>
          <a:bodyPr>
            <a:normAutofit/>
          </a:bodyPr>
          <a:lstStyle/>
          <a:p>
            <a:pPr algn="just"/>
            <a:r>
              <a:rPr lang="es-AR" sz="2600" dirty="0" smtClean="0">
                <a:solidFill>
                  <a:srgbClr val="0F233C"/>
                </a:solidFill>
              </a:rPr>
              <a:t>Investiga el grafo de llamadas de un programa para descubrir patrones recurrentes de ejecución: </a:t>
            </a:r>
            <a:r>
              <a:rPr lang="es-AR" sz="2600" dirty="0" err="1" smtClean="0">
                <a:solidFill>
                  <a:srgbClr val="0F233C"/>
                </a:solidFill>
              </a:rPr>
              <a:t>Outside-before</a:t>
            </a:r>
            <a:r>
              <a:rPr lang="es-AR" sz="2600" dirty="0" smtClean="0">
                <a:solidFill>
                  <a:srgbClr val="0F233C"/>
                </a:solidFill>
              </a:rPr>
              <a:t>, </a:t>
            </a:r>
            <a:r>
              <a:rPr lang="es-AR" sz="2600" dirty="0" err="1" smtClean="0">
                <a:solidFill>
                  <a:srgbClr val="0F233C"/>
                </a:solidFill>
              </a:rPr>
              <a:t>Outside-after</a:t>
            </a:r>
            <a:r>
              <a:rPr lang="es-AR" sz="2600" dirty="0" smtClean="0">
                <a:solidFill>
                  <a:srgbClr val="0F233C"/>
                </a:solidFill>
              </a:rPr>
              <a:t>, </a:t>
            </a:r>
            <a:r>
              <a:rPr lang="es-AR" sz="2600" dirty="0" err="1" smtClean="0">
                <a:solidFill>
                  <a:srgbClr val="0F233C"/>
                </a:solidFill>
              </a:rPr>
              <a:t>Inside-first</a:t>
            </a:r>
            <a:r>
              <a:rPr lang="es-AR" sz="2600" dirty="0" smtClean="0">
                <a:solidFill>
                  <a:srgbClr val="0F233C"/>
                </a:solidFill>
              </a:rPr>
              <a:t> y </a:t>
            </a:r>
            <a:r>
              <a:rPr lang="es-AR" sz="2600" dirty="0" err="1" smtClean="0">
                <a:solidFill>
                  <a:srgbClr val="0F233C"/>
                </a:solidFill>
              </a:rPr>
              <a:t>Inside-last</a:t>
            </a:r>
            <a:r>
              <a:rPr lang="es-AR" sz="2600" dirty="0" smtClean="0">
                <a:solidFill>
                  <a:srgbClr val="0F233C"/>
                </a:solidFill>
              </a:rPr>
              <a:t>.</a:t>
            </a:r>
            <a:endParaRPr lang="en-US" sz="2600" dirty="0">
              <a:solidFill>
                <a:srgbClr val="0F233C"/>
              </a:solidFill>
            </a:endParaRPr>
          </a:p>
        </p:txBody>
      </p:sp>
      <p:sp>
        <p:nvSpPr>
          <p:cNvPr id="4" name="3 CuadroTexto"/>
          <p:cNvSpPr txBox="1"/>
          <p:nvPr/>
        </p:nvSpPr>
        <p:spPr>
          <a:xfrm>
            <a:off x="640080" y="3383821"/>
            <a:ext cx="3000396" cy="830997"/>
          </a:xfrm>
          <a:prstGeom prst="rect">
            <a:avLst/>
          </a:prstGeom>
          <a:noFill/>
        </p:spPr>
        <p:txBody>
          <a:bodyPr wrap="square" rtlCol="0">
            <a:spAutoFit/>
          </a:bodyPr>
          <a:lstStyle/>
          <a:p>
            <a:r>
              <a:rPr lang="es-AR" sz="2400" dirty="0" smtClean="0">
                <a:solidFill>
                  <a:srgbClr val="0F233C"/>
                </a:solidFill>
              </a:rPr>
              <a:t>Método que participa en varias relaciones</a:t>
            </a:r>
            <a:endParaRPr lang="en-US" sz="2400" dirty="0">
              <a:solidFill>
                <a:srgbClr val="0F233C"/>
              </a:solidFill>
            </a:endParaRPr>
          </a:p>
        </p:txBody>
      </p:sp>
      <p:sp>
        <p:nvSpPr>
          <p:cNvPr id="5" name="4 Flecha derecha"/>
          <p:cNvSpPr/>
          <p:nvPr/>
        </p:nvSpPr>
        <p:spPr>
          <a:xfrm>
            <a:off x="3857620" y="3598135"/>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572000" y="3383821"/>
            <a:ext cx="4357718" cy="830997"/>
          </a:xfrm>
          <a:prstGeom prst="rect">
            <a:avLst/>
          </a:prstGeom>
          <a:noFill/>
        </p:spPr>
        <p:txBody>
          <a:bodyPr wrap="square" rtlCol="0">
            <a:spAutoFit/>
          </a:bodyPr>
          <a:lstStyle/>
          <a:p>
            <a:r>
              <a:rPr lang="es-AR" sz="2400" dirty="0" smtClean="0">
                <a:solidFill>
                  <a:srgbClr val="0F233C"/>
                </a:solidFill>
              </a:rPr>
              <a:t>Implementación de métodos disperso</a:t>
            </a:r>
            <a:endParaRPr lang="en-US" sz="2400" dirty="0">
              <a:solidFill>
                <a:srgbClr val="0F233C"/>
              </a:solidFill>
            </a:endParaRPr>
          </a:p>
        </p:txBody>
      </p:sp>
      <p:sp>
        <p:nvSpPr>
          <p:cNvPr id="8" name="2 Marcador de contenido"/>
          <p:cNvSpPr txBox="1">
            <a:spLocks/>
          </p:cNvSpPr>
          <p:nvPr/>
        </p:nvSpPr>
        <p:spPr>
          <a:xfrm>
            <a:off x="457200" y="4572008"/>
            <a:ext cx="8229600" cy="178597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spcBef>
                <a:spcPct val="20000"/>
              </a:spcBef>
              <a:buFont typeface="Calibri" pitchFamily="34" charset="0"/>
              <a:buChar char="–"/>
            </a:pPr>
            <a:r>
              <a:rPr lang="es-AR" sz="2600" dirty="0" smtClean="0">
                <a:solidFill>
                  <a:srgbClr val="0F233C"/>
                </a:solidFill>
              </a:rPr>
              <a:t>Cálculo de relaciones comparando </a:t>
            </a:r>
            <a:r>
              <a:rPr lang="es-AR" sz="2600" dirty="0" smtClean="0">
                <a:solidFill>
                  <a:srgbClr val="0F233C"/>
                </a:solidFill>
              </a:rPr>
              <a:t>precedencias.</a:t>
            </a:r>
            <a:endParaRPr lang="es-AR" sz="2600" dirty="0" smtClean="0">
              <a:solidFill>
                <a:srgbClr val="0F233C"/>
              </a:solidFill>
            </a:endParaRPr>
          </a:p>
          <a:p>
            <a:pPr marL="800100" lvl="1" indent="-342900">
              <a:spcBef>
                <a:spcPct val="20000"/>
              </a:spcBef>
              <a:buFont typeface="Calibri" pitchFamily="34" charset="0"/>
              <a:buChar char="–"/>
            </a:pPr>
            <a:r>
              <a:rPr lang="es-AR" sz="2600" dirty="0" smtClean="0">
                <a:solidFill>
                  <a:srgbClr val="0F233C"/>
                </a:solidFill>
              </a:rPr>
              <a:t>Cálculo de cantidad de relaciones por </a:t>
            </a:r>
            <a:r>
              <a:rPr lang="es-AR" sz="2600" dirty="0" smtClean="0">
                <a:solidFill>
                  <a:srgbClr val="0F233C"/>
                </a:solidFill>
              </a:rPr>
              <a:t>método.</a:t>
            </a:r>
            <a:endParaRPr lang="es-AR" sz="2600" dirty="0" smtClean="0">
              <a:solidFill>
                <a:srgbClr val="0F233C"/>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 Métodos Redirectores</a:t>
            </a:r>
            <a:endParaRPr lang="en-US" sz="4000" dirty="0">
              <a:solidFill>
                <a:srgbClr val="0F233C"/>
              </a:solidFill>
            </a:endParaRPr>
          </a:p>
        </p:txBody>
      </p:sp>
      <p:sp>
        <p:nvSpPr>
          <p:cNvPr id="7" name="2 Marcador de contenido"/>
          <p:cNvSpPr>
            <a:spLocks noGrp="1"/>
          </p:cNvSpPr>
          <p:nvPr>
            <p:ph idx="1"/>
          </p:nvPr>
        </p:nvSpPr>
        <p:spPr>
          <a:xfrm>
            <a:off x="457200" y="1600201"/>
            <a:ext cx="8229600" cy="1471609"/>
          </a:xfrm>
        </p:spPr>
        <p:txBody>
          <a:bodyPr>
            <a:normAutofit/>
          </a:bodyPr>
          <a:lstStyle/>
          <a:p>
            <a:r>
              <a:rPr lang="es-ES_tradnl" sz="2600" dirty="0" smtClean="0">
                <a:solidFill>
                  <a:srgbClr val="0F233C"/>
                </a:solidFill>
              </a:rPr>
              <a:t>Detectar clases en las que sus métodos redirijan sus llamadas consistentemente a métodos dedicados de otras clases.</a:t>
            </a:r>
            <a:endParaRPr lang="en-US" sz="2600" dirty="0">
              <a:solidFill>
                <a:srgbClr val="0F233C"/>
              </a:solidFill>
            </a:endParaRPr>
          </a:p>
        </p:txBody>
      </p:sp>
      <p:sp>
        <p:nvSpPr>
          <p:cNvPr id="4" name="3 CuadroTexto"/>
          <p:cNvSpPr txBox="1"/>
          <p:nvPr/>
        </p:nvSpPr>
        <p:spPr>
          <a:xfrm>
            <a:off x="642910" y="3214686"/>
            <a:ext cx="3357586" cy="830997"/>
          </a:xfrm>
          <a:prstGeom prst="rect">
            <a:avLst/>
          </a:prstGeom>
          <a:noFill/>
        </p:spPr>
        <p:txBody>
          <a:bodyPr wrap="square" rtlCol="0">
            <a:spAutoFit/>
          </a:bodyPr>
          <a:lstStyle/>
          <a:p>
            <a:r>
              <a:rPr lang="es-AR" sz="2400" dirty="0" smtClean="0">
                <a:solidFill>
                  <a:srgbClr val="0F233C"/>
                </a:solidFill>
              </a:rPr>
              <a:t>Clases con gran cantidad de métodos redirectores</a:t>
            </a:r>
            <a:endParaRPr lang="en-US" sz="2400" dirty="0">
              <a:solidFill>
                <a:srgbClr val="0F233C"/>
              </a:solidFill>
            </a:endParaRPr>
          </a:p>
        </p:txBody>
      </p:sp>
      <p:sp>
        <p:nvSpPr>
          <p:cNvPr id="5" name="4 Flecha derecha"/>
          <p:cNvSpPr/>
          <p:nvPr/>
        </p:nvSpPr>
        <p:spPr>
          <a:xfrm>
            <a:off x="4143372" y="3429000"/>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CuadroTexto"/>
          <p:cNvSpPr txBox="1"/>
          <p:nvPr/>
        </p:nvSpPr>
        <p:spPr>
          <a:xfrm>
            <a:off x="4857752" y="3218688"/>
            <a:ext cx="4214842" cy="830997"/>
          </a:xfrm>
          <a:prstGeom prst="rect">
            <a:avLst/>
          </a:prstGeom>
          <a:noFill/>
        </p:spPr>
        <p:txBody>
          <a:bodyPr wrap="square" rtlCol="0">
            <a:spAutoFit/>
          </a:bodyPr>
          <a:lstStyle/>
          <a:p>
            <a:r>
              <a:rPr lang="es-AR" sz="2400" dirty="0" smtClean="0">
                <a:solidFill>
                  <a:srgbClr val="0F233C"/>
                </a:solidFill>
              </a:rPr>
              <a:t>Implementación de patrones </a:t>
            </a:r>
            <a:r>
              <a:rPr lang="es-AR" sz="2400" dirty="0" err="1" smtClean="0">
                <a:solidFill>
                  <a:srgbClr val="0F233C"/>
                </a:solidFill>
              </a:rPr>
              <a:t>decorator</a:t>
            </a:r>
            <a:r>
              <a:rPr lang="es-AR" sz="2400" dirty="0" smtClean="0">
                <a:solidFill>
                  <a:srgbClr val="0F233C"/>
                </a:solidFill>
              </a:rPr>
              <a:t> y </a:t>
            </a:r>
            <a:r>
              <a:rPr lang="es-AR" sz="2400" dirty="0" err="1" smtClean="0">
                <a:solidFill>
                  <a:srgbClr val="0F233C"/>
                </a:solidFill>
              </a:rPr>
              <a:t>adapters</a:t>
            </a:r>
            <a:endParaRPr lang="en-US" sz="2400" dirty="0">
              <a:solidFill>
                <a:srgbClr val="0F233C"/>
              </a:solidFill>
            </a:endParaRPr>
          </a:p>
        </p:txBody>
      </p:sp>
      <p:sp>
        <p:nvSpPr>
          <p:cNvPr id="8" name="2 Marcador de contenido"/>
          <p:cNvSpPr txBox="1">
            <a:spLocks/>
          </p:cNvSpPr>
          <p:nvPr/>
        </p:nvSpPr>
        <p:spPr>
          <a:xfrm>
            <a:off x="500034" y="4357694"/>
            <a:ext cx="8229600" cy="2500306"/>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lgn="just">
              <a:spcBef>
                <a:spcPct val="20000"/>
              </a:spcBef>
              <a:buFont typeface="Calibri" pitchFamily="34" charset="0"/>
              <a:buChar char="–"/>
            </a:pPr>
            <a:r>
              <a:rPr lang="es-AR" sz="2600" dirty="0" smtClean="0">
                <a:solidFill>
                  <a:srgbClr val="0F233C"/>
                </a:solidFill>
              </a:rPr>
              <a:t>Identificación de métodos que </a:t>
            </a:r>
            <a:r>
              <a:rPr lang="es-AR" sz="2600" dirty="0" err="1" smtClean="0">
                <a:solidFill>
                  <a:srgbClr val="0F233C"/>
                </a:solidFill>
              </a:rPr>
              <a:t>redireccionan</a:t>
            </a:r>
            <a:r>
              <a:rPr lang="es-AR" sz="2600" dirty="0" smtClean="0">
                <a:solidFill>
                  <a:srgbClr val="0F233C"/>
                </a:solidFill>
              </a:rPr>
              <a:t> su llamada a un método de otra </a:t>
            </a:r>
            <a:r>
              <a:rPr lang="es-AR" sz="2600" dirty="0" smtClean="0">
                <a:solidFill>
                  <a:srgbClr val="0F233C"/>
                </a:solidFill>
              </a:rPr>
              <a:t>clase.</a:t>
            </a:r>
            <a:endParaRPr lang="es-AR" sz="2600" dirty="0" smtClean="0">
              <a:solidFill>
                <a:srgbClr val="0F233C"/>
              </a:solidFill>
            </a:endParaRPr>
          </a:p>
          <a:p>
            <a:pPr marL="800100" lvl="1" indent="-342900" algn="just">
              <a:spcBef>
                <a:spcPct val="20000"/>
              </a:spcBef>
              <a:buFont typeface="Calibri" pitchFamily="34" charset="0"/>
              <a:buChar char="–"/>
            </a:pPr>
            <a:r>
              <a:rPr lang="es-AR" sz="2600" dirty="0" smtClean="0">
                <a:solidFill>
                  <a:srgbClr val="0F233C"/>
                </a:solidFill>
              </a:rPr>
              <a:t>Cálculo de cantidad de métodos </a:t>
            </a:r>
            <a:r>
              <a:rPr lang="es-AR" sz="2600" dirty="0" err="1" smtClean="0">
                <a:solidFill>
                  <a:srgbClr val="0F233C"/>
                </a:solidFill>
              </a:rPr>
              <a:t>redireccionadores</a:t>
            </a:r>
            <a:r>
              <a:rPr lang="es-AR" sz="2600" dirty="0" smtClean="0">
                <a:solidFill>
                  <a:srgbClr val="0F233C"/>
                </a:solidFill>
              </a:rPr>
              <a:t> por clase.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Propuesta: Sinergia</a:t>
            </a:r>
            <a:endParaRPr lang="en-US" sz="4000" dirty="0">
              <a:solidFill>
                <a:srgbClr val="0F233C"/>
              </a:solidFill>
            </a:endParaRPr>
          </a:p>
        </p:txBody>
      </p:sp>
      <p:sp>
        <p:nvSpPr>
          <p:cNvPr id="7" name="2 Marcador de contenido"/>
          <p:cNvSpPr>
            <a:spLocks noGrp="1"/>
          </p:cNvSpPr>
          <p:nvPr>
            <p:ph idx="1"/>
          </p:nvPr>
        </p:nvSpPr>
        <p:spPr>
          <a:xfrm>
            <a:off x="457200" y="1600201"/>
            <a:ext cx="8686800" cy="1257295"/>
          </a:xfrm>
        </p:spPr>
        <p:txBody>
          <a:bodyPr>
            <a:normAutofit/>
          </a:bodyPr>
          <a:lstStyle/>
          <a:p>
            <a:r>
              <a:rPr lang="es-AR" sz="2600" dirty="0" smtClean="0">
                <a:solidFill>
                  <a:srgbClr val="0F233C"/>
                </a:solidFill>
              </a:rPr>
              <a:t>Análisis conjunto de los resultados de los algoritmos de Fan-in, </a:t>
            </a:r>
            <a:r>
              <a:rPr lang="es-AR" sz="2600" dirty="0" err="1" smtClean="0">
                <a:solidFill>
                  <a:srgbClr val="0F233C"/>
                </a:solidFill>
              </a:rPr>
              <a:t>Unique</a:t>
            </a:r>
            <a:r>
              <a:rPr lang="es-AR" sz="2600" dirty="0" smtClean="0">
                <a:solidFill>
                  <a:srgbClr val="0F233C"/>
                </a:solidFill>
              </a:rPr>
              <a:t> </a:t>
            </a:r>
            <a:r>
              <a:rPr lang="es-AR" sz="2600" dirty="0" err="1" smtClean="0">
                <a:solidFill>
                  <a:srgbClr val="0F233C"/>
                </a:solidFill>
              </a:rPr>
              <a:t>Methods</a:t>
            </a:r>
            <a:r>
              <a:rPr lang="es-AR" sz="2600" dirty="0" smtClean="0">
                <a:solidFill>
                  <a:srgbClr val="0F233C"/>
                </a:solidFill>
              </a:rPr>
              <a:t> y </a:t>
            </a:r>
            <a:r>
              <a:rPr lang="es-AR" sz="2600" dirty="0" err="1" smtClean="0">
                <a:solidFill>
                  <a:srgbClr val="0F233C"/>
                </a:solidFill>
              </a:rPr>
              <a:t>Execution</a:t>
            </a:r>
            <a:r>
              <a:rPr lang="es-AR" sz="2600" dirty="0" smtClean="0">
                <a:solidFill>
                  <a:srgbClr val="0F233C"/>
                </a:solidFill>
              </a:rPr>
              <a:t> </a:t>
            </a:r>
            <a:r>
              <a:rPr lang="es-AR" sz="2600" dirty="0" err="1" smtClean="0">
                <a:solidFill>
                  <a:srgbClr val="0F233C"/>
                </a:solidFill>
              </a:rPr>
              <a:t>Relations</a:t>
            </a:r>
            <a:r>
              <a:rPr lang="es-AR" sz="2600" dirty="0" smtClean="0">
                <a:solidFill>
                  <a:srgbClr val="0F233C"/>
                </a:solidFill>
              </a:rPr>
              <a:t>.</a:t>
            </a:r>
            <a:endParaRPr lang="en-US" sz="2600" dirty="0">
              <a:solidFill>
                <a:srgbClr val="0F233C"/>
              </a:solidFill>
            </a:endParaRPr>
          </a:p>
        </p:txBody>
      </p:sp>
      <p:pic>
        <p:nvPicPr>
          <p:cNvPr id="5122" name="Picture 2" descr="C:\Program Files (x86)\Microsoft Office\MEDIA\CAGCAT10\j0234687.gif"/>
          <p:cNvPicPr>
            <a:picLocks noChangeAspect="1" noChangeArrowheads="1" noCrop="1"/>
          </p:cNvPicPr>
          <p:nvPr/>
        </p:nvPicPr>
        <p:blipFill>
          <a:blip r:embed="rId3" cstate="print"/>
          <a:srcRect/>
          <a:stretch>
            <a:fillRect/>
          </a:stretch>
        </p:blipFill>
        <p:spPr bwMode="auto">
          <a:xfrm>
            <a:off x="6786578" y="2276024"/>
            <a:ext cx="1714512" cy="1010100"/>
          </a:xfrm>
          <a:prstGeom prst="rect">
            <a:avLst/>
          </a:prstGeom>
          <a:noFill/>
        </p:spPr>
      </p:pic>
      <p:sp>
        <p:nvSpPr>
          <p:cNvPr id="5" name="4 CuadroTexto"/>
          <p:cNvSpPr txBox="1"/>
          <p:nvPr/>
        </p:nvSpPr>
        <p:spPr>
          <a:xfrm>
            <a:off x="714348" y="3383821"/>
            <a:ext cx="2786082" cy="830997"/>
          </a:xfrm>
          <a:prstGeom prst="rect">
            <a:avLst/>
          </a:prstGeom>
          <a:noFill/>
        </p:spPr>
        <p:txBody>
          <a:bodyPr wrap="square" rtlCol="0">
            <a:spAutoFit/>
          </a:bodyPr>
          <a:lstStyle/>
          <a:p>
            <a:pPr algn="just"/>
            <a:r>
              <a:rPr lang="es-AR" sz="2400" dirty="0" err="1" smtClean="0">
                <a:solidFill>
                  <a:srgbClr val="0F233C"/>
                </a:solidFill>
              </a:rPr>
              <a:t>Seed</a:t>
            </a:r>
            <a:r>
              <a:rPr lang="es-AR" sz="2400" dirty="0" smtClean="0">
                <a:solidFill>
                  <a:srgbClr val="0F233C"/>
                </a:solidFill>
              </a:rPr>
              <a:t> reportado por mas un algoritmo</a:t>
            </a:r>
            <a:endParaRPr lang="en-US" sz="2400" dirty="0">
              <a:solidFill>
                <a:srgbClr val="0F233C"/>
              </a:solidFill>
            </a:endParaRPr>
          </a:p>
        </p:txBody>
      </p:sp>
      <p:sp>
        <p:nvSpPr>
          <p:cNvPr id="6" name="5 Flecha derecha"/>
          <p:cNvSpPr/>
          <p:nvPr/>
        </p:nvSpPr>
        <p:spPr>
          <a:xfrm>
            <a:off x="3643306" y="3598135"/>
            <a:ext cx="57150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CuadroTexto"/>
          <p:cNvSpPr txBox="1"/>
          <p:nvPr/>
        </p:nvSpPr>
        <p:spPr>
          <a:xfrm>
            <a:off x="4357686" y="3383821"/>
            <a:ext cx="4357718" cy="830997"/>
          </a:xfrm>
          <a:prstGeom prst="rect">
            <a:avLst/>
          </a:prstGeom>
          <a:noFill/>
        </p:spPr>
        <p:txBody>
          <a:bodyPr wrap="square" rtlCol="0">
            <a:spAutoFit/>
          </a:bodyPr>
          <a:lstStyle/>
          <a:p>
            <a:pPr algn="just"/>
            <a:r>
              <a:rPr lang="es-AR" sz="2400" dirty="0" smtClean="0">
                <a:solidFill>
                  <a:srgbClr val="0F233C"/>
                </a:solidFill>
              </a:rPr>
              <a:t>Mayor grado de fiabilidad a los resultados finales</a:t>
            </a:r>
            <a:endParaRPr lang="en-US" sz="2400" dirty="0">
              <a:solidFill>
                <a:srgbClr val="0F233C"/>
              </a:solidFill>
            </a:endParaRPr>
          </a:p>
        </p:txBody>
      </p:sp>
      <p:sp>
        <p:nvSpPr>
          <p:cNvPr id="9" name="2 Marcador de contenido"/>
          <p:cNvSpPr txBox="1">
            <a:spLocks/>
          </p:cNvSpPr>
          <p:nvPr/>
        </p:nvSpPr>
        <p:spPr>
          <a:xfrm>
            <a:off x="457200" y="4572008"/>
            <a:ext cx="8186766" cy="1785973"/>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s-AR" sz="2600" dirty="0" smtClean="0">
                <a:solidFill>
                  <a:srgbClr val="0F233C"/>
                </a:solidFill>
              </a:rPr>
              <a:t>Razonamiento del experto:</a:t>
            </a:r>
          </a:p>
          <a:p>
            <a:pPr marL="800100" lvl="1" indent="-342900" algn="just">
              <a:spcBef>
                <a:spcPct val="20000"/>
              </a:spcBef>
              <a:buFont typeface="Calibri" pitchFamily="34" charset="0"/>
              <a:buChar char="–"/>
            </a:pPr>
            <a:r>
              <a:rPr lang="es-AR" sz="2600" dirty="0" smtClean="0">
                <a:solidFill>
                  <a:srgbClr val="0F233C"/>
                </a:solidFill>
              </a:rPr>
              <a:t>Cálculo de </a:t>
            </a:r>
            <a:r>
              <a:rPr lang="es-AR" sz="2600" dirty="0" err="1" smtClean="0">
                <a:solidFill>
                  <a:srgbClr val="0F233C"/>
                </a:solidFill>
              </a:rPr>
              <a:t>seeds</a:t>
            </a:r>
            <a:r>
              <a:rPr lang="es-AR" sz="2600" dirty="0" smtClean="0">
                <a:solidFill>
                  <a:srgbClr val="0F233C"/>
                </a:solidFill>
              </a:rPr>
              <a:t> de cada algoritmo (valor de umbral</a:t>
            </a:r>
            <a:r>
              <a:rPr lang="es-AR" sz="2600" dirty="0" smtClean="0">
                <a:solidFill>
                  <a:srgbClr val="0F233C"/>
                </a:solidFill>
              </a:rPr>
              <a:t>).</a:t>
            </a:r>
            <a:endParaRPr lang="es-AR" sz="2600" dirty="0" smtClean="0">
              <a:solidFill>
                <a:srgbClr val="0F233C"/>
              </a:solidFill>
            </a:endParaRPr>
          </a:p>
          <a:p>
            <a:pPr marL="800100" lvl="1" indent="-342900" algn="just">
              <a:spcBef>
                <a:spcPct val="20000"/>
              </a:spcBef>
              <a:buFont typeface="Calibri" pitchFamily="34" charset="0"/>
              <a:buChar char="–"/>
            </a:pPr>
            <a:r>
              <a:rPr lang="es-AR" sz="2600" dirty="0" smtClean="0">
                <a:solidFill>
                  <a:srgbClr val="0F233C"/>
                </a:solidFill>
              </a:rPr>
              <a:t>Cálculo de </a:t>
            </a:r>
            <a:r>
              <a:rPr lang="es-AR" sz="2600" dirty="0" err="1" smtClean="0">
                <a:solidFill>
                  <a:srgbClr val="0F233C"/>
                </a:solidFill>
              </a:rPr>
              <a:t>seeds</a:t>
            </a:r>
            <a:r>
              <a:rPr lang="es-AR" sz="2600" dirty="0" smtClean="0">
                <a:solidFill>
                  <a:srgbClr val="0F233C"/>
                </a:solidFill>
              </a:rPr>
              <a:t> finales utilizando valores de </a:t>
            </a:r>
            <a:r>
              <a:rPr lang="es-AR" sz="2600" dirty="0" smtClean="0">
                <a:solidFill>
                  <a:srgbClr val="0F233C"/>
                </a:solidFill>
              </a:rPr>
              <a:t>confianza.</a:t>
            </a:r>
            <a:endParaRPr lang="es-AR" sz="2600" dirty="0" smtClean="0">
              <a:solidFill>
                <a:srgbClr val="0F233C"/>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r>
              <a:rPr lang="es-AR" sz="2800" dirty="0" smtClean="0">
                <a:solidFill>
                  <a:srgbClr val="E10505"/>
                </a:solidFill>
              </a:rPr>
              <a:t>Caso de Estudio – </a:t>
            </a:r>
            <a:r>
              <a:rPr lang="es-AR" sz="2800" dirty="0" err="1" smtClean="0">
                <a:solidFill>
                  <a:srgbClr val="E10505"/>
                </a:solidFill>
              </a:rPr>
              <a:t>Health</a:t>
            </a:r>
            <a:r>
              <a:rPr lang="es-AR" sz="2800" dirty="0" smtClean="0">
                <a:solidFill>
                  <a:srgbClr val="E10505"/>
                </a:solidFill>
              </a:rPr>
              <a:t> </a:t>
            </a:r>
            <a:r>
              <a:rPr lang="es-AR" sz="2800" dirty="0" err="1" smtClean="0">
                <a:solidFill>
                  <a:srgbClr val="E10505"/>
                </a:solidFill>
              </a:rPr>
              <a:t>Watcher</a:t>
            </a:r>
            <a:r>
              <a:rPr lang="es-AR" sz="2800" dirty="0" smtClean="0">
                <a:solidFill>
                  <a:srgbClr val="E10505"/>
                </a:solidFill>
              </a:rPr>
              <a:t> </a:t>
            </a:r>
            <a:r>
              <a:rPr lang="es-AR" sz="2800" dirty="0" err="1" smtClean="0">
                <a:solidFill>
                  <a:srgbClr val="E10505"/>
                </a:solidFill>
              </a:rPr>
              <a:t>System</a:t>
            </a:r>
            <a:endParaRPr lang="es-AR" sz="2800" dirty="0" smtClean="0">
              <a:solidFill>
                <a:srgbClr val="E10505"/>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a:scene3d>
              <a:camera prst="orthographicFront"/>
              <a:lightRig rig="threePt" dir="t"/>
            </a:scene3d>
            <a:sp3d>
              <a:bevelT w="44450" h="107950"/>
              <a:bevelB w="19050" h="101600"/>
            </a:sp3d>
          </a:bodyPr>
          <a:lstStyle/>
          <a:p>
            <a:r>
              <a:rPr lang="es-AR" sz="4000" dirty="0" smtClean="0">
                <a:solidFill>
                  <a:srgbClr val="0F233C"/>
                </a:solidFill>
              </a:rPr>
              <a:t>Caso de Estudio – </a:t>
            </a:r>
            <a:r>
              <a:rPr lang="es-AR" sz="4000" dirty="0" err="1" smtClean="0">
                <a:solidFill>
                  <a:srgbClr val="0F233C"/>
                </a:solidFill>
              </a:rPr>
              <a:t>Health</a:t>
            </a:r>
            <a:r>
              <a:rPr lang="es-AR" sz="4000" dirty="0" smtClean="0">
                <a:solidFill>
                  <a:srgbClr val="0F233C"/>
                </a:solidFill>
              </a:rPr>
              <a:t> </a:t>
            </a:r>
            <a:r>
              <a:rPr lang="es-AR" sz="4000" dirty="0" err="1" smtClean="0">
                <a:solidFill>
                  <a:srgbClr val="0F233C"/>
                </a:solidFill>
              </a:rPr>
              <a:t>Watcher</a:t>
            </a:r>
            <a:r>
              <a:rPr lang="es-AR" sz="4000" dirty="0" smtClean="0">
                <a:solidFill>
                  <a:srgbClr val="0F233C"/>
                </a:solidFill>
              </a:rPr>
              <a:t> </a:t>
            </a:r>
            <a:r>
              <a:rPr lang="es-AR" sz="4000" dirty="0" err="1" smtClean="0">
                <a:solidFill>
                  <a:srgbClr val="0F233C"/>
                </a:solidFill>
              </a:rPr>
              <a:t>System</a:t>
            </a:r>
            <a:endParaRPr lang="es-AR" sz="4000" dirty="0" smtClean="0">
              <a:solidFill>
                <a:srgbClr val="0F233C"/>
              </a:solidFill>
            </a:endParaRPr>
          </a:p>
        </p:txBody>
      </p:sp>
      <p:sp>
        <p:nvSpPr>
          <p:cNvPr id="6" name="5 Marcador de contenido"/>
          <p:cNvSpPr>
            <a:spLocks noGrp="1"/>
          </p:cNvSpPr>
          <p:nvPr>
            <p:ph idx="1"/>
          </p:nvPr>
        </p:nvSpPr>
        <p:spPr>
          <a:xfrm>
            <a:off x="457200" y="1600200"/>
            <a:ext cx="8229600" cy="4900634"/>
          </a:xfrm>
        </p:spPr>
        <p:txBody>
          <a:bodyPr>
            <a:normAutofit/>
          </a:bodyPr>
          <a:lstStyle/>
          <a:p>
            <a:pPr algn="just"/>
            <a:r>
              <a:rPr lang="es-ES_tradnl" sz="2600" dirty="0" smtClean="0">
                <a:solidFill>
                  <a:srgbClr val="0F233C"/>
                </a:solidFill>
              </a:rPr>
              <a:t>Aplicación desarrollada acorde a una arquitectura por capas utilizando tecnología J2EE. </a:t>
            </a:r>
            <a:r>
              <a:rPr lang="es-AR" sz="2600" dirty="0" smtClean="0">
                <a:solidFill>
                  <a:srgbClr val="0F233C"/>
                </a:solidFill>
              </a:rPr>
              <a:t>Permite a ciudadanos registrar sus quejas referidas a temas de salud. </a:t>
            </a:r>
          </a:p>
          <a:p>
            <a:pPr>
              <a:buNone/>
            </a:pPr>
            <a:endParaRPr lang="es-AR" sz="2600" dirty="0" smtClean="0">
              <a:solidFill>
                <a:srgbClr val="0F233C"/>
              </a:solidFill>
            </a:endParaRPr>
          </a:p>
          <a:p>
            <a:pPr marL="742950" lvl="2" indent="-342900">
              <a:buFont typeface="Wingdings" pitchFamily="2" charset="2"/>
              <a:buChar char="ü"/>
            </a:pPr>
            <a:r>
              <a:rPr lang="es-AR" dirty="0" smtClean="0">
                <a:solidFill>
                  <a:srgbClr val="0F233C"/>
                </a:solidFill>
              </a:rPr>
              <a:t>Sistema real y suficientemente </a:t>
            </a:r>
            <a:r>
              <a:rPr lang="es-AR" dirty="0" smtClean="0">
                <a:solidFill>
                  <a:srgbClr val="0F233C"/>
                </a:solidFill>
              </a:rPr>
              <a:t>complejo</a:t>
            </a:r>
          </a:p>
          <a:p>
            <a:pPr marL="742950" lvl="2" indent="-342900">
              <a:buFont typeface="Wingdings" pitchFamily="2" charset="2"/>
              <a:buChar char="ü"/>
            </a:pPr>
            <a:r>
              <a:rPr lang="es-AR" dirty="0" smtClean="0">
                <a:solidFill>
                  <a:srgbClr val="0F233C"/>
                </a:solidFill>
              </a:rPr>
              <a:t>Existencia de </a:t>
            </a:r>
            <a:r>
              <a:rPr lang="es-AR" dirty="0" err="1" smtClean="0">
                <a:solidFill>
                  <a:srgbClr val="0F233C"/>
                </a:solidFill>
              </a:rPr>
              <a:t>análsis</a:t>
            </a:r>
            <a:r>
              <a:rPr lang="es-AR" dirty="0" smtClean="0">
                <a:solidFill>
                  <a:srgbClr val="0F233C"/>
                </a:solidFill>
              </a:rPr>
              <a:t> previos</a:t>
            </a:r>
          </a:p>
          <a:p>
            <a:pPr marL="742950" lvl="2" indent="-342900">
              <a:buFont typeface="Wingdings" pitchFamily="2" charset="2"/>
              <a:buChar char="ü"/>
            </a:pPr>
            <a:r>
              <a:rPr lang="es-AR" dirty="0" smtClean="0">
                <a:solidFill>
                  <a:srgbClr val="0F233C"/>
                </a:solidFill>
              </a:rPr>
              <a:t>Concerns </a:t>
            </a:r>
            <a:r>
              <a:rPr lang="es-AR" dirty="0" smtClean="0">
                <a:solidFill>
                  <a:srgbClr val="0F233C"/>
                </a:solidFill>
              </a:rPr>
              <a:t>clásicos</a:t>
            </a:r>
            <a:r>
              <a:rPr lang="es-AR" dirty="0" smtClean="0">
                <a:solidFill>
                  <a:srgbClr val="0F233C"/>
                </a:solidFill>
              </a:rPr>
              <a:t>: </a:t>
            </a:r>
            <a:r>
              <a:rPr lang="es-AR" dirty="0" smtClean="0">
                <a:solidFill>
                  <a:srgbClr val="0F233C"/>
                </a:solidFill>
              </a:rPr>
              <a:t>persistencia, manejo de excepciones, distribución y concurrencia</a:t>
            </a:r>
          </a:p>
          <a:p>
            <a:pPr marL="742950" lvl="2" indent="-342900">
              <a:buFont typeface="Wingdings" pitchFamily="2" charset="2"/>
              <a:buChar char="ü"/>
            </a:pPr>
            <a:r>
              <a:rPr lang="es-AR" dirty="0" smtClean="0">
                <a:solidFill>
                  <a:srgbClr val="0F233C"/>
                </a:solidFill>
              </a:rPr>
              <a:t>Disponibilidad  </a:t>
            </a:r>
            <a:r>
              <a:rPr lang="es-AR" dirty="0" smtClean="0">
                <a:solidFill>
                  <a:srgbClr val="0F233C"/>
                </a:solidFill>
              </a:rPr>
              <a:t>de ambas versiones</a:t>
            </a:r>
          </a:p>
          <a:p>
            <a:endParaRPr lang="es-ES" dirty="0"/>
          </a:p>
        </p:txBody>
      </p:sp>
      <p:pic>
        <p:nvPicPr>
          <p:cNvPr id="4100" name="Picture 4" descr="C:\Users\maria\Desktop\web.jpg"/>
          <p:cNvPicPr>
            <a:picLocks noChangeAspect="1" noChangeArrowheads="1"/>
          </p:cNvPicPr>
          <p:nvPr/>
        </p:nvPicPr>
        <p:blipFill>
          <a:blip r:embed="rId3" cstate="print"/>
          <a:srcRect/>
          <a:stretch>
            <a:fillRect/>
          </a:stretch>
        </p:blipFill>
        <p:spPr bwMode="auto">
          <a:xfrm>
            <a:off x="6215074" y="5189290"/>
            <a:ext cx="2214578" cy="145442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s-AR" dirty="0" smtClean="0">
              <a:solidFill>
                <a:srgbClr val="0F233C"/>
              </a:solidFill>
            </a:endParaRPr>
          </a:p>
        </p:txBody>
      </p:sp>
      <p:sp>
        <p:nvSpPr>
          <p:cNvPr id="6" name="5 Marcador de contenido"/>
          <p:cNvSpPr>
            <a:spLocks noGrp="1"/>
          </p:cNvSpPr>
          <p:nvPr>
            <p:ph idx="1"/>
          </p:nvPr>
        </p:nvSpPr>
        <p:spPr>
          <a:xfrm>
            <a:off x="457200" y="1600200"/>
            <a:ext cx="2471726" cy="614354"/>
          </a:xfrm>
        </p:spPr>
        <p:txBody>
          <a:bodyPr>
            <a:normAutofit/>
          </a:bodyPr>
          <a:lstStyle/>
          <a:p>
            <a:pPr>
              <a:buNone/>
            </a:pPr>
            <a:r>
              <a:rPr lang="es-AR" sz="2800" dirty="0" smtClean="0">
                <a:solidFill>
                  <a:srgbClr val="0F233C"/>
                </a:solidFill>
              </a:rPr>
              <a:t>Sinergia I</a:t>
            </a:r>
          </a:p>
          <a:p>
            <a:endParaRPr lang="es-ES" dirty="0"/>
          </a:p>
        </p:txBody>
      </p:sp>
      <p:pic>
        <p:nvPicPr>
          <p:cNvPr id="3074" name="Picture 2" descr="sinergia1"/>
          <p:cNvPicPr>
            <a:picLocks noChangeAspect="1" noChangeArrowheads="1"/>
          </p:cNvPicPr>
          <p:nvPr/>
        </p:nvPicPr>
        <p:blipFill>
          <a:blip r:embed="rId3" cstate="print"/>
          <a:srcRect/>
          <a:stretch>
            <a:fillRect/>
          </a:stretch>
        </p:blipFill>
        <p:spPr bwMode="auto">
          <a:xfrm>
            <a:off x="571472" y="2143116"/>
            <a:ext cx="2714644" cy="2127035"/>
          </a:xfrm>
          <a:prstGeom prst="rect">
            <a:avLst/>
          </a:prstGeom>
          <a:noFill/>
          <a:ln w="9525">
            <a:noFill/>
            <a:miter lim="800000"/>
            <a:headEnd/>
            <a:tailEnd/>
          </a:ln>
        </p:spPr>
      </p:pic>
      <p:sp>
        <p:nvSpPr>
          <p:cNvPr id="8" name="5 Marcador de contenido"/>
          <p:cNvSpPr txBox="1">
            <a:spLocks/>
          </p:cNvSpPr>
          <p:nvPr/>
        </p:nvSpPr>
        <p:spPr>
          <a:xfrm>
            <a:off x="4071886" y="2143116"/>
            <a:ext cx="4643518" cy="1643074"/>
          </a:xfrm>
          <a:prstGeom prst="rect">
            <a:avLst/>
          </a:prstGeom>
          <a:ln>
            <a:solidFill>
              <a:srgbClr val="0F233C"/>
            </a:solidFill>
          </a:ln>
        </p:spPr>
        <p:txBody>
          <a:bodyPr vert="horz" lIns="91440" tIns="45720" rIns="91440" bIns="45720" rtlCol="0">
            <a:normAutofit/>
          </a:bodyPr>
          <a:lstStyle/>
          <a:p>
            <a:pPr lvl="0"/>
            <a:r>
              <a:rPr lang="en-US" sz="2400" dirty="0" smtClean="0">
                <a:solidFill>
                  <a:srgbClr val="0F233C"/>
                </a:solidFill>
              </a:rPr>
              <a:t>Concerns </a:t>
            </a:r>
            <a:r>
              <a:rPr lang="en-US" sz="2400" dirty="0" err="1" smtClean="0">
                <a:solidFill>
                  <a:srgbClr val="0F233C"/>
                </a:solidFill>
              </a:rPr>
              <a:t>detectados</a:t>
            </a:r>
            <a:r>
              <a:rPr lang="en-US" sz="2400" dirty="0" smtClean="0">
                <a:solidFill>
                  <a:srgbClr val="0F233C"/>
                </a:solidFill>
              </a:rPr>
              <a:t>:</a:t>
            </a: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persistencia</a:t>
            </a:r>
            <a:endParaRPr lang="en-US" sz="2400" dirty="0" smtClean="0">
              <a:solidFill>
                <a:srgbClr val="0F233C"/>
              </a:solidFill>
            </a:endParaRP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transacciones</a:t>
            </a:r>
            <a:endParaRPr lang="en-US" sz="2400" dirty="0" smtClean="0">
              <a:solidFill>
                <a:srgbClr val="0F233C"/>
              </a:solidFill>
            </a:endParaRPr>
          </a:p>
          <a:p>
            <a:pPr lvl="1">
              <a:buFont typeface="Arial" pitchFamily="34" charset="0"/>
              <a:buChar char="•"/>
            </a:pPr>
            <a:r>
              <a:rPr lang="en-US" sz="2400" dirty="0" smtClean="0">
                <a:solidFill>
                  <a:srgbClr val="0F233C"/>
                </a:solidFill>
              </a:rPr>
              <a:t>  </a:t>
            </a:r>
            <a:r>
              <a:rPr lang="en-US" sz="2400" dirty="0" err="1" smtClean="0">
                <a:solidFill>
                  <a:srgbClr val="0F233C"/>
                </a:solidFill>
              </a:rPr>
              <a:t>Gestión</a:t>
            </a:r>
            <a:r>
              <a:rPr lang="en-US" sz="2400" dirty="0" smtClean="0">
                <a:solidFill>
                  <a:srgbClr val="0F233C"/>
                </a:solidFill>
              </a:rPr>
              <a:t> de </a:t>
            </a:r>
            <a:r>
              <a:rPr lang="en-US" sz="2400" dirty="0" err="1" smtClean="0">
                <a:solidFill>
                  <a:srgbClr val="0F233C"/>
                </a:solidFill>
              </a:rPr>
              <a:t>excepciones</a:t>
            </a:r>
            <a:endParaRPr lang="es-ES" sz="2400" dirty="0">
              <a:solidFill>
                <a:srgbClr val="0F233C"/>
              </a:solidFill>
            </a:endParaRPr>
          </a:p>
        </p:txBody>
      </p:sp>
      <p:pic>
        <p:nvPicPr>
          <p:cNvPr id="7173" name="Picture 5" descr="C:\Users\maria\Desktop\sinergia1.jpg"/>
          <p:cNvPicPr>
            <a:picLocks noChangeAspect="1" noChangeArrowheads="1"/>
          </p:cNvPicPr>
          <p:nvPr/>
        </p:nvPicPr>
        <p:blipFill>
          <a:blip r:embed="rId4" cstate="print"/>
          <a:srcRect/>
          <a:stretch>
            <a:fillRect/>
          </a:stretch>
        </p:blipFill>
        <p:spPr bwMode="auto">
          <a:xfrm>
            <a:off x="123857" y="4572008"/>
            <a:ext cx="9020175" cy="20859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s-AR" dirty="0" smtClean="0">
              <a:solidFill>
                <a:srgbClr val="0F233C"/>
              </a:solidFill>
            </a:endParaRPr>
          </a:p>
        </p:txBody>
      </p:sp>
      <p:sp>
        <p:nvSpPr>
          <p:cNvPr id="6" name="5 Marcador de contenido"/>
          <p:cNvSpPr>
            <a:spLocks noGrp="1"/>
          </p:cNvSpPr>
          <p:nvPr>
            <p:ph idx="1"/>
          </p:nvPr>
        </p:nvSpPr>
        <p:spPr>
          <a:xfrm>
            <a:off x="457200" y="1528762"/>
            <a:ext cx="2185974" cy="685792"/>
          </a:xfrm>
        </p:spPr>
        <p:txBody>
          <a:bodyPr>
            <a:normAutofit/>
          </a:bodyPr>
          <a:lstStyle/>
          <a:p>
            <a:pPr>
              <a:buNone/>
            </a:pPr>
            <a:r>
              <a:rPr lang="es-AR" sz="2800" dirty="0" smtClean="0">
                <a:solidFill>
                  <a:srgbClr val="0F233C"/>
                </a:solidFill>
              </a:rPr>
              <a:t>Sinergia II</a:t>
            </a:r>
          </a:p>
          <a:p>
            <a:endParaRPr lang="es-ES" dirty="0"/>
          </a:p>
        </p:txBody>
      </p:sp>
      <p:pic>
        <p:nvPicPr>
          <p:cNvPr id="4098" name="Picture 2" descr="sinergia2"/>
          <p:cNvPicPr preferRelativeResize="0">
            <a:picLocks noChangeAspect="1" noChangeArrowheads="1"/>
          </p:cNvPicPr>
          <p:nvPr/>
        </p:nvPicPr>
        <p:blipFill>
          <a:blip r:embed="rId3" cstate="print"/>
          <a:srcRect r="2147" b="2791"/>
          <a:stretch>
            <a:fillRect/>
          </a:stretch>
        </p:blipFill>
        <p:spPr bwMode="auto">
          <a:xfrm>
            <a:off x="571472" y="2071678"/>
            <a:ext cx="2714644" cy="2059836"/>
          </a:xfrm>
          <a:prstGeom prst="rect">
            <a:avLst/>
          </a:prstGeom>
          <a:noFill/>
          <a:ln w="9525">
            <a:noFill/>
            <a:miter lim="800000"/>
            <a:headEnd/>
            <a:tailEnd/>
          </a:ln>
        </p:spPr>
      </p:pic>
      <p:pic>
        <p:nvPicPr>
          <p:cNvPr id="8196" name="Picture 4" descr="C:\Users\maria\Desktop\sinergia2.jpg"/>
          <p:cNvPicPr>
            <a:picLocks noChangeAspect="1" noChangeArrowheads="1"/>
          </p:cNvPicPr>
          <p:nvPr/>
        </p:nvPicPr>
        <p:blipFill>
          <a:blip r:embed="rId4" cstate="print"/>
          <a:srcRect/>
          <a:stretch>
            <a:fillRect/>
          </a:stretch>
        </p:blipFill>
        <p:spPr bwMode="auto">
          <a:xfrm>
            <a:off x="257175" y="4286256"/>
            <a:ext cx="8629650" cy="2495550"/>
          </a:xfrm>
          <a:prstGeom prst="rect">
            <a:avLst/>
          </a:prstGeom>
          <a:noFill/>
        </p:spPr>
      </p:pic>
      <p:sp>
        <p:nvSpPr>
          <p:cNvPr id="7" name="5 Marcador de contenido"/>
          <p:cNvSpPr txBox="1">
            <a:spLocks/>
          </p:cNvSpPr>
          <p:nvPr/>
        </p:nvSpPr>
        <p:spPr>
          <a:xfrm>
            <a:off x="4214762" y="2071678"/>
            <a:ext cx="4643518" cy="1928826"/>
          </a:xfrm>
          <a:prstGeom prst="rect">
            <a:avLst/>
          </a:prstGeom>
          <a:ln>
            <a:solidFill>
              <a:srgbClr val="0F233C"/>
            </a:solidFill>
          </a:ln>
        </p:spPr>
        <p:txBody>
          <a:bodyPr vert="horz" lIns="91440" tIns="45720" rIns="91440" bIns="45720" rtlCol="0">
            <a:normAutofit/>
          </a:bodyPr>
          <a:lstStyle/>
          <a:p>
            <a:pPr lvl="0"/>
            <a:r>
              <a:rPr lang="en-US" sz="2400" dirty="0" smtClean="0">
                <a:solidFill>
                  <a:srgbClr val="0F233C"/>
                </a:solidFill>
              </a:rPr>
              <a:t>Concerns </a:t>
            </a:r>
            <a:r>
              <a:rPr lang="en-US" sz="2400" dirty="0" err="1" smtClean="0">
                <a:solidFill>
                  <a:srgbClr val="0F233C"/>
                </a:solidFill>
              </a:rPr>
              <a:t>detectados</a:t>
            </a:r>
            <a:r>
              <a:rPr lang="en-US" sz="2400" dirty="0" smtClean="0">
                <a:solidFill>
                  <a:srgbClr val="0F233C"/>
                </a:solidFill>
              </a:rPr>
              <a:t>:</a:t>
            </a: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persistencia</a:t>
            </a:r>
            <a:endParaRPr lang="en-US" sz="2400" dirty="0" smtClean="0">
              <a:solidFill>
                <a:srgbClr val="0F233C"/>
              </a:solidFill>
            </a:endParaRPr>
          </a:p>
          <a:p>
            <a:pPr lvl="1">
              <a:buFont typeface="Arial" pitchFamily="34" charset="0"/>
              <a:buChar char="•"/>
            </a:pPr>
            <a:r>
              <a:rPr lang="en-US" sz="2400" dirty="0" smtClean="0">
                <a:solidFill>
                  <a:srgbClr val="0F233C"/>
                </a:solidFill>
              </a:rPr>
              <a:t>  Control de </a:t>
            </a:r>
            <a:r>
              <a:rPr lang="en-US" sz="2400" dirty="0" err="1" smtClean="0">
                <a:solidFill>
                  <a:srgbClr val="0F233C"/>
                </a:solidFill>
              </a:rPr>
              <a:t>transacciones</a:t>
            </a:r>
            <a:endParaRPr lang="en-US" sz="2400" dirty="0" smtClean="0">
              <a:solidFill>
                <a:srgbClr val="0F233C"/>
              </a:solidFill>
            </a:endParaRPr>
          </a:p>
          <a:p>
            <a:pPr lvl="1">
              <a:buFont typeface="Arial" pitchFamily="34" charset="0"/>
              <a:buChar char="•"/>
            </a:pPr>
            <a:r>
              <a:rPr lang="es-AR" sz="2400" dirty="0" smtClean="0">
                <a:solidFill>
                  <a:srgbClr val="0F233C"/>
                </a:solidFill>
              </a:rPr>
              <a:t>  Acceso a datos</a:t>
            </a:r>
            <a:endParaRPr lang="en-US" sz="2400" dirty="0" smtClean="0">
              <a:solidFill>
                <a:srgbClr val="0F233C"/>
              </a:solidFill>
            </a:endParaRPr>
          </a:p>
          <a:p>
            <a:pPr lvl="1">
              <a:buFont typeface="Arial" pitchFamily="34" charset="0"/>
              <a:buChar char="•"/>
            </a:pPr>
            <a:r>
              <a:rPr lang="en-US" sz="2400" dirty="0" smtClean="0">
                <a:solidFill>
                  <a:srgbClr val="0F233C"/>
                </a:solidFill>
              </a:rPr>
              <a:t>  </a:t>
            </a:r>
            <a:r>
              <a:rPr lang="en-US" sz="2400" dirty="0" err="1" smtClean="0">
                <a:solidFill>
                  <a:srgbClr val="0F233C"/>
                </a:solidFill>
              </a:rPr>
              <a:t>Gestión</a:t>
            </a:r>
            <a:r>
              <a:rPr lang="en-US" sz="2400" dirty="0" smtClean="0">
                <a:solidFill>
                  <a:srgbClr val="0F233C"/>
                </a:solidFill>
              </a:rPr>
              <a:t> de </a:t>
            </a:r>
            <a:r>
              <a:rPr lang="en-US" sz="2400" dirty="0" err="1" smtClean="0">
                <a:solidFill>
                  <a:srgbClr val="0F233C"/>
                </a:solidFill>
              </a:rPr>
              <a:t>excepciones</a:t>
            </a:r>
            <a:endParaRPr lang="es-ES" sz="2400" dirty="0">
              <a:solidFill>
                <a:srgbClr val="0F233C"/>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786842" cy="1143000"/>
          </a:xfrm>
        </p:spPr>
        <p:txBody>
          <a:bodyPr>
            <a:normAutofit fontScale="90000"/>
            <a:scene3d>
              <a:camera prst="orthographicFront"/>
              <a:lightRig rig="threePt" dir="t"/>
            </a:scene3d>
            <a:sp3d>
              <a:bevelT w="44450" h="107950"/>
              <a:bevelB w="19050" h="101600"/>
            </a:sp3d>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s-AR" dirty="0" smtClean="0">
              <a:solidFill>
                <a:srgbClr val="0F233C"/>
              </a:solidFill>
            </a:endParaRPr>
          </a:p>
        </p:txBody>
      </p:sp>
      <p:sp>
        <p:nvSpPr>
          <p:cNvPr id="6" name="5 Marcador de contenido"/>
          <p:cNvSpPr>
            <a:spLocks noGrp="1"/>
          </p:cNvSpPr>
          <p:nvPr>
            <p:ph idx="1"/>
          </p:nvPr>
        </p:nvSpPr>
        <p:spPr>
          <a:xfrm>
            <a:off x="385762" y="1643050"/>
            <a:ext cx="6043626" cy="614354"/>
          </a:xfrm>
        </p:spPr>
        <p:txBody>
          <a:bodyPr>
            <a:normAutofit/>
          </a:bodyPr>
          <a:lstStyle/>
          <a:p>
            <a:pPr>
              <a:buNone/>
            </a:pPr>
            <a:r>
              <a:rPr lang="es-AR" sz="2800" dirty="0" smtClean="0">
                <a:solidFill>
                  <a:srgbClr val="0F233C"/>
                </a:solidFill>
              </a:rPr>
              <a:t>Métodos </a:t>
            </a:r>
            <a:r>
              <a:rPr lang="es-AR" sz="2800" dirty="0" err="1" smtClean="0">
                <a:solidFill>
                  <a:srgbClr val="0F233C"/>
                </a:solidFill>
              </a:rPr>
              <a:t>Redireccionadores</a:t>
            </a:r>
            <a:endParaRPr lang="es-AR" sz="2800" dirty="0" smtClean="0">
              <a:solidFill>
                <a:srgbClr val="0F233C"/>
              </a:solidFill>
            </a:endParaRPr>
          </a:p>
          <a:p>
            <a:endParaRPr lang="es-ES" dirty="0"/>
          </a:p>
        </p:txBody>
      </p:sp>
      <p:pic>
        <p:nvPicPr>
          <p:cNvPr id="9218" name="Picture 2" descr="C:\Users\maria\Desktop\Redir.jpg"/>
          <p:cNvPicPr>
            <a:picLocks noChangeAspect="1" noChangeArrowheads="1"/>
          </p:cNvPicPr>
          <p:nvPr/>
        </p:nvPicPr>
        <p:blipFill>
          <a:blip r:embed="rId3" cstate="print"/>
          <a:srcRect/>
          <a:stretch>
            <a:fillRect/>
          </a:stretch>
        </p:blipFill>
        <p:spPr bwMode="auto">
          <a:xfrm>
            <a:off x="61944" y="4643446"/>
            <a:ext cx="9082056" cy="2022435"/>
          </a:xfrm>
          <a:prstGeom prst="rect">
            <a:avLst/>
          </a:prstGeom>
          <a:noFill/>
        </p:spPr>
      </p:pic>
      <p:pic>
        <p:nvPicPr>
          <p:cNvPr id="9219" name="Picture 3" descr="C:\Users\maria\Desktop\Redir1.jpg"/>
          <p:cNvPicPr>
            <a:picLocks noChangeAspect="1" noChangeArrowheads="1"/>
          </p:cNvPicPr>
          <p:nvPr/>
        </p:nvPicPr>
        <p:blipFill>
          <a:blip r:embed="rId4" cstate="print"/>
          <a:srcRect/>
          <a:stretch>
            <a:fillRect/>
          </a:stretch>
        </p:blipFill>
        <p:spPr bwMode="auto">
          <a:xfrm>
            <a:off x="500034" y="2357430"/>
            <a:ext cx="3000396" cy="1509290"/>
          </a:xfrm>
          <a:prstGeom prst="rect">
            <a:avLst/>
          </a:prstGeom>
          <a:noFill/>
        </p:spPr>
      </p:pic>
      <p:sp>
        <p:nvSpPr>
          <p:cNvPr id="7" name="5 Marcador de contenido"/>
          <p:cNvSpPr txBox="1">
            <a:spLocks/>
          </p:cNvSpPr>
          <p:nvPr/>
        </p:nvSpPr>
        <p:spPr>
          <a:xfrm>
            <a:off x="4143372" y="2428868"/>
            <a:ext cx="4643518" cy="1571636"/>
          </a:xfrm>
          <a:prstGeom prst="rect">
            <a:avLst/>
          </a:prstGeom>
          <a:ln>
            <a:solidFill>
              <a:srgbClr val="0F233C"/>
            </a:solidFill>
          </a:ln>
        </p:spPr>
        <p:txBody>
          <a:bodyPr vert="horz" lIns="91440" tIns="45720" rIns="91440" bIns="45720" rtlCol="0">
            <a:normAutofit/>
          </a:bodyPr>
          <a:lstStyle/>
          <a:p>
            <a:pPr lvl="0"/>
            <a:r>
              <a:rPr lang="en-US" sz="2400" dirty="0" smtClean="0">
                <a:solidFill>
                  <a:srgbClr val="0F233C"/>
                </a:solidFill>
              </a:rPr>
              <a:t>Concerns </a:t>
            </a:r>
            <a:r>
              <a:rPr lang="en-US" sz="2400" dirty="0" err="1" smtClean="0">
                <a:solidFill>
                  <a:srgbClr val="0F233C"/>
                </a:solidFill>
              </a:rPr>
              <a:t>detectados</a:t>
            </a:r>
            <a:r>
              <a:rPr lang="en-US" sz="2400" dirty="0" smtClean="0">
                <a:solidFill>
                  <a:srgbClr val="0F233C"/>
                </a:solidFill>
              </a:rPr>
              <a:t>:</a:t>
            </a:r>
          </a:p>
          <a:p>
            <a:pPr lvl="1">
              <a:buFont typeface="Arial" pitchFamily="34" charset="0"/>
              <a:buChar char="•"/>
            </a:pPr>
            <a:r>
              <a:rPr lang="en-US" sz="2400" dirty="0" smtClean="0">
                <a:solidFill>
                  <a:srgbClr val="0F233C"/>
                </a:solidFill>
              </a:rPr>
              <a:t>  </a:t>
            </a:r>
            <a:r>
              <a:rPr lang="en-US" sz="2400" dirty="0" err="1" smtClean="0">
                <a:solidFill>
                  <a:srgbClr val="0F233C"/>
                </a:solidFill>
              </a:rPr>
              <a:t>Distribución</a:t>
            </a:r>
            <a:endParaRPr lang="en-US" sz="2400" dirty="0" smtClean="0">
              <a:solidFill>
                <a:srgbClr val="0F233C"/>
              </a:solidFill>
            </a:endParaRPr>
          </a:p>
          <a:p>
            <a:pPr lvl="1">
              <a:buFont typeface="Arial" pitchFamily="34" charset="0"/>
              <a:buChar char="•"/>
            </a:pPr>
            <a:r>
              <a:rPr lang="en-US" sz="2400" dirty="0" smtClean="0">
                <a:solidFill>
                  <a:srgbClr val="0F233C"/>
                </a:solidFill>
              </a:rPr>
              <a:t>  </a:t>
            </a:r>
            <a:r>
              <a:rPr lang="en-US" sz="2400" dirty="0" err="1" smtClean="0">
                <a:solidFill>
                  <a:srgbClr val="0F233C"/>
                </a:solidFill>
              </a:rPr>
              <a:t>Patrones</a:t>
            </a:r>
            <a:r>
              <a:rPr lang="en-US" sz="2400" dirty="0" smtClean="0">
                <a:solidFill>
                  <a:srgbClr val="0F233C"/>
                </a:solidFill>
              </a:rPr>
              <a:t> adapters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74638"/>
            <a:ext cx="8858280" cy="1143000"/>
          </a:xfrm>
        </p:spPr>
        <p:txBody>
          <a:bodyPr>
            <a:normAutofit fontScale="90000"/>
          </a:bodyPr>
          <a:lstStyle/>
          <a:p>
            <a:r>
              <a:rPr lang="es-AR" dirty="0" smtClean="0">
                <a:solidFill>
                  <a:srgbClr val="0F233C"/>
                </a:solidFill>
              </a:rPr>
              <a:t>Caso de Estudio – </a:t>
            </a:r>
            <a:r>
              <a:rPr lang="es-AR" dirty="0" err="1" smtClean="0">
                <a:solidFill>
                  <a:srgbClr val="0F233C"/>
                </a:solidFill>
              </a:rPr>
              <a:t>Health</a:t>
            </a:r>
            <a:r>
              <a:rPr lang="es-AR" dirty="0" smtClean="0">
                <a:solidFill>
                  <a:srgbClr val="0F233C"/>
                </a:solidFill>
              </a:rPr>
              <a:t> </a:t>
            </a:r>
            <a:r>
              <a:rPr lang="es-AR" dirty="0" err="1" smtClean="0">
                <a:solidFill>
                  <a:srgbClr val="0F233C"/>
                </a:solidFill>
              </a:rPr>
              <a:t>Watcher</a:t>
            </a:r>
            <a:r>
              <a:rPr lang="es-AR" dirty="0" smtClean="0">
                <a:solidFill>
                  <a:srgbClr val="0F233C"/>
                </a:solidFill>
              </a:rPr>
              <a:t> </a:t>
            </a:r>
            <a:r>
              <a:rPr lang="es-AR" dirty="0" err="1" smtClean="0">
                <a:solidFill>
                  <a:srgbClr val="0F233C"/>
                </a:solidFill>
              </a:rPr>
              <a:t>System</a:t>
            </a:r>
            <a:endParaRPr lang="en-US" dirty="0">
              <a:solidFill>
                <a:srgbClr val="0F233C"/>
              </a:solidFill>
            </a:endParaRPr>
          </a:p>
        </p:txBody>
      </p:sp>
      <p:graphicFrame>
        <p:nvGraphicFramePr>
          <p:cNvPr id="6" name="5 Tabla"/>
          <p:cNvGraphicFramePr>
            <a:graphicFrameLocks noGrp="1"/>
          </p:cNvGraphicFramePr>
          <p:nvPr/>
        </p:nvGraphicFramePr>
        <p:xfrm>
          <a:off x="357158" y="1571612"/>
          <a:ext cx="6096000" cy="2488819"/>
        </p:xfrm>
        <a:graphic>
          <a:graphicData uri="http://schemas.openxmlformats.org/drawingml/2006/table">
            <a:tbl>
              <a:tblPr/>
              <a:tblGrid>
                <a:gridCol w="1524000"/>
                <a:gridCol w="1524000"/>
                <a:gridCol w="1524000"/>
                <a:gridCol w="1524000"/>
              </a:tblGrid>
              <a:tr h="0">
                <a:tc>
                  <a:txBody>
                    <a:bodyPr/>
                    <a:lstStyle/>
                    <a:p>
                      <a:pPr marL="0" marR="0" algn="ctr">
                        <a:lnSpc>
                          <a:spcPct val="115000"/>
                        </a:lnSpc>
                        <a:spcBef>
                          <a:spcPts val="0"/>
                        </a:spcBef>
                        <a:spcAft>
                          <a:spcPts val="0"/>
                        </a:spcAft>
                      </a:pPr>
                      <a:r>
                        <a:rPr lang="es-AR" sz="1100" b="1" dirty="0">
                          <a:solidFill>
                            <a:srgbClr val="000000"/>
                          </a:solidFill>
                          <a:latin typeface="Calibri"/>
                          <a:ea typeface="Calibri"/>
                          <a:cs typeface="Times New Roman"/>
                        </a:rPr>
                        <a:t>Crosscutting Concerns</a:t>
                      </a:r>
                      <a:endParaRPr lang="en-US" sz="1100" dirty="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Sinergia I</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Sinergia II</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Métodos Redireccionadores</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100">
                          <a:latin typeface="Calibri"/>
                          <a:ea typeface="Calibri"/>
                          <a:cs typeface="Times New Roman"/>
                        </a:rPr>
                        <a:t>distribución</a:t>
                      </a:r>
                      <a:endParaRPr lang="en-US" sz="110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i="1" dirty="0">
                          <a:latin typeface="Calibri"/>
                          <a:ea typeface="Calibri"/>
                          <a:cs typeface="Times New Roman"/>
                        </a:rPr>
                        <a:t>-</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i="1">
                          <a:latin typeface="Calibri"/>
                          <a:ea typeface="Calibri"/>
                          <a:cs typeface="Times New Roman"/>
                        </a:rPr>
                        <a:t>-</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100">
                          <a:latin typeface="Calibri"/>
                          <a:ea typeface="Calibri"/>
                          <a:cs typeface="Times New Roman"/>
                        </a:rPr>
                        <a:t>control de persistencia</a:t>
                      </a:r>
                      <a:endParaRPr lang="en-US" sz="110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Times New Roman"/>
                        </a:rPr>
                        <a:t>-</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100">
                          <a:latin typeface="Calibri"/>
                          <a:ea typeface="Calibri"/>
                          <a:cs typeface="Times New Roman"/>
                        </a:rPr>
                        <a:t>control de transacciones</a:t>
                      </a:r>
                      <a:endParaRPr lang="en-US" sz="110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a:t>
                      </a: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100">
                          <a:latin typeface="Calibri"/>
                          <a:ea typeface="Calibri"/>
                          <a:cs typeface="Times New Roman"/>
                        </a:rPr>
                        <a:t>acceso a datos bajo demanda</a:t>
                      </a:r>
                      <a:endParaRPr lang="en-US" sz="110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i="1">
                          <a:latin typeface="Calibri"/>
                          <a:ea typeface="Calibri"/>
                          <a:cs typeface="Times New Roman"/>
                        </a:rPr>
                        <a:t>-</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a:latin typeface="Calibri"/>
                          <a:ea typeface="Calibri"/>
                          <a:cs typeface="Times New Roman"/>
                        </a:rPr>
                        <a:t>-</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100">
                          <a:latin typeface="Calibri"/>
                          <a:ea typeface="Calibri"/>
                          <a:cs typeface="Times New Roman"/>
                        </a:rPr>
                        <a:t>concurrencia</a:t>
                      </a:r>
                      <a:endParaRPr lang="en-US" sz="110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i="1">
                          <a:latin typeface="Calibri"/>
                          <a:ea typeface="Calibri"/>
                          <a:cs typeface="Times New Roman"/>
                        </a:rPr>
                        <a:t>-</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i="1">
                          <a:latin typeface="Calibri"/>
                          <a:ea typeface="Calibri"/>
                          <a:cs typeface="Times New Roman"/>
                        </a:rPr>
                        <a:t>-</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a:latin typeface="Calibri"/>
                          <a:ea typeface="Calibri"/>
                          <a:cs typeface="Times New Roman"/>
                        </a:rPr>
                        <a:t>-</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100">
                          <a:latin typeface="Calibri"/>
                          <a:ea typeface="Calibri"/>
                          <a:cs typeface="Times New Roman"/>
                        </a:rPr>
                        <a:t>gestión de excepciones</a:t>
                      </a:r>
                      <a:endParaRPr lang="en-US" sz="110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X</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a:latin typeface="Calibri"/>
                          <a:ea typeface="Calibri"/>
                          <a:cs typeface="Times New Roman"/>
                        </a:rPr>
                        <a:t>-</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2285984" y="4429132"/>
          <a:ext cx="6096000" cy="2103247"/>
        </p:xfrm>
        <a:graphic>
          <a:graphicData uri="http://schemas.openxmlformats.org/drawingml/2006/table">
            <a:tbl>
              <a:tblPr/>
              <a:tblGrid>
                <a:gridCol w="1524000"/>
                <a:gridCol w="1524000"/>
                <a:gridCol w="1524000"/>
                <a:gridCol w="1524000"/>
              </a:tblGrid>
              <a:tr h="0">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err="1">
                          <a:solidFill>
                            <a:srgbClr val="000000"/>
                          </a:solidFill>
                          <a:latin typeface="Calibri"/>
                          <a:ea typeface="Calibri"/>
                          <a:cs typeface="Times New Roman"/>
                        </a:rPr>
                        <a:t>Sinergia</a:t>
                      </a:r>
                      <a:r>
                        <a:rPr lang="en-US" sz="1100" b="1" dirty="0">
                          <a:solidFill>
                            <a:srgbClr val="000000"/>
                          </a:solidFill>
                          <a:latin typeface="Calibri"/>
                          <a:ea typeface="Calibri"/>
                          <a:cs typeface="Times New Roman"/>
                        </a:rPr>
                        <a:t> I</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solidFill>
                            <a:srgbClr val="000000"/>
                          </a:solidFill>
                          <a:latin typeface="Calibri"/>
                          <a:ea typeface="Calibri"/>
                          <a:cs typeface="Times New Roman"/>
                        </a:rPr>
                        <a:t>Sinergia II</a:t>
                      </a:r>
                      <a:endParaRPr lang="en-US" sz="110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err="1">
                          <a:latin typeface="Calibri"/>
                          <a:ea typeface="Calibri"/>
                          <a:cs typeface="Times New Roman"/>
                        </a:rPr>
                        <a:t>Métodos</a:t>
                      </a:r>
                      <a:r>
                        <a:rPr lang="en-US" sz="1100" b="1" dirty="0">
                          <a:latin typeface="Calibri"/>
                          <a:ea typeface="Calibri"/>
                          <a:cs typeface="Times New Roman"/>
                        </a:rPr>
                        <a:t> </a:t>
                      </a:r>
                      <a:r>
                        <a:rPr lang="en-US" sz="1100" b="1" dirty="0" err="1">
                          <a:latin typeface="Calibri"/>
                          <a:ea typeface="Calibri"/>
                          <a:cs typeface="Times New Roman"/>
                        </a:rPr>
                        <a:t>Redireccionadores</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b="1" dirty="0" smtClean="0">
                          <a:solidFill>
                            <a:srgbClr val="000000"/>
                          </a:solidFill>
                          <a:latin typeface="+mn-lt"/>
                          <a:ea typeface="Calibri"/>
                          <a:cs typeface="Times New Roman"/>
                        </a:rPr>
                        <a:t>Seeds </a:t>
                      </a:r>
                      <a:r>
                        <a:rPr lang="en-US" sz="1100" b="1" dirty="0" err="1" smtClean="0">
                          <a:solidFill>
                            <a:srgbClr val="000000"/>
                          </a:solidFill>
                          <a:latin typeface="+mn-lt"/>
                          <a:ea typeface="Calibri"/>
                          <a:cs typeface="Times New Roman"/>
                        </a:rPr>
                        <a:t>Reportados</a:t>
                      </a:r>
                      <a:endParaRPr lang="en-US" sz="1100" dirty="0" smtClean="0">
                        <a:latin typeface="+mn-lt"/>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8</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33</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3</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100" b="1" dirty="0">
                          <a:solidFill>
                            <a:srgbClr val="000000"/>
                          </a:solidFill>
                          <a:latin typeface="Calibri"/>
                          <a:ea typeface="Calibri"/>
                          <a:cs typeface="Times New Roman"/>
                        </a:rPr>
                        <a:t>Seeds </a:t>
                      </a:r>
                      <a:r>
                        <a:rPr lang="en-US" sz="1100" b="1" dirty="0" err="1">
                          <a:solidFill>
                            <a:srgbClr val="000000"/>
                          </a:solidFill>
                          <a:latin typeface="Calibri"/>
                          <a:ea typeface="Calibri"/>
                          <a:cs typeface="Times New Roman"/>
                        </a:rPr>
                        <a:t>Confirmados</a:t>
                      </a:r>
                      <a:endParaRPr lang="en-US" sz="1100" dirty="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6</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10</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3</a:t>
                      </a: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100" b="1">
                          <a:latin typeface="Calibri"/>
                          <a:ea typeface="Calibri"/>
                          <a:cs typeface="Times New Roman"/>
                        </a:rPr>
                        <a:t>Falsos Positivos</a:t>
                      </a:r>
                      <a:r>
                        <a:rPr lang="en-US" sz="1100" b="1">
                          <a:solidFill>
                            <a:srgbClr val="000000"/>
                          </a:solidFill>
                          <a:latin typeface="Calibri"/>
                          <a:ea typeface="Calibri"/>
                          <a:cs typeface="Times New Roman"/>
                        </a:rPr>
                        <a:t> </a:t>
                      </a:r>
                      <a:endParaRPr lang="en-US" sz="110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Calibri"/>
                          <a:ea typeface="Calibri"/>
                          <a:cs typeface="Times New Roman"/>
                        </a:rPr>
                        <a:t>2</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23</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0</a:t>
                      </a: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s-AR" sz="1100" b="1" kern="1200" dirty="0" err="1" smtClean="0">
                          <a:solidFill>
                            <a:schemeClr val="tx1"/>
                          </a:solidFill>
                          <a:latin typeface="+mn-lt"/>
                          <a:ea typeface="Calibri"/>
                          <a:cs typeface="Times New Roman"/>
                        </a:rPr>
                        <a:t>Flalsos</a:t>
                      </a:r>
                      <a:r>
                        <a:rPr lang="es-AR" sz="1100" b="1" kern="1200" dirty="0" smtClean="0">
                          <a:solidFill>
                            <a:schemeClr val="tx1"/>
                          </a:solidFill>
                          <a:latin typeface="+mn-lt"/>
                          <a:ea typeface="Calibri"/>
                          <a:cs typeface="Times New Roman"/>
                        </a:rPr>
                        <a:t> Negativos</a:t>
                      </a:r>
                      <a:endParaRPr lang="en-US" sz="1100" b="1" kern="1200" dirty="0" smtClean="0">
                        <a:solidFill>
                          <a:schemeClr val="tx1"/>
                        </a:solidFill>
                        <a:latin typeface="+mn-lt"/>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3</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2</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5</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100" b="1" dirty="0" err="1" smtClean="0">
                          <a:latin typeface="+mn-lt"/>
                          <a:ea typeface="Calibri"/>
                          <a:cs typeface="Times New Roman"/>
                        </a:rPr>
                        <a:t>Precisión</a:t>
                      </a:r>
                      <a:endParaRPr lang="en-US" sz="1100" dirty="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0,75</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0.3030</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AR" sz="1100" dirty="0" smtClean="0">
                          <a:latin typeface="Calibri"/>
                          <a:ea typeface="Calibri"/>
                          <a:cs typeface="Times New Roman"/>
                        </a:rPr>
                        <a:t>1</a:t>
                      </a:r>
                      <a:endParaRPr lang="en-US" sz="1100" dirty="0">
                        <a:latin typeface="Calibri"/>
                        <a:ea typeface="Calibri"/>
                        <a:cs typeface="Times New Roman"/>
                      </a:endParaRP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1100" b="1" dirty="0">
                          <a:latin typeface="Calibri"/>
                          <a:ea typeface="Calibri"/>
                          <a:cs typeface="Times New Roman"/>
                        </a:rPr>
                        <a:t>Recall</a:t>
                      </a:r>
                      <a:endParaRPr lang="en-US" sz="1100" dirty="0">
                        <a:latin typeface="Calibri"/>
                        <a:ea typeface="Calibri"/>
                        <a:cs typeface="Times New Roman"/>
                      </a:endParaRPr>
                    </a:p>
                  </a:txBody>
                  <a:tcPr marL="73025" marR="73025" anchor="ctr">
                    <a:lnL>
                      <a:noFill/>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0,5</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0,66</a:t>
                      </a:r>
                    </a:p>
                  </a:txBody>
                  <a:tcPr marL="73025" marR="73025">
                    <a:lnL w="19050" cap="flat" cmpd="sng" algn="ctr">
                      <a:solidFill>
                        <a:srgbClr val="404040"/>
                      </a:solidFill>
                      <a:prstDash val="solid"/>
                      <a:round/>
                      <a:headEnd type="none" w="med" len="med"/>
                      <a:tailEnd type="none" w="med" len="med"/>
                    </a:lnL>
                    <a:lnR w="19050" cap="flat" cmpd="sng" algn="ctr">
                      <a:solidFill>
                        <a:srgbClr val="404040"/>
                      </a:solidFill>
                      <a:prstDash val="solid"/>
                      <a:round/>
                      <a:headEnd type="none" w="med" len="med"/>
                      <a:tailEnd type="none" w="med" len="med"/>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Calibri"/>
                          <a:ea typeface="Calibri"/>
                          <a:cs typeface="Times New Roman"/>
                        </a:rPr>
                        <a:t>0,1666</a:t>
                      </a:r>
                    </a:p>
                  </a:txBody>
                  <a:tcPr marL="73025" marR="73025">
                    <a:lnL w="19050" cap="flat" cmpd="sng" algn="ctr">
                      <a:solidFill>
                        <a:srgbClr val="404040"/>
                      </a:solidFill>
                      <a:prstDash val="solid"/>
                      <a:round/>
                      <a:headEnd type="none" w="med" len="med"/>
                      <a:tailEnd type="none" w="med" len="med"/>
                    </a:lnL>
                    <a:lnR>
                      <a:noFill/>
                    </a:lnR>
                    <a:lnT w="19050" cap="flat" cmpd="sng" algn="ctr">
                      <a:solidFill>
                        <a:srgbClr val="404040"/>
                      </a:solidFill>
                      <a:prstDash val="solid"/>
                      <a:round/>
                      <a:headEnd type="none" w="med" len="med"/>
                      <a:tailEnd type="none" w="med" len="med"/>
                    </a:lnT>
                    <a:lnB w="19050" cap="flat" cmpd="sng" algn="ctr">
                      <a:solidFill>
                        <a:srgbClr val="404040"/>
                      </a:solidFill>
                      <a:prstDash val="solid"/>
                      <a:round/>
                      <a:headEnd type="none" w="med" len="med"/>
                      <a:tailEnd type="none" w="med" len="med"/>
                    </a:lnB>
                  </a:tcPr>
                </a:tc>
              </a:tr>
            </a:tbl>
          </a:graphicData>
        </a:graphic>
      </p:graphicFrame>
      <p:sp>
        <p:nvSpPr>
          <p:cNvPr id="9" name="5 Marcador de contenido"/>
          <p:cNvSpPr>
            <a:spLocks noGrp="1"/>
          </p:cNvSpPr>
          <p:nvPr>
            <p:ph idx="1"/>
          </p:nvPr>
        </p:nvSpPr>
        <p:spPr>
          <a:xfrm>
            <a:off x="285720" y="4786322"/>
            <a:ext cx="1928826" cy="857256"/>
          </a:xfrm>
        </p:spPr>
        <p:txBody>
          <a:bodyPr>
            <a:noAutofit/>
          </a:bodyPr>
          <a:lstStyle/>
          <a:p>
            <a:pPr>
              <a:buNone/>
            </a:pPr>
            <a:r>
              <a:rPr lang="es-AR" sz="2400" dirty="0" smtClean="0">
                <a:solidFill>
                  <a:srgbClr val="0F233C"/>
                </a:solidFill>
              </a:rPr>
              <a:t>Métricas</a:t>
            </a:r>
            <a:r>
              <a:rPr lang="es-ES" sz="2400" dirty="0" smtClean="0"/>
              <a:t> </a:t>
            </a:r>
            <a:r>
              <a:rPr lang="es-ES" sz="2400" dirty="0" smtClean="0">
                <a:solidFill>
                  <a:srgbClr val="0F233C"/>
                </a:solidFill>
              </a:rPr>
              <a:t>Obtenidas</a:t>
            </a:r>
            <a:endParaRPr lang="es-AR" sz="2400" dirty="0" smtClean="0">
              <a:solidFill>
                <a:srgbClr val="0F233C"/>
              </a:solidFill>
            </a:endParaRPr>
          </a:p>
        </p:txBody>
      </p:sp>
      <p:sp>
        <p:nvSpPr>
          <p:cNvPr id="10" name="5 Marcador de contenido"/>
          <p:cNvSpPr txBox="1">
            <a:spLocks/>
          </p:cNvSpPr>
          <p:nvPr/>
        </p:nvSpPr>
        <p:spPr>
          <a:xfrm>
            <a:off x="6715140" y="2000240"/>
            <a:ext cx="2428860" cy="142876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smtClean="0">
                <a:solidFill>
                  <a:srgbClr val="0F233C"/>
                </a:solidFill>
              </a:rPr>
              <a:t>Crosscutting </a:t>
            </a:r>
            <a:r>
              <a:rPr lang="es-AR" sz="2400" dirty="0" smtClean="0">
                <a:solidFill>
                  <a:srgbClr val="0F233C"/>
                </a:solidFill>
              </a:rPr>
              <a:t>concerns </a:t>
            </a:r>
            <a:r>
              <a:rPr lang="es-AR" sz="2400" dirty="0" smtClean="0">
                <a:solidFill>
                  <a:srgbClr val="0F233C"/>
                </a:solidFill>
              </a:rPr>
              <a:t>identificados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r>
              <a:rPr lang="en-US" sz="2800" dirty="0" err="1" smtClean="0">
                <a:solidFill>
                  <a:srgbClr val="E10505"/>
                </a:solidFill>
              </a:rPr>
              <a:t>Mantenimiento</a:t>
            </a:r>
            <a:r>
              <a:rPr lang="en-US" sz="2800" dirty="0" smtClean="0">
                <a:solidFill>
                  <a:srgbClr val="E10505"/>
                </a:solidFill>
              </a:rPr>
              <a:t> de </a:t>
            </a:r>
            <a:r>
              <a:rPr lang="en-US" sz="2800" dirty="0" err="1" smtClean="0">
                <a:solidFill>
                  <a:srgbClr val="E10505"/>
                </a:solidFill>
              </a:rPr>
              <a:t>Aplicaciones</a:t>
            </a:r>
            <a:endParaRPr lang="en-US" sz="2800" dirty="0" smtClean="0">
              <a:solidFill>
                <a:srgbClr val="E10505"/>
              </a:solidFill>
            </a:endParaRPr>
          </a:p>
          <a:p>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E10505"/>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Conclusiones</a:t>
            </a:r>
            <a:endParaRPr lang="en-US" sz="4000" dirty="0">
              <a:solidFill>
                <a:srgbClr val="0F233C"/>
              </a:solidFill>
            </a:endParaRPr>
          </a:p>
        </p:txBody>
      </p:sp>
      <p:sp>
        <p:nvSpPr>
          <p:cNvPr id="3" name="2 Marcador de contenido"/>
          <p:cNvSpPr>
            <a:spLocks noGrp="1"/>
          </p:cNvSpPr>
          <p:nvPr>
            <p:ph idx="1"/>
          </p:nvPr>
        </p:nvSpPr>
        <p:spPr/>
        <p:txBody>
          <a:bodyPr>
            <a:noAutofit/>
          </a:bodyPr>
          <a:lstStyle/>
          <a:p>
            <a:pPr algn="just"/>
            <a:r>
              <a:rPr lang="es-AR" sz="2800" dirty="0" smtClean="0">
                <a:solidFill>
                  <a:srgbClr val="0F233C"/>
                </a:solidFill>
              </a:rPr>
              <a:t>Cumple con el objetivo de </a:t>
            </a:r>
            <a:r>
              <a:rPr lang="es-ES_tradnl" sz="2800" dirty="0" smtClean="0"/>
              <a:t>asistir </a:t>
            </a:r>
            <a:r>
              <a:rPr lang="es-ES_tradnl" sz="2800" dirty="0" smtClean="0"/>
              <a:t>en la búsqueda de crosscutting concerns que pueden convertirse en potenciales aspectos en un código </a:t>
            </a:r>
            <a:r>
              <a:rPr lang="es-ES_tradnl" sz="2800" dirty="0" smtClean="0"/>
              <a:t>fuente.</a:t>
            </a:r>
          </a:p>
          <a:p>
            <a:pPr algn="just"/>
            <a:r>
              <a:rPr lang="es-ES_tradnl" sz="2800" dirty="0" smtClean="0"/>
              <a:t>Se reconocen crosscutting concerns sobre sistemas reales.</a:t>
            </a:r>
          </a:p>
          <a:p>
            <a:pPr algn="just"/>
            <a:r>
              <a:rPr lang="es-ES_tradnl" sz="2800" dirty="0" smtClean="0"/>
              <a:t>Solo se reconocen crosscutting concerns implementados como llamadas a métodos, y patrones </a:t>
            </a:r>
            <a:r>
              <a:rPr lang="es-ES_tradnl" sz="2800" dirty="0" err="1" smtClean="0"/>
              <a:t>decorators</a:t>
            </a:r>
            <a:r>
              <a:rPr lang="es-ES_tradnl" sz="2800" dirty="0" smtClean="0"/>
              <a:t> y </a:t>
            </a:r>
            <a:r>
              <a:rPr lang="es-ES_tradnl" sz="2800" dirty="0" err="1" smtClean="0"/>
              <a:t>adapters</a:t>
            </a:r>
            <a:r>
              <a:rPr lang="es-ES_tradnl" sz="2800" dirty="0" smtClean="0"/>
              <a:t>.</a:t>
            </a:r>
          </a:p>
          <a:p>
            <a:pPr algn="just"/>
            <a:r>
              <a:rPr lang="es-ES_tradnl" sz="2800" dirty="0" smtClean="0"/>
              <a:t>Enfoque flexibilidad para implementar </a:t>
            </a:r>
            <a:r>
              <a:rPr lang="es-ES_tradnl" sz="2800" dirty="0" smtClean="0"/>
              <a:t>los </a:t>
            </a:r>
            <a:r>
              <a:rPr lang="es-ES_tradnl" sz="2800" dirty="0" smtClean="0"/>
              <a:t>análisis.</a:t>
            </a:r>
          </a:p>
          <a:p>
            <a:pPr algn="just"/>
            <a:endParaRPr lang="en-US" sz="2800" dirty="0" smtClean="0">
              <a:solidFill>
                <a:srgbClr val="0F233C"/>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pPr>
              <a:buFont typeface="Wingdings" pitchFamily="2" charset="2"/>
              <a:buChar char="ü"/>
            </a:pPr>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pPr>
              <a:buFont typeface="Wingdings" pitchFamily="2" charset="2"/>
              <a:buChar char="ü"/>
            </a:pPr>
            <a:r>
              <a:rPr lang="es-AR" sz="2800" dirty="0" smtClean="0">
                <a:solidFill>
                  <a:srgbClr val="0F233C"/>
                </a:solidFill>
              </a:rPr>
              <a:t>Sistemas Expertos</a:t>
            </a:r>
            <a:endParaRPr lang="en-US" sz="2800" dirty="0" smtClean="0">
              <a:solidFill>
                <a:srgbClr val="0F233C"/>
              </a:solidFill>
            </a:endParaRPr>
          </a:p>
          <a:p>
            <a:pPr>
              <a:buFont typeface="Wingdings" pitchFamily="2" charset="2"/>
              <a:buChar char="ü"/>
            </a:pPr>
            <a:r>
              <a:rPr lang="en-US" sz="2800" dirty="0" err="1" smtClean="0">
                <a:solidFill>
                  <a:srgbClr val="0F233C"/>
                </a:solidFill>
              </a:rPr>
              <a:t>Propuesta</a:t>
            </a:r>
            <a:endParaRPr lang="en-US" sz="2800" dirty="0" smtClean="0">
              <a:solidFill>
                <a:srgbClr val="0F233C"/>
              </a:solidFill>
            </a:endParaRPr>
          </a:p>
          <a:p>
            <a:pPr>
              <a:buFont typeface="Wingdings" pitchFamily="2" charset="2"/>
              <a:buChar char="ü"/>
            </a:pPr>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pPr>
              <a:buFont typeface="Wingdings" pitchFamily="2" charset="2"/>
              <a:buChar char="ü"/>
            </a:pPr>
            <a:r>
              <a:rPr lang="es-AR" sz="2800" dirty="0" smtClean="0">
                <a:solidFill>
                  <a:srgbClr val="0F233C"/>
                </a:solidFill>
              </a:rPr>
              <a:t>Conclusiones</a:t>
            </a:r>
          </a:p>
          <a:p>
            <a:r>
              <a:rPr lang="es-AR" sz="2800" dirty="0" smtClean="0">
                <a:solidFill>
                  <a:srgbClr val="E10505"/>
                </a:solidFill>
              </a:rPr>
              <a:t>Trabajos Futuros</a:t>
            </a:r>
            <a:endParaRPr lang="es-ES" sz="2800" dirty="0">
              <a:solidFill>
                <a:srgbClr val="E10505"/>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Trabajos Futuros</a:t>
            </a:r>
            <a:endParaRPr lang="en-US" sz="4000" dirty="0">
              <a:solidFill>
                <a:srgbClr val="0F233C"/>
              </a:solidFill>
            </a:endParaRPr>
          </a:p>
        </p:txBody>
      </p:sp>
      <p:sp>
        <p:nvSpPr>
          <p:cNvPr id="4" name="2 Marcador de contenido"/>
          <p:cNvSpPr>
            <a:spLocks noGrp="1"/>
          </p:cNvSpPr>
          <p:nvPr>
            <p:ph idx="1"/>
          </p:nvPr>
        </p:nvSpPr>
        <p:spPr>
          <a:xfrm>
            <a:off x="457200" y="1600200"/>
            <a:ext cx="8229600" cy="4525963"/>
          </a:xfrm>
        </p:spPr>
        <p:txBody>
          <a:bodyPr>
            <a:noAutofit/>
          </a:bodyPr>
          <a:lstStyle/>
          <a:p>
            <a:pPr algn="just"/>
            <a:r>
              <a:rPr lang="es-AR" sz="2800" dirty="0" smtClean="0">
                <a:solidFill>
                  <a:srgbClr val="0F233C"/>
                </a:solidFill>
              </a:rPr>
              <a:t>Representar otras técnicas de aspect mining en el sistema experto.</a:t>
            </a:r>
            <a:endParaRPr lang="en-US" sz="2800" dirty="0" smtClean="0">
              <a:solidFill>
                <a:srgbClr val="0F233C"/>
              </a:solidFill>
            </a:endParaRPr>
          </a:p>
          <a:p>
            <a:pPr algn="just"/>
            <a:r>
              <a:rPr lang="es-AR" sz="2800" dirty="0" smtClean="0">
                <a:solidFill>
                  <a:srgbClr val="0F233C"/>
                </a:solidFill>
              </a:rPr>
              <a:t>Incorporar diferentes técnicas de aspect mining a la técnica de Sinergia.</a:t>
            </a:r>
            <a:endParaRPr lang="en-US" sz="2800" dirty="0" smtClean="0">
              <a:solidFill>
                <a:srgbClr val="0F233C"/>
              </a:solidFill>
            </a:endParaRPr>
          </a:p>
          <a:p>
            <a:pPr algn="just"/>
            <a:r>
              <a:rPr lang="es-AR" sz="2800" dirty="0" smtClean="0">
                <a:solidFill>
                  <a:srgbClr val="0F233C"/>
                </a:solidFill>
              </a:rPr>
              <a:t>Representar </a:t>
            </a:r>
            <a:r>
              <a:rPr lang="es-AR" sz="2800" dirty="0" err="1" smtClean="0">
                <a:solidFill>
                  <a:srgbClr val="0F233C"/>
                </a:solidFill>
              </a:rPr>
              <a:t>refactorings</a:t>
            </a:r>
            <a:r>
              <a:rPr lang="es-AR" sz="2800" dirty="0" smtClean="0">
                <a:solidFill>
                  <a:srgbClr val="0F233C"/>
                </a:solidFill>
              </a:rPr>
              <a:t> orientados a aspectos en el sistema experto.</a:t>
            </a:r>
            <a:endParaRPr lang="en-US" sz="2800" dirty="0" smtClean="0">
              <a:solidFill>
                <a:srgbClr val="0F233C"/>
              </a:solidFill>
            </a:endParaRPr>
          </a:p>
          <a:p>
            <a:pPr algn="just"/>
            <a:r>
              <a:rPr lang="es-AR" sz="2800" dirty="0" smtClean="0">
                <a:solidFill>
                  <a:srgbClr val="0F233C"/>
                </a:solidFill>
              </a:rPr>
              <a:t>Analizar y recomendar los posibles </a:t>
            </a:r>
            <a:r>
              <a:rPr lang="es-AR" sz="2800" dirty="0" err="1" smtClean="0">
                <a:solidFill>
                  <a:srgbClr val="0F233C"/>
                </a:solidFill>
              </a:rPr>
              <a:t>refactorings</a:t>
            </a:r>
            <a:r>
              <a:rPr lang="es-AR" sz="2800" dirty="0" smtClean="0">
                <a:solidFill>
                  <a:srgbClr val="0F233C"/>
                </a:solidFill>
              </a:rPr>
              <a:t> a aplicar por medio de inferencias en el sistema experto.</a:t>
            </a:r>
            <a:endParaRPr lang="en-US" sz="2800" dirty="0" smtClean="0">
              <a:solidFill>
                <a:srgbClr val="0F233C"/>
              </a:solidFill>
            </a:endParaRPr>
          </a:p>
          <a:p>
            <a:pPr algn="just"/>
            <a:r>
              <a:rPr lang="es-AR" sz="2800" dirty="0" smtClean="0">
                <a:solidFill>
                  <a:srgbClr val="0F233C"/>
                </a:solidFill>
              </a:rPr>
              <a:t>Incorporar técnicas de análisis dinámico.</a:t>
            </a:r>
            <a:endParaRPr lang="en-US" sz="2800" dirty="0" smtClean="0">
              <a:solidFill>
                <a:srgbClr val="0F233C"/>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rPr>
              <a:t>Preguntas</a:t>
            </a:r>
            <a:endParaRPr lang="en-US" sz="4000" dirty="0">
              <a:solidFill>
                <a:srgbClr val="0F233C"/>
              </a:solidFill>
            </a:endParaRPr>
          </a:p>
        </p:txBody>
      </p:sp>
      <p:pic>
        <p:nvPicPr>
          <p:cNvPr id="5121" name="Picture 1" descr="C:\Users\maria\Desktop\PREGUNTA.gif"/>
          <p:cNvPicPr>
            <a:picLocks noChangeAspect="1" noChangeArrowheads="1"/>
          </p:cNvPicPr>
          <p:nvPr/>
        </p:nvPicPr>
        <p:blipFill>
          <a:blip r:embed="rId2" cstate="print"/>
          <a:srcRect/>
          <a:stretch>
            <a:fillRect/>
          </a:stretch>
        </p:blipFill>
        <p:spPr bwMode="auto">
          <a:xfrm>
            <a:off x="2428860" y="1928801"/>
            <a:ext cx="3857652" cy="450059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latin typeface="+mn-lt"/>
                <a:ea typeface="+mn-ea"/>
                <a:cs typeface="+mn-cs"/>
              </a:rPr>
              <a:t>Mantenimiento de Aplicaciones</a:t>
            </a:r>
            <a:endParaRPr lang="en-US" sz="4000" dirty="0">
              <a:solidFill>
                <a:srgbClr val="0F233C"/>
              </a:solidFill>
              <a:latin typeface="+mn-lt"/>
              <a:ea typeface="+mn-ea"/>
              <a:cs typeface="+mn-cs"/>
            </a:endParaRPr>
          </a:p>
        </p:txBody>
      </p:sp>
      <p:sp>
        <p:nvSpPr>
          <p:cNvPr id="3" name="2 Marcador de contenido"/>
          <p:cNvSpPr>
            <a:spLocks noGrp="1"/>
          </p:cNvSpPr>
          <p:nvPr>
            <p:ph idx="1"/>
          </p:nvPr>
        </p:nvSpPr>
        <p:spPr>
          <a:xfrm>
            <a:off x="457200" y="1600200"/>
            <a:ext cx="8229600" cy="5257799"/>
          </a:xfrm>
        </p:spPr>
        <p:txBody>
          <a:bodyPr>
            <a:normAutofit/>
          </a:bodyPr>
          <a:lstStyle/>
          <a:p>
            <a:pPr algn="just">
              <a:spcAft>
                <a:spcPts val="600"/>
              </a:spcAft>
            </a:pPr>
            <a:r>
              <a:rPr lang="es-AR" sz="2800" b="1" dirty="0" smtClean="0">
                <a:solidFill>
                  <a:srgbClr val="0F233C"/>
                </a:solidFill>
              </a:rPr>
              <a:t>Sistema de software</a:t>
            </a:r>
            <a:r>
              <a:rPr lang="es-AR" sz="2800" dirty="0" smtClean="0">
                <a:solidFill>
                  <a:srgbClr val="0F233C"/>
                </a:solidFill>
              </a:rPr>
              <a:t>: realización de un conjunto de </a:t>
            </a:r>
            <a:r>
              <a:rPr lang="es-AR" sz="2800" dirty="0" err="1" smtClean="0">
                <a:solidFill>
                  <a:srgbClr val="0F233C"/>
                </a:solidFill>
              </a:rPr>
              <a:t>concerns</a:t>
            </a:r>
            <a:r>
              <a:rPr lang="es-AR" sz="2800" dirty="0" smtClean="0">
                <a:solidFill>
                  <a:srgbClr val="0F233C"/>
                </a:solidFill>
              </a:rPr>
              <a:t>.</a:t>
            </a:r>
          </a:p>
          <a:p>
            <a:pPr>
              <a:spcAft>
                <a:spcPts val="600"/>
              </a:spcAft>
            </a:pPr>
            <a:endParaRPr lang="es-AR" sz="2800" dirty="0" smtClean="0">
              <a:solidFill>
                <a:srgbClr val="0F233C"/>
              </a:solidFill>
            </a:endParaRPr>
          </a:p>
          <a:p>
            <a:pPr>
              <a:spcAft>
                <a:spcPts val="600"/>
              </a:spcAft>
            </a:pPr>
            <a:endParaRPr lang="es-AR" sz="2800" dirty="0" smtClean="0">
              <a:solidFill>
                <a:srgbClr val="0F233C"/>
              </a:solidFill>
            </a:endParaRPr>
          </a:p>
          <a:p>
            <a:pPr>
              <a:spcAft>
                <a:spcPts val="600"/>
              </a:spcAft>
            </a:pPr>
            <a:endParaRPr lang="es-AR" sz="2800" dirty="0" smtClean="0">
              <a:solidFill>
                <a:srgbClr val="0F233C"/>
              </a:solidFill>
            </a:endParaRPr>
          </a:p>
          <a:p>
            <a:pPr algn="just">
              <a:spcAft>
                <a:spcPts val="600"/>
              </a:spcAft>
            </a:pPr>
            <a:r>
              <a:rPr lang="es-AR" sz="2800" b="1" dirty="0" err="1" smtClean="0">
                <a:solidFill>
                  <a:srgbClr val="0F233C"/>
                </a:solidFill>
              </a:rPr>
              <a:t>Core</a:t>
            </a:r>
            <a:r>
              <a:rPr lang="es-AR" sz="2800" b="1" dirty="0" smtClean="0">
                <a:solidFill>
                  <a:srgbClr val="0F233C"/>
                </a:solidFill>
              </a:rPr>
              <a:t> </a:t>
            </a:r>
            <a:r>
              <a:rPr lang="es-AR" sz="2800" b="1" dirty="0" err="1" smtClean="0">
                <a:solidFill>
                  <a:srgbClr val="0F233C"/>
                </a:solidFill>
              </a:rPr>
              <a:t>concerns</a:t>
            </a:r>
            <a:r>
              <a:rPr lang="es-AR" sz="2800" dirty="0" smtClean="0">
                <a:solidFill>
                  <a:srgbClr val="0F233C"/>
                </a:solidFill>
              </a:rPr>
              <a:t>: capturan la funcionalidad central de un módulo.</a:t>
            </a:r>
          </a:p>
          <a:p>
            <a:pPr algn="just">
              <a:spcAft>
                <a:spcPts val="600"/>
              </a:spcAft>
            </a:pPr>
            <a:r>
              <a:rPr lang="es-AR" sz="2800" b="1" dirty="0" err="1" smtClean="0">
                <a:solidFill>
                  <a:srgbClr val="0F233C"/>
                </a:solidFill>
              </a:rPr>
              <a:t>Crosscutting</a:t>
            </a:r>
            <a:r>
              <a:rPr lang="es-AR" sz="2800" b="1" dirty="0" smtClean="0">
                <a:solidFill>
                  <a:srgbClr val="0F233C"/>
                </a:solidFill>
              </a:rPr>
              <a:t> </a:t>
            </a:r>
            <a:r>
              <a:rPr lang="es-AR" sz="2800" b="1" dirty="0" err="1" smtClean="0">
                <a:solidFill>
                  <a:srgbClr val="0F233C"/>
                </a:solidFill>
              </a:rPr>
              <a:t>concerns</a:t>
            </a:r>
            <a:r>
              <a:rPr lang="es-AR" sz="2800" dirty="0" smtClean="0">
                <a:solidFill>
                  <a:srgbClr val="0F233C"/>
                </a:solidFill>
              </a:rPr>
              <a:t>: capturan requerimientos a nivel del sistema que atraviesan múltiples módulos.</a:t>
            </a:r>
          </a:p>
          <a:p>
            <a:endParaRPr lang="es-AR" dirty="0" smtClean="0"/>
          </a:p>
        </p:txBody>
      </p:sp>
      <p:pic>
        <p:nvPicPr>
          <p:cNvPr id="3074" name="Picture 2" descr="C:\Program Files\Microsoft Office\MEDIA\CAGCAT10\j0196400.wmf"/>
          <p:cNvPicPr>
            <a:picLocks noChangeAspect="1" noChangeArrowheads="1"/>
          </p:cNvPicPr>
          <p:nvPr/>
        </p:nvPicPr>
        <p:blipFill>
          <a:blip r:embed="rId3" cstate="print"/>
          <a:srcRect/>
          <a:stretch>
            <a:fillRect/>
          </a:stretch>
        </p:blipFill>
        <p:spPr bwMode="auto">
          <a:xfrm>
            <a:off x="3571868" y="2285992"/>
            <a:ext cx="1695298" cy="181234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000" dirty="0" smtClean="0">
                <a:solidFill>
                  <a:srgbClr val="0F233C"/>
                </a:solidFill>
                <a:latin typeface="+mn-lt"/>
                <a:ea typeface="+mn-ea"/>
                <a:cs typeface="+mn-cs"/>
              </a:rPr>
              <a:t>Mantenimiento de Aplicaciones</a:t>
            </a:r>
            <a:endParaRPr lang="en-US" sz="4000" dirty="0">
              <a:solidFill>
                <a:srgbClr val="0F233C"/>
              </a:solidFill>
              <a:latin typeface="+mn-lt"/>
              <a:ea typeface="+mn-ea"/>
              <a:cs typeface="+mn-cs"/>
            </a:endParaRPr>
          </a:p>
        </p:txBody>
      </p:sp>
      <p:sp>
        <p:nvSpPr>
          <p:cNvPr id="3" name="2 Marcador de contenido"/>
          <p:cNvSpPr>
            <a:spLocks noGrp="1"/>
          </p:cNvSpPr>
          <p:nvPr>
            <p:ph idx="1"/>
          </p:nvPr>
        </p:nvSpPr>
        <p:spPr>
          <a:xfrm>
            <a:off x="457200" y="1600200"/>
            <a:ext cx="8229600" cy="4972072"/>
          </a:xfrm>
        </p:spPr>
        <p:txBody>
          <a:bodyPr/>
          <a:lstStyle/>
          <a:p>
            <a:pPr algn="just">
              <a:spcAft>
                <a:spcPts val="600"/>
              </a:spcAft>
            </a:pPr>
            <a:r>
              <a:rPr lang="es-AR" sz="2800" dirty="0" smtClean="0">
                <a:solidFill>
                  <a:srgbClr val="0F233C"/>
                </a:solidFill>
              </a:rPr>
              <a:t>Etapa de </a:t>
            </a:r>
            <a:r>
              <a:rPr lang="es-AR" sz="2800" dirty="0" err="1" smtClean="0">
                <a:solidFill>
                  <a:srgbClr val="0F233C"/>
                </a:solidFill>
              </a:rPr>
              <a:t>mantenimento</a:t>
            </a:r>
            <a:r>
              <a:rPr lang="es-AR" sz="2800" dirty="0" smtClean="0">
                <a:solidFill>
                  <a:srgbClr val="0F233C"/>
                </a:solidFill>
              </a:rPr>
              <a:t>: esfuerzo </a:t>
            </a:r>
            <a:r>
              <a:rPr lang="es-AR" sz="2800" dirty="0" smtClean="0">
                <a:solidFill>
                  <a:srgbClr val="0F233C"/>
                </a:solidFill>
              </a:rPr>
              <a:t>constante, </a:t>
            </a:r>
            <a:r>
              <a:rPr lang="es-AR" sz="2800" dirty="0" smtClean="0">
                <a:solidFill>
                  <a:srgbClr val="0F233C"/>
                </a:solidFill>
              </a:rPr>
              <a:t>costo elevado.</a:t>
            </a:r>
            <a:endParaRPr lang="es-AR" sz="2800" dirty="0" smtClean="0">
              <a:solidFill>
                <a:srgbClr val="0F233C"/>
              </a:solidFill>
            </a:endParaRPr>
          </a:p>
          <a:p>
            <a:pPr algn="just">
              <a:spcAft>
                <a:spcPts val="600"/>
              </a:spcAft>
            </a:pPr>
            <a:r>
              <a:rPr lang="es-AR" sz="2800" dirty="0" smtClean="0">
                <a:solidFill>
                  <a:srgbClr val="0F233C"/>
                </a:solidFill>
              </a:rPr>
              <a:t>Una buena división de </a:t>
            </a:r>
            <a:r>
              <a:rPr lang="es-AR" sz="2800" dirty="0" err="1" smtClean="0">
                <a:solidFill>
                  <a:srgbClr val="0F233C"/>
                </a:solidFill>
              </a:rPr>
              <a:t>concerns</a:t>
            </a:r>
            <a:r>
              <a:rPr lang="es-AR" sz="2800" dirty="0" smtClean="0">
                <a:solidFill>
                  <a:srgbClr val="0F233C"/>
                </a:solidFill>
              </a:rPr>
              <a:t> facilita el mantenimiento de las aplicaciones.</a:t>
            </a:r>
          </a:p>
          <a:p>
            <a:pPr algn="just">
              <a:spcAft>
                <a:spcPts val="600"/>
              </a:spcAft>
            </a:pPr>
            <a:r>
              <a:rPr lang="es-AR" sz="2800" dirty="0" smtClean="0">
                <a:solidFill>
                  <a:srgbClr val="0F233C"/>
                </a:solidFill>
              </a:rPr>
              <a:t>La división de </a:t>
            </a:r>
            <a:r>
              <a:rPr lang="es-AR" sz="2800" dirty="0" err="1" smtClean="0">
                <a:solidFill>
                  <a:srgbClr val="0F233C"/>
                </a:solidFill>
              </a:rPr>
              <a:t>concerns</a:t>
            </a:r>
            <a:r>
              <a:rPr lang="es-AR" sz="2800" dirty="0" smtClean="0">
                <a:solidFill>
                  <a:srgbClr val="0F233C"/>
                </a:solidFill>
              </a:rPr>
              <a:t> es una tarea compleja. </a:t>
            </a:r>
          </a:p>
        </p:txBody>
      </p:sp>
      <p:pic>
        <p:nvPicPr>
          <p:cNvPr id="2050" name="Picture 2" descr="C:\Program Files\Microsoft Office\MEDIA\CAGCAT10\j0199549.wmf"/>
          <p:cNvPicPr>
            <a:picLocks noChangeAspect="1" noChangeArrowheads="1"/>
          </p:cNvPicPr>
          <p:nvPr/>
        </p:nvPicPr>
        <p:blipFill>
          <a:blip r:embed="rId3" cstate="print"/>
          <a:srcRect/>
          <a:stretch>
            <a:fillRect/>
          </a:stretch>
        </p:blipFill>
        <p:spPr bwMode="auto">
          <a:xfrm>
            <a:off x="3286116" y="4500570"/>
            <a:ext cx="1670609" cy="179405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r>
              <a:rPr lang="en-US" sz="2800" dirty="0" err="1" smtClean="0">
                <a:solidFill>
                  <a:srgbClr val="0F233C"/>
                </a:solidFill>
              </a:rPr>
              <a:t>Programación</a:t>
            </a:r>
            <a:r>
              <a:rPr lang="en-US" sz="2800" dirty="0" smtClean="0">
                <a:solidFill>
                  <a:srgbClr val="0F233C"/>
                </a:solidFill>
              </a:rPr>
              <a:t> </a:t>
            </a:r>
            <a:r>
              <a:rPr lang="en-US" sz="2800" dirty="0" err="1" smtClean="0">
                <a:solidFill>
                  <a:srgbClr val="0F233C"/>
                </a:solidFill>
              </a:rPr>
              <a:t>Orientada</a:t>
            </a:r>
            <a:r>
              <a:rPr lang="en-US" sz="2800" dirty="0" smtClean="0">
                <a:solidFill>
                  <a:srgbClr val="0F233C"/>
                </a:solidFill>
              </a:rPr>
              <a:t> a </a:t>
            </a:r>
            <a:r>
              <a:rPr lang="en-US" sz="2800" dirty="0" err="1" smtClean="0">
                <a:solidFill>
                  <a:srgbClr val="0F233C"/>
                </a:solidFill>
              </a:rPr>
              <a:t>Aspectos</a:t>
            </a:r>
            <a:r>
              <a:rPr lang="en-US" sz="2800" dirty="0" smtClean="0">
                <a:solidFill>
                  <a:srgbClr val="0F233C"/>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57158" y="285736"/>
            <a:ext cx="8229600" cy="1143000"/>
          </a:xfrm>
        </p:spPr>
        <p:txBody>
          <a:bodyPr>
            <a:normAutofit/>
            <a:scene3d>
              <a:camera prst="orthographicFront"/>
              <a:lightRig rig="threePt" dir="t"/>
            </a:scene3d>
            <a:sp3d>
              <a:bevelT w="44450" h="107950"/>
              <a:bevelB w="19050" h="101600"/>
            </a:sp3d>
          </a:bodyPr>
          <a:lstStyle/>
          <a:p>
            <a:r>
              <a:rPr lang="en-US" sz="4000" dirty="0" smtClean="0">
                <a:solidFill>
                  <a:srgbClr val="0F233C"/>
                </a:solidFill>
              </a:rPr>
              <a:t>Agenda</a:t>
            </a:r>
            <a:endParaRPr lang="es-ES" sz="4000" dirty="0">
              <a:solidFill>
                <a:srgbClr val="0F233C"/>
              </a:solidFill>
            </a:endParaRPr>
          </a:p>
        </p:txBody>
      </p:sp>
      <p:sp>
        <p:nvSpPr>
          <p:cNvPr id="6" name="5 Marcador de contenido"/>
          <p:cNvSpPr>
            <a:spLocks noGrp="1"/>
          </p:cNvSpPr>
          <p:nvPr>
            <p:ph idx="1"/>
          </p:nvPr>
        </p:nvSpPr>
        <p:spPr/>
        <p:txBody>
          <a:bodyPr>
            <a:normAutofit/>
          </a:bodyPr>
          <a:lstStyle/>
          <a:p>
            <a:pPr>
              <a:buFont typeface="Wingdings" pitchFamily="2" charset="2"/>
              <a:buChar char="ü"/>
            </a:pPr>
            <a:r>
              <a:rPr lang="en-US" sz="2800" dirty="0" err="1" smtClean="0">
                <a:solidFill>
                  <a:srgbClr val="0F233C"/>
                </a:solidFill>
              </a:rPr>
              <a:t>Mantenimiento</a:t>
            </a:r>
            <a:r>
              <a:rPr lang="en-US" sz="2800" dirty="0" smtClean="0">
                <a:solidFill>
                  <a:srgbClr val="0F233C"/>
                </a:solidFill>
              </a:rPr>
              <a:t> de </a:t>
            </a:r>
            <a:r>
              <a:rPr lang="en-US" sz="2800" dirty="0" err="1" smtClean="0">
                <a:solidFill>
                  <a:srgbClr val="0F233C"/>
                </a:solidFill>
              </a:rPr>
              <a:t>Aplicaciones</a:t>
            </a:r>
            <a:endParaRPr lang="en-US" sz="2800" dirty="0" smtClean="0">
              <a:solidFill>
                <a:srgbClr val="0F233C"/>
              </a:solidFill>
            </a:endParaRPr>
          </a:p>
          <a:p>
            <a:r>
              <a:rPr lang="en-US" sz="2800" dirty="0" err="1" smtClean="0">
                <a:solidFill>
                  <a:srgbClr val="E10505"/>
                </a:solidFill>
              </a:rPr>
              <a:t>Programación</a:t>
            </a:r>
            <a:r>
              <a:rPr lang="en-US" sz="2800" dirty="0" smtClean="0">
                <a:solidFill>
                  <a:srgbClr val="E10505"/>
                </a:solidFill>
              </a:rPr>
              <a:t> </a:t>
            </a:r>
            <a:r>
              <a:rPr lang="en-US" sz="2800" dirty="0" err="1" smtClean="0">
                <a:solidFill>
                  <a:srgbClr val="E10505"/>
                </a:solidFill>
              </a:rPr>
              <a:t>Orientada</a:t>
            </a:r>
            <a:r>
              <a:rPr lang="en-US" sz="2800" dirty="0" smtClean="0">
                <a:solidFill>
                  <a:srgbClr val="E10505"/>
                </a:solidFill>
              </a:rPr>
              <a:t> a </a:t>
            </a:r>
            <a:r>
              <a:rPr lang="en-US" sz="2800" dirty="0" err="1" smtClean="0">
                <a:solidFill>
                  <a:srgbClr val="E10505"/>
                </a:solidFill>
              </a:rPr>
              <a:t>Aspectos</a:t>
            </a:r>
            <a:r>
              <a:rPr lang="en-US" sz="2800" dirty="0" smtClean="0">
                <a:solidFill>
                  <a:srgbClr val="E10505"/>
                </a:solidFill>
              </a:rPr>
              <a:t> (AOP)</a:t>
            </a:r>
          </a:p>
          <a:p>
            <a:r>
              <a:rPr lang="es-AR" sz="2800" dirty="0" smtClean="0">
                <a:solidFill>
                  <a:srgbClr val="0F233C"/>
                </a:solidFill>
              </a:rPr>
              <a:t>Sistemas Expertos</a:t>
            </a:r>
            <a:endParaRPr lang="en-US" sz="2800" dirty="0" smtClean="0">
              <a:solidFill>
                <a:srgbClr val="0F233C"/>
              </a:solidFill>
            </a:endParaRPr>
          </a:p>
          <a:p>
            <a:r>
              <a:rPr lang="en-US" sz="2800" dirty="0" err="1" smtClean="0">
                <a:solidFill>
                  <a:srgbClr val="0F233C"/>
                </a:solidFill>
              </a:rPr>
              <a:t>Propuesta</a:t>
            </a:r>
            <a:endParaRPr lang="en-US" sz="2800" dirty="0" smtClean="0">
              <a:solidFill>
                <a:srgbClr val="0F233C"/>
              </a:solidFill>
            </a:endParaRPr>
          </a:p>
          <a:p>
            <a:r>
              <a:rPr lang="es-AR" sz="2800" dirty="0" smtClean="0">
                <a:solidFill>
                  <a:srgbClr val="0F233C"/>
                </a:solidFill>
              </a:rPr>
              <a:t>Caso de Estudio – </a:t>
            </a:r>
            <a:r>
              <a:rPr lang="es-AR" sz="2800" dirty="0" err="1" smtClean="0">
                <a:solidFill>
                  <a:srgbClr val="0F233C"/>
                </a:solidFill>
              </a:rPr>
              <a:t>Health</a:t>
            </a:r>
            <a:r>
              <a:rPr lang="es-AR" sz="2800" dirty="0" smtClean="0">
                <a:solidFill>
                  <a:srgbClr val="0F233C"/>
                </a:solidFill>
              </a:rPr>
              <a:t> </a:t>
            </a:r>
            <a:r>
              <a:rPr lang="es-AR" sz="2800" dirty="0" err="1" smtClean="0">
                <a:solidFill>
                  <a:srgbClr val="0F233C"/>
                </a:solidFill>
              </a:rPr>
              <a:t>Watcher</a:t>
            </a:r>
            <a:r>
              <a:rPr lang="es-AR" sz="2800" dirty="0" smtClean="0">
                <a:solidFill>
                  <a:srgbClr val="0F233C"/>
                </a:solidFill>
              </a:rPr>
              <a:t> </a:t>
            </a:r>
            <a:r>
              <a:rPr lang="es-AR" sz="2800" dirty="0" err="1" smtClean="0">
                <a:solidFill>
                  <a:srgbClr val="0F233C"/>
                </a:solidFill>
              </a:rPr>
              <a:t>System</a:t>
            </a:r>
            <a:endParaRPr lang="es-AR" sz="2800" dirty="0" smtClean="0">
              <a:solidFill>
                <a:srgbClr val="0F233C"/>
              </a:solidFill>
            </a:endParaRPr>
          </a:p>
          <a:p>
            <a:r>
              <a:rPr lang="es-AR" sz="2800" dirty="0" smtClean="0">
                <a:solidFill>
                  <a:srgbClr val="0F233C"/>
                </a:solidFill>
              </a:rPr>
              <a:t>Conclusiones</a:t>
            </a:r>
          </a:p>
          <a:p>
            <a:r>
              <a:rPr lang="es-AR" sz="2800" dirty="0" smtClean="0">
                <a:solidFill>
                  <a:srgbClr val="0F233C"/>
                </a:solidFill>
              </a:rPr>
              <a:t>Trabajos Futuros</a:t>
            </a:r>
            <a:endParaRPr lang="es-ES" sz="2800" dirty="0">
              <a:solidFill>
                <a:srgbClr val="0F233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74638"/>
            <a:ext cx="8929718" cy="1143000"/>
          </a:xfrm>
        </p:spPr>
        <p:txBody>
          <a:bodyPr>
            <a:noAutofit/>
          </a:bodyPr>
          <a:lstStyle/>
          <a:p>
            <a:r>
              <a:rPr lang="en-US" sz="4000" dirty="0" err="1" smtClean="0">
                <a:solidFill>
                  <a:srgbClr val="0F233C"/>
                </a:solidFill>
              </a:rPr>
              <a:t>Programación</a:t>
            </a:r>
            <a:r>
              <a:rPr lang="en-US" sz="4000" dirty="0" smtClean="0">
                <a:solidFill>
                  <a:srgbClr val="0F233C"/>
                </a:solidFill>
              </a:rPr>
              <a:t> </a:t>
            </a:r>
            <a:r>
              <a:rPr lang="en-US" sz="4000" dirty="0" err="1" smtClean="0">
                <a:solidFill>
                  <a:srgbClr val="0F233C"/>
                </a:solidFill>
              </a:rPr>
              <a:t>Orientada</a:t>
            </a:r>
            <a:r>
              <a:rPr lang="en-US" sz="4000" dirty="0" smtClean="0">
                <a:solidFill>
                  <a:srgbClr val="0F233C"/>
                </a:solidFill>
              </a:rPr>
              <a:t> a </a:t>
            </a:r>
            <a:r>
              <a:rPr lang="en-US" sz="4000" dirty="0" err="1" smtClean="0">
                <a:solidFill>
                  <a:srgbClr val="0F233C"/>
                </a:solidFill>
              </a:rPr>
              <a:t>Aspectos</a:t>
            </a:r>
            <a:r>
              <a:rPr lang="en-US" sz="4000" dirty="0" smtClean="0">
                <a:solidFill>
                  <a:srgbClr val="0F233C"/>
                </a:solidFill>
              </a:rPr>
              <a:t> (AOP)</a:t>
            </a:r>
            <a:br>
              <a:rPr lang="en-US" sz="4000" dirty="0" smtClean="0">
                <a:solidFill>
                  <a:srgbClr val="0F233C"/>
                </a:solidFill>
              </a:rPr>
            </a:br>
            <a:endParaRPr lang="en-US" sz="4000" dirty="0">
              <a:solidFill>
                <a:srgbClr val="0F233C"/>
              </a:solidFill>
            </a:endParaRPr>
          </a:p>
        </p:txBody>
      </p:sp>
      <p:sp>
        <p:nvSpPr>
          <p:cNvPr id="3" name="2 Marcador de contenido"/>
          <p:cNvSpPr>
            <a:spLocks noGrp="1"/>
          </p:cNvSpPr>
          <p:nvPr>
            <p:ph idx="1"/>
          </p:nvPr>
        </p:nvSpPr>
        <p:spPr>
          <a:xfrm>
            <a:off x="457200" y="1428736"/>
            <a:ext cx="8643998" cy="1857388"/>
          </a:xfrm>
        </p:spPr>
        <p:txBody>
          <a:bodyPr>
            <a:noAutofit/>
          </a:bodyPr>
          <a:lstStyle/>
          <a:p>
            <a:pPr algn="just"/>
            <a:r>
              <a:rPr lang="es-AR" sz="2800" dirty="0" smtClean="0">
                <a:solidFill>
                  <a:srgbClr val="0F233C"/>
                </a:solidFill>
              </a:rPr>
              <a:t>Tiene como objetivo </a:t>
            </a:r>
            <a:r>
              <a:rPr lang="en-US" sz="2800" dirty="0" err="1" smtClean="0">
                <a:solidFill>
                  <a:srgbClr val="0F233C"/>
                </a:solidFill>
              </a:rPr>
              <a:t>separar</a:t>
            </a:r>
            <a:r>
              <a:rPr lang="en-US" sz="2800" dirty="0" smtClean="0">
                <a:solidFill>
                  <a:srgbClr val="0F233C"/>
                </a:solidFill>
              </a:rPr>
              <a:t> </a:t>
            </a:r>
            <a:r>
              <a:rPr lang="en-US" sz="2800" dirty="0" smtClean="0">
                <a:solidFill>
                  <a:srgbClr val="0F233C"/>
                </a:solidFill>
              </a:rPr>
              <a:t>los</a:t>
            </a:r>
            <a:r>
              <a:rPr lang="es-AR" sz="2800" dirty="0" smtClean="0">
                <a:solidFill>
                  <a:srgbClr val="0F233C"/>
                </a:solidFill>
              </a:rPr>
              <a:t> </a:t>
            </a:r>
            <a:r>
              <a:rPr lang="es-AR" sz="2800" dirty="0" err="1" smtClean="0">
                <a:solidFill>
                  <a:srgbClr val="0F233C"/>
                </a:solidFill>
              </a:rPr>
              <a:t>crosscutting</a:t>
            </a:r>
            <a:r>
              <a:rPr lang="es-AR" sz="2800" dirty="0" smtClean="0">
                <a:solidFill>
                  <a:srgbClr val="0F233C"/>
                </a:solidFill>
              </a:rPr>
              <a:t> </a:t>
            </a:r>
            <a:r>
              <a:rPr lang="es-AR" sz="2800" dirty="0" err="1" smtClean="0">
                <a:solidFill>
                  <a:srgbClr val="0F233C"/>
                </a:solidFill>
              </a:rPr>
              <a:t>concerns</a:t>
            </a:r>
            <a:r>
              <a:rPr lang="es-AR" sz="2800" dirty="0" smtClean="0">
                <a:solidFill>
                  <a:srgbClr val="0F233C"/>
                </a:solidFill>
              </a:rPr>
              <a:t> de la funcionalidad central de un sistema de software.</a:t>
            </a:r>
          </a:p>
          <a:p>
            <a:pPr algn="just"/>
            <a:r>
              <a:rPr lang="es-AR" sz="2800" dirty="0" smtClean="0">
                <a:solidFill>
                  <a:srgbClr val="0F233C"/>
                </a:solidFill>
              </a:rPr>
              <a:t>Provee de un </a:t>
            </a:r>
            <a:r>
              <a:rPr lang="es-AR" sz="2800" dirty="0" smtClean="0">
                <a:solidFill>
                  <a:srgbClr val="0F233C"/>
                </a:solidFill>
              </a:rPr>
              <a:t>nuevo constructor denominado aspecto.</a:t>
            </a:r>
            <a:endParaRPr lang="en-US" sz="2800" dirty="0">
              <a:solidFill>
                <a:srgbClr val="0F233C"/>
              </a:solidFill>
            </a:endParaRPr>
          </a:p>
        </p:txBody>
      </p:sp>
      <p:pic>
        <p:nvPicPr>
          <p:cNvPr id="2050" name="Imagen 1" descr="F:\Documents\Facultad\Tesis\Informes de Tesis\figura1-logging module-POO.jpg"/>
          <p:cNvPicPr>
            <a:picLocks noChangeArrowheads="1"/>
          </p:cNvPicPr>
          <p:nvPr/>
        </p:nvPicPr>
        <p:blipFill>
          <a:blip r:embed="rId3" cstate="print"/>
          <a:srcRect/>
          <a:stretch>
            <a:fillRect/>
          </a:stretch>
        </p:blipFill>
        <p:spPr bwMode="auto">
          <a:xfrm>
            <a:off x="357158" y="3643314"/>
            <a:ext cx="3854220" cy="2625752"/>
          </a:xfrm>
          <a:prstGeom prst="rect">
            <a:avLst/>
          </a:prstGeom>
          <a:noFill/>
          <a:ln w="9525">
            <a:solidFill>
              <a:schemeClr val="tx1"/>
            </a:solidFill>
            <a:miter lim="800000"/>
            <a:headEnd/>
            <a:tailEnd/>
          </a:ln>
        </p:spPr>
      </p:pic>
      <p:pic>
        <p:nvPicPr>
          <p:cNvPr id="2051" name="Imagen 1" descr="F:\Documents\Facultad\Tesis\Informes de Tesis\figura2-logging module-POA.jpg"/>
          <p:cNvPicPr>
            <a:picLocks noChangeArrowheads="1"/>
          </p:cNvPicPr>
          <p:nvPr/>
        </p:nvPicPr>
        <p:blipFill>
          <a:blip r:embed="rId4" cstate="print"/>
          <a:srcRect/>
          <a:stretch>
            <a:fillRect/>
          </a:stretch>
        </p:blipFill>
        <p:spPr bwMode="auto">
          <a:xfrm>
            <a:off x="4932622" y="3643314"/>
            <a:ext cx="3854220" cy="2625752"/>
          </a:xfrm>
          <a:prstGeom prst="rect">
            <a:avLst/>
          </a:prstGeom>
          <a:noFill/>
          <a:ln w="9525">
            <a:solidFill>
              <a:schemeClr val="tx1"/>
            </a:solidFill>
            <a:miter lim="800000"/>
            <a:headEnd/>
            <a:tailEnd/>
          </a:ln>
        </p:spPr>
      </p:pic>
      <p:sp>
        <p:nvSpPr>
          <p:cNvPr id="6" name="5 Flecha derecha"/>
          <p:cNvSpPr/>
          <p:nvPr/>
        </p:nvSpPr>
        <p:spPr>
          <a:xfrm>
            <a:off x="4322373" y="4814141"/>
            <a:ext cx="535379" cy="400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74638"/>
            <a:ext cx="8929718" cy="1143000"/>
          </a:xfrm>
        </p:spPr>
        <p:txBody>
          <a:bodyPr>
            <a:noAutofit/>
          </a:bodyPr>
          <a:lstStyle/>
          <a:p>
            <a:r>
              <a:rPr lang="en-US" sz="4000" dirty="0" err="1" smtClean="0">
                <a:solidFill>
                  <a:srgbClr val="0F233C"/>
                </a:solidFill>
              </a:rPr>
              <a:t>Programación</a:t>
            </a:r>
            <a:r>
              <a:rPr lang="en-US" sz="4000" dirty="0" smtClean="0">
                <a:solidFill>
                  <a:srgbClr val="0F233C"/>
                </a:solidFill>
              </a:rPr>
              <a:t> </a:t>
            </a:r>
            <a:r>
              <a:rPr lang="en-US" sz="4000" dirty="0" err="1" smtClean="0">
                <a:solidFill>
                  <a:srgbClr val="0F233C"/>
                </a:solidFill>
              </a:rPr>
              <a:t>Orientada</a:t>
            </a:r>
            <a:r>
              <a:rPr lang="en-US" sz="4000" dirty="0" smtClean="0">
                <a:solidFill>
                  <a:srgbClr val="0F233C"/>
                </a:solidFill>
              </a:rPr>
              <a:t> a </a:t>
            </a:r>
            <a:r>
              <a:rPr lang="en-US" sz="4000" dirty="0" err="1" smtClean="0">
                <a:solidFill>
                  <a:srgbClr val="0F233C"/>
                </a:solidFill>
              </a:rPr>
              <a:t>Aspectos</a:t>
            </a:r>
            <a:r>
              <a:rPr lang="en-US" sz="4000" dirty="0" smtClean="0">
                <a:solidFill>
                  <a:srgbClr val="0F233C"/>
                </a:solidFill>
              </a:rPr>
              <a:t> (AOP)</a:t>
            </a:r>
            <a:br>
              <a:rPr lang="en-US" sz="4000" dirty="0" smtClean="0">
                <a:solidFill>
                  <a:srgbClr val="0F233C"/>
                </a:solidFill>
              </a:rPr>
            </a:br>
            <a:endParaRPr lang="en-US" sz="4000" dirty="0">
              <a:solidFill>
                <a:srgbClr val="0F233C"/>
              </a:solidFill>
            </a:endParaRPr>
          </a:p>
        </p:txBody>
      </p:sp>
      <p:sp>
        <p:nvSpPr>
          <p:cNvPr id="3" name="2 Marcador de contenido"/>
          <p:cNvSpPr>
            <a:spLocks noGrp="1"/>
          </p:cNvSpPr>
          <p:nvPr>
            <p:ph idx="1"/>
          </p:nvPr>
        </p:nvSpPr>
        <p:spPr>
          <a:xfrm>
            <a:off x="457200" y="1600200"/>
            <a:ext cx="8472518" cy="2400303"/>
          </a:xfrm>
        </p:spPr>
        <p:txBody>
          <a:bodyPr>
            <a:normAutofit/>
          </a:bodyPr>
          <a:lstStyle/>
          <a:p>
            <a:pPr>
              <a:spcAft>
                <a:spcPts val="600"/>
              </a:spcAft>
            </a:pPr>
            <a:r>
              <a:rPr lang="es-AR" sz="2800" dirty="0" smtClean="0">
                <a:solidFill>
                  <a:srgbClr val="0F233C"/>
                </a:solidFill>
              </a:rPr>
              <a:t>Migración de sistemas legados: la nueva versión (versión AO) facilita el mantenimiento.</a:t>
            </a:r>
          </a:p>
          <a:p>
            <a:pPr>
              <a:spcAft>
                <a:spcPts val="600"/>
              </a:spcAft>
            </a:pPr>
            <a:r>
              <a:rPr lang="es-AR" sz="2800" dirty="0" smtClean="0">
                <a:solidFill>
                  <a:srgbClr val="0F233C"/>
                </a:solidFill>
              </a:rPr>
              <a:t>Fases en la migración: </a:t>
            </a:r>
            <a:r>
              <a:rPr lang="es-AR" sz="2800" dirty="0" smtClean="0">
                <a:solidFill>
                  <a:srgbClr val="0F233C"/>
                </a:solidFill>
              </a:rPr>
              <a:t>Aspect </a:t>
            </a:r>
            <a:r>
              <a:rPr lang="es-AR" sz="2800" dirty="0" err="1" smtClean="0">
                <a:solidFill>
                  <a:srgbClr val="0F233C"/>
                </a:solidFill>
              </a:rPr>
              <a:t>Exploration</a:t>
            </a:r>
            <a:r>
              <a:rPr lang="es-AR" sz="2800" dirty="0" smtClean="0">
                <a:solidFill>
                  <a:srgbClr val="0F233C"/>
                </a:solidFill>
              </a:rPr>
              <a:t>, Aspect </a:t>
            </a:r>
            <a:r>
              <a:rPr lang="es-AR" sz="2800" dirty="0" err="1" smtClean="0">
                <a:solidFill>
                  <a:srgbClr val="0F233C"/>
                </a:solidFill>
              </a:rPr>
              <a:t>Extraction</a:t>
            </a:r>
            <a:r>
              <a:rPr lang="es-AR" sz="2800" dirty="0" smtClean="0">
                <a:solidFill>
                  <a:srgbClr val="0F233C"/>
                </a:solidFill>
              </a:rPr>
              <a:t> y Aspect </a:t>
            </a:r>
            <a:r>
              <a:rPr lang="es-AR" sz="2800" dirty="0" err="1" smtClean="0">
                <a:solidFill>
                  <a:srgbClr val="0F233C"/>
                </a:solidFill>
              </a:rPr>
              <a:t>Evolution</a:t>
            </a:r>
            <a:r>
              <a:rPr lang="es-AR" sz="2800" dirty="0" smtClean="0">
                <a:solidFill>
                  <a:srgbClr val="0F233C"/>
                </a:solidFill>
              </a:rPr>
              <a:t>.</a:t>
            </a:r>
          </a:p>
          <a:p>
            <a:endParaRPr lang="en-US" dirty="0"/>
          </a:p>
        </p:txBody>
      </p:sp>
      <p:pic>
        <p:nvPicPr>
          <p:cNvPr id="3074" name="Imagen 1" descr="F:\Tesis\Informe Tesis\figura 3 - migracion.jpg"/>
          <p:cNvPicPr>
            <a:picLocks noChangeAspect="1" noChangeArrowheads="1"/>
          </p:cNvPicPr>
          <p:nvPr/>
        </p:nvPicPr>
        <p:blipFill>
          <a:blip r:embed="rId3" cstate="print"/>
          <a:stretch>
            <a:fillRect/>
          </a:stretch>
        </p:blipFill>
        <p:spPr bwMode="auto">
          <a:xfrm>
            <a:off x="706781" y="4215307"/>
            <a:ext cx="7579995" cy="178546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5174</Words>
  <Application>Microsoft Office PowerPoint</Application>
  <PresentationFormat>Presentación en pantalla (4:3)</PresentationFormat>
  <Paragraphs>462</Paragraphs>
  <Slides>36</Slides>
  <Notes>31</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Tema de Office</vt:lpstr>
      <vt:lpstr>Aspect Mining mediante Sistemas Expertos  por Lucía Masola Nahuel Sliba  Director: Dra. Claudia Marcos  Co-Director: Ing. Esteban Abait </vt:lpstr>
      <vt:lpstr>Agenda</vt:lpstr>
      <vt:lpstr>Agenda</vt:lpstr>
      <vt:lpstr>Mantenimiento de Aplicaciones</vt:lpstr>
      <vt:lpstr>Mantenimiento de Aplicaciones</vt:lpstr>
      <vt:lpstr>Agenda</vt:lpstr>
      <vt:lpstr>Agenda</vt:lpstr>
      <vt:lpstr>Programación Orientada a Aspectos (AOP) </vt:lpstr>
      <vt:lpstr>Programación Orientada a Aspectos (AOP) </vt:lpstr>
      <vt:lpstr>Agenda</vt:lpstr>
      <vt:lpstr>Agenda</vt:lpstr>
      <vt:lpstr>Sistemas Expertos</vt:lpstr>
      <vt:lpstr>Sistemas Expertos Basados en Reglas</vt:lpstr>
      <vt:lpstr>Agenda</vt:lpstr>
      <vt:lpstr>Agenda</vt:lpstr>
      <vt:lpstr>Propuesta</vt:lpstr>
      <vt:lpstr>Propuesta</vt:lpstr>
      <vt:lpstr>Propuesta: Fan-in</vt:lpstr>
      <vt:lpstr>Propuesta: Métodos Únicos</vt:lpstr>
      <vt:lpstr>Propuesta: Relaciones de Ejecución </vt:lpstr>
      <vt:lpstr>Propuesta: Métodos Redirectores</vt:lpstr>
      <vt:lpstr>Propuesta: Sinergia</vt:lpstr>
      <vt:lpstr>Agenda</vt:lpstr>
      <vt:lpstr>Agenda</vt:lpstr>
      <vt:lpstr>Caso de Estudio – Health Watcher System</vt:lpstr>
      <vt:lpstr>Caso de Estudio – Health Watcher System</vt:lpstr>
      <vt:lpstr>Caso de Estudio – Health Watcher System</vt:lpstr>
      <vt:lpstr>Caso de Estudio – Health Watcher System</vt:lpstr>
      <vt:lpstr>Caso de Estudio – Health Watcher System</vt:lpstr>
      <vt:lpstr>Agenda</vt:lpstr>
      <vt:lpstr>Agenda</vt:lpstr>
      <vt:lpstr>Conclusiones</vt:lpstr>
      <vt:lpstr>Agenda</vt:lpstr>
      <vt:lpstr>Agenda</vt:lpstr>
      <vt:lpstr>Trabajos Futuros</vt:lpstr>
      <vt:lpstr>Preguntas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Mining </dc:title>
  <dc:creator>Preferred Customer</dc:creator>
  <cp:lastModifiedBy>Lucia</cp:lastModifiedBy>
  <cp:revision>154</cp:revision>
  <dcterms:created xsi:type="dcterms:W3CDTF">2009-12-03T20:55:39Z</dcterms:created>
  <dcterms:modified xsi:type="dcterms:W3CDTF">2009-12-09T03:51:00Z</dcterms:modified>
</cp:coreProperties>
</file>