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3" r:id="rId2"/>
    <p:sldId id="256" r:id="rId3"/>
    <p:sldId id="277" r:id="rId4"/>
    <p:sldId id="274" r:id="rId5"/>
    <p:sldId id="275" r:id="rId6"/>
    <p:sldId id="276" r:id="rId7"/>
    <p:sldId id="278" r:id="rId8"/>
    <p:sldId id="279" r:id="rId9"/>
    <p:sldId id="280" r:id="rId10"/>
    <p:sldId id="281" r:id="rId11"/>
    <p:sldId id="282" r:id="rId12"/>
    <p:sldId id="283" r:id="rId13"/>
    <p:sldId id="285" r:id="rId14"/>
    <p:sldId id="303" r:id="rId15"/>
    <p:sldId id="284"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301" r:id="rId29"/>
    <p:sldId id="298" r:id="rId30"/>
    <p:sldId id="302" r:id="rId31"/>
    <p:sldId id="299" r:id="rId32"/>
    <p:sldId id="300"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28"/>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500" autoAdjust="0"/>
  </p:normalViewPr>
  <p:slideViewPr>
    <p:cSldViewPr>
      <p:cViewPr>
        <p:scale>
          <a:sx n="75" d="100"/>
          <a:sy n="75" d="100"/>
        </p:scale>
        <p:origin x="-101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A4939D-0619-4280-9818-FBAF22A2D162}" type="datetimeFigureOut">
              <a:rPr lang="en-US" smtClean="0"/>
              <a:pPr/>
              <a:t>12/8/2009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898A7-CC73-4C1E-BD16-F47712ADFACD}"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kern="1200" dirty="0" smtClean="0">
                <a:solidFill>
                  <a:schemeClr val="tx1"/>
                </a:solidFill>
                <a:latin typeface="+mn-lt"/>
                <a:ea typeface="+mn-ea"/>
                <a:cs typeface="+mn-cs"/>
              </a:rPr>
              <a:t>Sistemas expertos basados en reglas</a:t>
            </a:r>
            <a:r>
              <a:rPr lang="es-AR" sz="1200" kern="1200" dirty="0" smtClean="0">
                <a:solidFill>
                  <a:schemeClr val="tx1"/>
                </a:solidFill>
                <a:latin typeface="+mn-lt"/>
                <a:ea typeface="+mn-ea"/>
                <a:cs typeface="+mn-cs"/>
              </a:rPr>
              <a:t>: son formulados utilizando un conjunto de reglas que relacionan varios objetos bien definidos. Los sistemas expertos de este tipo sacan sus conclusiones basándose en un conjunto de reglas utilizando un mecanismo de razonamiento lógico e intentan resolver problemas </a:t>
            </a:r>
            <a:r>
              <a:rPr lang="es-AR" sz="1200" kern="1200" dirty="0" err="1" smtClean="0">
                <a:solidFill>
                  <a:schemeClr val="tx1"/>
                </a:solidFill>
                <a:latin typeface="+mn-lt"/>
                <a:ea typeface="+mn-ea"/>
                <a:cs typeface="+mn-cs"/>
              </a:rPr>
              <a:t>determinísticos</a:t>
            </a:r>
            <a:r>
              <a:rPr lang="es-AR" sz="1200" kern="1200" dirty="0" smtClean="0">
                <a:solidFill>
                  <a:schemeClr val="tx1"/>
                </a:solidFill>
                <a:latin typeface="+mn-lt"/>
                <a:ea typeface="+mn-ea"/>
                <a:cs typeface="+mn-cs"/>
              </a:rPr>
              <a:t> [7].</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Sistemas expertos probabilísticos</a:t>
            </a:r>
            <a:r>
              <a:rPr lang="es-AR" sz="1200" kern="1200" dirty="0" smtClean="0">
                <a:solidFill>
                  <a:schemeClr val="tx1"/>
                </a:solidFill>
                <a:latin typeface="+mn-lt"/>
                <a:ea typeface="+mn-ea"/>
                <a:cs typeface="+mn-cs"/>
              </a:rPr>
              <a:t>: en situaciones inciertas, es necesario introducir medios para tratar la incertidumbre. Estos sistemas utilizan la probabilidad como medida de incertidumbre. La estrategia de razonamiento que usan se conoce como razonamiento probabilísticos, o inferencia probabilística, suelen implementarse </a:t>
            </a:r>
            <a:r>
              <a:rPr lang="es-ES" sz="1200" kern="1200" dirty="0" smtClean="0">
                <a:solidFill>
                  <a:schemeClr val="tx1"/>
                </a:solidFill>
                <a:latin typeface="+mn-lt"/>
                <a:ea typeface="+mn-ea"/>
                <a:cs typeface="+mn-cs"/>
              </a:rPr>
              <a:t>mediante</a:t>
            </a:r>
            <a:r>
              <a:rPr lang="es-AR" sz="1200" kern="1200" dirty="0" smtClean="0">
                <a:solidFill>
                  <a:schemeClr val="tx1"/>
                </a:solidFill>
                <a:latin typeface="+mn-lt"/>
                <a:ea typeface="+mn-ea"/>
                <a:cs typeface="+mn-cs"/>
              </a:rPr>
              <a:t> redes bayesianas e intentan resolver problemas estocásticos [12].</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err="1" smtClean="0">
                <a:solidFill>
                  <a:schemeClr val="tx1"/>
                </a:solidFill>
                <a:latin typeface="Times New Roman" pitchFamily="18" charset="0"/>
                <a:ea typeface="+mn-ea"/>
                <a:cs typeface="Times New Roman" pitchFamily="18" charset="0"/>
              </a:rPr>
              <a:t>Intro</a:t>
            </a:r>
            <a:endParaRPr lang="es-ES_tradnl" sz="1200" b="1" u="sng"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Times New Roman" pitchFamily="18" charset="0"/>
                <a:ea typeface="+mn-ea"/>
                <a:cs typeface="Times New Roman" pitchFamily="18" charset="0"/>
              </a:rPr>
              <a:t>La técnica de análisis de Fan-in fue propuesta por </a:t>
            </a:r>
            <a:r>
              <a:rPr lang="es-ES_tradnl" sz="1200" kern="1200" dirty="0" err="1" smtClean="0">
                <a:solidFill>
                  <a:schemeClr val="tx1"/>
                </a:solidFill>
                <a:latin typeface="Times New Roman" pitchFamily="18" charset="0"/>
                <a:ea typeface="+mn-ea"/>
                <a:cs typeface="Times New Roman" pitchFamily="18" charset="0"/>
              </a:rPr>
              <a:t>Marin</a:t>
            </a:r>
            <a:r>
              <a:rPr lang="es-ES_tradnl" sz="1200" kern="1200" dirty="0" smtClean="0">
                <a:solidFill>
                  <a:schemeClr val="tx1"/>
                </a:solidFill>
                <a:latin typeface="Times New Roman" pitchFamily="18" charset="0"/>
                <a:ea typeface="+mn-ea"/>
                <a:cs typeface="Times New Roman" pitchFamily="18" charset="0"/>
              </a:rPr>
              <a:t>, van </a:t>
            </a:r>
            <a:r>
              <a:rPr lang="es-ES_tradnl" sz="1200" kern="1200" dirty="0" err="1" smtClean="0">
                <a:solidFill>
                  <a:schemeClr val="tx1"/>
                </a:solidFill>
                <a:latin typeface="Times New Roman" pitchFamily="18" charset="0"/>
                <a:ea typeface="+mn-ea"/>
                <a:cs typeface="Times New Roman" pitchFamily="18" charset="0"/>
              </a:rPr>
              <a:t>Deursen</a:t>
            </a:r>
            <a:r>
              <a:rPr lang="es-ES_tradnl" sz="1200" kern="1200" dirty="0" smtClean="0">
                <a:solidFill>
                  <a:schemeClr val="tx1"/>
                </a:solidFill>
                <a:latin typeface="Times New Roman" pitchFamily="18" charset="0"/>
                <a:ea typeface="+mn-ea"/>
                <a:cs typeface="Times New Roman" pitchFamily="18" charset="0"/>
              </a:rPr>
              <a:t> y </a:t>
            </a:r>
            <a:r>
              <a:rPr lang="es-ES_tradnl" sz="1200" kern="1200" dirty="0" err="1" smtClean="0">
                <a:solidFill>
                  <a:schemeClr val="tx1"/>
                </a:solidFill>
                <a:latin typeface="Times New Roman" pitchFamily="18" charset="0"/>
                <a:ea typeface="+mn-ea"/>
                <a:cs typeface="Times New Roman" pitchFamily="18" charset="0"/>
              </a:rPr>
              <a:t>Moonen</a:t>
            </a:r>
            <a:r>
              <a:rPr lang="es-ES_tradnl" sz="1200" kern="1200" dirty="0" smtClean="0">
                <a:solidFill>
                  <a:schemeClr val="tx1"/>
                </a:solidFill>
                <a:latin typeface="Times New Roman" pitchFamily="18" charset="0"/>
                <a:ea typeface="+mn-ea"/>
                <a:cs typeface="Times New Roman" pitchFamily="18" charset="0"/>
              </a:rPr>
              <a:t> [58]. </a:t>
            </a:r>
            <a:r>
              <a:rPr lang="es-ES" sz="1200" kern="1200" dirty="0" smtClean="0">
                <a:solidFill>
                  <a:schemeClr val="tx1"/>
                </a:solidFill>
                <a:latin typeface="Times New Roman" pitchFamily="18" charset="0"/>
                <a:ea typeface="+mn-ea"/>
                <a:cs typeface="Times New Roman" pitchFamily="18" charset="0"/>
              </a:rPr>
              <a:t>Este enfoque se basa en la aplicación de la métrica de fan-in con el objetivo de descubrir aquellos métodos del sistema que presenten una mayor dispersión (</a:t>
            </a:r>
            <a:r>
              <a:rPr lang="es-ES" sz="1200" kern="1200" dirty="0" err="1" smtClean="0">
                <a:solidFill>
                  <a:schemeClr val="tx1"/>
                </a:solidFill>
                <a:latin typeface="Times New Roman" pitchFamily="18" charset="0"/>
                <a:ea typeface="+mn-ea"/>
                <a:cs typeface="Times New Roman" pitchFamily="18" charset="0"/>
              </a:rPr>
              <a:t>scattering</a:t>
            </a:r>
            <a:r>
              <a:rPr lang="es-ES" sz="1200" kern="1200" dirty="0" smtClean="0">
                <a:solidFill>
                  <a:schemeClr val="tx1"/>
                </a:solidFill>
                <a:latin typeface="Times New Roman" pitchFamily="18" charset="0"/>
                <a:ea typeface="+mn-ea"/>
                <a:cs typeface="Times New Roman" pitchFamily="18" charset="0"/>
              </a:rPr>
              <a:t>).</a:t>
            </a:r>
            <a:r>
              <a:rPr lang="es-ES_tradnl" sz="1200" kern="1200" dirty="0" smtClean="0">
                <a:solidFill>
                  <a:schemeClr val="tx1"/>
                </a:solidFill>
                <a:latin typeface="Times New Roman" pitchFamily="18" charset="0"/>
                <a:ea typeface="+mn-ea"/>
                <a:cs typeface="Times New Roman" pitchFamily="18" charset="0"/>
              </a:rPr>
              <a:t> Los autores argumentan que </a:t>
            </a:r>
            <a:r>
              <a:rPr lang="es-ES" sz="1200" kern="1200" dirty="0" smtClean="0">
                <a:solidFill>
                  <a:schemeClr val="tx1"/>
                </a:solidFill>
                <a:latin typeface="Times New Roman" pitchFamily="18" charset="0"/>
                <a:ea typeface="+mn-ea"/>
                <a:cs typeface="Times New Roman" pitchFamily="18" charset="0"/>
              </a:rPr>
              <a:t>es muy común que el código duplicado en un sistema legado sea </a:t>
            </a:r>
            <a:r>
              <a:rPr lang="es-ES" sz="1200" kern="1200" dirty="0" err="1" smtClean="0">
                <a:solidFill>
                  <a:schemeClr val="tx1"/>
                </a:solidFill>
                <a:latin typeface="Times New Roman" pitchFamily="18" charset="0"/>
                <a:ea typeface="+mn-ea"/>
                <a:cs typeface="Times New Roman" pitchFamily="18" charset="0"/>
              </a:rPr>
              <a:t>refactorizado</a:t>
            </a:r>
            <a:r>
              <a:rPr lang="es-ES" sz="1200" kern="1200" dirty="0" smtClean="0">
                <a:solidFill>
                  <a:schemeClr val="tx1"/>
                </a:solidFill>
                <a:latin typeface="Times New Roman" pitchFamily="18" charset="0"/>
                <a:ea typeface="+mn-ea"/>
                <a:cs typeface="Times New Roman" pitchFamily="18" charset="0"/>
              </a:rPr>
              <a:t> en un único método cuyo cuerpo está formado por dicho código duplicado</a:t>
            </a:r>
            <a:r>
              <a:rPr lang="es-ES_tradnl" sz="1200" kern="1200" dirty="0" smtClean="0">
                <a:solidFill>
                  <a:schemeClr val="tx1"/>
                </a:solidFill>
                <a:latin typeface="Times New Roman" pitchFamily="18" charset="0"/>
                <a:ea typeface="+mn-ea"/>
                <a:cs typeface="Times New Roman" pitchFamily="18" charset="0"/>
              </a:rPr>
              <a:t>. En consecuencia, estos métodos serán llamados desde diversos lugares, obteniendo así un alto valor alto de fan-in. En una reestructuración orientada a aspectos de un código legado, los concerns identificados con un valor alto de fan-in constituirán parte de un </a:t>
            </a:r>
            <a:r>
              <a:rPr lang="es-ES_tradnl" sz="1200" kern="1200" dirty="0" err="1" smtClean="0">
                <a:solidFill>
                  <a:schemeClr val="tx1"/>
                </a:solidFill>
                <a:latin typeface="Times New Roman" pitchFamily="18" charset="0"/>
                <a:ea typeface="+mn-ea"/>
                <a:cs typeface="Times New Roman" pitchFamily="18" charset="0"/>
              </a:rPr>
              <a:t>advice</a:t>
            </a:r>
            <a:r>
              <a:rPr lang="es-ES_tradnl" sz="1200" kern="1200" dirty="0" smtClean="0">
                <a:solidFill>
                  <a:schemeClr val="tx1"/>
                </a:solidFill>
                <a:latin typeface="Times New Roman" pitchFamily="18" charset="0"/>
                <a:ea typeface="+mn-ea"/>
                <a:cs typeface="Times New Roman" pitchFamily="18" charset="0"/>
              </a:rPr>
              <a:t> y el sitio de llamado corresponderá al contexto que necesita ser capturado usando un </a:t>
            </a:r>
            <a:r>
              <a:rPr lang="es-ES_tradnl" sz="1200" kern="1200" dirty="0" err="1" smtClean="0">
                <a:solidFill>
                  <a:schemeClr val="tx1"/>
                </a:solidFill>
                <a:latin typeface="Times New Roman" pitchFamily="18" charset="0"/>
                <a:ea typeface="+mn-ea"/>
                <a:cs typeface="Times New Roman" pitchFamily="18" charset="0"/>
              </a:rPr>
              <a:t>pointcut</a:t>
            </a:r>
            <a:r>
              <a:rPr lang="es-ES_tradnl" sz="1200" kern="1200" dirty="0" smtClean="0">
                <a:solidFill>
                  <a:schemeClr val="tx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smtClean="0">
                <a:solidFill>
                  <a:schemeClr val="tx1"/>
                </a:solidFill>
                <a:latin typeface="Times New Roman" pitchFamily="18" charset="0"/>
                <a:ea typeface="+mn-ea"/>
                <a:cs typeface="Times New Roman" pitchFamily="18" charset="0"/>
              </a:rPr>
              <a:t>Calculo de Fan-in-&gt; métodos </a:t>
            </a:r>
            <a:r>
              <a:rPr lang="es-ES_tradnl" sz="1200" b="1" u="sng" kern="1200" dirty="0" err="1" smtClean="0">
                <a:solidFill>
                  <a:schemeClr val="tx1"/>
                </a:solidFill>
                <a:latin typeface="Times New Roman" pitchFamily="18" charset="0"/>
                <a:ea typeface="+mn-ea"/>
                <a:cs typeface="Times New Roman" pitchFamily="18" charset="0"/>
              </a:rPr>
              <a:t>polimorficos</a:t>
            </a:r>
            <a:endParaRPr lang="es-ES_tradnl" sz="1200" b="1" u="sng" kern="1200" dirty="0" smtClean="0">
              <a:solidFill>
                <a:schemeClr val="tx1"/>
              </a:solidFill>
              <a:latin typeface="Times New Roman" pitchFamily="18" charset="0"/>
              <a:ea typeface="+mn-ea"/>
              <a:cs typeface="Times New Roman" pitchFamily="18" charset="0"/>
            </a:endParaRPr>
          </a:p>
          <a:p>
            <a:r>
              <a:rPr lang="es-ES_tradnl" sz="1200" kern="1200" dirty="0" smtClean="0">
                <a:solidFill>
                  <a:schemeClr val="tx1"/>
                </a:solidFill>
                <a:latin typeface="+mn-lt"/>
                <a:ea typeface="+mn-ea"/>
                <a:cs typeface="+mn-cs"/>
              </a:rPr>
              <a:t>Se define a la </a:t>
            </a:r>
            <a:r>
              <a:rPr lang="es-AR" sz="1200" kern="1200" dirty="0" smtClean="0">
                <a:solidFill>
                  <a:schemeClr val="tx1"/>
                </a:solidFill>
                <a:latin typeface="+mn-lt"/>
                <a:ea typeface="+mn-ea"/>
                <a:cs typeface="+mn-cs"/>
              </a:rPr>
              <a:t>métrica</a:t>
            </a:r>
            <a:r>
              <a:rPr lang="es-ES_tradnl" sz="1200" kern="1200" dirty="0" smtClean="0">
                <a:solidFill>
                  <a:schemeClr val="tx1"/>
                </a:solidFill>
                <a:latin typeface="+mn-lt"/>
                <a:ea typeface="+mn-ea"/>
                <a:cs typeface="+mn-cs"/>
              </a:rPr>
              <a:t> de fan-in como la medida del número de métodos que llaman a otro método [59]. Para el cálculo de la métrica se reúnen el conjunto de potenciales llamadores de un método y se toma la </a:t>
            </a:r>
            <a:r>
              <a:rPr lang="es-ES_tradnl" sz="1200" kern="1200" dirty="0" err="1" smtClean="0">
                <a:solidFill>
                  <a:schemeClr val="tx1"/>
                </a:solidFill>
                <a:latin typeface="+mn-lt"/>
                <a:ea typeface="+mn-ea"/>
                <a:cs typeface="+mn-cs"/>
              </a:rPr>
              <a:t>cardinalidad</a:t>
            </a:r>
            <a:r>
              <a:rPr lang="es-ES_tradnl" sz="1200" kern="1200" dirty="0" smtClean="0">
                <a:solidFill>
                  <a:schemeClr val="tx1"/>
                </a:solidFill>
                <a:latin typeface="+mn-lt"/>
                <a:ea typeface="+mn-ea"/>
                <a:cs typeface="+mn-cs"/>
              </a:rPr>
              <a:t> de este conjunto. Sin embargo, el valor </a:t>
            </a:r>
            <a:r>
              <a:rPr lang="es-AR" sz="1200" kern="1200" dirty="0" smtClean="0">
                <a:solidFill>
                  <a:schemeClr val="tx1"/>
                </a:solidFill>
                <a:latin typeface="+mn-lt"/>
                <a:ea typeface="+mn-ea"/>
                <a:cs typeface="+mn-cs"/>
              </a:rPr>
              <a:t>exacto</a:t>
            </a:r>
            <a:r>
              <a:rPr lang="es-ES_tradnl" sz="1200" kern="1200" dirty="0" smtClean="0">
                <a:solidFill>
                  <a:schemeClr val="tx1"/>
                </a:solidFill>
                <a:latin typeface="+mn-lt"/>
                <a:ea typeface="+mn-ea"/>
                <a:cs typeface="+mn-cs"/>
              </a:rPr>
              <a:t> de fan-in depende de la manera en que </a:t>
            </a:r>
            <a:r>
              <a:rPr lang="es-AR" sz="1200" kern="1200" dirty="0" smtClean="0">
                <a:solidFill>
                  <a:schemeClr val="tx1"/>
                </a:solidFill>
                <a:latin typeface="+mn-lt"/>
                <a:ea typeface="+mn-ea"/>
                <a:cs typeface="+mn-cs"/>
              </a:rPr>
              <a:t>se interprete</a:t>
            </a:r>
            <a:r>
              <a:rPr lang="es-ES_tradnl" sz="1200" kern="1200" dirty="0" smtClean="0">
                <a:solidFill>
                  <a:schemeClr val="tx1"/>
                </a:solidFill>
                <a:latin typeface="+mn-lt"/>
                <a:ea typeface="+mn-ea"/>
                <a:cs typeface="+mn-cs"/>
              </a:rPr>
              <a:t> el polimorfismo de los métodos (tanto métodos llamadores como métodos llamados). Por esta razón, se plantean refinamientos para el cálculo de este valor.</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primer refinamiento toma en cuenta el número </a:t>
            </a:r>
            <a:r>
              <a:rPr lang="es-AR" sz="1200" kern="1200" dirty="0" smtClean="0">
                <a:solidFill>
                  <a:schemeClr val="tx1"/>
                </a:solidFill>
                <a:latin typeface="+mn-lt"/>
                <a:ea typeface="+mn-ea"/>
                <a:cs typeface="+mn-cs"/>
              </a:rPr>
              <a:t>de cuerpos de métodos distintos</a:t>
            </a:r>
            <a:r>
              <a:rPr lang="es-ES_tradnl" sz="1200" kern="1200" dirty="0" smtClean="0">
                <a:solidFill>
                  <a:schemeClr val="tx1"/>
                </a:solidFill>
                <a:latin typeface="+mn-lt"/>
                <a:ea typeface="+mn-ea"/>
                <a:cs typeface="+mn-cs"/>
              </a:rPr>
              <a:t> que llaman a otro método. De esta manera, si un método abstracto es implementado en dos subclases concretas, se </a:t>
            </a:r>
            <a:r>
              <a:rPr lang="es-AR" sz="1200" kern="1200" dirty="0" smtClean="0">
                <a:solidFill>
                  <a:schemeClr val="tx1"/>
                </a:solidFill>
                <a:latin typeface="+mn-lt"/>
                <a:ea typeface="+mn-ea"/>
                <a:cs typeface="+mn-cs"/>
              </a:rPr>
              <a:t>consideran</a:t>
            </a:r>
            <a:r>
              <a:rPr lang="es-ES_tradnl" sz="1200" kern="1200" dirty="0" smtClean="0">
                <a:solidFill>
                  <a:schemeClr val="tx1"/>
                </a:solidFill>
                <a:latin typeface="+mn-lt"/>
                <a:ea typeface="+mn-ea"/>
                <a:cs typeface="+mn-cs"/>
              </a:rPr>
              <a:t> a estas dos implementaciones como llamadores separados. </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Teniendo en cuenta que se intenta encontrar métodos que son llamados desde diferentes lugares, siendo estos potenciales crosscutting </a:t>
            </a:r>
            <a:r>
              <a:rPr lang="es-AR" sz="1200" kern="1200" dirty="0" smtClean="0">
                <a:solidFill>
                  <a:schemeClr val="tx1"/>
                </a:solidFill>
                <a:latin typeface="+mn-lt"/>
                <a:ea typeface="+mn-ea"/>
                <a:cs typeface="+mn-cs"/>
              </a:rPr>
              <a:t>concerns</a:t>
            </a:r>
            <a:r>
              <a:rPr lang="es-ES_tradnl" sz="1200" kern="1200" dirty="0" smtClean="0">
                <a:solidFill>
                  <a:schemeClr val="tx1"/>
                </a:solidFill>
                <a:latin typeface="+mn-lt"/>
                <a:ea typeface="+mn-ea"/>
                <a:cs typeface="+mn-cs"/>
              </a:rPr>
              <a:t>, se plantea un segundo refinamiento que comprende los llamados a métodos polimórficos. En el caso de que se encuentre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que pertenece a cierto concern, es </a:t>
            </a:r>
            <a:r>
              <a:rPr lang="es-AR" sz="1200" kern="1200" dirty="0" smtClean="0">
                <a:solidFill>
                  <a:schemeClr val="tx1"/>
                </a:solidFill>
                <a:latin typeface="+mn-lt"/>
                <a:ea typeface="+mn-ea"/>
                <a:cs typeface="+mn-cs"/>
              </a:rPr>
              <a:t>muy</a:t>
            </a:r>
            <a:r>
              <a:rPr lang="es-ES_tradnl" sz="1200" kern="1200" dirty="0" smtClean="0">
                <a:solidFill>
                  <a:schemeClr val="tx1"/>
                </a:solidFill>
                <a:latin typeface="+mn-lt"/>
                <a:ea typeface="+mn-ea"/>
                <a:cs typeface="+mn-cs"/>
              </a:rPr>
              <a:t> probable que tanto el método redefinido de las superclases como de las subclases pertenezcan al mismo concern. Por esta razón, si un método </a:t>
            </a:r>
            <a:r>
              <a:rPr lang="es-ES_tradnl" sz="1200" i="1" kern="1200" dirty="0" smtClean="0">
                <a:solidFill>
                  <a:schemeClr val="tx1"/>
                </a:solidFill>
                <a:latin typeface="+mn-lt"/>
                <a:ea typeface="+mn-ea"/>
                <a:cs typeface="+mn-cs"/>
              </a:rPr>
              <a:t>m’ </a:t>
            </a:r>
            <a:r>
              <a:rPr lang="es-ES_tradnl" sz="1200" kern="1200" dirty="0" smtClean="0">
                <a:solidFill>
                  <a:schemeClr val="tx1"/>
                </a:solidFill>
                <a:latin typeface="+mn-lt"/>
                <a:ea typeface="+mn-ea"/>
                <a:cs typeface="+mn-cs"/>
              </a:rPr>
              <a:t>llama a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 la clase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se agrega también a</a:t>
            </a:r>
            <a:r>
              <a:rPr lang="es-ES_tradnl" sz="1200" i="1" kern="1200" dirty="0" smtClean="0">
                <a:solidFill>
                  <a:schemeClr val="tx1"/>
                </a:solidFill>
                <a:latin typeface="+mn-lt"/>
                <a:ea typeface="+mn-ea"/>
                <a:cs typeface="+mn-cs"/>
              </a:rPr>
              <a:t> m' </a:t>
            </a:r>
            <a:r>
              <a:rPr lang="es-ES_tradnl" sz="1200" kern="1200" dirty="0" smtClean="0">
                <a:solidFill>
                  <a:schemeClr val="tx1"/>
                </a:solidFill>
                <a:latin typeface="+mn-lt"/>
                <a:ea typeface="+mn-ea"/>
                <a:cs typeface="+mn-cs"/>
              </a:rPr>
              <a:t>como método llamador de cada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declarado en las superclases y subclases de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Con esta definición, los métodos abstractos actúan como acumuladores: cuando una implementación específica de una de sus subclases es invocada, no solo se aumenta el fan-in del método específico, sino que también aumenta el valor de fan-in del método padre.</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tercer y último refinamiento concierne a las superclases. Para este caso en particular se sabe qué método está siendo invocado, en consecuencia, solo se extiende el conjunto de llamadores de este método.</a:t>
            </a:r>
          </a:p>
          <a:p>
            <a:r>
              <a:rPr lang="es-ES_tradnl" sz="1200" b="1" u="sng" kern="1200" dirty="0" smtClean="0">
                <a:solidFill>
                  <a:schemeClr val="tx1"/>
                </a:solidFill>
                <a:latin typeface="+mn-lt"/>
                <a:ea typeface="+mn-ea"/>
                <a:cs typeface="+mn-cs"/>
              </a:rPr>
              <a:t>Razonamiento</a:t>
            </a:r>
            <a:r>
              <a:rPr lang="es-ES_tradnl" sz="1200" b="1" u="sng" kern="1200" baseline="0" dirty="0" smtClean="0">
                <a:solidFill>
                  <a:schemeClr val="tx1"/>
                </a:solidFill>
                <a:latin typeface="+mn-lt"/>
                <a:ea typeface="+mn-ea"/>
                <a:cs typeface="+mn-cs"/>
              </a:rPr>
              <a:t> Basado en Reglas</a:t>
            </a:r>
          </a:p>
          <a:p>
            <a:r>
              <a:rPr lang="es-AR" sz="1200" b="1" kern="1200" dirty="0" smtClean="0">
                <a:solidFill>
                  <a:schemeClr val="tx1"/>
                </a:solidFill>
                <a:latin typeface="+mn-lt"/>
                <a:ea typeface="+mn-ea"/>
                <a:cs typeface="+mn-cs"/>
              </a:rPr>
              <a:t>Calcular clases familiares</a:t>
            </a:r>
            <a:r>
              <a:rPr lang="es-AR" sz="1200" kern="1200" dirty="0" smtClean="0">
                <a:solidFill>
                  <a:schemeClr val="tx1"/>
                </a:solidFill>
                <a:latin typeface="+mn-lt"/>
                <a:ea typeface="+mn-ea"/>
                <a:cs typeface="+mn-cs"/>
              </a:rPr>
              <a:t>: calcula las clases que se relacionan entre sí tanto en forma de herencia como en implementaciones de interfaces. La Fig. V - 4 muestra dos de las cuatro reglas utilizadas para este cálculo. La primera de ellas calcula los familiares directos, y la segunda busca los familiares con más de un nivel de relación. Las dos reglas omitidas son similares, variando el hecho </a:t>
            </a:r>
            <a:r>
              <a:rPr lang="es-AR" sz="1200" i="1" kern="1200" dirty="0" err="1" smtClean="0">
                <a:solidFill>
                  <a:schemeClr val="tx1"/>
                </a:solidFill>
                <a:latin typeface="+mn-lt"/>
                <a:ea typeface="+mn-ea"/>
                <a:cs typeface="+mn-cs"/>
              </a:rPr>
              <a:t>Inherits</a:t>
            </a:r>
            <a:r>
              <a:rPr lang="es-AR" sz="1200" kern="1200" dirty="0" smtClean="0">
                <a:solidFill>
                  <a:schemeClr val="tx1"/>
                </a:solidFill>
                <a:latin typeface="+mn-lt"/>
                <a:ea typeface="+mn-ea"/>
                <a:cs typeface="+mn-cs"/>
              </a:rPr>
              <a:t> por </a:t>
            </a:r>
            <a:r>
              <a:rPr lang="es-AR" sz="1200" i="1" kern="1200" dirty="0" err="1" smtClean="0">
                <a:solidFill>
                  <a:schemeClr val="tx1"/>
                </a:solidFill>
                <a:latin typeface="+mn-lt"/>
                <a:ea typeface="+mn-ea"/>
                <a:cs typeface="+mn-cs"/>
              </a:rPr>
              <a:t>Implements</a:t>
            </a:r>
            <a:r>
              <a:rPr lang="es-AR"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Calcular métodos familiares</a:t>
            </a:r>
            <a:r>
              <a:rPr lang="es-AR" sz="1200" kern="1200" dirty="0" smtClean="0">
                <a:solidFill>
                  <a:schemeClr val="tx1"/>
                </a:solidFill>
                <a:latin typeface="+mn-lt"/>
                <a:ea typeface="+mn-ea"/>
                <a:cs typeface="+mn-cs"/>
              </a:rPr>
              <a:t>: calcula los métodos que son </a:t>
            </a:r>
            <a:r>
              <a:rPr lang="es-AR" sz="1200" kern="1200" dirty="0" err="1" smtClean="0">
                <a:solidFill>
                  <a:schemeClr val="tx1"/>
                </a:solidFill>
                <a:latin typeface="+mn-lt"/>
                <a:ea typeface="+mn-ea"/>
                <a:cs typeface="+mn-cs"/>
              </a:rPr>
              <a:t>reimplementados</a:t>
            </a:r>
            <a:r>
              <a:rPr lang="es-AR" sz="1200" kern="1200" dirty="0" smtClean="0">
                <a:solidFill>
                  <a:schemeClr val="tx1"/>
                </a:solidFill>
                <a:latin typeface="+mn-lt"/>
                <a:ea typeface="+mn-ea"/>
                <a:cs typeface="+mn-cs"/>
              </a:rPr>
              <a:t> por elementos familiares. Identifica al mismo método presente en una jerarquía de clases/interfaces. La Fig. V - 5 muestra las reglas que se utilizan para derivar está información, en donde un método es familiar de otro si, la clase a la que pertenece tiene una clase familiar que define el mismo método.</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dirty="0" smtClean="0"/>
              <a:t>Propagación de llamadas no directas:</a:t>
            </a:r>
            <a:r>
              <a:rPr lang="es-AR" sz="1200" baseline="0" dirty="0" smtClean="0"/>
              <a:t> </a:t>
            </a:r>
            <a:r>
              <a:rPr lang="es-ES_tradnl" sz="1200" kern="1200" dirty="0" smtClean="0">
                <a:solidFill>
                  <a:schemeClr val="tx1"/>
                </a:solidFill>
                <a:latin typeface="+mn-lt"/>
                <a:ea typeface="+mn-ea"/>
                <a:cs typeface="+mn-cs"/>
              </a:rPr>
              <a:t>Una vez obtenidas las relaciones entre métodos se pueden calcular las llamadas a sus métodos polimórficos. Esto se debe a que el algoritmo especifica que si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llama al </a:t>
            </a:r>
            <a:r>
              <a:rPr lang="es-ES_tradnl" sz="1200" i="1" kern="1200" dirty="0" smtClean="0">
                <a:solidFill>
                  <a:schemeClr val="tx1"/>
                </a:solidFill>
                <a:latin typeface="+mn-lt"/>
                <a:ea typeface="+mn-ea"/>
                <a:cs typeface="+mn-cs"/>
              </a:rPr>
              <a:t>metodo2,</a:t>
            </a:r>
            <a:r>
              <a:rPr lang="es-ES_tradnl" sz="1200" kern="1200" dirty="0" smtClean="0">
                <a:solidFill>
                  <a:schemeClr val="tx1"/>
                </a:solidFill>
                <a:latin typeface="+mn-lt"/>
                <a:ea typeface="+mn-ea"/>
                <a:cs typeface="+mn-cs"/>
              </a:rPr>
              <a:t>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se agregará a la lista de potenciales llamadores del </a:t>
            </a:r>
            <a:r>
              <a:rPr lang="es-ES_tradnl" sz="1200" i="1" kern="1200" dirty="0" smtClean="0">
                <a:solidFill>
                  <a:schemeClr val="tx1"/>
                </a:solidFill>
                <a:latin typeface="+mn-lt"/>
                <a:ea typeface="+mn-ea"/>
                <a:cs typeface="+mn-cs"/>
              </a:rPr>
              <a:t>metodo2, </a:t>
            </a:r>
            <a:r>
              <a:rPr lang="es-ES_tradnl" sz="1200" kern="1200" dirty="0" smtClean="0">
                <a:solidFill>
                  <a:schemeClr val="tx1"/>
                </a:solidFill>
                <a:latin typeface="+mn-lt"/>
                <a:ea typeface="+mn-ea"/>
                <a:cs typeface="+mn-cs"/>
              </a:rPr>
              <a:t>así como a sus métodos familiares, estos últimos se denominan dentro del algoritmo como llamados no directos. Por ejemplo, en la  </a:t>
            </a:r>
            <a:r>
              <a:rPr lang="es-AR" sz="1200" kern="1200" dirty="0" smtClean="0">
                <a:solidFill>
                  <a:schemeClr val="tx1"/>
                </a:solidFill>
                <a:latin typeface="+mn-lt"/>
                <a:ea typeface="+mn-ea"/>
                <a:cs typeface="+mn-cs"/>
              </a:rPr>
              <a:t>Fig. V – 5 se</a:t>
            </a:r>
            <a:r>
              <a:rPr lang="es-AR" sz="1200" b="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muestra la regla utilizada para persistir en la base de datos los llamados no directos de cada método, en donde si un método m1 es llamado por otro método m2, se buscan los métodos familiares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 de m1, y se agrega cómo llamado no directo m2,  a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kern="1200" noProof="0" dirty="0" smtClean="0">
                <a:solidFill>
                  <a:schemeClr val="tx1"/>
                </a:solidFill>
                <a:latin typeface="+mn-lt"/>
                <a:ea typeface="+mn-ea"/>
                <a:cs typeface="+mn-cs"/>
              </a:rPr>
              <a:t>Calculo de fan-in total</a:t>
            </a:r>
            <a:r>
              <a:rPr lang="es-AR" sz="1200" b="1" kern="1200" dirty="0" smtClean="0">
                <a:solidFill>
                  <a:schemeClr val="tx1"/>
                </a:solidFill>
                <a:latin typeface="+mn-lt"/>
                <a:ea typeface="+mn-ea"/>
                <a:cs typeface="+mn-cs"/>
              </a:rPr>
              <a:t>: </a:t>
            </a:r>
            <a:r>
              <a:rPr lang="es-AR" sz="1200" dirty="0" smtClean="0"/>
              <a:t>primero se calculan la</a:t>
            </a:r>
            <a:r>
              <a:rPr lang="es-AR" sz="1200" baseline="0" dirty="0" smtClean="0"/>
              <a:t> cantidad de llamados directos e indirectos en forma separada y </a:t>
            </a:r>
            <a:r>
              <a:rPr lang="es-AR" sz="1200" baseline="0" dirty="0" err="1" smtClean="0"/>
              <a:t>leugo</a:t>
            </a:r>
            <a:r>
              <a:rPr lang="es-AR" sz="1200" baseline="0" dirty="0" smtClean="0"/>
              <a:t> se suman estos valores para obtener el fan in total.</a:t>
            </a:r>
            <a:endParaRPr lang="en-US"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Times New Roman" pitchFamily="18" charset="0"/>
              <a:ea typeface="+mn-ea"/>
              <a:cs typeface="Times New Roman" pitchFamily="18" charset="0"/>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Gybels</a:t>
            </a:r>
            <a:r>
              <a:rPr lang="es-AR" sz="1200" kern="1200" dirty="0" smtClean="0">
                <a:solidFill>
                  <a:schemeClr val="tx1"/>
                </a:solidFill>
                <a:latin typeface="Times New Roman" pitchFamily="18" charset="0"/>
                <a:ea typeface="+mn-ea"/>
                <a:cs typeface="Times New Roman" pitchFamily="18" charset="0"/>
              </a:rPr>
              <a:t> y </a:t>
            </a:r>
            <a:r>
              <a:rPr lang="es-AR" sz="1200" kern="1200" dirty="0" err="1" smtClean="0">
                <a:solidFill>
                  <a:schemeClr val="tx1"/>
                </a:solidFill>
                <a:latin typeface="Times New Roman" pitchFamily="18" charset="0"/>
                <a:ea typeface="+mn-ea"/>
                <a:cs typeface="Times New Roman" pitchFamily="18" charset="0"/>
              </a:rPr>
              <a:t>Kellens</a:t>
            </a:r>
            <a:r>
              <a:rPr lang="es-AR" sz="1200" kern="1200" dirty="0" smtClean="0">
                <a:solidFill>
                  <a:schemeClr val="tx1"/>
                </a:solidFill>
                <a:latin typeface="Times New Roman" pitchFamily="18" charset="0"/>
                <a:ea typeface="+mn-ea"/>
                <a:cs typeface="Times New Roman" pitchFamily="18" charset="0"/>
              </a:rPr>
              <a:t> [55] utilizaron heurísticas para descubrir crosscutting concerns </a:t>
            </a:r>
            <a:r>
              <a:rPr lang="es-ES" sz="1200" kern="1200" dirty="0" smtClean="0">
                <a:solidFill>
                  <a:schemeClr val="tx1"/>
                </a:solidFill>
                <a:latin typeface="Times New Roman" pitchFamily="18" charset="0"/>
                <a:ea typeface="+mn-ea"/>
                <a:cs typeface="Times New Roman" pitchFamily="18" charset="0"/>
              </a:rPr>
              <a:t>mediante la identificación de métodos únicos</a:t>
            </a:r>
            <a:r>
              <a:rPr lang="es-AR" sz="1200" kern="1200" dirty="0" smtClean="0">
                <a:solidFill>
                  <a:schemeClr val="tx1"/>
                </a:solidFill>
                <a:latin typeface="Times New Roman" pitchFamily="18" charset="0"/>
                <a:ea typeface="+mn-ea"/>
                <a:cs typeface="Times New Roman" pitchFamily="18" charset="0"/>
              </a:rPr>
              <a:t>. Este enfoque intenta identificar los concerns que fueron implementados centralizados en un único método, al cual se lo invoca desde varios lugares del código fuente.</a:t>
            </a: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Un ejemplo típico es el caso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en donde la funcionalidad se encuentra bien implementada mediante </a:t>
            </a:r>
            <a:r>
              <a:rPr lang="es-ES" sz="1200" kern="1200" dirty="0" smtClean="0">
                <a:solidFill>
                  <a:schemeClr val="tx1"/>
                </a:solidFill>
                <a:latin typeface="+mn-lt"/>
                <a:ea typeface="+mn-ea"/>
                <a:cs typeface="+mn-cs"/>
              </a:rPr>
              <a:t>los mecanismos provistos por la programación orientada a objetos:</a:t>
            </a:r>
            <a:r>
              <a:rPr lang="es-ES_tradnl" sz="1200" kern="1200" dirty="0" smtClean="0">
                <a:solidFill>
                  <a:schemeClr val="tx1"/>
                </a:solidFill>
                <a:latin typeface="+mn-lt"/>
                <a:ea typeface="+mn-ea"/>
                <a:cs typeface="+mn-cs"/>
              </a:rPr>
              <a:t> una clase </a:t>
            </a:r>
            <a:r>
              <a:rPr lang="es-ES_tradnl" sz="1200" kern="1200" dirty="0" err="1" smtClean="0">
                <a:solidFill>
                  <a:schemeClr val="tx1"/>
                </a:solidFill>
                <a:latin typeface="+mn-lt"/>
                <a:ea typeface="+mn-ea"/>
                <a:cs typeface="+mn-cs"/>
              </a:rPr>
              <a:t>Singleton</a:t>
            </a:r>
            <a:r>
              <a:rPr lang="es-ES_tradnl" sz="1200" kern="1200" dirty="0" smtClean="0">
                <a:solidFill>
                  <a:schemeClr val="tx1"/>
                </a:solidFill>
                <a:latin typeface="+mn-lt"/>
                <a:ea typeface="+mn-ea"/>
                <a:cs typeface="+mn-cs"/>
              </a:rPr>
              <a:t> [50] encapsula el manejo del archivo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y representa con el método log el servicio mencionado. A pesar de que no se evidencia código entrelazado, el método log será llamado de diversos lugares donde se requiera registrar información (</a:t>
            </a:r>
            <a:r>
              <a:rPr lang="es-ES" sz="1200" kern="1200" dirty="0" smtClean="0">
                <a:solidFill>
                  <a:schemeClr val="tx1"/>
                </a:solidFill>
                <a:latin typeface="+mn-lt"/>
                <a:ea typeface="+mn-ea"/>
                <a:cs typeface="+mn-cs"/>
              </a:rPr>
              <a:t>Fig. III - 2).</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La heurística intenta encontrar aquellos concerns que fueron implementados utilizando un método central, particularmente un método único. Se define a un método único como: </a:t>
            </a:r>
            <a:r>
              <a:rPr lang="es-AR" sz="1200" kern="1200" dirty="0" smtClean="0">
                <a:solidFill>
                  <a:schemeClr val="tx1"/>
                </a:solidFill>
                <a:latin typeface="+mn-lt"/>
                <a:ea typeface="+mn-ea"/>
                <a:cs typeface="+mn-cs"/>
              </a:rPr>
              <a:t>“Un método sin valor de retorno el cual implementa un mensaje que no es implementado por ningún otro método”.</a:t>
            </a:r>
            <a:endParaRPr lang="en-US" sz="1200" kern="1200" dirty="0" smtClean="0">
              <a:solidFill>
                <a:schemeClr val="tx1"/>
              </a:solidFill>
              <a:latin typeface="+mn-lt"/>
              <a:ea typeface="+mn-ea"/>
              <a:cs typeface="+mn-cs"/>
            </a:endParaRPr>
          </a:p>
          <a:p>
            <a:endParaRPr lang="en-US" sz="1200" kern="1200" dirty="0">
              <a:solidFill>
                <a:schemeClr val="tx1"/>
              </a:solidFill>
              <a:latin typeface="Times New Roman" pitchFamily="18" charset="0"/>
              <a:ea typeface="+mn-ea"/>
              <a:cs typeface="Times New Roman" pitchFamily="18" charset="0"/>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mn-lt"/>
                <a:ea typeface="+mn-ea"/>
                <a:cs typeface="+mn-cs"/>
              </a:rPr>
              <a:t>Krinke</a:t>
            </a:r>
            <a:r>
              <a:rPr lang="es-AR" sz="1200" kern="1200" dirty="0" smtClean="0">
                <a:solidFill>
                  <a:schemeClr val="tx1"/>
                </a:solidFill>
                <a:latin typeface="+mn-lt"/>
                <a:ea typeface="+mn-ea"/>
                <a:cs typeface="+mn-cs"/>
              </a:rPr>
              <a:t> [68] describe una técnica en la cual se investiga el grafo de llamadas de un programa para descubrir patrones recurrentes de ejecución y así descubrir aspectos candidatos.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aquellas relaciones que posean gran cantidad de métodos constituirán el conjunto de </a:t>
            </a:r>
            <a:r>
              <a:rPr lang="es-ES_tradnl" sz="1200" kern="1200" dirty="0" err="1" smtClean="0">
                <a:solidFill>
                  <a:schemeClr val="tx1"/>
                </a:solidFill>
                <a:latin typeface="+mn-lt"/>
                <a:ea typeface="+mn-ea"/>
                <a:cs typeface="+mn-cs"/>
              </a:rPr>
              <a:t>seeds</a:t>
            </a:r>
            <a:r>
              <a:rPr lang="es-ES_tradnl" sz="1200" kern="1200" dirty="0" smtClean="0">
                <a:solidFill>
                  <a:schemeClr val="tx1"/>
                </a:solidFill>
                <a:latin typeface="+mn-lt"/>
                <a:ea typeface="+mn-ea"/>
                <a:cs typeface="+mn-cs"/>
              </a:rPr>
              <a:t> candidatos.</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Marin</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Moonen</a:t>
            </a:r>
            <a:r>
              <a:rPr lang="es-AR" sz="1200" kern="1200" dirty="0" smtClean="0">
                <a:solidFill>
                  <a:schemeClr val="tx1"/>
                </a:solidFill>
                <a:latin typeface="Times New Roman" pitchFamily="18" charset="0"/>
                <a:ea typeface="+mn-ea"/>
                <a:cs typeface="Times New Roman" pitchFamily="18" charset="0"/>
              </a:rPr>
              <a:t> y van </a:t>
            </a:r>
            <a:r>
              <a:rPr lang="es-AR" sz="1200" kern="1200" dirty="0" err="1" smtClean="0">
                <a:solidFill>
                  <a:schemeClr val="tx1"/>
                </a:solidFill>
                <a:latin typeface="Times New Roman" pitchFamily="18" charset="0"/>
                <a:ea typeface="+mn-ea"/>
                <a:cs typeface="Times New Roman" pitchFamily="18" charset="0"/>
              </a:rPr>
              <a:t>Deursen</a:t>
            </a:r>
            <a:r>
              <a:rPr lang="es-AR" sz="1200" kern="1200" dirty="0" smtClean="0">
                <a:solidFill>
                  <a:schemeClr val="tx1"/>
                </a:solidFill>
                <a:latin typeface="Times New Roman" pitchFamily="18" charset="0"/>
                <a:ea typeface="+mn-ea"/>
                <a:cs typeface="Times New Roman" pitchFamily="18" charset="0"/>
              </a:rPr>
              <a:t> </a:t>
            </a:r>
            <a:r>
              <a:rPr lang="es-ES_tradnl" sz="1200" kern="1200" dirty="0" smtClean="0">
                <a:solidFill>
                  <a:schemeClr val="tx1"/>
                </a:solidFill>
                <a:latin typeface="Times New Roman" pitchFamily="18" charset="0"/>
                <a:ea typeface="+mn-ea"/>
                <a:cs typeface="Times New Roman" pitchFamily="18" charset="0"/>
              </a:rPr>
              <a:t> [44] proponen una heurística para detectar clases en las que sus métodos redirijan sus llamadas consistentemente a métodos dedicados de otras clases. Como ejemplo se puede mencionar </a:t>
            </a:r>
            <a:r>
              <a:rPr lang="es-AR" sz="1200" kern="1200" dirty="0" smtClean="0">
                <a:solidFill>
                  <a:schemeClr val="tx1"/>
                </a:solidFill>
                <a:latin typeface="Times New Roman" pitchFamily="18" charset="0"/>
                <a:ea typeface="+mn-ea"/>
                <a:cs typeface="Times New Roman" pitchFamily="18" charset="0"/>
              </a:rPr>
              <a:t>el patrón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[50], el cual define una clase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en la que sus métodos reciben llamadas, agregan funcionalidad opcionalmente, y luego redirigen estas llamadas a métodos específicos en la clase decorada.</a:t>
            </a:r>
          </a:p>
          <a:p>
            <a:endParaRPr lang="es-AR" sz="1200" kern="1200" dirty="0" smtClean="0">
              <a:solidFill>
                <a:schemeClr val="tx1"/>
              </a:solidFill>
              <a:latin typeface="Times New Roman" pitchFamily="18" charset="0"/>
              <a:ea typeface="+mn-ea"/>
              <a:cs typeface="Times New Roman" pitchFamily="18" charset="0"/>
            </a:endParaRPr>
          </a:p>
          <a:p>
            <a:r>
              <a:rPr lang="es-ES" sz="1200" kern="1200" dirty="0" smtClean="0">
                <a:solidFill>
                  <a:schemeClr val="tx1"/>
                </a:solidFill>
                <a:latin typeface="+mn-lt"/>
                <a:ea typeface="+mn-ea"/>
                <a:cs typeface="+mn-cs"/>
              </a:rPr>
              <a:t>identifica aquellas clases que funcionan como una capa de </a:t>
            </a:r>
            <a:r>
              <a:rPr lang="es-ES" sz="1200" kern="1200" dirty="0" err="1" smtClean="0">
                <a:solidFill>
                  <a:schemeClr val="tx1"/>
                </a:solidFill>
                <a:latin typeface="+mn-lt"/>
                <a:ea typeface="+mn-ea"/>
                <a:cs typeface="+mn-cs"/>
              </a:rPr>
              <a:t>indirección</a:t>
            </a:r>
            <a:r>
              <a:rPr lang="es-ES" sz="1200" kern="1200" dirty="0" smtClean="0">
                <a:solidFill>
                  <a:schemeClr val="tx1"/>
                </a:solidFill>
                <a:latin typeface="+mn-lt"/>
                <a:ea typeface="+mn-ea"/>
                <a:cs typeface="+mn-cs"/>
              </a:rPr>
              <a:t> de otra clase </a:t>
            </a:r>
            <a:endParaRPr lang="es-AR" sz="1200" kern="1200" dirty="0" smtClean="0">
              <a:solidFill>
                <a:schemeClr val="tx1"/>
              </a:solidFill>
              <a:latin typeface="Times New Roman" pitchFamily="18" charset="0"/>
              <a:ea typeface="+mn-ea"/>
              <a:cs typeface="Times New Roman" pitchFamily="18" charset="0"/>
            </a:endParaRPr>
          </a:p>
          <a:p>
            <a:endParaRPr lang="es-AR"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Donde,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representan clases, y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los métodos de las clases respectivamente. La regla indica que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redirecciona</a:t>
            </a:r>
            <a:r>
              <a:rPr lang="es-AR" sz="1200" kern="1200" dirty="0" smtClean="0">
                <a:solidFill>
                  <a:schemeClr val="tx1"/>
                </a:solidFill>
                <a:latin typeface="Times New Roman" pitchFamily="18" charset="0"/>
                <a:ea typeface="+mn-ea"/>
                <a:cs typeface="Times New Roman" pitchFamily="18" charset="0"/>
              </a:rPr>
              <a:t>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si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llama únicamente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 ningún otro método de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es llamado únicamente por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a:t>
            </a:r>
            <a:endParaRPr lang="en-US"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sus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son reportados por la técnica si el número de los métodos que cumplen con esta condición está por encima de un cierto umbral elegido, o si el porcentaje de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en C con respecto al total de métodos de esta clase son mayores a un segundo valor de umbral.</a:t>
            </a:r>
          </a:p>
          <a:p>
            <a:endParaRPr lang="es-AR" sz="1200" kern="1200" dirty="0" smtClean="0">
              <a:solidFill>
                <a:schemeClr val="tx1"/>
              </a:solidFill>
              <a:latin typeface="Times New Roman" pitchFamily="18" charset="0"/>
              <a:ea typeface="+mn-ea"/>
              <a:cs typeface="Times New Roman" pitchFamily="18" charset="0"/>
            </a:endParaRPr>
          </a:p>
          <a:p>
            <a:endParaRPr lang="en-US" sz="1200" kern="1200" dirty="0" smtClean="0">
              <a:solidFill>
                <a:schemeClr val="tx1"/>
              </a:solidFill>
              <a:latin typeface="Times New Roman" pitchFamily="18" charset="0"/>
              <a:ea typeface="+mn-ea"/>
              <a:cs typeface="Times New Roman" pitchFamily="18" charset="0"/>
            </a:endParaRPr>
          </a:p>
          <a:p>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err="1" smtClean="0">
                <a:solidFill>
                  <a:schemeClr val="tx1"/>
                </a:solidFill>
                <a:latin typeface="+mn-lt"/>
                <a:ea typeface="+mn-ea"/>
                <a:cs typeface="+mn-cs"/>
              </a:rPr>
              <a:t>Health</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Watcher</a:t>
            </a:r>
            <a:r>
              <a:rPr lang="es-ES_tradnl" sz="1200" kern="1200" dirty="0" smtClean="0">
                <a:solidFill>
                  <a:schemeClr val="tx1"/>
                </a:solidFill>
                <a:latin typeface="+mn-lt"/>
                <a:ea typeface="+mn-ea"/>
                <a:cs typeface="+mn-cs"/>
              </a:rPr>
              <a:t> [8, 10, 75] es una aplicación desarrollada acorde a una arquitectura por capas utilizando tecnología J2EE [74]. </a:t>
            </a:r>
            <a:r>
              <a:rPr lang="es-AR" sz="1200" kern="1200" dirty="0" smtClean="0">
                <a:solidFill>
                  <a:schemeClr val="tx1"/>
                </a:solidFill>
                <a:latin typeface="+mn-lt"/>
                <a:ea typeface="+mn-ea"/>
                <a:cs typeface="+mn-cs"/>
              </a:rPr>
              <a:t>El propósito principal de este sistema es permitir a ciudadanos registrar sus quejas referidas a temas de salud. El mismo fue seleccionado como caso de estudio por las siguientes razones: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y suficientemente complejo, con implementaciones tanto en el paradigma de programación orientado a objetos como en el paradigma orientado a aspectos. Ambas versiones fueron diseñadas aplicando principios de </a:t>
            </a:r>
            <a:r>
              <a:rPr lang="es-AR" sz="1200" kern="1200" dirty="0" err="1" smtClean="0">
                <a:solidFill>
                  <a:schemeClr val="tx1"/>
                </a:solidFill>
                <a:latin typeface="+mn-lt"/>
                <a:ea typeface="+mn-ea"/>
                <a:cs typeface="+mn-cs"/>
              </a:rPr>
              <a:t>modificabilidad</a:t>
            </a:r>
            <a:r>
              <a:rPr lang="es-AR" sz="1200" kern="1200" dirty="0" smtClean="0">
                <a:solidFill>
                  <a:schemeClr val="tx1"/>
                </a:solidFill>
                <a:latin typeface="+mn-lt"/>
                <a:ea typeface="+mn-ea"/>
                <a:cs typeface="+mn-cs"/>
              </a:rPr>
              <a:t> [8, 11, 79].  </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han reportado análisis previos del sistema [10], lo cual provee un análisis cualitativo de ambas implementaciones. La disponibilidad de la versión orientada a aspectos permite comprobar la capacidad de la herramienta desarrollada para identificar los crosscutting concerns en la versión orientada a objetos.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que involucra un gran número de concerns clásicos como por ejemplo concerns de concurrencia, persistencia y distribución. Adicionalmente, la aplicación hace uso de tecnologías comúnmente utilizadas en contextos industriales como RMI (Java </a:t>
            </a:r>
            <a:r>
              <a:rPr lang="es-AR" sz="1200" kern="1200" dirty="0" err="1" smtClean="0">
                <a:solidFill>
                  <a:schemeClr val="tx1"/>
                </a:solidFill>
                <a:latin typeface="+mn-lt"/>
                <a:ea typeface="+mn-ea"/>
                <a:cs typeface="+mn-cs"/>
              </a:rPr>
              <a:t>Remote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Method</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Invocations</a:t>
            </a:r>
            <a:r>
              <a:rPr lang="es-AR" sz="1200" kern="1200" dirty="0" smtClean="0">
                <a:solidFill>
                  <a:schemeClr val="tx1"/>
                </a:solidFill>
                <a:latin typeface="+mn-lt"/>
                <a:ea typeface="+mn-ea"/>
                <a:cs typeface="+mn-cs"/>
              </a:rPr>
              <a:t>) [17], </a:t>
            </a:r>
            <a:r>
              <a:rPr lang="es-AR" sz="1200" kern="1200" dirty="0" err="1" smtClean="0">
                <a:solidFill>
                  <a:schemeClr val="tx1"/>
                </a:solidFill>
                <a:latin typeface="+mn-lt"/>
                <a:ea typeface="+mn-ea"/>
                <a:cs typeface="+mn-cs"/>
              </a:rPr>
              <a:t>Servlets</a:t>
            </a:r>
            <a:r>
              <a:rPr lang="es-AR" sz="1200" kern="1200" dirty="0" smtClean="0">
                <a:solidFill>
                  <a:schemeClr val="tx1"/>
                </a:solidFill>
                <a:latin typeface="+mn-lt"/>
                <a:ea typeface="+mn-ea"/>
                <a:cs typeface="+mn-cs"/>
              </a:rPr>
              <a:t> [63] y JDBC (Java </a:t>
            </a:r>
            <a:r>
              <a:rPr lang="es-AR" sz="1200" kern="1200" dirty="0" err="1" smtClean="0">
                <a:solidFill>
                  <a:schemeClr val="tx1"/>
                </a:solidFill>
                <a:latin typeface="+mn-lt"/>
                <a:ea typeface="+mn-ea"/>
                <a:cs typeface="+mn-cs"/>
              </a:rPr>
              <a:t>Database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Connectivity</a:t>
            </a:r>
            <a:r>
              <a:rPr lang="es-AR" sz="1200" kern="1200" dirty="0" smtClean="0">
                <a:solidFill>
                  <a:schemeClr val="tx1"/>
                </a:solidFill>
                <a:latin typeface="+mn-lt"/>
                <a:ea typeface="+mn-ea"/>
                <a:cs typeface="+mn-cs"/>
              </a:rPr>
              <a:t>) [73].</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La disponibilidad de ambas versiones permite analizar de manera cuantitativa y objetiva los resultados del enfoque propuesto.</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detecta</a:t>
            </a:r>
            <a:r>
              <a:rPr lang="en-US" sz="1200" kern="1200" dirty="0" smtClean="0">
                <a:solidFill>
                  <a:schemeClr val="tx1"/>
                </a:solidFill>
                <a:latin typeface="+mn-lt"/>
                <a:ea typeface="+mn-ea"/>
                <a:cs typeface="+mn-cs"/>
              </a:rPr>
              <a:t> los concerns de control de </a:t>
            </a:r>
            <a:r>
              <a:rPr lang="en-US" sz="1200" kern="1200" dirty="0" err="1" smtClean="0">
                <a:solidFill>
                  <a:schemeClr val="tx1"/>
                </a:solidFill>
                <a:latin typeface="+mn-lt"/>
                <a:ea typeface="+mn-ea"/>
                <a:cs typeface="+mn-cs"/>
              </a:rPr>
              <a:t>persistencia</a:t>
            </a:r>
            <a:r>
              <a:rPr lang="en-US" sz="1200" kern="1200" dirty="0" smtClean="0">
                <a:solidFill>
                  <a:schemeClr val="tx1"/>
                </a:solidFill>
                <a:latin typeface="+mn-lt"/>
                <a:ea typeface="+mn-ea"/>
                <a:cs typeface="+mn-cs"/>
              </a:rPr>
              <a:t>, control de </a:t>
            </a:r>
            <a:r>
              <a:rPr lang="en-US" sz="1200" kern="1200" dirty="0" err="1" smtClean="0">
                <a:solidFill>
                  <a:schemeClr val="tx1"/>
                </a:solidFill>
                <a:latin typeface="+mn-lt"/>
                <a:ea typeface="+mn-ea"/>
                <a:cs typeface="+mn-cs"/>
              </a:rPr>
              <a:t>transacciones</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gestión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excepciones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de los concerns </a:t>
            </a:r>
            <a:r>
              <a:rPr lang="en-US" sz="1200" kern="1200" dirty="0" err="1" smtClean="0">
                <a:solidFill>
                  <a:schemeClr val="tx1"/>
                </a:solidFill>
                <a:latin typeface="+mn-lt"/>
                <a:ea typeface="+mn-ea"/>
                <a:cs typeface="+mn-cs"/>
              </a:rPr>
              <a:t>caen</a:t>
            </a:r>
            <a:r>
              <a:rPr lang="en-US" sz="1200" kern="1200" dirty="0" smtClean="0">
                <a:solidFill>
                  <a:schemeClr val="tx1"/>
                </a:solidFill>
                <a:latin typeface="+mn-lt"/>
                <a:ea typeface="+mn-ea"/>
                <a:cs typeface="+mn-cs"/>
              </a:rPr>
              <a:t> en la </a:t>
            </a:r>
            <a:r>
              <a:rPr lang="en-US" sz="1200" kern="1200" dirty="0" err="1" smtClean="0">
                <a:solidFill>
                  <a:schemeClr val="tx1"/>
                </a:solidFill>
                <a:latin typeface="+mn-lt"/>
                <a:ea typeface="+mn-ea"/>
                <a:cs typeface="+mn-cs"/>
              </a:rPr>
              <a:t>definición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falsos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positivos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Esto</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debe</a:t>
            </a:r>
            <a:r>
              <a:rPr lang="en-US" sz="1200" kern="1200" dirty="0" smtClean="0">
                <a:solidFill>
                  <a:schemeClr val="tx1"/>
                </a:solidFill>
                <a:latin typeface="+mn-lt"/>
                <a:ea typeface="+mn-ea"/>
                <a:cs typeface="+mn-cs"/>
              </a:rPr>
              <a:t> a dos </a:t>
            </a:r>
            <a:r>
              <a:rPr lang="en-US" sz="1200" kern="1200" dirty="0" err="1" smtClean="0">
                <a:solidFill>
                  <a:schemeClr val="tx1"/>
                </a:solidFill>
                <a:latin typeface="+mn-lt"/>
                <a:ea typeface="+mn-ea"/>
                <a:cs typeface="+mn-cs"/>
              </a:rPr>
              <a:t>razones</a:t>
            </a:r>
            <a:r>
              <a:rPr lang="en-US" sz="1200" kern="1200" dirty="0" smtClean="0">
                <a:solidFill>
                  <a:schemeClr val="tx1"/>
                </a:solidFill>
                <a:latin typeface="+mn-lt"/>
                <a:ea typeface="+mn-ea"/>
                <a:cs typeface="+mn-cs"/>
              </a:rPr>
              <a:t>. En primer </a:t>
            </a:r>
            <a:r>
              <a:rPr lang="en-US" sz="1200" kern="1200" dirty="0" err="1" smtClean="0">
                <a:solidFill>
                  <a:schemeClr val="tx1"/>
                </a:solidFill>
                <a:latin typeface="+mn-lt"/>
                <a:ea typeface="+mn-ea"/>
                <a:cs typeface="+mn-cs"/>
              </a:rPr>
              <a:t>lugar</a:t>
            </a:r>
            <a:r>
              <a:rPr lang="en-US" sz="1200" kern="1200" dirty="0" smtClean="0">
                <a:solidFill>
                  <a:schemeClr val="tx1"/>
                </a:solidFill>
                <a:latin typeface="+mn-lt"/>
                <a:ea typeface="+mn-ea"/>
                <a:cs typeface="+mn-cs"/>
              </a:rPr>
              <a:t>, el concern de </a:t>
            </a:r>
            <a:r>
              <a:rPr lang="en-US" sz="1200" kern="1200" dirty="0" err="1" smtClean="0">
                <a:solidFill>
                  <a:schemeClr val="tx1"/>
                </a:solidFill>
                <a:latin typeface="+mn-lt"/>
                <a:ea typeface="+mn-ea"/>
                <a:cs typeface="+mn-cs"/>
              </a:rPr>
              <a:t>acceso</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datos</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contemplado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los </a:t>
            </a:r>
            <a:r>
              <a:rPr lang="en-US" sz="1200" kern="1200" dirty="0" err="1" smtClean="0">
                <a:solidFill>
                  <a:schemeClr val="tx1"/>
                </a:solidFill>
                <a:latin typeface="+mn-lt"/>
                <a:ea typeface="+mn-ea"/>
                <a:cs typeface="+mn-cs"/>
              </a:rPr>
              <a:t>valores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umbral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seleccionados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no son </a:t>
            </a:r>
            <a:r>
              <a:rPr lang="en-US" sz="1200" kern="1200" dirty="0" err="1" smtClean="0">
                <a:solidFill>
                  <a:schemeClr val="tx1"/>
                </a:solidFill>
                <a:latin typeface="+mn-lt"/>
                <a:ea typeface="+mn-ea"/>
                <a:cs typeface="+mn-cs"/>
              </a:rPr>
              <a:t>contemplados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la </a:t>
            </a:r>
            <a:r>
              <a:rPr lang="en-US" sz="1200" kern="1200" dirty="0" err="1" smtClean="0">
                <a:solidFill>
                  <a:schemeClr val="tx1"/>
                </a:solidFill>
                <a:latin typeface="+mn-lt"/>
                <a:ea typeface="+mn-ea"/>
                <a:cs typeface="+mn-cs"/>
              </a:rPr>
              <a:t>naturaleza</a:t>
            </a:r>
            <a:r>
              <a:rPr lang="en-US" sz="1200" kern="1200" dirty="0" smtClean="0">
                <a:solidFill>
                  <a:schemeClr val="tx1"/>
                </a:solidFill>
                <a:latin typeface="+mn-lt"/>
                <a:ea typeface="+mn-ea"/>
                <a:cs typeface="+mn-cs"/>
              </a:rPr>
              <a:t> de seeds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reporta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enfoque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cuales</a:t>
            </a:r>
            <a:r>
              <a:rPr lang="en-US" sz="1200" kern="1200" dirty="0" smtClean="0">
                <a:solidFill>
                  <a:schemeClr val="tx1"/>
                </a:solidFill>
                <a:latin typeface="+mn-lt"/>
                <a:ea typeface="+mn-ea"/>
                <a:cs typeface="+mn-cs"/>
              </a:rPr>
              <a:t> son </a:t>
            </a:r>
            <a:r>
              <a:rPr lang="en-US" sz="1200" kern="1200" dirty="0" err="1" smtClean="0">
                <a:solidFill>
                  <a:schemeClr val="tx1"/>
                </a:solidFill>
                <a:latin typeface="+mn-lt"/>
                <a:ea typeface="+mn-ea"/>
                <a:cs typeface="+mn-cs"/>
              </a:rPr>
              <a:t>aquellos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usados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otros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Los concerns de </a:t>
            </a:r>
            <a:r>
              <a:rPr lang="en-US" sz="1200" kern="1200" dirty="0" err="1" smtClean="0">
                <a:solidFill>
                  <a:schemeClr val="tx1"/>
                </a:solidFill>
                <a:latin typeface="+mn-lt"/>
                <a:ea typeface="+mn-ea"/>
                <a:cs typeface="+mn-cs"/>
              </a:rPr>
              <a:t>distribución</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implementados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tal</a:t>
            </a:r>
            <a:r>
              <a:rPr lang="en-US" sz="1200" kern="1200" dirty="0" smtClean="0">
                <a:solidFill>
                  <a:schemeClr val="tx1"/>
                </a:solidFill>
                <a:latin typeface="+mn-lt"/>
                <a:ea typeface="+mn-ea"/>
                <a:cs typeface="+mn-cs"/>
              </a:rPr>
              <a:t> forma. </a:t>
            </a:r>
            <a:r>
              <a:rPr lang="en-US" sz="1200" kern="1200" dirty="0" err="1" smtClean="0">
                <a:solidFill>
                  <a:schemeClr val="tx1"/>
                </a:solidFill>
                <a:latin typeface="+mn-lt"/>
                <a:ea typeface="+mn-ea"/>
                <a:cs typeface="+mn-cs"/>
              </a:rPr>
              <a:t>Por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para</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último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estos</a:t>
            </a:r>
            <a:r>
              <a:rPr lang="en-US" sz="1200" kern="1200" dirty="0" smtClean="0">
                <a:solidFill>
                  <a:schemeClr val="tx1"/>
                </a:solidFill>
                <a:latin typeface="+mn-lt"/>
                <a:ea typeface="+mn-ea"/>
                <a:cs typeface="+mn-cs"/>
              </a:rPr>
              <a:t>, el control en la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logra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haciendo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involucrados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sincronizados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agregando</a:t>
            </a:r>
            <a:r>
              <a:rPr lang="en-US" sz="1200" kern="1200" dirty="0" smtClean="0">
                <a:solidFill>
                  <a:schemeClr val="tx1"/>
                </a:solidFill>
                <a:latin typeface="+mn-lt"/>
                <a:ea typeface="+mn-ea"/>
                <a:cs typeface="+mn-cs"/>
              </a:rPr>
              <a:t> en </a:t>
            </a:r>
            <a:r>
              <a:rPr lang="en-US" sz="1200" kern="1200" dirty="0" err="1" smtClean="0">
                <a:solidFill>
                  <a:schemeClr val="tx1"/>
                </a:solidFill>
                <a:latin typeface="+mn-lt"/>
                <a:ea typeface="+mn-ea"/>
                <a:cs typeface="+mn-cs"/>
              </a:rPr>
              <a:t>su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declaración</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modificador</a:t>
            </a:r>
            <a:r>
              <a:rPr lang="en-US" sz="1200" kern="1200" dirty="0" smtClean="0">
                <a:solidFill>
                  <a:schemeClr val="tx1"/>
                </a:solidFill>
                <a:latin typeface="+mn-lt"/>
                <a:ea typeface="+mn-ea"/>
                <a:cs typeface="+mn-cs"/>
              </a:rPr>
              <a:t> synchronized.</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Sinergia II</a:t>
            </a:r>
            <a:r>
              <a:rPr lang="es-AR" sz="1200" kern="1200" dirty="0" smtClean="0">
                <a:solidFill>
                  <a:schemeClr val="tx1"/>
                </a:solidFill>
                <a:latin typeface="+mn-lt"/>
                <a:ea typeface="+mn-ea"/>
                <a:cs typeface="+mn-cs"/>
              </a:rPr>
              <a:t>: detecta los concerns de control de persistencia, control de transacciones, acceso a datos y gestión de excepciones. El análisis es similar al realizado en el punto anterior por Sinergia I, solo difiere en el valor de umbral seleccionado. A razón de esto se detecta el concern de acceso de datos.</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dirty="0" smtClean="0"/>
              <a:t>Número de </a:t>
            </a:r>
            <a:r>
              <a:rPr lang="es-AR" sz="1200" b="1" dirty="0" err="1" smtClean="0"/>
              <a:t>seeds</a:t>
            </a:r>
            <a:r>
              <a:rPr lang="es-AR" sz="1200" b="1" dirty="0" smtClean="0"/>
              <a:t> reportados</a:t>
            </a:r>
            <a:r>
              <a:rPr lang="es-AR" sz="1200" dirty="0" smtClean="0"/>
              <a:t>: 3.</a:t>
            </a:r>
            <a:endParaRPr lang="en-US" sz="1200" dirty="0" smtClean="0"/>
          </a:p>
          <a:p>
            <a:pPr lvl="0"/>
            <a:r>
              <a:rPr lang="es-AR" sz="1200" b="1" dirty="0" smtClean="0"/>
              <a:t>Número de </a:t>
            </a:r>
            <a:r>
              <a:rPr lang="es-AR" sz="1200" b="1" dirty="0" err="1" smtClean="0"/>
              <a:t>seeds</a:t>
            </a:r>
            <a:r>
              <a:rPr lang="es-AR" sz="1200" b="1" dirty="0" smtClean="0"/>
              <a:t> confirmados</a:t>
            </a:r>
            <a:r>
              <a:rPr lang="es-AR" sz="1200" dirty="0" smtClean="0"/>
              <a:t>: 3.</a:t>
            </a:r>
            <a:endParaRPr lang="en-US" sz="1200" dirty="0" smtClean="0"/>
          </a:p>
          <a:p>
            <a:pPr lvl="0"/>
            <a:r>
              <a:rPr lang="es-AR" sz="1200" b="1" dirty="0" smtClean="0"/>
              <a:t>Número de falsos positivos</a:t>
            </a:r>
            <a:r>
              <a:rPr lang="es-AR" sz="1200" dirty="0" smtClean="0"/>
              <a:t>: 0.</a:t>
            </a:r>
            <a:endParaRPr lang="en-US" sz="1200" dirty="0" smtClean="0"/>
          </a:p>
          <a:p>
            <a:pPr lvl="0"/>
            <a:r>
              <a:rPr lang="es-AR" sz="1200" b="1" dirty="0" smtClean="0"/>
              <a:t>Número de falsos negativos</a:t>
            </a:r>
            <a:r>
              <a:rPr lang="es-AR" sz="1200" dirty="0" smtClean="0"/>
              <a:t>: 5.</a:t>
            </a:r>
            <a:endParaRPr lang="en-US" sz="1200" dirty="0" smtClean="0"/>
          </a:p>
          <a:p>
            <a:pPr lvl="0"/>
            <a:r>
              <a:rPr lang="es-AR" sz="1200" b="1" dirty="0" smtClean="0"/>
              <a:t>Precisión</a:t>
            </a:r>
            <a:r>
              <a:rPr lang="es-AR" sz="1200" dirty="0" smtClean="0"/>
              <a:t>: 3 / 3  = 1.</a:t>
            </a:r>
            <a:endParaRPr lang="en-US" sz="1200" dirty="0" smtClean="0"/>
          </a:p>
          <a:p>
            <a:pPr lvl="0"/>
            <a:r>
              <a:rPr lang="en-US" sz="1200" b="1" dirty="0" smtClean="0"/>
              <a:t>Recall</a:t>
            </a:r>
            <a:r>
              <a:rPr lang="en-US" sz="1200" dirty="0" smtClean="0"/>
              <a:t>: 1 / 6 = 0,1666.</a:t>
            </a:r>
          </a:p>
          <a:p>
            <a:pPr lvl="0"/>
            <a:endParaRPr lang="es-ES_tradnl"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detecta el concern de distribución, y reconoce patrones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en los cuales su refactorización a aspectos es óptima. Estos últimos no fueron encapsulados en aspectos en análisis previos del sistema [8, 10, 75]. Este análisis está destinado a encontrar patrones como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y </a:t>
            </a:r>
            <a:r>
              <a:rPr lang="es-ES_tradnl" sz="1200" kern="1200" dirty="0" err="1" smtClean="0">
                <a:solidFill>
                  <a:schemeClr val="tx1"/>
                </a:solidFill>
                <a:latin typeface="+mn-lt"/>
                <a:ea typeface="+mn-ea"/>
                <a:cs typeface="+mn-cs"/>
              </a:rPr>
              <a:t>decorators</a:t>
            </a:r>
            <a:r>
              <a:rPr lang="es-ES_tradnl" sz="1200" kern="1200" dirty="0" smtClean="0">
                <a:solidFill>
                  <a:schemeClr val="tx1"/>
                </a:solidFill>
                <a:latin typeface="+mn-lt"/>
                <a:ea typeface="+mn-ea"/>
                <a:cs typeface="+mn-cs"/>
              </a:rPr>
              <a:t>, es por eso que el resto de los concerns presentes en el sistema no son detectados por la técnica y se consideran como falsos negativos</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sz="1200" kern="1200" dirty="0" smtClean="0">
                <a:solidFill>
                  <a:schemeClr val="tx1"/>
                </a:solidFill>
                <a:latin typeface="+mn-lt"/>
                <a:ea typeface="+mn-ea"/>
                <a:cs typeface="+mn-cs"/>
              </a:rPr>
              <a:t>Un sistema de software es la realización de un conjunto de “concerns” [36]. Se define a un concern como todo lo que un </a:t>
            </a:r>
            <a:r>
              <a:rPr lang="es-AR" sz="1200" kern="1200" dirty="0" err="1" smtClean="0">
                <a:solidFill>
                  <a:schemeClr val="tx1"/>
                </a:solidFill>
                <a:latin typeface="+mn-lt"/>
                <a:ea typeface="+mn-ea"/>
                <a:cs typeface="+mn-cs"/>
              </a:rPr>
              <a:t>stakeholder</a:t>
            </a:r>
            <a:r>
              <a:rPr lang="es-ES_tradnl" sz="1200" kern="1200" dirty="0" smtClean="0">
                <a:solidFill>
                  <a:schemeClr val="tx1"/>
                </a:solidFill>
                <a:latin typeface="+mn-lt"/>
                <a:ea typeface="+mn-ea"/>
                <a:cs typeface="+mn-cs"/>
              </a:rPr>
              <a:t> quiera considerar como una unidad conceptual, incluyendo características, requerimientos no funcionales y decisiones de diseño e inclusive </a:t>
            </a:r>
            <a:r>
              <a:rPr lang="es-ES_tradnl" sz="1200" i="1" kern="1200" dirty="0" err="1" smtClean="0">
                <a:solidFill>
                  <a:schemeClr val="tx1"/>
                </a:solidFill>
                <a:latin typeface="+mn-lt"/>
                <a:ea typeface="+mn-ea"/>
                <a:cs typeface="+mn-cs"/>
              </a:rPr>
              <a:t>programming</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idioms</a:t>
            </a:r>
            <a:r>
              <a:rPr lang="es-ES_tradnl" sz="1200" kern="1200" dirty="0" smtClean="0">
                <a:solidFill>
                  <a:schemeClr val="tx1"/>
                </a:solidFill>
                <a:latin typeface="+mn-lt"/>
                <a:ea typeface="+mn-ea"/>
                <a:cs typeface="+mn-cs"/>
              </a:rPr>
              <a:t> [37]. Dichos concerns </a:t>
            </a:r>
            <a:r>
              <a:rPr lang="es-ES" sz="1200" kern="1200" dirty="0" smtClean="0">
                <a:solidFill>
                  <a:schemeClr val="tx1"/>
                </a:solidFill>
                <a:latin typeface="+mn-lt"/>
                <a:ea typeface="+mn-ea"/>
                <a:cs typeface="+mn-cs"/>
              </a:rPr>
              <a:t>deben estar implementados en el sistema a fin de satisfacer su objetivo general y </a:t>
            </a:r>
            <a:r>
              <a:rPr lang="es-ES_tradnl" sz="1200" kern="1200" dirty="0" smtClean="0">
                <a:solidFill>
                  <a:schemeClr val="tx1"/>
                </a:solidFill>
                <a:latin typeface="+mn-lt"/>
                <a:ea typeface="+mn-ea"/>
                <a:cs typeface="+mn-cs"/>
              </a:rPr>
              <a:t>pueden ser clasificados en dos categorías [2]:</a:t>
            </a:r>
            <a:endParaRPr lang="en-US" sz="1200" kern="1200" dirty="0" smtClean="0">
              <a:solidFill>
                <a:schemeClr val="tx1"/>
              </a:solidFill>
              <a:latin typeface="+mn-lt"/>
              <a:ea typeface="+mn-ea"/>
              <a:cs typeface="+mn-cs"/>
            </a:endParaRPr>
          </a:p>
          <a:p>
            <a:r>
              <a:rPr lang="es-AR" sz="1200" b="1" kern="1200" dirty="0" err="1" smtClean="0">
                <a:solidFill>
                  <a:schemeClr val="tx1"/>
                </a:solidFill>
                <a:latin typeface="+mn-lt"/>
                <a:ea typeface="+mn-ea"/>
                <a:cs typeface="+mn-cs"/>
              </a:rPr>
              <a:t>Core</a:t>
            </a:r>
            <a:r>
              <a:rPr lang="es-AR" sz="1200" b="1" kern="1200" dirty="0" smtClean="0">
                <a:solidFill>
                  <a:schemeClr val="tx1"/>
                </a:solidFill>
                <a:latin typeface="+mn-lt"/>
                <a:ea typeface="+mn-ea"/>
                <a:cs typeface="+mn-cs"/>
              </a:rPr>
              <a:t> concerns</a:t>
            </a:r>
            <a:r>
              <a:rPr lang="es-AR" sz="1200" kern="1200" dirty="0" smtClean="0">
                <a:solidFill>
                  <a:schemeClr val="tx1"/>
                </a:solidFill>
                <a:latin typeface="+mn-lt"/>
                <a:ea typeface="+mn-ea"/>
                <a:cs typeface="+mn-cs"/>
              </a:rPr>
              <a:t>: son aquellos que capturan la funcionalidad central de un módulo.</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Crosscutting concerns</a:t>
            </a:r>
            <a:r>
              <a:rPr lang="es-AR" sz="1200" kern="1200" dirty="0" smtClean="0">
                <a:solidFill>
                  <a:schemeClr val="tx1"/>
                </a:solidFill>
                <a:latin typeface="+mn-lt"/>
                <a:ea typeface="+mn-ea"/>
                <a:cs typeface="+mn-cs"/>
              </a:rPr>
              <a:t>: son aquellos que capturan requerimientos a nivel del sistema que atraviesan múltiples módulos. Ejemplos de estos son la autenticación, </a:t>
            </a:r>
            <a:r>
              <a:rPr lang="es-AR" sz="1200" kern="1200" dirty="0" err="1" smtClean="0">
                <a:solidFill>
                  <a:schemeClr val="tx1"/>
                </a:solidFill>
                <a:latin typeface="+mn-lt"/>
                <a:ea typeface="+mn-ea"/>
                <a:cs typeface="+mn-cs"/>
              </a:rPr>
              <a:t>logging</a:t>
            </a:r>
            <a:r>
              <a:rPr lang="es-AR" sz="1200" kern="1200" dirty="0" smtClean="0">
                <a:solidFill>
                  <a:schemeClr val="tx1"/>
                </a:solidFill>
                <a:latin typeface="+mn-lt"/>
                <a:ea typeface="+mn-ea"/>
                <a:cs typeface="+mn-cs"/>
              </a:rPr>
              <a:t>, seguridad, integridad en las transacciones, etc.</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
            </a:r>
            <a:r>
              <a:rPr lang="es-AR" sz="1200" kern="1200" dirty="0" err="1" smtClean="0">
                <a:solidFill>
                  <a:schemeClr val="tx1"/>
                </a:solidFill>
                <a:latin typeface="+mn-lt"/>
                <a:ea typeface="+mn-ea"/>
                <a:cs typeface="+mn-cs"/>
              </a:rPr>
              <a:t>programming</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idioms</a:t>
            </a:r>
            <a:r>
              <a:rPr lang="es-AR" sz="1200" kern="1200" dirty="0" smtClean="0">
                <a:solidFill>
                  <a:schemeClr val="tx1"/>
                </a:solidFill>
                <a:latin typeface="+mn-lt"/>
                <a:ea typeface="+mn-ea"/>
                <a:cs typeface="+mn-cs"/>
              </a:rPr>
              <a:t> son patrones de bajo nivel específicos a un lenguaje de programación. Estos patrones describen cómo solucionar ciertos problemas específicos a la implementación en un lenguaje en particular [37].</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En lo que respecta a sistemas de software exitosos, la etapa de mantenimiento es la que insume un esfuerzo constante y por lo tanto representa un costo de igual naturaleza. Dado este hecho, es de vital importancia que los diseños de estos sistemas estén pensados para soportar eventuales modificaciones a su funcionalidad inicial. Para obtener diseños que no se vean sustancialmente degradados con el paso del tiempo se debe lograr una buena separación de “concerns” [36], tarea que en general resulta dificultosa. Los sistemas legados, en la mayoría de los casos, presentan concerns diseminados en varias partes de su código (crosscutting concerns).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consecuencia, se observa que la implementación de los crosscutting concerns en OOP no es la más adecuada si se piensa en relación a 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La modularización de los crosscutting concerns no es lo suficientemente independiente y el código que invocan a los servicios se encuentra </a:t>
            </a:r>
            <a:r>
              <a:rPr lang="es-ES" sz="1200" kern="1200" dirty="0" smtClean="0">
                <a:solidFill>
                  <a:schemeClr val="tx1"/>
                </a:solidFill>
                <a:latin typeface="+mn-lt"/>
                <a:ea typeface="+mn-ea"/>
                <a:cs typeface="+mn-cs"/>
              </a:rPr>
              <a:t>entremezclado con el código de la lógica de los clientes. Por esta razón, </a:t>
            </a:r>
            <a:r>
              <a:rPr lang="es-AR" sz="1200" kern="1200" dirty="0" smtClean="0">
                <a:solidFill>
                  <a:schemeClr val="tx1"/>
                </a:solidFill>
                <a:latin typeface="+mn-lt"/>
                <a:ea typeface="+mn-ea"/>
                <a:cs typeface="+mn-cs"/>
              </a:rPr>
              <a:t>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en referencia a los </a:t>
            </a:r>
            <a:r>
              <a:rPr lang="es-ES" sz="1200" kern="1200" dirty="0" smtClean="0">
                <a:solidFill>
                  <a:schemeClr val="tx1"/>
                </a:solidFill>
                <a:latin typeface="+mn-lt"/>
                <a:ea typeface="+mn-ea"/>
                <a:cs typeface="+mn-cs"/>
              </a:rPr>
              <a:t>crosscutting concerns es más dificultosa y </a:t>
            </a:r>
            <a:r>
              <a:rPr lang="es-AR" sz="1200" kern="1200" dirty="0" smtClean="0">
                <a:solidFill>
                  <a:schemeClr val="tx1"/>
                </a:solidFill>
                <a:latin typeface="+mn-lt"/>
                <a:ea typeface="+mn-ea"/>
                <a:cs typeface="+mn-cs"/>
              </a:rPr>
              <a:t>costosa</a:t>
            </a:r>
            <a:r>
              <a:rPr lang="es-ES" sz="1200"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conllevando a problemas a la hora de modificar, agregar o reutilizar este tipo de concerns [3]. Estos problemas tienen su origen en la llamada “tiranía de la descomposición dominante”, la cual determina que no importa cuán bien una aplicación se descompone en unidades modulares, siempre existirán concerns que atraviesen dicha descomposición [27].</a:t>
            </a:r>
            <a:endParaRPr lang="en-US" sz="1200" kern="1200" dirty="0" smtClean="0">
              <a:solidFill>
                <a:schemeClr val="tx1"/>
              </a:solidFill>
              <a:latin typeface="+mn-lt"/>
              <a:ea typeface="+mn-ea"/>
              <a:cs typeface="+mn-cs"/>
            </a:endParaRPr>
          </a:p>
          <a:p>
            <a:endParaRPr lang="en-US" dirty="0" smtClean="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Desarrollo de Software Orientado a Aspectos (AOSD, Aspect-</a:t>
            </a:r>
            <a:r>
              <a:rPr lang="es-AR" sz="1200" kern="1200" dirty="0" err="1" smtClean="0">
                <a:solidFill>
                  <a:schemeClr val="tx1"/>
                </a:solidFill>
                <a:latin typeface="+mn-lt"/>
                <a:ea typeface="+mn-ea"/>
                <a:cs typeface="+mn-cs"/>
              </a:rPr>
              <a:t>Oriented</a:t>
            </a:r>
            <a:r>
              <a:rPr lang="es-AR" sz="1200" kern="1200" dirty="0" smtClean="0">
                <a:solidFill>
                  <a:schemeClr val="tx1"/>
                </a:solidFill>
                <a:latin typeface="+mn-lt"/>
                <a:ea typeface="+mn-ea"/>
                <a:cs typeface="+mn-cs"/>
              </a:rPr>
              <a:t> Software </a:t>
            </a:r>
            <a:r>
              <a:rPr lang="es-AR" sz="1200" kern="1200" dirty="0" err="1" smtClean="0">
                <a:solidFill>
                  <a:schemeClr val="tx1"/>
                </a:solidFill>
                <a:latin typeface="+mn-lt"/>
                <a:ea typeface="+mn-ea"/>
                <a:cs typeface="+mn-cs"/>
              </a:rPr>
              <a:t>Development</a:t>
            </a:r>
            <a:r>
              <a:rPr lang="es-AR" sz="1200" kern="1200" dirty="0" smtClean="0">
                <a:solidFill>
                  <a:schemeClr val="tx1"/>
                </a:solidFill>
                <a:latin typeface="+mn-lt"/>
                <a:ea typeface="+mn-ea"/>
                <a:cs typeface="+mn-cs"/>
              </a:rPr>
              <a:t>) [2] </a:t>
            </a:r>
            <a:r>
              <a:rPr lang="es-ES" sz="1200" kern="1200" dirty="0" smtClean="0">
                <a:solidFill>
                  <a:schemeClr val="tx1"/>
                </a:solidFill>
                <a:latin typeface="+mn-lt"/>
                <a:ea typeface="+mn-ea"/>
                <a:cs typeface="+mn-cs"/>
              </a:rPr>
              <a:t>es un paradigma que permite dar solución al </a:t>
            </a:r>
            <a:r>
              <a:rPr lang="es-AR" sz="1200" kern="1200" dirty="0" smtClean="0">
                <a:solidFill>
                  <a:schemeClr val="tx1"/>
                </a:solidFill>
                <a:latin typeface="+mn-lt"/>
                <a:ea typeface="+mn-ea"/>
                <a:cs typeface="+mn-cs"/>
              </a:rPr>
              <a:t>problema de la separación de la funcionalidad central de un sistema de software de los concerns que atraviesan la descomposición del mismo. Para esto, el paradigma provee de un nuevo constructor denominado aspecto, cuyo objetivo es encapsular un crosscutting concern. La combinación de los aspectos con los módulos centrales de la aplicación se denomina </a:t>
            </a:r>
            <a:r>
              <a:rPr lang="es-AR" sz="1200" kern="1200" dirty="0" err="1" smtClean="0">
                <a:solidFill>
                  <a:schemeClr val="tx1"/>
                </a:solidFill>
                <a:latin typeface="+mn-lt"/>
                <a:ea typeface="+mn-ea"/>
                <a:cs typeface="+mn-cs"/>
              </a:rPr>
              <a:t>weaving</a:t>
            </a:r>
            <a:r>
              <a:rPr lang="es-AR" sz="1200" kern="1200" dirty="0" smtClean="0">
                <a:solidFill>
                  <a:schemeClr val="tx1"/>
                </a:solidFill>
                <a:latin typeface="+mn-lt"/>
                <a:ea typeface="+mn-ea"/>
                <a:cs typeface="+mn-cs"/>
              </a:rPr>
              <a:t> la cuál es llevada a cabo con el fin de formar la versión final del sistema final.</a:t>
            </a:r>
            <a:endParaRPr lang="en-US" sz="1200" kern="1200" dirty="0" smtClean="0">
              <a:solidFill>
                <a:schemeClr val="tx1"/>
              </a:solidFill>
              <a:latin typeface="+mn-lt"/>
              <a:ea typeface="+mn-ea"/>
              <a:cs typeface="+mn-cs"/>
            </a:endParaRPr>
          </a:p>
          <a:p>
            <a:r>
              <a:rPr lang="es-AR" dirty="0" smtClean="0"/>
              <a:t>Hablar de los ejemplos</a:t>
            </a:r>
            <a:r>
              <a:rPr lang="es-AR" baseline="0" dirty="0" smtClean="0"/>
              <a:t> de los </a:t>
            </a:r>
            <a:r>
              <a:rPr lang="es-AR" baseline="0" dirty="0" err="1" smtClean="0"/>
              <a:t>dibus</a:t>
            </a:r>
            <a:r>
              <a:rPr lang="es-AR" baseline="0" dirty="0" smtClean="0"/>
              <a:t>.</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adopción de un nuevo paradigma de programación conduce a la pregunta de cómo migrar los sistemas existentes al nuevo paradigma</a:t>
            </a:r>
            <a:r>
              <a:rPr lang="es-ES" sz="1200" kern="1200" dirty="0" smtClean="0">
                <a:solidFill>
                  <a:schemeClr val="tx1"/>
                </a:solidFill>
                <a:latin typeface="+mn-lt"/>
                <a:ea typeface="+mn-ea"/>
                <a:cs typeface="+mn-cs"/>
              </a:rPr>
              <a:t>, pregunta que en la actualidad se aplica al paradigma orientado a aspectos [28]</a:t>
            </a:r>
            <a:r>
              <a:rPr lang="es-AR"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Si bien, el encapsulamiento de los crosscutting concerns de un sistema legado en aspectos es potencialmente beneficioso, decidir </a:t>
            </a:r>
            <a:r>
              <a:rPr lang="es-AR" sz="1200" kern="1200" dirty="0" smtClean="0">
                <a:solidFill>
                  <a:schemeClr val="tx1"/>
                </a:solidFill>
                <a:latin typeface="+mn-lt"/>
                <a:ea typeface="+mn-ea"/>
                <a:cs typeface="+mn-cs"/>
              </a:rPr>
              <a:t>qué</a:t>
            </a:r>
            <a:r>
              <a:rPr lang="es-ES" sz="1200" kern="1200" dirty="0" smtClean="0">
                <a:solidFill>
                  <a:schemeClr val="tx1"/>
                </a:solidFill>
                <a:latin typeface="+mn-lt"/>
                <a:ea typeface="+mn-ea"/>
                <a:cs typeface="+mn-cs"/>
              </a:rPr>
              <a:t> partes del código corresponden a un crosscutting concern es muy dificultoso </a:t>
            </a:r>
            <a:r>
              <a:rPr lang="es-AR" sz="1200" kern="1200" dirty="0" smtClean="0">
                <a:solidFill>
                  <a:schemeClr val="tx1"/>
                </a:solidFill>
                <a:latin typeface="+mn-lt"/>
                <a:ea typeface="+mn-ea"/>
                <a:cs typeface="+mn-cs"/>
              </a:rPr>
              <a:t>[25].</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pueden distinguir tres fases diferentes para realizar y evolucionar la migración a aspectos: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[46].</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Previo a la introducción de aspectos en el código de un software existente, se debe poder explorar si el sistema exhibe o no algún crosscutting concern al cual valga la pena ser extraído a aspectos. La tiranía de la descomposición dominante [27] implica que es probable que grandes sistemas los contengan. Durante esta etapa se trata de descubrir aspectos candidatos, se intenta discernir qué representan los crosscutting concerns, dónde y cómo están implementados y cuál es su impacto en la calidad del programa.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Una vez que los crosscutting concerns han sido identificados en un sistema de software y su impacto ha sido evaluado, se puede considerar migrar el mismo hacia una versión orientada a aspectos. En el caso de decidir realizar dicha migración, se necesita una forma de convertir los aspectos candidatos, esto es los crosscutting concerns identificados en la fase de exploración, en aspectos reales. Al mismo tiempo, hay una necesidad de técnicas para testear el software </a:t>
            </a:r>
            <a:r>
              <a:rPr lang="es-AR" sz="1200" kern="1200" dirty="0" err="1" smtClean="0">
                <a:solidFill>
                  <a:schemeClr val="tx1"/>
                </a:solidFill>
                <a:latin typeface="+mn-lt"/>
                <a:ea typeface="+mn-ea"/>
                <a:cs typeface="+mn-cs"/>
              </a:rPr>
              <a:t>refactorizado</a:t>
            </a:r>
            <a:r>
              <a:rPr lang="es-AR" sz="1200" kern="1200" dirty="0" smtClean="0">
                <a:solidFill>
                  <a:schemeClr val="tx1"/>
                </a:solidFill>
                <a:latin typeface="+mn-lt"/>
                <a:ea typeface="+mn-ea"/>
                <a:cs typeface="+mn-cs"/>
              </a:rPr>
              <a:t> con el fin de asegurarse de que la nueva versión continúa trabajando como se esperaba y para manejar los pasos de las modificaciones  durante la fase de transición.</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De acuerdo a la primera ley de evolución de software de </a:t>
            </a:r>
            <a:r>
              <a:rPr lang="es-AR" sz="1200" kern="1200" dirty="0" err="1" smtClean="0">
                <a:solidFill>
                  <a:schemeClr val="tx1"/>
                </a:solidFill>
                <a:latin typeface="+mn-lt"/>
                <a:ea typeface="+mn-ea"/>
                <a:cs typeface="+mn-cs"/>
              </a:rPr>
              <a:t>Belady</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Lehman</a:t>
            </a:r>
            <a:r>
              <a:rPr lang="es-AR" sz="1200" kern="1200" dirty="0" smtClean="0">
                <a:solidFill>
                  <a:schemeClr val="tx1"/>
                </a:solidFill>
                <a:latin typeface="+mn-lt"/>
                <a:ea typeface="+mn-ea"/>
                <a:cs typeface="+mn-cs"/>
              </a:rPr>
              <a:t> [47], todo sistema de software que está siendo usado se someterá continuamente a cambios o se convertirá en obsoleto luego de un período de tiempo. No hay razones para creer que esta ley no se aplica a los sistemas de software orientado a aspectos, por lo que surgen preguntas referidas a su evolución. Esta fase intenta responder preguntas tales como: ¿cuán diferente es la evolución de un sistema orientado a aspectos de uno tradicional?, ¿pueden las mismas técnicas de evolución de software tradicional ser aplicadas en el nuevo paradigma?, ¿los nuevos mecanismos de abstracción de AOP pueden incurrir en nuevos problemas de evolución de software que requieren nuevas soluciones?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Debido al tamaño y complejidad de los sistemas orientados a objetos, existe la necesidad de técnicas y herramientas que automaticen la migración de estos a la orientación a aspectos [6]. La mayoría de las herramientas distinguen dos fases en el proceso de migración: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[46]. Se define a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como la actividad de identificar y analizar crosscutting concerns en sistemas no orientado a aspectos. </a:t>
            </a:r>
            <a:r>
              <a:rPr lang="es-ES" sz="1200" kern="1200" dirty="0" smtClean="0">
                <a:solidFill>
                  <a:schemeClr val="tx1"/>
                </a:solidFill>
                <a:latin typeface="+mn-lt"/>
                <a:ea typeface="+mn-ea"/>
                <a:cs typeface="+mn-cs"/>
              </a:rPr>
              <a:t>Aspect </a:t>
            </a:r>
            <a:r>
              <a:rPr lang="es-ES" sz="1200" kern="1200" dirty="0" err="1" smtClean="0">
                <a:solidFill>
                  <a:schemeClr val="tx1"/>
                </a:solidFill>
                <a:latin typeface="+mn-lt"/>
                <a:ea typeface="+mn-ea"/>
                <a:cs typeface="+mn-cs"/>
              </a:rPr>
              <a:t>extraction</a:t>
            </a:r>
            <a:r>
              <a:rPr lang="es-ES" sz="1200" kern="1200" dirty="0" smtClean="0">
                <a:solidFill>
                  <a:schemeClr val="tx1"/>
                </a:solidFill>
                <a:latin typeface="+mn-lt"/>
                <a:ea typeface="+mn-ea"/>
                <a:cs typeface="+mn-cs"/>
              </a:rPr>
              <a:t> es la actividad de separar el código de los crosscutting concerns del sistema moviéndolo en uno o más aspectos y removiéndolo del código original [46].</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886A8-6925-49E5-9D62-6E882A886E0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2285992"/>
            <a:ext cx="8929718" cy="4572008"/>
          </a:xfrm>
        </p:spPr>
        <p:txBody>
          <a:bodyPr>
            <a:normAutofit fontScale="90000"/>
          </a:bodyPr>
          <a:lstStyle/>
          <a:p>
            <a:pPr lvl="0">
              <a:defRPr/>
            </a:pPr>
            <a:r>
              <a:rPr lang="es-AR" sz="4000" b="1" dirty="0" smtClean="0">
                <a:solidFill>
                  <a:schemeClr val="tx2">
                    <a:lumMod val="50000"/>
                  </a:schemeClr>
                </a:solidFill>
              </a:rPr>
              <a:t>Aspect Mining mediante Sistemas Expertos</a:t>
            </a:r>
            <a:br>
              <a:rPr lang="es-AR" sz="4000" b="1" dirty="0" smtClean="0">
                <a:solidFill>
                  <a:schemeClr val="tx2">
                    <a:lumMod val="50000"/>
                  </a:schemeClr>
                </a:solidFill>
              </a:rPr>
            </a:br>
            <a:r>
              <a:rPr lang="es-AR" sz="2700" dirty="0" smtClean="0">
                <a:solidFill>
                  <a:schemeClr val="tx2">
                    <a:lumMod val="50000"/>
                  </a:schemeClr>
                </a:solidFill>
              </a:rPr>
              <a:t/>
            </a:r>
            <a:br>
              <a:rPr lang="es-AR" sz="2700" dirty="0" smtClean="0">
                <a:solidFill>
                  <a:schemeClr val="tx2">
                    <a:lumMod val="50000"/>
                  </a:schemeClr>
                </a:solidFill>
              </a:rPr>
            </a:br>
            <a:r>
              <a:rPr lang="es-AR" sz="2700" dirty="0" smtClean="0">
                <a:solidFill>
                  <a:schemeClr val="tx2">
                    <a:lumMod val="50000"/>
                  </a:schemeClr>
                </a:solidFill>
              </a:rPr>
              <a:t>por</a:t>
            </a:r>
            <a:br>
              <a:rPr lang="es-AR" sz="2700" dirty="0" smtClean="0">
                <a:solidFill>
                  <a:schemeClr val="tx2">
                    <a:lumMod val="50000"/>
                  </a:schemeClr>
                </a:solidFill>
              </a:rPr>
            </a:br>
            <a:r>
              <a:rPr lang="es-AR" sz="2700" dirty="0" smtClean="0">
                <a:solidFill>
                  <a:schemeClr val="tx2">
                    <a:lumMod val="50000"/>
                  </a:schemeClr>
                </a:solidFill>
              </a:rPr>
              <a:t>Lucía Masola</a:t>
            </a:r>
            <a:br>
              <a:rPr lang="es-AR" sz="2700" dirty="0" smtClean="0">
                <a:solidFill>
                  <a:schemeClr val="tx2">
                    <a:lumMod val="50000"/>
                  </a:schemeClr>
                </a:solidFill>
              </a:rPr>
            </a:br>
            <a:r>
              <a:rPr lang="es-AR" sz="2700" dirty="0" smtClean="0">
                <a:solidFill>
                  <a:schemeClr val="tx2">
                    <a:lumMod val="50000"/>
                  </a:schemeClr>
                </a:solidFill>
              </a:rPr>
              <a:t>Nahuel Sliba</a:t>
            </a:r>
            <a:br>
              <a:rPr lang="es-AR" sz="2700" dirty="0" smtClean="0">
                <a:solidFill>
                  <a:schemeClr val="tx2">
                    <a:lumMod val="50000"/>
                  </a:schemeClr>
                </a:solidFill>
              </a:rPr>
            </a:br>
            <a:r>
              <a:rPr lang="es-AR" sz="2700" dirty="0" smtClean="0">
                <a:solidFill>
                  <a:schemeClr val="tx2">
                    <a:lumMod val="50000"/>
                  </a:schemeClr>
                </a:solidFill>
              </a:rPr>
              <a:t/>
            </a:r>
            <a:br>
              <a:rPr lang="es-AR" sz="2700" dirty="0" smtClean="0">
                <a:solidFill>
                  <a:schemeClr val="tx2">
                    <a:lumMod val="50000"/>
                  </a:schemeClr>
                </a:solidFill>
              </a:rPr>
            </a:br>
            <a:r>
              <a:rPr lang="es-AR" sz="2700" dirty="0" smtClean="0">
                <a:solidFill>
                  <a:schemeClr val="tx2">
                    <a:lumMod val="50000"/>
                  </a:schemeClr>
                </a:solidFill>
              </a:rPr>
              <a:t>Director: Dra. Claudia Marcos</a:t>
            </a:r>
            <a:br>
              <a:rPr lang="es-AR" sz="2700" dirty="0" smtClean="0">
                <a:solidFill>
                  <a:schemeClr val="tx2">
                    <a:lumMod val="50000"/>
                  </a:schemeClr>
                </a:solidFill>
              </a:rPr>
            </a:br>
            <a:r>
              <a:rPr lang="es-AR" sz="2700" dirty="0" smtClean="0">
                <a:solidFill>
                  <a:schemeClr val="tx2">
                    <a:lumMod val="50000"/>
                  </a:schemeClr>
                </a:solidFill>
              </a:rPr>
              <a:t/>
            </a:r>
            <a:br>
              <a:rPr lang="es-AR" sz="2700" dirty="0" smtClean="0">
                <a:solidFill>
                  <a:schemeClr val="tx2">
                    <a:lumMod val="50000"/>
                  </a:schemeClr>
                </a:solidFill>
              </a:rPr>
            </a:br>
            <a:r>
              <a:rPr lang="es-AR" sz="2700" dirty="0" smtClean="0">
                <a:solidFill>
                  <a:schemeClr val="tx2">
                    <a:lumMod val="50000"/>
                  </a:schemeClr>
                </a:solidFill>
              </a:rPr>
              <a:t>Co-Director: Ing. Esteban </a:t>
            </a:r>
            <a:r>
              <a:rPr lang="es-AR" sz="2700" dirty="0" err="1" smtClean="0">
                <a:solidFill>
                  <a:schemeClr val="tx2">
                    <a:lumMod val="50000"/>
                  </a:schemeClr>
                </a:solidFill>
              </a:rPr>
              <a:t>Abait</a:t>
            </a:r>
            <a:r>
              <a:rPr lang="en-US" b="1" dirty="0" smtClean="0"/>
              <a:t/>
            </a:r>
            <a:br>
              <a:rPr lang="en-US" b="1" dirty="0" smtClean="0"/>
            </a:br>
            <a:endParaRPr lang="en-US" dirty="0"/>
          </a:p>
        </p:txBody>
      </p:sp>
      <p:pic>
        <p:nvPicPr>
          <p:cNvPr id="1027" name="Picture 3" descr="C:\Users\maria\Desktop\Logo UNICEN azul (transparente).gif"/>
          <p:cNvPicPr>
            <a:picLocks noChangeAspect="1" noChangeArrowheads="1"/>
          </p:cNvPicPr>
          <p:nvPr/>
        </p:nvPicPr>
        <p:blipFill>
          <a:blip r:embed="rId3" cstate="print"/>
          <a:srcRect/>
          <a:stretch>
            <a:fillRect/>
          </a:stretch>
        </p:blipFill>
        <p:spPr bwMode="auto">
          <a:xfrm>
            <a:off x="278230" y="255502"/>
            <a:ext cx="1864878" cy="1601862"/>
          </a:xfrm>
          <a:prstGeom prst="rect">
            <a:avLst/>
          </a:prstGeom>
          <a:noFill/>
        </p:spPr>
      </p:pic>
      <p:sp>
        <p:nvSpPr>
          <p:cNvPr id="8" name="1 Título"/>
          <p:cNvSpPr txBox="1">
            <a:spLocks/>
          </p:cNvSpPr>
          <p:nvPr/>
        </p:nvSpPr>
        <p:spPr>
          <a:xfrm>
            <a:off x="2786050" y="214290"/>
            <a:ext cx="6357950" cy="1081070"/>
          </a:xfrm>
          <a:prstGeom prst="rect">
            <a:avLst/>
          </a:prstGeom>
        </p:spPr>
        <p:txBody>
          <a:bodyPr vert="horz" lIns="91440" tIns="45720" rIns="91440" bIns="45720" rtlCol="0" anchor="ctr">
            <a:normAutofit fontScale="6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4000" b="0" i="0" u="none" strike="noStrike" kern="1200" cap="none" spc="0" normalizeH="0" baseline="0" noProof="0" dirty="0" smtClean="0">
                <a:ln>
                  <a:noFill/>
                </a:ln>
                <a:solidFill>
                  <a:schemeClr val="tx2">
                    <a:lumMod val="50000"/>
                  </a:schemeClr>
                </a:solidFill>
                <a:effectLst/>
                <a:uLnTx/>
                <a:uFillTx/>
                <a:latin typeface="+mj-lt"/>
                <a:ea typeface="+mj-ea"/>
                <a:cs typeface="+mj-cs"/>
              </a:rPr>
              <a:t>Tandil, 14 de Diciembre 2009.</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r>
            <a:br>
              <a:rPr kumimoji="0" lang="en-US" sz="4000" b="1" i="0" u="none" strike="noStrike" kern="1200" cap="none" spc="0" normalizeH="0" baseline="0" noProof="0" dirty="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solidFill>
                  <a:srgbClr val="FF0000"/>
                </a:solidFill>
              </a:rPr>
              <a:t>Sistemas Expertos</a:t>
            </a:r>
            <a:endParaRPr lang="en-US" dirty="0" smtClean="0">
              <a:solidFill>
                <a:srgbClr val="FF0000"/>
              </a:solidFill>
            </a:endParaRPr>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Sistemas Expertos</a:t>
            </a:r>
            <a:endParaRPr lang="en-US" dirty="0"/>
          </a:p>
        </p:txBody>
      </p:sp>
      <p:sp>
        <p:nvSpPr>
          <p:cNvPr id="3" name="2 Marcador de contenido"/>
          <p:cNvSpPr>
            <a:spLocks noGrp="1"/>
          </p:cNvSpPr>
          <p:nvPr>
            <p:ph idx="1"/>
          </p:nvPr>
        </p:nvSpPr>
        <p:spPr/>
        <p:txBody>
          <a:bodyPr>
            <a:normAutofit/>
          </a:bodyPr>
          <a:lstStyle/>
          <a:p>
            <a:r>
              <a:rPr lang="es-AR" dirty="0" smtClean="0"/>
              <a:t>Dibujito de experto</a:t>
            </a:r>
          </a:p>
          <a:p>
            <a:r>
              <a:rPr lang="es-AR" dirty="0" smtClean="0"/>
              <a:t>Programa de ordenador o computadora que tiene capacidad para dar respuestas semejantes a las que daría un experto en la materia</a:t>
            </a:r>
          </a:p>
          <a:p>
            <a:r>
              <a:rPr lang="es-AR" dirty="0" smtClean="0"/>
              <a:t>Sistemas expertos basados en reglas, Sistemas expertos probabilísticos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Sistemas Expertos Basados en Reglas</a:t>
            </a:r>
            <a:endParaRPr lang="en-US" dirty="0"/>
          </a:p>
        </p:txBody>
      </p:sp>
      <p:pic>
        <p:nvPicPr>
          <p:cNvPr id="1026" name="Picture 2" descr="Arquitectura"/>
          <p:cNvPicPr>
            <a:picLocks noChangeAspect="1" noChangeArrowheads="1"/>
          </p:cNvPicPr>
          <p:nvPr/>
        </p:nvPicPr>
        <p:blipFill>
          <a:blip r:embed="rId2" cstate="print"/>
          <a:srcRect/>
          <a:stretch>
            <a:fillRect/>
          </a:stretch>
        </p:blipFill>
        <p:spPr bwMode="auto">
          <a:xfrm>
            <a:off x="714348" y="2000240"/>
            <a:ext cx="3838575" cy="318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solidFill>
                  <a:srgbClr val="FF0000"/>
                </a:solidFill>
              </a:rPr>
              <a:t>Propuesta</a:t>
            </a:r>
            <a:endParaRPr lang="en-US" dirty="0" smtClean="0">
              <a:solidFill>
                <a:srgbClr val="FF0000"/>
              </a:solidFill>
            </a:endParaRPr>
          </a:p>
          <a:p>
            <a:r>
              <a:rPr lang="es-AR" dirty="0" smtClean="0"/>
              <a:t>Caso de Estudio</a:t>
            </a:r>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normAutofit fontScale="92500" lnSpcReduction="20000"/>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solidFill>
                  <a:srgbClr val="FF0000"/>
                </a:solidFill>
              </a:rPr>
              <a:t>Propuesta</a:t>
            </a:r>
            <a:endParaRPr lang="en-US" dirty="0" smtClean="0">
              <a:solidFill>
                <a:srgbClr val="FF0000"/>
              </a:solidFill>
            </a:endParaRPr>
          </a:p>
          <a:p>
            <a:pPr lvl="1"/>
            <a:r>
              <a:rPr lang="es-AR" dirty="0" smtClean="0"/>
              <a:t>Objetivo</a:t>
            </a:r>
            <a:endParaRPr lang="es-AR" dirty="0" smtClean="0"/>
          </a:p>
          <a:p>
            <a:pPr lvl="1"/>
            <a:r>
              <a:rPr lang="es-AR" dirty="0" smtClean="0"/>
              <a:t>Enfoques Implementados</a:t>
            </a:r>
            <a:endParaRPr lang="es-AR" dirty="0" smtClean="0"/>
          </a:p>
          <a:p>
            <a:pPr lvl="2"/>
            <a:r>
              <a:rPr lang="es-ES" dirty="0" smtClean="0"/>
              <a:t>Fan-in</a:t>
            </a:r>
          </a:p>
          <a:p>
            <a:pPr lvl="2"/>
            <a:r>
              <a:rPr lang="es-ES" dirty="0" err="1" smtClean="0"/>
              <a:t>Unique</a:t>
            </a:r>
            <a:r>
              <a:rPr lang="es-ES" dirty="0" smtClean="0"/>
              <a:t> </a:t>
            </a:r>
            <a:r>
              <a:rPr lang="es-ES" dirty="0" err="1" smtClean="0"/>
              <a:t>Methods</a:t>
            </a:r>
            <a:endParaRPr lang="es-ES" dirty="0" smtClean="0"/>
          </a:p>
          <a:p>
            <a:pPr lvl="2"/>
            <a:r>
              <a:rPr lang="es-ES" dirty="0" err="1" smtClean="0"/>
              <a:t>Execution</a:t>
            </a:r>
            <a:r>
              <a:rPr lang="es-ES" dirty="0" smtClean="0"/>
              <a:t> </a:t>
            </a:r>
            <a:r>
              <a:rPr lang="es-ES" dirty="0" err="1" smtClean="0"/>
              <a:t>Relations</a:t>
            </a:r>
            <a:endParaRPr lang="es-ES" dirty="0" smtClean="0"/>
          </a:p>
          <a:p>
            <a:pPr lvl="2"/>
            <a:r>
              <a:rPr lang="es-ES" dirty="0" err="1" smtClean="0"/>
              <a:t>Redir</a:t>
            </a:r>
            <a:r>
              <a:rPr lang="es-ES" dirty="0" smtClean="0"/>
              <a:t> Fin</a:t>
            </a:r>
          </a:p>
          <a:p>
            <a:pPr lvl="2"/>
            <a:r>
              <a:rPr lang="es-ES" dirty="0" smtClean="0"/>
              <a:t>Sinergia</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Propuesta</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928926" y="3248025"/>
            <a:ext cx="5640388" cy="3609975"/>
          </a:xfrm>
          <a:prstGeom prst="rect">
            <a:avLst/>
          </a:prstGeom>
          <a:noFill/>
          <a:ln w="9525">
            <a:noFill/>
            <a:miter lim="800000"/>
            <a:headEnd/>
            <a:tailEnd/>
          </a:ln>
        </p:spPr>
      </p:pic>
      <p:sp>
        <p:nvSpPr>
          <p:cNvPr id="5" name="2 Marcador de contenido"/>
          <p:cNvSpPr>
            <a:spLocks noGrp="1"/>
          </p:cNvSpPr>
          <p:nvPr>
            <p:ph idx="1"/>
          </p:nvPr>
        </p:nvSpPr>
        <p:spPr>
          <a:xfrm>
            <a:off x="457200" y="1600200"/>
            <a:ext cx="8229600" cy="4525963"/>
          </a:xfrm>
        </p:spPr>
        <p:txBody>
          <a:bodyPr>
            <a:normAutofit/>
          </a:bodyPr>
          <a:lstStyle/>
          <a:p>
            <a:r>
              <a:rPr lang="es-AR" dirty="0" smtClean="0"/>
              <a:t>automatizar el proceso de identificación de crosscutting concerns sobre un código orientado a objetos mediante el uso de un sistema experto basado en reglas de inferencia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Propuesta</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57158" y="2643183"/>
            <a:ext cx="5804134" cy="3714776"/>
          </a:xfrm>
          <a:prstGeom prst="rect">
            <a:avLst/>
          </a:prstGeom>
          <a:noFill/>
          <a:ln w="9525">
            <a:noFill/>
            <a:miter lim="800000"/>
            <a:headEnd/>
            <a:tailEnd/>
          </a:ln>
        </p:spPr>
      </p:pic>
      <p:sp>
        <p:nvSpPr>
          <p:cNvPr id="7" name="2 Marcador de contenido"/>
          <p:cNvSpPr>
            <a:spLocks noGrp="1"/>
          </p:cNvSpPr>
          <p:nvPr>
            <p:ph idx="1"/>
          </p:nvPr>
        </p:nvSpPr>
        <p:spPr>
          <a:xfrm>
            <a:off x="457200" y="1600200"/>
            <a:ext cx="8229600" cy="4525963"/>
          </a:xfrm>
        </p:spPr>
        <p:txBody>
          <a:bodyPr>
            <a:normAutofit/>
          </a:bodyPr>
          <a:lstStyle/>
          <a:p>
            <a:r>
              <a:rPr lang="es-AR" dirty="0" smtClean="0"/>
              <a:t>Breve explicación de cada uno.</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t>Propuesta: Cálculo de Fan-in</a:t>
            </a:r>
            <a:endParaRPr lang="en-US" sz="4000" dirty="0"/>
          </a:p>
        </p:txBody>
      </p:sp>
      <p:sp>
        <p:nvSpPr>
          <p:cNvPr id="7" name="2 Marcador de contenido"/>
          <p:cNvSpPr>
            <a:spLocks noGrp="1"/>
          </p:cNvSpPr>
          <p:nvPr>
            <p:ph idx="1"/>
          </p:nvPr>
        </p:nvSpPr>
        <p:spPr>
          <a:xfrm>
            <a:off x="457200" y="1600201"/>
            <a:ext cx="8229600" cy="757229"/>
          </a:xfrm>
        </p:spPr>
        <p:txBody>
          <a:bodyPr>
            <a:normAutofit/>
          </a:bodyPr>
          <a:lstStyle/>
          <a:p>
            <a:r>
              <a:rPr lang="es-ES" sz="2800" dirty="0" smtClean="0"/>
              <a:t>calcula </a:t>
            </a:r>
            <a:r>
              <a:rPr lang="es-ES" sz="2800" dirty="0" smtClean="0"/>
              <a:t>el valor de Fan-in de cada método del </a:t>
            </a:r>
            <a:r>
              <a:rPr lang="es-ES" sz="2800" dirty="0" smtClean="0"/>
              <a:t>sistema</a:t>
            </a:r>
            <a:endParaRPr lang="en-US" sz="2800" dirty="0" smtClean="0"/>
          </a:p>
        </p:txBody>
      </p:sp>
      <p:sp>
        <p:nvSpPr>
          <p:cNvPr id="4" name="3 CuadroTexto"/>
          <p:cNvSpPr txBox="1"/>
          <p:nvPr/>
        </p:nvSpPr>
        <p:spPr>
          <a:xfrm>
            <a:off x="357158" y="2500306"/>
            <a:ext cx="1643074" cy="830997"/>
          </a:xfrm>
          <a:prstGeom prst="rect">
            <a:avLst/>
          </a:prstGeom>
          <a:noFill/>
        </p:spPr>
        <p:txBody>
          <a:bodyPr wrap="square" rtlCol="0">
            <a:spAutoFit/>
          </a:bodyPr>
          <a:lstStyle/>
          <a:p>
            <a:r>
              <a:rPr lang="es-AR" sz="2400" dirty="0" smtClean="0"/>
              <a:t>Alto valor  de fan-in</a:t>
            </a:r>
            <a:endParaRPr lang="en-US" sz="2400" dirty="0"/>
          </a:p>
        </p:txBody>
      </p:sp>
      <p:sp>
        <p:nvSpPr>
          <p:cNvPr id="5" name="4 Flecha derecha"/>
          <p:cNvSpPr/>
          <p:nvPr/>
        </p:nvSpPr>
        <p:spPr>
          <a:xfrm>
            <a:off x="1857356"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5072066" y="2357430"/>
            <a:ext cx="3857652" cy="1200329"/>
          </a:xfrm>
          <a:prstGeom prst="rect">
            <a:avLst/>
          </a:prstGeom>
          <a:noFill/>
        </p:spPr>
        <p:txBody>
          <a:bodyPr wrap="square" rtlCol="0">
            <a:spAutoFit/>
          </a:bodyPr>
          <a:lstStyle/>
          <a:p>
            <a:r>
              <a:rPr lang="es-AR" sz="2400" dirty="0" smtClean="0"/>
              <a:t>Alto probabilidad de implementar comportamiento crosscutting</a:t>
            </a:r>
            <a:endParaRPr lang="en-US" sz="2400" dirty="0"/>
          </a:p>
        </p:txBody>
      </p:sp>
      <p:sp>
        <p:nvSpPr>
          <p:cNvPr id="8" name="2 Marcador de contenido"/>
          <p:cNvSpPr txBox="1">
            <a:spLocks/>
          </p:cNvSpPr>
          <p:nvPr/>
        </p:nvSpPr>
        <p:spPr>
          <a:xfrm>
            <a:off x="285720" y="3857628"/>
            <a:ext cx="8229600" cy="271464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Razonamiento del experto:</a:t>
            </a:r>
          </a:p>
          <a:p>
            <a:pPr marL="800100" lvl="1" indent="-342900">
              <a:spcBef>
                <a:spcPct val="20000"/>
              </a:spcBef>
              <a:buFont typeface="Calibri" pitchFamily="34" charset="0"/>
              <a:buChar cha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Calculo de clases y método familiares</a:t>
            </a:r>
          </a:p>
          <a:p>
            <a:pPr marL="800100" lvl="1" indent="-342900">
              <a:spcBef>
                <a:spcPct val="20000"/>
              </a:spcBef>
              <a:buFont typeface="Calibri" pitchFamily="34" charset="0"/>
              <a:buChar char="–"/>
            </a:pPr>
            <a:r>
              <a:rPr lang="es-AR" sz="2800" dirty="0" smtClean="0"/>
              <a:t>Propagación de llamadas no directas</a:t>
            </a:r>
          </a:p>
          <a:p>
            <a:pPr marL="800100" lvl="1" indent="-342900">
              <a:spcBef>
                <a:spcPct val="20000"/>
              </a:spcBef>
              <a:buFont typeface="Calibri" pitchFamily="34" charset="0"/>
              <a:buChar cha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Calculo de fan-in total</a:t>
            </a:r>
            <a:r>
              <a:rPr lang="es-AR" sz="2800" dirty="0" smtClean="0"/>
              <a:t>: suma de llamados directos y no directos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8 Flecha derecha"/>
          <p:cNvSpPr/>
          <p:nvPr/>
        </p:nvSpPr>
        <p:spPr>
          <a:xfrm>
            <a:off x="4286248"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CuadroTexto"/>
          <p:cNvSpPr txBox="1"/>
          <p:nvPr/>
        </p:nvSpPr>
        <p:spPr>
          <a:xfrm>
            <a:off x="2571736" y="2643182"/>
            <a:ext cx="1643074" cy="461665"/>
          </a:xfrm>
          <a:prstGeom prst="rect">
            <a:avLst/>
          </a:prstGeom>
          <a:noFill/>
        </p:spPr>
        <p:txBody>
          <a:bodyPr wrap="square" rtlCol="0">
            <a:spAutoFit/>
          </a:bodyPr>
          <a:lstStyle/>
          <a:p>
            <a:r>
              <a:rPr lang="es-AR" sz="2400" dirty="0" smtClean="0"/>
              <a:t>dispersión</a:t>
            </a:r>
            <a:endParaRPr lang="en-US" sz="2400" dirty="0"/>
          </a:p>
        </p:txBody>
      </p:sp>
      <p:pic>
        <p:nvPicPr>
          <p:cNvPr id="1028" name="Picture 4" descr="C:\Program Files (x86)\Microsoft Office\MEDIA\CAGCAT10\j0304933.wmf"/>
          <p:cNvPicPr>
            <a:picLocks noChangeAspect="1" noChangeArrowheads="1"/>
          </p:cNvPicPr>
          <p:nvPr/>
        </p:nvPicPr>
        <p:blipFill>
          <a:blip r:embed="rId3" cstate="print"/>
          <a:srcRect/>
          <a:stretch>
            <a:fillRect/>
          </a:stretch>
        </p:blipFill>
        <p:spPr bwMode="auto">
          <a:xfrm>
            <a:off x="7000892" y="3500438"/>
            <a:ext cx="1819656" cy="166786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686800" cy="1143000"/>
          </a:xfrm>
        </p:spPr>
        <p:txBody>
          <a:bodyPr>
            <a:normAutofit fontScale="90000"/>
          </a:bodyPr>
          <a:lstStyle/>
          <a:p>
            <a:r>
              <a:rPr lang="es-AR" dirty="0" smtClean="0"/>
              <a:t>Propuesta: </a:t>
            </a:r>
            <a:r>
              <a:rPr lang="es-ES_tradnl" dirty="0" smtClean="0"/>
              <a:t>Detección de Métodos Únicos</a:t>
            </a:r>
            <a:r>
              <a:rPr lang="en-US" b="1" dirty="0" smtClean="0"/>
              <a:t/>
            </a:r>
            <a:br>
              <a:rPr lang="en-US" b="1" dirty="0" smtClean="0"/>
            </a:br>
            <a:r>
              <a:rPr lang="es-AR" dirty="0" smtClean="0"/>
              <a:t> </a:t>
            </a:r>
            <a:endParaRPr lang="en-US" dirty="0"/>
          </a:p>
        </p:txBody>
      </p:sp>
      <p:sp>
        <p:nvSpPr>
          <p:cNvPr id="7" name="2 Marcador de contenido"/>
          <p:cNvSpPr>
            <a:spLocks noGrp="1"/>
          </p:cNvSpPr>
          <p:nvPr>
            <p:ph idx="1"/>
          </p:nvPr>
        </p:nvSpPr>
        <p:spPr>
          <a:xfrm>
            <a:off x="457200" y="1600201"/>
            <a:ext cx="8329642" cy="1543047"/>
          </a:xfrm>
        </p:spPr>
        <p:txBody>
          <a:bodyPr>
            <a:normAutofit/>
          </a:bodyPr>
          <a:lstStyle/>
          <a:p>
            <a:r>
              <a:rPr lang="es-AR" sz="2800" dirty="0" smtClean="0"/>
              <a:t>Método Único: </a:t>
            </a:r>
            <a:r>
              <a:rPr lang="es-AR" sz="2800" dirty="0" smtClean="0"/>
              <a:t>“Un método sin valor de retorno el cual implementa un mensaje que no es implementado por ningún otro método</a:t>
            </a:r>
            <a:r>
              <a:rPr lang="es-AR" sz="2800" dirty="0" smtClean="0"/>
              <a:t>”.</a:t>
            </a:r>
            <a:endParaRPr lang="es-AR" sz="2800" dirty="0" smtClean="0"/>
          </a:p>
        </p:txBody>
      </p:sp>
      <p:sp>
        <p:nvSpPr>
          <p:cNvPr id="4" name="3 CuadroTexto"/>
          <p:cNvSpPr txBox="1"/>
          <p:nvPr/>
        </p:nvSpPr>
        <p:spPr>
          <a:xfrm>
            <a:off x="500034" y="3214686"/>
            <a:ext cx="2643206" cy="830997"/>
          </a:xfrm>
          <a:prstGeom prst="rect">
            <a:avLst/>
          </a:prstGeom>
          <a:noFill/>
        </p:spPr>
        <p:txBody>
          <a:bodyPr wrap="square" rtlCol="0">
            <a:spAutoFit/>
          </a:bodyPr>
          <a:lstStyle/>
          <a:p>
            <a:r>
              <a:rPr lang="es-AR" sz="2400" dirty="0" smtClean="0"/>
              <a:t>Método único y alto valor  de fan-in</a:t>
            </a:r>
            <a:endParaRPr lang="en-US" sz="2400" dirty="0"/>
          </a:p>
        </p:txBody>
      </p:sp>
      <p:sp>
        <p:nvSpPr>
          <p:cNvPr id="5" name="4 Flecha derecha"/>
          <p:cNvSpPr/>
          <p:nvPr/>
        </p:nvSpPr>
        <p:spPr>
          <a:xfrm>
            <a:off x="3357554"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214810" y="3286124"/>
            <a:ext cx="4214842" cy="830997"/>
          </a:xfrm>
          <a:prstGeom prst="rect">
            <a:avLst/>
          </a:prstGeom>
          <a:noFill/>
        </p:spPr>
        <p:txBody>
          <a:bodyPr wrap="square" rtlCol="0">
            <a:spAutoFit/>
          </a:bodyPr>
          <a:lstStyle/>
          <a:p>
            <a:r>
              <a:rPr lang="es-AR" sz="2400" dirty="0" smtClean="0"/>
              <a:t>Implementación de método centralizado y disperso</a:t>
            </a:r>
            <a:endParaRPr lang="en-US" sz="2400" dirty="0"/>
          </a:p>
        </p:txBody>
      </p:sp>
      <p:sp>
        <p:nvSpPr>
          <p:cNvPr id="10" name="2 Marcador de contenido"/>
          <p:cNvSpPr txBox="1">
            <a:spLocks/>
          </p:cNvSpPr>
          <p:nvPr/>
        </p:nvSpPr>
        <p:spPr>
          <a:xfrm>
            <a:off x="500034" y="4357694"/>
            <a:ext cx="8229600" cy="192882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Razonamiento del experto:</a:t>
            </a:r>
          </a:p>
          <a:p>
            <a:pPr marL="800100" lvl="1" indent="-342900">
              <a:spcBef>
                <a:spcPct val="20000"/>
              </a:spcBef>
              <a:buFont typeface="Calibri" pitchFamily="34" charset="0"/>
              <a:buChar cha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Calculo de Fan-in de cada método</a:t>
            </a:r>
          </a:p>
          <a:p>
            <a:pPr marL="800100" lvl="1" indent="-342900">
              <a:spcBef>
                <a:spcPct val="20000"/>
              </a:spcBef>
              <a:buFont typeface="Calibri" pitchFamily="34" charset="0"/>
              <a:buChar char="–"/>
            </a:pPr>
            <a:r>
              <a:rPr lang="es-AR" sz="2800" dirty="0" smtClean="0"/>
              <a:t>Filtrado de métodos únicos</a:t>
            </a:r>
          </a:p>
        </p:txBody>
      </p:sp>
      <p:pic>
        <p:nvPicPr>
          <p:cNvPr id="2052" name="Picture 4" descr="C:\Program Files (x86)\Microsoft Office\MEDIA\CAGCAT10\j0304933.wmf"/>
          <p:cNvPicPr>
            <a:picLocks noChangeAspect="1" noChangeArrowheads="1"/>
          </p:cNvPicPr>
          <p:nvPr/>
        </p:nvPicPr>
        <p:blipFill>
          <a:blip r:embed="rId3" cstate="print"/>
          <a:srcRect/>
          <a:stretch>
            <a:fillRect/>
          </a:stretch>
        </p:blipFill>
        <p:spPr bwMode="auto">
          <a:xfrm>
            <a:off x="6715140" y="4214818"/>
            <a:ext cx="1819656" cy="166786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74638"/>
            <a:ext cx="8786842" cy="1143000"/>
          </a:xfrm>
        </p:spPr>
        <p:txBody>
          <a:bodyPr>
            <a:normAutofit/>
          </a:bodyPr>
          <a:lstStyle/>
          <a:p>
            <a:r>
              <a:rPr lang="es-AR" dirty="0" smtClean="0"/>
              <a:t>Propuesta: </a:t>
            </a:r>
            <a:r>
              <a:rPr lang="es-ES" dirty="0" smtClean="0"/>
              <a:t>Relaciones </a:t>
            </a:r>
            <a:r>
              <a:rPr lang="es-ES" dirty="0" smtClean="0"/>
              <a:t>de Ejecución </a:t>
            </a:r>
            <a:endParaRPr lang="en-US" dirty="0"/>
          </a:p>
        </p:txBody>
      </p:sp>
      <p:sp>
        <p:nvSpPr>
          <p:cNvPr id="7" name="2 Marcador de contenido"/>
          <p:cNvSpPr>
            <a:spLocks noGrp="1"/>
          </p:cNvSpPr>
          <p:nvPr>
            <p:ph idx="1"/>
          </p:nvPr>
        </p:nvSpPr>
        <p:spPr>
          <a:xfrm>
            <a:off x="142876" y="1600201"/>
            <a:ext cx="8858280" cy="1685923"/>
          </a:xfrm>
        </p:spPr>
        <p:txBody>
          <a:bodyPr>
            <a:normAutofit/>
          </a:bodyPr>
          <a:lstStyle/>
          <a:p>
            <a:r>
              <a:rPr lang="es-AR" sz="2800" dirty="0" smtClean="0"/>
              <a:t>investiga el grafo de llamadas de un programa para descubrir patrones recurrentes de </a:t>
            </a:r>
            <a:r>
              <a:rPr lang="es-AR" sz="2800" dirty="0" smtClean="0"/>
              <a:t>ejecución: </a:t>
            </a:r>
            <a:r>
              <a:rPr lang="es-AR" sz="2800" dirty="0" err="1" smtClean="0"/>
              <a:t>Outside-before</a:t>
            </a:r>
            <a:r>
              <a:rPr lang="es-AR" sz="2800" dirty="0" smtClean="0"/>
              <a:t>, </a:t>
            </a:r>
            <a:r>
              <a:rPr lang="es-AR" sz="2800" dirty="0" err="1" smtClean="0"/>
              <a:t>Outside-after</a:t>
            </a:r>
            <a:r>
              <a:rPr lang="es-AR" sz="2800" dirty="0" smtClean="0"/>
              <a:t>, </a:t>
            </a:r>
            <a:r>
              <a:rPr lang="es-AR" sz="2800" dirty="0" err="1" smtClean="0"/>
              <a:t>Inside-first</a:t>
            </a:r>
            <a:r>
              <a:rPr lang="es-AR" sz="2800" dirty="0" smtClean="0"/>
              <a:t> </a:t>
            </a:r>
            <a:r>
              <a:rPr lang="es-AR" sz="2800" dirty="0" smtClean="0"/>
              <a:t>y </a:t>
            </a:r>
            <a:r>
              <a:rPr lang="es-AR" sz="2800" dirty="0" err="1" smtClean="0"/>
              <a:t>Inside-last</a:t>
            </a:r>
            <a:r>
              <a:rPr lang="es-AR" sz="2800" dirty="0" smtClean="0"/>
              <a:t>.</a:t>
            </a:r>
            <a:endParaRPr lang="en-US" sz="2800" dirty="0"/>
          </a:p>
        </p:txBody>
      </p:sp>
      <p:sp>
        <p:nvSpPr>
          <p:cNvPr id="4" name="3 CuadroTexto"/>
          <p:cNvSpPr txBox="1"/>
          <p:nvPr/>
        </p:nvSpPr>
        <p:spPr>
          <a:xfrm>
            <a:off x="500034" y="3383821"/>
            <a:ext cx="3000396" cy="830997"/>
          </a:xfrm>
          <a:prstGeom prst="rect">
            <a:avLst/>
          </a:prstGeom>
          <a:noFill/>
        </p:spPr>
        <p:txBody>
          <a:bodyPr wrap="square" rtlCol="0">
            <a:spAutoFit/>
          </a:bodyPr>
          <a:lstStyle/>
          <a:p>
            <a:r>
              <a:rPr lang="es-AR" sz="2400" dirty="0" smtClean="0"/>
              <a:t>Método que participa en varias relaciones</a:t>
            </a:r>
            <a:endParaRPr lang="en-US" sz="2400" dirty="0"/>
          </a:p>
        </p:txBody>
      </p:sp>
      <p:sp>
        <p:nvSpPr>
          <p:cNvPr id="5" name="4 Flecha derecha"/>
          <p:cNvSpPr/>
          <p:nvPr/>
        </p:nvSpPr>
        <p:spPr>
          <a:xfrm>
            <a:off x="3643306"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357686" y="3383821"/>
            <a:ext cx="4357718" cy="830997"/>
          </a:xfrm>
          <a:prstGeom prst="rect">
            <a:avLst/>
          </a:prstGeom>
          <a:noFill/>
        </p:spPr>
        <p:txBody>
          <a:bodyPr wrap="square" rtlCol="0">
            <a:spAutoFit/>
          </a:bodyPr>
          <a:lstStyle/>
          <a:p>
            <a:r>
              <a:rPr lang="es-AR" sz="2400" dirty="0" smtClean="0"/>
              <a:t>Implementación de métodos disperso</a:t>
            </a:r>
            <a:endParaRPr lang="en-US" sz="2400" dirty="0"/>
          </a:p>
        </p:txBody>
      </p:sp>
      <p:sp>
        <p:nvSpPr>
          <p:cNvPr id="8" name="2 Marcador de contenido"/>
          <p:cNvSpPr txBox="1">
            <a:spLocks/>
          </p:cNvSpPr>
          <p:nvPr/>
        </p:nvSpPr>
        <p:spPr>
          <a:xfrm>
            <a:off x="500034" y="4572008"/>
            <a:ext cx="8229600" cy="178597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Razonamiento del experto:</a:t>
            </a:r>
          </a:p>
          <a:p>
            <a:pPr marL="800100" lvl="1" indent="-342900">
              <a:spcBef>
                <a:spcPct val="20000"/>
              </a:spcBef>
              <a:buFont typeface="Calibri" pitchFamily="34" charset="0"/>
              <a:buChar cha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Cálculo de relaciones comparando precedencias</a:t>
            </a:r>
          </a:p>
          <a:p>
            <a:pPr marL="800100" lvl="1" indent="-342900">
              <a:spcBef>
                <a:spcPct val="20000"/>
              </a:spcBef>
              <a:buFont typeface="Calibri" pitchFamily="34" charset="0"/>
              <a:buChar char="–"/>
            </a:pPr>
            <a:r>
              <a:rPr lang="es-AR" sz="2800" dirty="0" smtClean="0"/>
              <a:t>Cálculo de cantidad de relaciones por método</a:t>
            </a:r>
          </a:p>
        </p:txBody>
      </p:sp>
      <p:pic>
        <p:nvPicPr>
          <p:cNvPr id="3074" name="Picture 2" descr="C:\Program Files (x86)\Microsoft Office\MEDIA\CAGCAT10\j0090070.wmf"/>
          <p:cNvPicPr>
            <a:picLocks noChangeAspect="1" noChangeArrowheads="1"/>
          </p:cNvPicPr>
          <p:nvPr/>
        </p:nvPicPr>
        <p:blipFill>
          <a:blip r:embed="rId3" cstate="print"/>
          <a:srcRect/>
          <a:stretch>
            <a:fillRect/>
          </a:stretch>
        </p:blipFill>
        <p:spPr bwMode="auto">
          <a:xfrm>
            <a:off x="7572364" y="3214686"/>
            <a:ext cx="1571636" cy="19507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Propuesta: Métodos Redirectores</a:t>
            </a:r>
            <a:endParaRPr lang="en-US" dirty="0"/>
          </a:p>
        </p:txBody>
      </p:sp>
      <p:sp>
        <p:nvSpPr>
          <p:cNvPr id="7" name="2 Marcador de contenido"/>
          <p:cNvSpPr>
            <a:spLocks noGrp="1"/>
          </p:cNvSpPr>
          <p:nvPr>
            <p:ph idx="1"/>
          </p:nvPr>
        </p:nvSpPr>
        <p:spPr>
          <a:xfrm>
            <a:off x="457200" y="1600201"/>
            <a:ext cx="8229600" cy="1471609"/>
          </a:xfrm>
        </p:spPr>
        <p:txBody>
          <a:bodyPr>
            <a:normAutofit/>
          </a:bodyPr>
          <a:lstStyle/>
          <a:p>
            <a:r>
              <a:rPr lang="es-ES_tradnl" sz="2800" dirty="0" smtClean="0"/>
              <a:t>detectar clases en las que sus métodos redirijan sus llamadas consistentemente a métodos dedicados de otras clases</a:t>
            </a:r>
            <a:endParaRPr lang="en-US" sz="2800" dirty="0"/>
          </a:p>
        </p:txBody>
      </p:sp>
      <p:sp>
        <p:nvSpPr>
          <p:cNvPr id="4" name="3 CuadroTexto"/>
          <p:cNvSpPr txBox="1"/>
          <p:nvPr/>
        </p:nvSpPr>
        <p:spPr>
          <a:xfrm>
            <a:off x="357158" y="3214686"/>
            <a:ext cx="3357586" cy="830997"/>
          </a:xfrm>
          <a:prstGeom prst="rect">
            <a:avLst/>
          </a:prstGeom>
          <a:noFill/>
        </p:spPr>
        <p:txBody>
          <a:bodyPr wrap="square" rtlCol="0">
            <a:spAutoFit/>
          </a:bodyPr>
          <a:lstStyle/>
          <a:p>
            <a:r>
              <a:rPr lang="es-AR" sz="2400" dirty="0" smtClean="0"/>
              <a:t>Clases con gran cantidad de métodos redirectores</a:t>
            </a:r>
            <a:endParaRPr lang="en-US" sz="2400" dirty="0"/>
          </a:p>
        </p:txBody>
      </p:sp>
      <p:sp>
        <p:nvSpPr>
          <p:cNvPr id="5" name="4 Flecha derecha"/>
          <p:cNvSpPr/>
          <p:nvPr/>
        </p:nvSpPr>
        <p:spPr>
          <a:xfrm>
            <a:off x="3857620"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714876" y="3286124"/>
            <a:ext cx="4214842" cy="830997"/>
          </a:xfrm>
          <a:prstGeom prst="rect">
            <a:avLst/>
          </a:prstGeom>
          <a:noFill/>
        </p:spPr>
        <p:txBody>
          <a:bodyPr wrap="square" rtlCol="0">
            <a:spAutoFit/>
          </a:bodyPr>
          <a:lstStyle/>
          <a:p>
            <a:r>
              <a:rPr lang="es-AR" sz="2400" dirty="0" smtClean="0"/>
              <a:t>Implementación de patrones </a:t>
            </a:r>
            <a:r>
              <a:rPr lang="es-AR" sz="2400" dirty="0" err="1" smtClean="0"/>
              <a:t>decorator</a:t>
            </a:r>
            <a:r>
              <a:rPr lang="es-AR" sz="2400" dirty="0" smtClean="0"/>
              <a:t> y </a:t>
            </a:r>
            <a:r>
              <a:rPr lang="es-AR" sz="2400" dirty="0" err="1" smtClean="0"/>
              <a:t>adapters</a:t>
            </a:r>
            <a:endParaRPr lang="en-US" sz="2400" dirty="0"/>
          </a:p>
        </p:txBody>
      </p:sp>
      <p:sp>
        <p:nvSpPr>
          <p:cNvPr id="8" name="2 Marcador de contenido"/>
          <p:cNvSpPr txBox="1">
            <a:spLocks/>
          </p:cNvSpPr>
          <p:nvPr/>
        </p:nvSpPr>
        <p:spPr>
          <a:xfrm>
            <a:off x="500034" y="4357694"/>
            <a:ext cx="8229600" cy="25003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Razonamiento del experto:</a:t>
            </a:r>
          </a:p>
          <a:p>
            <a:pPr marL="800100" lvl="1" indent="-342900">
              <a:spcBef>
                <a:spcPct val="20000"/>
              </a:spcBef>
              <a:buFont typeface="Calibri" pitchFamily="34" charset="0"/>
              <a:buChar char="–"/>
            </a:pPr>
            <a:r>
              <a:rPr lang="es-AR" sz="2800" dirty="0" smtClean="0"/>
              <a:t>Identificación de métodos que </a:t>
            </a:r>
            <a:r>
              <a:rPr lang="es-AR" sz="2800" dirty="0" err="1" smtClean="0"/>
              <a:t>redireccionan</a:t>
            </a:r>
            <a:r>
              <a:rPr lang="es-AR" sz="2800" dirty="0" smtClean="0"/>
              <a:t> </a:t>
            </a:r>
            <a:r>
              <a:rPr lang="es-AR" sz="2800" dirty="0" smtClean="0"/>
              <a:t>su llamada a un método de otra clase </a:t>
            </a:r>
            <a:endParaRPr lang="es-AR" sz="2800" dirty="0" smtClean="0"/>
          </a:p>
          <a:p>
            <a:pPr marL="800100" lvl="1" indent="-342900">
              <a:spcBef>
                <a:spcPct val="20000"/>
              </a:spcBef>
              <a:buFont typeface="Calibri" pitchFamily="34" charset="0"/>
              <a:buChar char="–"/>
            </a:pPr>
            <a:r>
              <a:rPr lang="es-AR" sz="2800" dirty="0" smtClean="0"/>
              <a:t>Cálculo de </a:t>
            </a:r>
            <a:r>
              <a:rPr lang="es-AR" sz="2800" dirty="0" smtClean="0"/>
              <a:t>cantidad de métodos </a:t>
            </a:r>
            <a:r>
              <a:rPr lang="es-AR" sz="2800" dirty="0" err="1" smtClean="0"/>
              <a:t>redireccionadores</a:t>
            </a:r>
            <a:r>
              <a:rPr lang="es-AR" sz="2800" dirty="0" smtClean="0"/>
              <a:t> por clase. </a:t>
            </a:r>
            <a:endParaRPr lang="es-AR" sz="2800" dirty="0" smtClean="0"/>
          </a:p>
        </p:txBody>
      </p:sp>
      <p:pic>
        <p:nvPicPr>
          <p:cNvPr id="4099" name="Picture 3" descr="C:\Program Files (x86)\Microsoft Office\MEDIA\CAGCAT10\j0299763.wmf"/>
          <p:cNvPicPr>
            <a:picLocks noChangeAspect="1" noChangeArrowheads="1"/>
          </p:cNvPicPr>
          <p:nvPr/>
        </p:nvPicPr>
        <p:blipFill>
          <a:blip r:embed="rId3" cstate="print"/>
          <a:srcRect/>
          <a:stretch>
            <a:fillRect/>
          </a:stretch>
        </p:blipFill>
        <p:spPr bwMode="auto">
          <a:xfrm>
            <a:off x="6858016" y="3643314"/>
            <a:ext cx="1827886" cy="150418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Propuesta</a:t>
            </a:r>
            <a:endParaRPr lang="en-US" dirty="0"/>
          </a:p>
        </p:txBody>
      </p:sp>
      <p:sp>
        <p:nvSpPr>
          <p:cNvPr id="7" name="2 Marcador de contenido"/>
          <p:cNvSpPr>
            <a:spLocks noGrp="1"/>
          </p:cNvSpPr>
          <p:nvPr>
            <p:ph idx="1"/>
          </p:nvPr>
        </p:nvSpPr>
        <p:spPr>
          <a:xfrm>
            <a:off x="457200" y="1600201"/>
            <a:ext cx="8686800" cy="1257295"/>
          </a:xfrm>
        </p:spPr>
        <p:txBody>
          <a:bodyPr>
            <a:normAutofit/>
          </a:bodyPr>
          <a:lstStyle/>
          <a:p>
            <a:r>
              <a:rPr lang="es-AR" sz="2800" dirty="0" smtClean="0"/>
              <a:t>análisis conjunto de los resultados de los algoritmos de Fan-in, </a:t>
            </a:r>
            <a:r>
              <a:rPr lang="es-AR" sz="2800" dirty="0" err="1" smtClean="0"/>
              <a:t>Unique</a:t>
            </a:r>
            <a:r>
              <a:rPr lang="es-AR" sz="2800" dirty="0" smtClean="0"/>
              <a:t> </a:t>
            </a:r>
            <a:r>
              <a:rPr lang="es-AR" sz="2800" dirty="0" err="1" smtClean="0"/>
              <a:t>Methods</a:t>
            </a:r>
            <a:r>
              <a:rPr lang="es-AR" sz="2800" dirty="0" smtClean="0"/>
              <a:t> y </a:t>
            </a:r>
            <a:r>
              <a:rPr lang="es-AR" sz="2800" dirty="0" err="1" smtClean="0"/>
              <a:t>Execution</a:t>
            </a:r>
            <a:r>
              <a:rPr lang="es-AR" sz="2800" dirty="0" smtClean="0"/>
              <a:t> </a:t>
            </a:r>
            <a:r>
              <a:rPr lang="es-AR" sz="2800" dirty="0" err="1" smtClean="0"/>
              <a:t>Relations</a:t>
            </a:r>
            <a:endParaRPr lang="en-US" sz="2800" dirty="0"/>
          </a:p>
        </p:txBody>
      </p:sp>
      <p:pic>
        <p:nvPicPr>
          <p:cNvPr id="5122" name="Picture 2" descr="C:\Program Files (x86)\Microsoft Office\MEDIA\CAGCAT10\j0234687.gif"/>
          <p:cNvPicPr>
            <a:picLocks noChangeAspect="1" noChangeArrowheads="1" noCrop="1"/>
          </p:cNvPicPr>
          <p:nvPr/>
        </p:nvPicPr>
        <p:blipFill>
          <a:blip r:embed="rId3" cstate="print"/>
          <a:srcRect/>
          <a:stretch>
            <a:fillRect/>
          </a:stretch>
        </p:blipFill>
        <p:spPr bwMode="auto">
          <a:xfrm>
            <a:off x="6072198" y="2357430"/>
            <a:ext cx="1714512" cy="1010100"/>
          </a:xfrm>
          <a:prstGeom prst="rect">
            <a:avLst/>
          </a:prstGeom>
          <a:noFill/>
        </p:spPr>
      </p:pic>
      <p:sp>
        <p:nvSpPr>
          <p:cNvPr id="5" name="4 CuadroTexto"/>
          <p:cNvSpPr txBox="1"/>
          <p:nvPr/>
        </p:nvSpPr>
        <p:spPr>
          <a:xfrm>
            <a:off x="500034" y="3383821"/>
            <a:ext cx="3000396" cy="830997"/>
          </a:xfrm>
          <a:prstGeom prst="rect">
            <a:avLst/>
          </a:prstGeom>
          <a:noFill/>
        </p:spPr>
        <p:txBody>
          <a:bodyPr wrap="square" rtlCol="0">
            <a:spAutoFit/>
          </a:bodyPr>
          <a:lstStyle/>
          <a:p>
            <a:r>
              <a:rPr lang="es-AR" sz="2400" dirty="0" err="1" smtClean="0"/>
              <a:t>Seed</a:t>
            </a:r>
            <a:r>
              <a:rPr lang="es-AR" sz="2400" dirty="0" smtClean="0"/>
              <a:t> reportado por mas un algoritmo</a:t>
            </a:r>
            <a:endParaRPr lang="en-US" sz="2400" dirty="0"/>
          </a:p>
        </p:txBody>
      </p:sp>
      <p:sp>
        <p:nvSpPr>
          <p:cNvPr id="6" name="5 Flecha derecha"/>
          <p:cNvSpPr/>
          <p:nvPr/>
        </p:nvSpPr>
        <p:spPr>
          <a:xfrm>
            <a:off x="3643306"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4357686" y="3383821"/>
            <a:ext cx="4357718" cy="830997"/>
          </a:xfrm>
          <a:prstGeom prst="rect">
            <a:avLst/>
          </a:prstGeom>
          <a:noFill/>
        </p:spPr>
        <p:txBody>
          <a:bodyPr wrap="square" rtlCol="0">
            <a:spAutoFit/>
          </a:bodyPr>
          <a:lstStyle/>
          <a:p>
            <a:r>
              <a:rPr lang="es-AR" sz="2400" dirty="0" smtClean="0"/>
              <a:t>mayor grado de fiabilidad a los resultados </a:t>
            </a:r>
            <a:r>
              <a:rPr lang="es-AR" sz="2400" dirty="0" smtClean="0"/>
              <a:t>finales</a:t>
            </a:r>
            <a:endParaRPr lang="en-US" sz="2400" dirty="0"/>
          </a:p>
        </p:txBody>
      </p:sp>
      <p:sp>
        <p:nvSpPr>
          <p:cNvPr id="9" name="2 Marcador de contenido"/>
          <p:cNvSpPr txBox="1">
            <a:spLocks/>
          </p:cNvSpPr>
          <p:nvPr/>
        </p:nvSpPr>
        <p:spPr>
          <a:xfrm>
            <a:off x="500034" y="4572008"/>
            <a:ext cx="8229600" cy="178597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Razonamiento del experto:</a:t>
            </a:r>
          </a:p>
          <a:p>
            <a:pPr marL="800100" lvl="1" indent="-342900">
              <a:spcBef>
                <a:spcPct val="20000"/>
              </a:spcBef>
              <a:buFont typeface="Calibri" pitchFamily="34" charset="0"/>
              <a:buChar char="–"/>
            </a:pPr>
            <a:r>
              <a:rPr kumimoji="0" lang="es-AR" sz="2800" b="0" i="0" u="none" strike="noStrike" kern="1200" cap="none" spc="0" normalizeH="0" baseline="0" noProof="0" dirty="0" smtClean="0">
                <a:ln>
                  <a:noFill/>
                </a:ln>
                <a:solidFill>
                  <a:schemeClr val="tx1"/>
                </a:solidFill>
                <a:effectLst/>
                <a:uLnTx/>
                <a:uFillTx/>
                <a:latin typeface="+mn-lt"/>
                <a:ea typeface="+mn-ea"/>
                <a:cs typeface="+mn-cs"/>
              </a:rPr>
              <a:t>Cálculo de </a:t>
            </a:r>
            <a:r>
              <a:rPr kumimoji="0" lang="es-AR" sz="2800" b="0" i="0" u="none" strike="noStrike" kern="1200" cap="none" spc="0" normalizeH="0" baseline="0" noProof="0" dirty="0" err="1" smtClean="0">
                <a:ln>
                  <a:noFill/>
                </a:ln>
                <a:solidFill>
                  <a:schemeClr val="tx1"/>
                </a:solidFill>
                <a:effectLst/>
                <a:uLnTx/>
                <a:uFillTx/>
                <a:latin typeface="+mn-lt"/>
                <a:ea typeface="+mn-ea"/>
                <a:cs typeface="+mn-cs"/>
              </a:rPr>
              <a:t>seeds</a:t>
            </a:r>
            <a:r>
              <a:rPr kumimoji="0" lang="es-AR" sz="2800" b="0" i="0" u="none" strike="noStrike" kern="1200" cap="none" spc="0" normalizeH="0" baseline="0" noProof="0" dirty="0" smtClean="0">
                <a:ln>
                  <a:noFill/>
                </a:ln>
                <a:solidFill>
                  <a:schemeClr val="tx1"/>
                </a:solidFill>
                <a:effectLst/>
                <a:uLnTx/>
                <a:uFillTx/>
                <a:latin typeface="+mn-lt"/>
                <a:ea typeface="+mn-ea"/>
                <a:cs typeface="+mn-cs"/>
              </a:rPr>
              <a:t> de cada algoritmo (valor de umbral)</a:t>
            </a:r>
          </a:p>
          <a:p>
            <a:pPr marL="800100" lvl="1" indent="-342900">
              <a:spcBef>
                <a:spcPct val="20000"/>
              </a:spcBef>
              <a:buFont typeface="Calibri" pitchFamily="34" charset="0"/>
              <a:buChar char="–"/>
            </a:pPr>
            <a:r>
              <a:rPr lang="es-AR" sz="2800" dirty="0" smtClean="0"/>
              <a:t>Cálculo de </a:t>
            </a:r>
            <a:r>
              <a:rPr lang="es-AR" sz="2800" dirty="0" err="1" smtClean="0"/>
              <a:t>seeds</a:t>
            </a:r>
            <a:r>
              <a:rPr lang="es-AR" sz="2800" dirty="0" smtClean="0"/>
              <a:t> finales utilizando valores de confianza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solidFill>
                  <a:srgbClr val="FF0000"/>
                </a:solidFill>
              </a:rPr>
              <a:t>Caso de Estudio – </a:t>
            </a:r>
            <a:r>
              <a:rPr lang="es-AR" dirty="0" err="1" smtClean="0">
                <a:solidFill>
                  <a:srgbClr val="FF0000"/>
                </a:solidFill>
              </a:rPr>
              <a:t>Health</a:t>
            </a:r>
            <a:r>
              <a:rPr lang="es-AR" dirty="0" smtClean="0">
                <a:solidFill>
                  <a:srgbClr val="FF0000"/>
                </a:solidFill>
              </a:rPr>
              <a:t> </a:t>
            </a:r>
            <a:r>
              <a:rPr lang="es-AR" dirty="0" err="1" smtClean="0">
                <a:solidFill>
                  <a:srgbClr val="FF0000"/>
                </a:solidFill>
              </a:rPr>
              <a:t>Watcher</a:t>
            </a:r>
            <a:r>
              <a:rPr lang="es-AR" dirty="0" smtClean="0">
                <a:solidFill>
                  <a:srgbClr val="FF0000"/>
                </a:solidFill>
              </a:rPr>
              <a:t> </a:t>
            </a:r>
            <a:r>
              <a:rPr lang="es-AR" dirty="0" err="1" smtClean="0">
                <a:solidFill>
                  <a:srgbClr val="FF0000"/>
                </a:solidFill>
              </a:rPr>
              <a:t>System</a:t>
            </a:r>
            <a:endParaRPr lang="es-AR" dirty="0" smtClean="0">
              <a:solidFill>
                <a:srgbClr val="FF0000"/>
              </a:solidFill>
            </a:endParaRPr>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p:txBody>
      </p:sp>
      <p:sp>
        <p:nvSpPr>
          <p:cNvPr id="6" name="5 Marcador de contenido"/>
          <p:cNvSpPr>
            <a:spLocks noGrp="1"/>
          </p:cNvSpPr>
          <p:nvPr>
            <p:ph idx="1"/>
          </p:nvPr>
        </p:nvSpPr>
        <p:spPr>
          <a:xfrm>
            <a:off x="457200" y="1600200"/>
            <a:ext cx="8229600" cy="4900634"/>
          </a:xfrm>
        </p:spPr>
        <p:txBody>
          <a:bodyPr>
            <a:normAutofit/>
          </a:bodyPr>
          <a:lstStyle/>
          <a:p>
            <a:r>
              <a:rPr lang="es-ES_tradnl" dirty="0" smtClean="0">
                <a:solidFill>
                  <a:srgbClr val="000528"/>
                </a:solidFill>
              </a:rPr>
              <a:t>aplicación </a:t>
            </a:r>
            <a:r>
              <a:rPr lang="es-ES_tradnl" dirty="0" smtClean="0">
                <a:solidFill>
                  <a:srgbClr val="000528"/>
                </a:solidFill>
              </a:rPr>
              <a:t>desarrollada acorde a una arquitectura por capas utilizando tecnología J2EE [74]. </a:t>
            </a:r>
            <a:r>
              <a:rPr lang="es-AR" dirty="0" smtClean="0">
                <a:solidFill>
                  <a:srgbClr val="000528"/>
                </a:solidFill>
              </a:rPr>
              <a:t>Permite </a:t>
            </a:r>
            <a:r>
              <a:rPr lang="es-AR" dirty="0" smtClean="0">
                <a:solidFill>
                  <a:srgbClr val="000528"/>
                </a:solidFill>
              </a:rPr>
              <a:t>a ciudadanos registrar sus quejas referidas a temas de salud. </a:t>
            </a:r>
          </a:p>
          <a:p>
            <a:pPr lvl="1"/>
            <a:r>
              <a:rPr lang="es-AR" dirty="0" smtClean="0">
                <a:solidFill>
                  <a:srgbClr val="000528"/>
                </a:solidFill>
              </a:rPr>
              <a:t>Es un sistema real y suficientemente complejo</a:t>
            </a:r>
          </a:p>
          <a:p>
            <a:pPr lvl="1"/>
            <a:r>
              <a:rPr lang="en-US" dirty="0" err="1" smtClean="0">
                <a:solidFill>
                  <a:srgbClr val="000528"/>
                </a:solidFill>
              </a:rPr>
              <a:t>reportado</a:t>
            </a:r>
            <a:r>
              <a:rPr lang="en-US" dirty="0" smtClean="0">
                <a:solidFill>
                  <a:srgbClr val="000528"/>
                </a:solidFill>
              </a:rPr>
              <a:t> </a:t>
            </a:r>
            <a:r>
              <a:rPr lang="en-US" dirty="0" err="1" smtClean="0">
                <a:solidFill>
                  <a:srgbClr val="000528"/>
                </a:solidFill>
              </a:rPr>
              <a:t>análisis</a:t>
            </a:r>
            <a:r>
              <a:rPr lang="en-US" dirty="0" smtClean="0">
                <a:solidFill>
                  <a:srgbClr val="000528"/>
                </a:solidFill>
              </a:rPr>
              <a:t> </a:t>
            </a:r>
            <a:r>
              <a:rPr lang="en-US" dirty="0" err="1" smtClean="0">
                <a:solidFill>
                  <a:srgbClr val="000528"/>
                </a:solidFill>
              </a:rPr>
              <a:t>previos</a:t>
            </a:r>
            <a:r>
              <a:rPr lang="en-US" dirty="0" smtClean="0">
                <a:solidFill>
                  <a:srgbClr val="000528"/>
                </a:solidFill>
              </a:rPr>
              <a:t> del </a:t>
            </a:r>
            <a:r>
              <a:rPr lang="en-US" dirty="0" err="1" smtClean="0">
                <a:solidFill>
                  <a:srgbClr val="000528"/>
                </a:solidFill>
              </a:rPr>
              <a:t>sistema</a:t>
            </a:r>
            <a:r>
              <a:rPr lang="en-US" dirty="0" smtClean="0">
                <a:solidFill>
                  <a:srgbClr val="000528"/>
                </a:solidFill>
              </a:rPr>
              <a:t> </a:t>
            </a:r>
            <a:endParaRPr lang="es-AR" dirty="0" smtClean="0">
              <a:solidFill>
                <a:srgbClr val="000528"/>
              </a:solidFill>
            </a:endParaRPr>
          </a:p>
          <a:p>
            <a:pPr lvl="1"/>
            <a:r>
              <a:rPr lang="es-AR" dirty="0" smtClean="0">
                <a:solidFill>
                  <a:srgbClr val="000528"/>
                </a:solidFill>
              </a:rPr>
              <a:t>concerns clásicos: listar concerns </a:t>
            </a:r>
          </a:p>
          <a:p>
            <a:pPr lvl="1"/>
            <a:r>
              <a:rPr lang="es-AR" dirty="0" smtClean="0">
                <a:solidFill>
                  <a:srgbClr val="000528"/>
                </a:solidFill>
              </a:rPr>
              <a:t>disponibilidad  de ambas versiones</a:t>
            </a:r>
          </a:p>
          <a:p>
            <a:endParaRPr lang="es-ES" dirty="0"/>
          </a:p>
        </p:txBody>
      </p:sp>
      <p:pic>
        <p:nvPicPr>
          <p:cNvPr id="6146" name="Picture 2" descr="C:\Program Files (x86)\Microsoft Office\MEDIA\CAGCAT10\j0300520.gif"/>
          <p:cNvPicPr>
            <a:picLocks noChangeAspect="1" noChangeArrowheads="1" noCrop="1"/>
          </p:cNvPicPr>
          <p:nvPr/>
        </p:nvPicPr>
        <p:blipFill>
          <a:blip r:embed="rId3" cstate="print"/>
          <a:srcRect/>
          <a:stretch>
            <a:fillRect/>
          </a:stretch>
        </p:blipFill>
        <p:spPr bwMode="auto">
          <a:xfrm>
            <a:off x="6715140" y="4857760"/>
            <a:ext cx="2143140" cy="18431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p:txBody>
      </p:sp>
      <p:sp>
        <p:nvSpPr>
          <p:cNvPr id="6" name="5 Marcador de contenido"/>
          <p:cNvSpPr>
            <a:spLocks noGrp="1"/>
          </p:cNvSpPr>
          <p:nvPr>
            <p:ph idx="1"/>
          </p:nvPr>
        </p:nvSpPr>
        <p:spPr>
          <a:xfrm>
            <a:off x="457200" y="1600200"/>
            <a:ext cx="2471726" cy="614354"/>
          </a:xfrm>
        </p:spPr>
        <p:txBody>
          <a:bodyPr>
            <a:normAutofit/>
          </a:bodyPr>
          <a:lstStyle/>
          <a:p>
            <a:r>
              <a:rPr lang="es-AR" sz="2800" dirty="0" smtClean="0"/>
              <a:t>Sinergia I</a:t>
            </a:r>
          </a:p>
          <a:p>
            <a:endParaRPr lang="es-ES" dirty="0"/>
          </a:p>
        </p:txBody>
      </p:sp>
      <p:pic>
        <p:nvPicPr>
          <p:cNvPr id="3074" name="Picture 2" descr="sinergia1"/>
          <p:cNvPicPr>
            <a:picLocks noChangeAspect="1" noChangeArrowheads="1"/>
          </p:cNvPicPr>
          <p:nvPr/>
        </p:nvPicPr>
        <p:blipFill>
          <a:blip r:embed="rId3" cstate="print"/>
          <a:srcRect/>
          <a:stretch>
            <a:fillRect/>
          </a:stretch>
        </p:blipFill>
        <p:spPr bwMode="auto">
          <a:xfrm>
            <a:off x="928662" y="2143116"/>
            <a:ext cx="2714644" cy="2127035"/>
          </a:xfrm>
          <a:prstGeom prst="rect">
            <a:avLst/>
          </a:prstGeom>
          <a:noFill/>
          <a:ln w="9525">
            <a:noFill/>
            <a:miter lim="800000"/>
            <a:headEnd/>
            <a:tailEnd/>
          </a:ln>
        </p:spPr>
      </p:pic>
      <p:sp>
        <p:nvSpPr>
          <p:cNvPr id="8" name="5 Marcador de contenido"/>
          <p:cNvSpPr txBox="1">
            <a:spLocks/>
          </p:cNvSpPr>
          <p:nvPr/>
        </p:nvSpPr>
        <p:spPr>
          <a:xfrm>
            <a:off x="3929058" y="2071678"/>
            <a:ext cx="4643518" cy="1857388"/>
          </a:xfrm>
          <a:prstGeom prst="rect">
            <a:avLst/>
          </a:prstGeom>
        </p:spPr>
        <p:txBody>
          <a:bodyPr vert="horz" lIns="91440" tIns="45720" rIns="91440" bIns="45720" rtlCol="0">
            <a:normAutofit/>
          </a:bodyPr>
          <a:lstStyle/>
          <a:p>
            <a:pPr lvl="0"/>
            <a:r>
              <a:rPr lang="en-US" sz="2400" b="1" dirty="0" smtClean="0"/>
              <a:t>concerns </a:t>
            </a:r>
            <a:r>
              <a:rPr lang="en-US" sz="2400" b="1" dirty="0" smtClean="0"/>
              <a:t>:</a:t>
            </a:r>
          </a:p>
          <a:p>
            <a:pPr lvl="1">
              <a:buFont typeface="Arial" pitchFamily="34" charset="0"/>
              <a:buChar char="•"/>
            </a:pPr>
            <a:r>
              <a:rPr lang="en-US" sz="2400" dirty="0" smtClean="0"/>
              <a:t>control </a:t>
            </a:r>
            <a:r>
              <a:rPr lang="en-US" sz="2400" dirty="0" smtClean="0"/>
              <a:t>de </a:t>
            </a:r>
            <a:r>
              <a:rPr lang="en-US" sz="2400" dirty="0" err="1" smtClean="0"/>
              <a:t>persistencia</a:t>
            </a:r>
            <a:endParaRPr lang="en-US" sz="2400" dirty="0" smtClean="0"/>
          </a:p>
          <a:p>
            <a:pPr lvl="1">
              <a:buFont typeface="Arial" pitchFamily="34" charset="0"/>
              <a:buChar char="•"/>
            </a:pPr>
            <a:r>
              <a:rPr lang="en-US" sz="2400" dirty="0" smtClean="0"/>
              <a:t>control </a:t>
            </a:r>
            <a:r>
              <a:rPr lang="en-US" sz="2400" dirty="0" smtClean="0"/>
              <a:t>de </a:t>
            </a:r>
            <a:r>
              <a:rPr lang="en-US" sz="2400" dirty="0" err="1" smtClean="0"/>
              <a:t>transacciones</a:t>
            </a:r>
            <a:endParaRPr lang="en-US" sz="2400" dirty="0" smtClean="0"/>
          </a:p>
          <a:p>
            <a:pPr lvl="1">
              <a:buFont typeface="Arial" pitchFamily="34" charset="0"/>
              <a:buChar char="•"/>
            </a:pPr>
            <a:r>
              <a:rPr lang="en-US" sz="2400" dirty="0" err="1" smtClean="0"/>
              <a:t>gestión</a:t>
            </a:r>
            <a:r>
              <a:rPr lang="en-US" sz="2400" dirty="0" smtClean="0"/>
              <a:t> </a:t>
            </a:r>
            <a:r>
              <a:rPr lang="en-US" sz="2400" dirty="0" smtClean="0"/>
              <a:t>de </a:t>
            </a:r>
            <a:r>
              <a:rPr lang="en-US" sz="2400" dirty="0" err="1" smtClean="0"/>
              <a:t>excepciones</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173" name="Picture 5" descr="C:\Users\maria\Desktop\sinergia1.jpg"/>
          <p:cNvPicPr>
            <a:picLocks noChangeAspect="1" noChangeArrowheads="1"/>
          </p:cNvPicPr>
          <p:nvPr/>
        </p:nvPicPr>
        <p:blipFill>
          <a:blip r:embed="rId4" cstate="print"/>
          <a:srcRect/>
          <a:stretch>
            <a:fillRect/>
          </a:stretch>
        </p:blipFill>
        <p:spPr bwMode="auto">
          <a:xfrm>
            <a:off x="123857" y="4572008"/>
            <a:ext cx="9020175" cy="208597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p:txBody>
      </p:sp>
      <p:sp>
        <p:nvSpPr>
          <p:cNvPr id="6" name="5 Marcador de contenido"/>
          <p:cNvSpPr>
            <a:spLocks noGrp="1"/>
          </p:cNvSpPr>
          <p:nvPr>
            <p:ph idx="1"/>
          </p:nvPr>
        </p:nvSpPr>
        <p:spPr>
          <a:xfrm>
            <a:off x="457200" y="1428736"/>
            <a:ext cx="2185974" cy="685792"/>
          </a:xfrm>
        </p:spPr>
        <p:txBody>
          <a:bodyPr>
            <a:normAutofit/>
          </a:bodyPr>
          <a:lstStyle/>
          <a:p>
            <a:r>
              <a:rPr lang="es-AR" sz="2800" dirty="0" smtClean="0"/>
              <a:t>Sinergia II</a:t>
            </a:r>
          </a:p>
          <a:p>
            <a:endParaRPr lang="es-ES" dirty="0"/>
          </a:p>
        </p:txBody>
      </p:sp>
      <p:sp>
        <p:nvSpPr>
          <p:cNvPr id="8" name="5 Marcador de contenido"/>
          <p:cNvSpPr txBox="1">
            <a:spLocks/>
          </p:cNvSpPr>
          <p:nvPr/>
        </p:nvSpPr>
        <p:spPr>
          <a:xfrm>
            <a:off x="4071934" y="1928802"/>
            <a:ext cx="5072066" cy="2286016"/>
          </a:xfrm>
          <a:prstGeom prst="rect">
            <a:avLst/>
          </a:prstGeom>
        </p:spPr>
        <p:txBody>
          <a:bodyPr vert="horz" lIns="91440" tIns="45720" rIns="91440" bIns="45720" rtlCol="0">
            <a:noAutofit/>
          </a:bodyPr>
          <a:lstStyle/>
          <a:p>
            <a:pPr lvl="0"/>
            <a:r>
              <a:rPr lang="es-AR" sz="2800" b="1" dirty="0" smtClean="0"/>
              <a:t>Concerns:</a:t>
            </a:r>
          </a:p>
          <a:p>
            <a:pPr lvl="1">
              <a:buFont typeface="Arial" pitchFamily="34" charset="0"/>
              <a:buChar char="•"/>
            </a:pPr>
            <a:r>
              <a:rPr lang="es-AR" sz="2800" dirty="0" smtClean="0"/>
              <a:t>control </a:t>
            </a:r>
            <a:r>
              <a:rPr lang="es-AR" sz="2800" dirty="0" smtClean="0"/>
              <a:t>de </a:t>
            </a:r>
            <a:r>
              <a:rPr lang="es-AR" sz="2800" dirty="0" smtClean="0"/>
              <a:t>persistencia</a:t>
            </a:r>
          </a:p>
          <a:p>
            <a:pPr lvl="1">
              <a:buFont typeface="Arial" pitchFamily="34" charset="0"/>
              <a:buChar char="•"/>
            </a:pPr>
            <a:r>
              <a:rPr lang="es-AR" sz="2800" dirty="0" smtClean="0"/>
              <a:t>control </a:t>
            </a:r>
            <a:r>
              <a:rPr lang="es-AR" sz="2800" dirty="0" smtClean="0"/>
              <a:t>de </a:t>
            </a:r>
            <a:r>
              <a:rPr lang="es-AR" sz="2800" dirty="0" smtClean="0"/>
              <a:t>transacciones</a:t>
            </a:r>
          </a:p>
          <a:p>
            <a:pPr lvl="1">
              <a:buFont typeface="Arial" pitchFamily="34" charset="0"/>
              <a:buChar char="•"/>
            </a:pPr>
            <a:r>
              <a:rPr lang="es-AR" sz="2800" dirty="0" smtClean="0"/>
              <a:t>acceso </a:t>
            </a:r>
            <a:r>
              <a:rPr lang="es-AR" sz="2800" dirty="0" smtClean="0"/>
              <a:t>a </a:t>
            </a:r>
            <a:r>
              <a:rPr lang="es-AR" sz="2800" dirty="0" smtClean="0"/>
              <a:t>datos</a:t>
            </a:r>
          </a:p>
          <a:p>
            <a:pPr lvl="1">
              <a:buFont typeface="Arial" pitchFamily="34" charset="0"/>
              <a:buChar char="•"/>
            </a:pPr>
            <a:r>
              <a:rPr lang="es-AR" sz="2800" dirty="0" smtClean="0"/>
              <a:t>gestión </a:t>
            </a:r>
            <a:r>
              <a:rPr lang="es-AR" sz="2800" dirty="0" smtClean="0"/>
              <a:t>de excepciones</a:t>
            </a: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descr="sinergia2"/>
          <p:cNvPicPr preferRelativeResize="0">
            <a:picLocks noChangeAspect="1" noChangeArrowheads="1"/>
          </p:cNvPicPr>
          <p:nvPr/>
        </p:nvPicPr>
        <p:blipFill>
          <a:blip r:embed="rId3" cstate="print"/>
          <a:srcRect r="2147" b="2791"/>
          <a:stretch>
            <a:fillRect/>
          </a:stretch>
        </p:blipFill>
        <p:spPr bwMode="auto">
          <a:xfrm>
            <a:off x="857224" y="2071678"/>
            <a:ext cx="2714644" cy="2059836"/>
          </a:xfrm>
          <a:prstGeom prst="rect">
            <a:avLst/>
          </a:prstGeom>
          <a:noFill/>
          <a:ln w="9525">
            <a:noFill/>
            <a:miter lim="800000"/>
            <a:headEnd/>
            <a:tailEnd/>
          </a:ln>
        </p:spPr>
      </p:pic>
      <p:pic>
        <p:nvPicPr>
          <p:cNvPr id="8196" name="Picture 4" descr="C:\Users\maria\Desktop\sinergia2.jpg"/>
          <p:cNvPicPr>
            <a:picLocks noChangeAspect="1" noChangeArrowheads="1"/>
          </p:cNvPicPr>
          <p:nvPr/>
        </p:nvPicPr>
        <p:blipFill>
          <a:blip r:embed="rId4" cstate="print"/>
          <a:srcRect/>
          <a:stretch>
            <a:fillRect/>
          </a:stretch>
        </p:blipFill>
        <p:spPr bwMode="auto">
          <a:xfrm>
            <a:off x="257175" y="4286256"/>
            <a:ext cx="8629650" cy="24955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p:txBody>
      </p:sp>
      <p:sp>
        <p:nvSpPr>
          <p:cNvPr id="6" name="5 Marcador de contenido"/>
          <p:cNvSpPr>
            <a:spLocks noGrp="1"/>
          </p:cNvSpPr>
          <p:nvPr>
            <p:ph idx="1"/>
          </p:nvPr>
        </p:nvSpPr>
        <p:spPr>
          <a:xfrm>
            <a:off x="457200" y="1600200"/>
            <a:ext cx="6043626" cy="614354"/>
          </a:xfrm>
        </p:spPr>
        <p:txBody>
          <a:bodyPr>
            <a:normAutofit/>
          </a:bodyPr>
          <a:lstStyle/>
          <a:p>
            <a:r>
              <a:rPr lang="es-AR" sz="2800" dirty="0" smtClean="0"/>
              <a:t>Métodos </a:t>
            </a:r>
            <a:r>
              <a:rPr lang="es-AR" sz="2800" dirty="0" err="1" smtClean="0"/>
              <a:t>Redireccionadores</a:t>
            </a:r>
            <a:endParaRPr lang="es-AR" sz="2800" dirty="0" smtClean="0"/>
          </a:p>
          <a:p>
            <a:endParaRPr lang="es-ES" dirty="0"/>
          </a:p>
        </p:txBody>
      </p:sp>
      <p:sp>
        <p:nvSpPr>
          <p:cNvPr id="8" name="5 Marcador de contenido"/>
          <p:cNvSpPr txBox="1">
            <a:spLocks/>
          </p:cNvSpPr>
          <p:nvPr/>
        </p:nvSpPr>
        <p:spPr>
          <a:xfrm>
            <a:off x="4714876" y="2500306"/>
            <a:ext cx="3786214" cy="1285908"/>
          </a:xfrm>
          <a:prstGeom prst="rect">
            <a:avLst/>
          </a:prstGeom>
        </p:spPr>
        <p:txBody>
          <a:bodyPr vert="horz" lIns="91440" tIns="45720" rIns="91440" bIns="45720" rtlCol="0">
            <a:normAutofit/>
          </a:bodyPr>
          <a:lstStyle/>
          <a:p>
            <a:pPr lvl="0"/>
            <a:r>
              <a:rPr lang="es-ES_tradnl" sz="2800" dirty="0" smtClean="0"/>
              <a:t>Concerns de distribución</a:t>
            </a:r>
          </a:p>
          <a:p>
            <a:pPr lvl="0"/>
            <a:r>
              <a:rPr lang="es-ES_tradnl" sz="2800" dirty="0" smtClean="0"/>
              <a:t>patrones </a:t>
            </a:r>
            <a:r>
              <a:rPr lang="es-ES_tradnl" sz="2800" dirty="0" err="1" smtClean="0"/>
              <a:t>adapters</a:t>
            </a:r>
            <a:r>
              <a:rPr lang="es-ES_tradnl" sz="2800" dirty="0" smtClean="0"/>
              <a:t> </a:t>
            </a: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9218" name="Picture 2" descr="C:\Users\maria\Desktop\Redir.jpg"/>
          <p:cNvPicPr>
            <a:picLocks noChangeAspect="1" noChangeArrowheads="1"/>
          </p:cNvPicPr>
          <p:nvPr/>
        </p:nvPicPr>
        <p:blipFill>
          <a:blip r:embed="rId3" cstate="print"/>
          <a:srcRect/>
          <a:stretch>
            <a:fillRect/>
          </a:stretch>
        </p:blipFill>
        <p:spPr bwMode="auto">
          <a:xfrm>
            <a:off x="61944" y="4643446"/>
            <a:ext cx="9153526" cy="2038350"/>
          </a:xfrm>
          <a:prstGeom prst="rect">
            <a:avLst/>
          </a:prstGeom>
          <a:noFill/>
        </p:spPr>
      </p:pic>
      <p:pic>
        <p:nvPicPr>
          <p:cNvPr id="9219" name="Picture 3" descr="C:\Users\maria\Desktop\Redir1.jpg"/>
          <p:cNvPicPr>
            <a:picLocks noChangeAspect="1" noChangeArrowheads="1"/>
          </p:cNvPicPr>
          <p:nvPr/>
        </p:nvPicPr>
        <p:blipFill>
          <a:blip r:embed="rId4" cstate="print"/>
          <a:srcRect/>
          <a:stretch>
            <a:fillRect/>
          </a:stretch>
        </p:blipFill>
        <p:spPr bwMode="auto">
          <a:xfrm>
            <a:off x="500034" y="2357430"/>
            <a:ext cx="3000396" cy="150929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74638"/>
            <a:ext cx="8858280" cy="1143000"/>
          </a:xfrm>
        </p:spPr>
        <p:txBody>
          <a:bodyPr>
            <a:normAutofit fontScale="90000"/>
          </a:bodyPr>
          <a:lstStyle/>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n-US" dirty="0"/>
          </a:p>
        </p:txBody>
      </p:sp>
      <p:graphicFrame>
        <p:nvGraphicFramePr>
          <p:cNvPr id="4" name="3 Tabla"/>
          <p:cNvGraphicFramePr>
            <a:graphicFrameLocks noGrp="1"/>
          </p:cNvGraphicFramePr>
          <p:nvPr/>
        </p:nvGraphicFramePr>
        <p:xfrm>
          <a:off x="285720" y="1357298"/>
          <a:ext cx="6096000" cy="2145411"/>
        </p:xfrm>
        <a:graphic>
          <a:graphicData uri="http://schemas.openxmlformats.org/drawingml/2006/table">
            <a:tbl>
              <a:tblPr/>
              <a:tblGrid>
                <a:gridCol w="1524000"/>
                <a:gridCol w="1524000"/>
                <a:gridCol w="1524000"/>
                <a:gridCol w="1524000"/>
              </a:tblGrid>
              <a:tr h="0">
                <a:tc>
                  <a:txBody>
                    <a:bodyPr/>
                    <a:lstStyle/>
                    <a:p>
                      <a:pPr marL="0" marR="0" algn="ctr">
                        <a:lnSpc>
                          <a:spcPct val="115000"/>
                        </a:lnSpc>
                        <a:spcBef>
                          <a:spcPts val="0"/>
                        </a:spcBef>
                        <a:spcAft>
                          <a:spcPts val="0"/>
                        </a:spcAft>
                      </a:pPr>
                      <a:r>
                        <a:rPr lang="es-AR" sz="900" b="1" dirty="0">
                          <a:solidFill>
                            <a:srgbClr val="000000"/>
                          </a:solidFill>
                          <a:latin typeface="Calibri"/>
                          <a:ea typeface="Calibri"/>
                          <a:cs typeface="Times New Roman"/>
                        </a:rPr>
                        <a:t>Crosscutting Concerns</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Sinergia</a:t>
                      </a:r>
                      <a:r>
                        <a:rPr lang="en-US" sz="1000" b="1" dirty="0">
                          <a:latin typeface="Calibri"/>
                          <a:ea typeface="Calibri"/>
                          <a:cs typeface="Times New Roman"/>
                        </a:rPr>
                        <a:t> I</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Sinergia</a:t>
                      </a:r>
                      <a:r>
                        <a:rPr lang="en-US" sz="1000" b="1" dirty="0">
                          <a:latin typeface="Calibri"/>
                          <a:ea typeface="Calibri"/>
                          <a:cs typeface="Times New Roman"/>
                        </a:rPr>
                        <a:t> II</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Métodos</a:t>
                      </a:r>
                      <a:r>
                        <a:rPr lang="en-US" sz="1000" b="1" dirty="0">
                          <a:latin typeface="Calibri"/>
                          <a:ea typeface="Calibri"/>
                          <a:cs typeface="Times New Roman"/>
                        </a:rPr>
                        <a:t> </a:t>
                      </a:r>
                      <a:r>
                        <a:rPr lang="en-US" sz="1000" b="1" dirty="0" err="1">
                          <a:latin typeface="Calibri"/>
                          <a:ea typeface="Calibri"/>
                          <a:cs typeface="Times New Roman"/>
                        </a:rPr>
                        <a:t>Redireccionadores</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distribución</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control de persistencia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9050" cap="flat" cmpd="sng" algn="ctr">
                      <a:solidFill>
                        <a:srgbClr val="404040"/>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dirty="0">
                          <a:solidFill>
                            <a:srgbClr val="000000"/>
                          </a:solidFill>
                          <a:latin typeface="Calibri"/>
                          <a:ea typeface="Calibri"/>
                          <a:cs typeface="Times New Roman"/>
                        </a:rPr>
                        <a:t>-</a:t>
                      </a:r>
                      <a:endParaRPr lang="en-US" sz="10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control de transacciones</a:t>
                      </a:r>
                      <a:endParaRPr lang="en-US" sz="10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acceso a datos bajo demanda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concurrencia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gestión de excepciones</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bl>
          </a:graphicData>
        </a:graphic>
      </p:graphicFrame>
      <p:sp>
        <p:nvSpPr>
          <p:cNvPr id="5" name="5 Marcador de contenido"/>
          <p:cNvSpPr txBox="1">
            <a:spLocks/>
          </p:cNvSpPr>
          <p:nvPr/>
        </p:nvSpPr>
        <p:spPr>
          <a:xfrm>
            <a:off x="500034" y="4714884"/>
            <a:ext cx="7929618" cy="1714536"/>
          </a:xfrm>
          <a:prstGeom prst="rect">
            <a:avLst/>
          </a:prstGeom>
        </p:spPr>
        <p:txBody>
          <a:bodyPr vert="horz" lIns="91440" tIns="45720" rIns="91440" bIns="45720" rtlCol="0">
            <a:normAutofit/>
          </a:bodyPr>
          <a:lstStyle/>
          <a:p>
            <a:pPr lvl="0"/>
            <a:r>
              <a:rPr lang="es-AR" sz="2400" b="1" dirty="0" smtClean="0"/>
              <a:t>Tabla de Número de </a:t>
            </a:r>
            <a:r>
              <a:rPr lang="es-AR" sz="2400" b="1" dirty="0" err="1" smtClean="0"/>
              <a:t>seeds</a:t>
            </a:r>
            <a:r>
              <a:rPr lang="es-AR" sz="2400" b="1" dirty="0" smtClean="0"/>
              <a:t> reportados,  Número de </a:t>
            </a:r>
            <a:r>
              <a:rPr lang="es-AR" sz="2400" b="1" dirty="0" err="1" smtClean="0"/>
              <a:t>seeds</a:t>
            </a:r>
            <a:r>
              <a:rPr lang="es-AR" sz="2400" b="1" dirty="0" smtClean="0"/>
              <a:t> confirmados</a:t>
            </a:r>
            <a:r>
              <a:rPr lang="es-AR" sz="2400" dirty="0" smtClean="0"/>
              <a:t>, </a:t>
            </a:r>
            <a:r>
              <a:rPr lang="es-AR" sz="2400" b="1" dirty="0" smtClean="0"/>
              <a:t>Número de falsos positivos</a:t>
            </a:r>
            <a:r>
              <a:rPr lang="es-AR" sz="2400" dirty="0" smtClean="0"/>
              <a:t>, </a:t>
            </a:r>
            <a:r>
              <a:rPr lang="es-AR" sz="2400" b="1" dirty="0" smtClean="0"/>
              <a:t>Número de falsos negativos</a:t>
            </a:r>
            <a:r>
              <a:rPr lang="es-AR" sz="2400" dirty="0" smtClean="0"/>
              <a:t>, </a:t>
            </a:r>
            <a:r>
              <a:rPr lang="es-AR" sz="2400" b="1" dirty="0" smtClean="0"/>
              <a:t>Precisión</a:t>
            </a:r>
            <a:r>
              <a:rPr lang="es-AR" sz="2400" dirty="0" smtClean="0"/>
              <a:t>, </a:t>
            </a:r>
            <a:r>
              <a:rPr lang="en-US" sz="2400" b="1" dirty="0" smtClean="0"/>
              <a:t>Recall</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solidFill>
                  <a:srgbClr val="FF0000"/>
                </a:solidFill>
              </a:rPr>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Conclusiones</a:t>
            </a:r>
            <a:endParaRPr lang="en-US" dirty="0"/>
          </a:p>
        </p:txBody>
      </p:sp>
      <p:sp>
        <p:nvSpPr>
          <p:cNvPr id="3" name="2 Marcador de contenido"/>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solidFill>
                  <a:srgbClr val="FF0000"/>
                </a:solidFill>
              </a:rPr>
              <a:t>Mantenimiento</a:t>
            </a:r>
            <a:r>
              <a:rPr lang="en-US" dirty="0" smtClean="0">
                <a:solidFill>
                  <a:srgbClr val="FF0000"/>
                </a:solidFill>
              </a:rPr>
              <a:t> de </a:t>
            </a:r>
            <a:r>
              <a:rPr lang="en-US" dirty="0" err="1" smtClean="0">
                <a:solidFill>
                  <a:srgbClr val="FF0000"/>
                </a:solidFill>
              </a:rPr>
              <a:t>Aplicaciones</a:t>
            </a:r>
            <a:endParaRPr lang="en-US" dirty="0" smtClean="0">
              <a:solidFill>
                <a:srgbClr val="FF0000"/>
              </a:solidFill>
            </a:endParaRPr>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solidFill>
                  <a:srgbClr val="FF0000"/>
                </a:solidFill>
              </a:rPr>
              <a:t>Trabajos Futuros</a:t>
            </a:r>
            <a:endParaRPr lang="es-ES"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Trabajos Futuros</a:t>
            </a:r>
            <a:endParaRPr lang="en-US" dirty="0"/>
          </a:p>
        </p:txBody>
      </p:sp>
      <p:sp>
        <p:nvSpPr>
          <p:cNvPr id="3" name="2 Marcador de contenido"/>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a:t>
            </a:r>
            <a:endParaRPr lang="en-US" dirty="0"/>
          </a:p>
        </p:txBody>
      </p:sp>
      <p:sp>
        <p:nvSpPr>
          <p:cNvPr id="3" name="2 Marcador de contenido"/>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Mantenimiento de Aplicaciones</a:t>
            </a:r>
            <a:endParaRPr lang="en-US" dirty="0"/>
          </a:p>
        </p:txBody>
      </p:sp>
      <p:sp>
        <p:nvSpPr>
          <p:cNvPr id="3" name="2 Marcador de contenido"/>
          <p:cNvSpPr>
            <a:spLocks noGrp="1"/>
          </p:cNvSpPr>
          <p:nvPr>
            <p:ph idx="1"/>
          </p:nvPr>
        </p:nvSpPr>
        <p:spPr/>
        <p:txBody>
          <a:bodyPr/>
          <a:lstStyle/>
          <a:p>
            <a:r>
              <a:rPr lang="es-AR" dirty="0" smtClean="0"/>
              <a:t>Sistema de software: realización de un conjunto de concerns.</a:t>
            </a:r>
          </a:p>
          <a:p>
            <a:r>
              <a:rPr lang="es-AR" dirty="0" err="1" smtClean="0"/>
              <a:t>Core</a:t>
            </a:r>
            <a:r>
              <a:rPr lang="es-AR" dirty="0" smtClean="0"/>
              <a:t> concerns</a:t>
            </a:r>
          </a:p>
          <a:p>
            <a:r>
              <a:rPr lang="es-AR" dirty="0" smtClean="0"/>
              <a:t>Crosscutting concerns</a:t>
            </a:r>
          </a:p>
          <a:p>
            <a:endParaRPr lang="es-A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Mantenimiento de Aplicaciones</a:t>
            </a:r>
            <a:endParaRPr lang="en-US" dirty="0"/>
          </a:p>
        </p:txBody>
      </p:sp>
      <p:sp>
        <p:nvSpPr>
          <p:cNvPr id="3" name="2 Marcador de contenido"/>
          <p:cNvSpPr>
            <a:spLocks noGrp="1"/>
          </p:cNvSpPr>
          <p:nvPr>
            <p:ph idx="1"/>
          </p:nvPr>
        </p:nvSpPr>
        <p:spPr/>
        <p:txBody>
          <a:bodyPr/>
          <a:lstStyle/>
          <a:p>
            <a:r>
              <a:rPr lang="es-AR" dirty="0" smtClean="0"/>
              <a:t>Buena división de cada uno de los concerns, facilita el mantenimiento de las aplicaciones.</a:t>
            </a:r>
          </a:p>
          <a:p>
            <a:r>
              <a:rPr lang="es-AR" dirty="0" smtClean="0"/>
              <a:t>(</a:t>
            </a:r>
            <a:r>
              <a:rPr lang="en-US" dirty="0" smtClean="0"/>
              <a:t>localized in the design, localized in the code, handled explicitly</a:t>
            </a:r>
            <a:r>
              <a:rPr lang="es-AR" dirty="0" smtClean="0"/>
              <a:t>)</a:t>
            </a:r>
          </a:p>
          <a:p>
            <a:r>
              <a:rPr lang="es-AR" dirty="0" err="1" smtClean="0"/>
              <a:t>Mantenimento</a:t>
            </a:r>
            <a:r>
              <a:rPr lang="es-AR" dirty="0" smtClean="0"/>
              <a:t> mucho esfuerzo</a:t>
            </a:r>
          </a:p>
          <a:p>
            <a:r>
              <a:rPr lang="es-AR" dirty="0" smtClean="0"/>
              <a:t>División es compleja. Y POO (que hace)</a:t>
            </a:r>
          </a:p>
          <a:p>
            <a:endParaRPr lang="es-A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t>Programación</a:t>
            </a:r>
            <a:r>
              <a:rPr lang="en-US" dirty="0" smtClean="0"/>
              <a:t> </a:t>
            </a:r>
            <a:r>
              <a:rPr lang="en-US" dirty="0" err="1" smtClean="0"/>
              <a:t>Orientada</a:t>
            </a:r>
            <a:r>
              <a:rPr lang="en-US" dirty="0" smtClean="0"/>
              <a:t> a </a:t>
            </a:r>
            <a:r>
              <a:rPr lang="en-US" dirty="0" err="1" smtClean="0"/>
              <a:t>Aspectos</a:t>
            </a:r>
            <a:r>
              <a:rPr lang="en-US" dirty="0" smtClean="0"/>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scene3d>
              <a:camera prst="orthographicFront"/>
              <a:lightRig rig="threePt" dir="t"/>
            </a:scene3d>
            <a:sp3d>
              <a:bevelT w="44450" h="107950"/>
              <a:bevelB w="19050" h="101600"/>
            </a:sp3d>
          </a:bodyPr>
          <a:lstStyle/>
          <a:p>
            <a:r>
              <a:rPr lang="en-US" dirty="0" smtClean="0"/>
              <a:t>Agenda</a:t>
            </a:r>
            <a:endParaRPr lang="es-ES" dirty="0"/>
          </a:p>
        </p:txBody>
      </p:sp>
      <p:sp>
        <p:nvSpPr>
          <p:cNvPr id="6" name="5 Marcador de contenido"/>
          <p:cNvSpPr>
            <a:spLocks noGrp="1"/>
          </p:cNvSpPr>
          <p:nvPr>
            <p:ph idx="1"/>
          </p:nvPr>
        </p:nvSpPr>
        <p:spPr/>
        <p:txBody>
          <a:bodyPr/>
          <a:lstStyle/>
          <a:p>
            <a:r>
              <a:rPr lang="en-US" dirty="0" err="1" smtClean="0"/>
              <a:t>Mantenimiento</a:t>
            </a:r>
            <a:r>
              <a:rPr lang="en-US" dirty="0" smtClean="0"/>
              <a:t> de </a:t>
            </a:r>
            <a:r>
              <a:rPr lang="en-US" dirty="0" err="1" smtClean="0"/>
              <a:t>Aplicaciones</a:t>
            </a:r>
            <a:endParaRPr lang="en-US" dirty="0" smtClean="0"/>
          </a:p>
          <a:p>
            <a:r>
              <a:rPr lang="en-US" dirty="0" err="1" smtClean="0">
                <a:solidFill>
                  <a:srgbClr val="FF0000"/>
                </a:solidFill>
              </a:rPr>
              <a:t>Programación</a:t>
            </a:r>
            <a:r>
              <a:rPr lang="en-US" dirty="0" smtClean="0">
                <a:solidFill>
                  <a:srgbClr val="FF0000"/>
                </a:solidFill>
              </a:rPr>
              <a:t> </a:t>
            </a:r>
            <a:r>
              <a:rPr lang="en-US" dirty="0" err="1" smtClean="0">
                <a:solidFill>
                  <a:srgbClr val="FF0000"/>
                </a:solidFill>
              </a:rPr>
              <a:t>Orientada</a:t>
            </a:r>
            <a:r>
              <a:rPr lang="en-US" dirty="0" smtClean="0">
                <a:solidFill>
                  <a:srgbClr val="FF0000"/>
                </a:solidFill>
              </a:rPr>
              <a:t> a </a:t>
            </a:r>
            <a:r>
              <a:rPr lang="en-US" dirty="0" err="1" smtClean="0">
                <a:solidFill>
                  <a:srgbClr val="FF0000"/>
                </a:solidFill>
              </a:rPr>
              <a:t>Aspectos</a:t>
            </a:r>
            <a:r>
              <a:rPr lang="en-US" dirty="0" smtClean="0">
                <a:solidFill>
                  <a:srgbClr val="FF0000"/>
                </a:solidFill>
              </a:rPr>
              <a:t> (AOP)</a:t>
            </a:r>
          </a:p>
          <a:p>
            <a:r>
              <a:rPr lang="es-AR" dirty="0" smtClean="0"/>
              <a:t>Sistemas Expertos</a:t>
            </a:r>
            <a:endParaRPr lang="en-US" dirty="0" smtClean="0"/>
          </a:p>
          <a:p>
            <a:r>
              <a:rPr lang="en-US" dirty="0" err="1" smtClean="0"/>
              <a:t>Propuesta</a:t>
            </a:r>
            <a:endParaRPr lang="en-US" dirty="0" smtClean="0"/>
          </a:p>
          <a:p>
            <a:r>
              <a:rPr lang="es-AR" dirty="0" smtClean="0"/>
              <a:t>Caso de Estudio – </a:t>
            </a:r>
            <a:r>
              <a:rPr lang="es-AR" dirty="0" err="1" smtClean="0"/>
              <a:t>Health</a:t>
            </a:r>
            <a:r>
              <a:rPr lang="es-AR" dirty="0" smtClean="0"/>
              <a:t> </a:t>
            </a:r>
            <a:r>
              <a:rPr lang="es-AR" dirty="0" err="1" smtClean="0"/>
              <a:t>Watcher</a:t>
            </a:r>
            <a:r>
              <a:rPr lang="es-AR" dirty="0" smtClean="0"/>
              <a:t> </a:t>
            </a:r>
            <a:r>
              <a:rPr lang="es-AR" dirty="0" err="1" smtClean="0"/>
              <a:t>System</a:t>
            </a:r>
            <a:endParaRPr lang="es-AR" dirty="0" smtClean="0"/>
          </a:p>
          <a:p>
            <a:r>
              <a:rPr lang="es-AR" dirty="0" smtClean="0"/>
              <a:t>Conclusiones</a:t>
            </a:r>
          </a:p>
          <a:p>
            <a:r>
              <a:rPr lang="es-AR" dirty="0" smtClean="0"/>
              <a:t>Trabajos Futuros</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rmAutofit fontScale="90000"/>
          </a:bodyPr>
          <a:lstStyle/>
          <a:p>
            <a:r>
              <a:rPr lang="en-US" dirty="0" err="1" smtClean="0">
                <a:solidFill>
                  <a:srgbClr val="FF0000"/>
                </a:solidFill>
              </a:rPr>
              <a:t>Programación</a:t>
            </a:r>
            <a:r>
              <a:rPr lang="en-US" dirty="0" smtClean="0">
                <a:solidFill>
                  <a:srgbClr val="FF0000"/>
                </a:solidFill>
              </a:rPr>
              <a:t> </a:t>
            </a:r>
            <a:r>
              <a:rPr lang="en-US" dirty="0" err="1" smtClean="0">
                <a:solidFill>
                  <a:srgbClr val="FF0000"/>
                </a:solidFill>
              </a:rPr>
              <a:t>Orientada</a:t>
            </a:r>
            <a:r>
              <a:rPr lang="en-US" dirty="0" smtClean="0">
                <a:solidFill>
                  <a:srgbClr val="FF0000"/>
                </a:solidFill>
              </a:rPr>
              <a:t> a </a:t>
            </a:r>
            <a:r>
              <a:rPr lang="en-US" dirty="0" err="1" smtClean="0">
                <a:solidFill>
                  <a:srgbClr val="FF0000"/>
                </a:solidFill>
              </a:rPr>
              <a:t>Aspectos</a:t>
            </a:r>
            <a:r>
              <a:rPr lang="en-US" dirty="0" smtClean="0">
                <a:solidFill>
                  <a:srgbClr val="FF0000"/>
                </a:solidFill>
              </a:rPr>
              <a:t> (AOP)</a:t>
            </a:r>
            <a:br>
              <a:rPr lang="en-US" dirty="0" smtClean="0">
                <a:solidFill>
                  <a:srgbClr val="FF0000"/>
                </a:solidFill>
              </a:rPr>
            </a:br>
            <a:endParaRPr lang="en-US" dirty="0"/>
          </a:p>
        </p:txBody>
      </p:sp>
      <p:sp>
        <p:nvSpPr>
          <p:cNvPr id="3" name="2 Marcador de contenido"/>
          <p:cNvSpPr>
            <a:spLocks noGrp="1"/>
          </p:cNvSpPr>
          <p:nvPr>
            <p:ph idx="1"/>
          </p:nvPr>
        </p:nvSpPr>
        <p:spPr/>
        <p:txBody>
          <a:bodyPr/>
          <a:lstStyle/>
          <a:p>
            <a:r>
              <a:rPr lang="es-AR" dirty="0" smtClean="0"/>
              <a:t>Surge con la intensión </a:t>
            </a:r>
            <a:endParaRPr lang="en-US" dirty="0"/>
          </a:p>
        </p:txBody>
      </p:sp>
      <p:pic>
        <p:nvPicPr>
          <p:cNvPr id="2050" name="Imagen 1" descr="F:\Documents\Facultad\Tesis\Informes de Tesis\figura1-logging module-POO.jpg"/>
          <p:cNvPicPr>
            <a:picLocks noChangeAspect="1" noChangeArrowheads="1"/>
          </p:cNvPicPr>
          <p:nvPr/>
        </p:nvPicPr>
        <p:blipFill>
          <a:blip r:embed="rId3" cstate="print"/>
          <a:srcRect/>
          <a:stretch>
            <a:fillRect/>
          </a:stretch>
        </p:blipFill>
        <p:spPr bwMode="auto">
          <a:xfrm>
            <a:off x="357158" y="3429000"/>
            <a:ext cx="3643338" cy="2319903"/>
          </a:xfrm>
          <a:prstGeom prst="rect">
            <a:avLst/>
          </a:prstGeom>
          <a:noFill/>
          <a:ln w="9525">
            <a:noFill/>
            <a:miter lim="800000"/>
            <a:headEnd/>
            <a:tailEnd/>
          </a:ln>
        </p:spPr>
      </p:pic>
      <p:pic>
        <p:nvPicPr>
          <p:cNvPr id="2051" name="Imagen 1" descr="F:\Documents\Facultad\Tesis\Informes de Tesis\figura2-logging module-POA.jpg"/>
          <p:cNvPicPr>
            <a:picLocks noChangeAspect="1" noChangeArrowheads="1"/>
          </p:cNvPicPr>
          <p:nvPr/>
        </p:nvPicPr>
        <p:blipFill>
          <a:blip r:embed="rId4" cstate="print"/>
          <a:srcRect/>
          <a:stretch>
            <a:fillRect/>
          </a:stretch>
        </p:blipFill>
        <p:spPr bwMode="auto">
          <a:xfrm>
            <a:off x="5000628" y="3357562"/>
            <a:ext cx="3488659"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rmAutofit fontScale="90000"/>
          </a:bodyPr>
          <a:lstStyle/>
          <a:p>
            <a:r>
              <a:rPr lang="en-US" dirty="0" err="1" smtClean="0">
                <a:solidFill>
                  <a:srgbClr val="FF0000"/>
                </a:solidFill>
              </a:rPr>
              <a:t>Programación</a:t>
            </a:r>
            <a:r>
              <a:rPr lang="en-US" dirty="0" smtClean="0">
                <a:solidFill>
                  <a:srgbClr val="FF0000"/>
                </a:solidFill>
              </a:rPr>
              <a:t> </a:t>
            </a:r>
            <a:r>
              <a:rPr lang="en-US" dirty="0" err="1" smtClean="0">
                <a:solidFill>
                  <a:srgbClr val="FF0000"/>
                </a:solidFill>
              </a:rPr>
              <a:t>Orientada</a:t>
            </a:r>
            <a:r>
              <a:rPr lang="en-US" dirty="0" smtClean="0">
                <a:solidFill>
                  <a:srgbClr val="FF0000"/>
                </a:solidFill>
              </a:rPr>
              <a:t> a </a:t>
            </a:r>
            <a:r>
              <a:rPr lang="en-US" dirty="0" err="1" smtClean="0">
                <a:solidFill>
                  <a:srgbClr val="FF0000"/>
                </a:solidFill>
              </a:rPr>
              <a:t>Aspectos</a:t>
            </a:r>
            <a:r>
              <a:rPr lang="en-US" dirty="0" smtClean="0">
                <a:solidFill>
                  <a:srgbClr val="FF0000"/>
                </a:solidFill>
              </a:rPr>
              <a:t> (AOP)</a:t>
            </a:r>
            <a:br>
              <a:rPr lang="en-US" dirty="0" smtClean="0">
                <a:solidFill>
                  <a:srgbClr val="FF0000"/>
                </a:solidFill>
              </a:rPr>
            </a:br>
            <a:endParaRPr lang="en-US" dirty="0"/>
          </a:p>
        </p:txBody>
      </p:sp>
      <p:sp>
        <p:nvSpPr>
          <p:cNvPr id="3" name="2 Marcador de contenido"/>
          <p:cNvSpPr>
            <a:spLocks noGrp="1"/>
          </p:cNvSpPr>
          <p:nvPr>
            <p:ph idx="1"/>
          </p:nvPr>
        </p:nvSpPr>
        <p:spPr/>
        <p:txBody>
          <a:bodyPr/>
          <a:lstStyle/>
          <a:p>
            <a:r>
              <a:rPr lang="es-AR" dirty="0" smtClean="0"/>
              <a:t>Migración: porque se necesita </a:t>
            </a:r>
            <a:r>
              <a:rPr lang="es-AR" smtClean="0"/>
              <a:t>la migración</a:t>
            </a:r>
            <a:r>
              <a:rPr lang="es-AR" dirty="0" smtClean="0"/>
              <a:t>.</a:t>
            </a:r>
            <a:endParaRPr lang="en-US" dirty="0"/>
          </a:p>
        </p:txBody>
      </p:sp>
      <p:pic>
        <p:nvPicPr>
          <p:cNvPr id="3074" name="Imagen 1" descr="F:\Tesis\Informe Tesis\figura 3 - migracion.jpg"/>
          <p:cNvPicPr>
            <a:picLocks noChangeAspect="1" noChangeArrowheads="1"/>
          </p:cNvPicPr>
          <p:nvPr/>
        </p:nvPicPr>
        <p:blipFill>
          <a:blip r:embed="rId3" cstate="print"/>
          <a:srcRect/>
          <a:stretch>
            <a:fillRect/>
          </a:stretch>
        </p:blipFill>
        <p:spPr bwMode="auto">
          <a:xfrm>
            <a:off x="1357290" y="3143248"/>
            <a:ext cx="5932488" cy="1392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4114</Words>
  <Application>Microsoft Office PowerPoint</Application>
  <PresentationFormat>Presentación en pantalla (4:3)</PresentationFormat>
  <Paragraphs>316</Paragraphs>
  <Slides>32</Slides>
  <Notes>26</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Aspect Mining mediante Sistemas Expertos  por Lucía Masola Nahuel Sliba  Director: Dra. Claudia Marcos  Co-Director: Ing. Esteban Abait </vt:lpstr>
      <vt:lpstr>Agenda</vt:lpstr>
      <vt:lpstr>Agenda</vt:lpstr>
      <vt:lpstr>Mantenimiento de Aplicaciones</vt:lpstr>
      <vt:lpstr>Mantenimiento de Aplicaciones</vt:lpstr>
      <vt:lpstr>Agenda</vt:lpstr>
      <vt:lpstr>Agenda</vt:lpstr>
      <vt:lpstr>Programación Orientada a Aspectos (AOP) </vt:lpstr>
      <vt:lpstr>Programación Orientada a Aspectos (AOP) </vt:lpstr>
      <vt:lpstr>Agenda</vt:lpstr>
      <vt:lpstr>Sistemas Expertos</vt:lpstr>
      <vt:lpstr>Sistemas Expertos Basados en Reglas</vt:lpstr>
      <vt:lpstr>Agenda</vt:lpstr>
      <vt:lpstr>Agenda</vt:lpstr>
      <vt:lpstr>Propuesta</vt:lpstr>
      <vt:lpstr>Propuesta</vt:lpstr>
      <vt:lpstr>Propuesta: Cálculo de Fan-in</vt:lpstr>
      <vt:lpstr>Propuesta: Detección de Métodos Únicos  </vt:lpstr>
      <vt:lpstr>Propuesta: Relaciones de Ejecución </vt:lpstr>
      <vt:lpstr>Propuesta: Métodos Redirectores</vt:lpstr>
      <vt:lpstr>Propuesta</vt:lpstr>
      <vt:lpstr>Agenda</vt:lpstr>
      <vt:lpstr>Caso de Estudio – Health Watcher System</vt:lpstr>
      <vt:lpstr>Caso de Estudio – Health Watcher System</vt:lpstr>
      <vt:lpstr>Caso de Estudio – Health Watcher System</vt:lpstr>
      <vt:lpstr>Caso de Estudio – Health Watcher System</vt:lpstr>
      <vt:lpstr>Caso de Estudio – Health Watcher System</vt:lpstr>
      <vt:lpstr>Agenda</vt:lpstr>
      <vt:lpstr>Conclusiones</vt:lpstr>
      <vt:lpstr>Agenda</vt:lpstr>
      <vt:lpstr>Trabajos Futuros</vt:lpstr>
      <vt:lpstr>Preguntas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Mining </dc:title>
  <dc:creator>Preferred Customer</dc:creator>
  <cp:lastModifiedBy>Lucia</cp:lastModifiedBy>
  <cp:revision>112</cp:revision>
  <dcterms:created xsi:type="dcterms:W3CDTF">2009-12-03T20:55:39Z</dcterms:created>
  <dcterms:modified xsi:type="dcterms:W3CDTF">2009-12-09T01:06:16Z</dcterms:modified>
</cp:coreProperties>
</file>