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8" r:id="rId4"/>
    <p:sldId id="262" r:id="rId5"/>
    <p:sldId id="263" r:id="rId6"/>
    <p:sldId id="259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1812"/>
    <a:srgbClr val="6C5A53"/>
    <a:srgbClr val="3B3838"/>
    <a:srgbClr val="685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320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7E32C-7431-4398-A6B0-F484D570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B2D67-2223-46FF-9395-D0E50814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5838E-D6B5-4D30-B261-9644CBA6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D0882-A8DD-45CE-A9E5-C451DFF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739F0-503A-4A07-99DF-E0FA4E8B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31E2-9176-4B8A-9BD6-DF1C91E5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32709C-6896-4941-B03A-36CE9FD0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A2BF-6A08-4DB9-9706-2685A2A1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DA67D-64C0-474F-B456-85448F3B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1972D-5F45-427C-9A70-04356265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16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BA8DDC-E1A3-412A-AC32-E0A6FC54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39577-BAB1-4DDC-9A26-4D897F511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05614A-06B6-4E6B-B7CD-170DC8BE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BB738-D2AB-49DC-B703-2F62336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F9425-704D-4715-84A2-BD410F1A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8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7EF3-1D9A-47AA-BDC2-2A8EC88B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8E103-FF47-4A7E-8946-B74528BA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07949-0829-4C24-979F-B5DF3BBF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37431-B334-4860-91B8-214F4DEC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7AB497-BE6A-4702-89B0-55412440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64D8F-78CA-4F86-83D4-CE0C336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13A27-E0F5-403D-A22F-0DA63330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EBBAB-BE00-4D43-9B4E-C7215ACB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F53AC-159E-49D2-835B-95D889FE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A44BC-FCA7-4BF7-B96E-289F9E7F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F1005-4481-446B-91F4-942A67EE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B7D32-0852-4BE7-A078-6E4C7B4BF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E9F561-5563-4D99-87C3-85D7EA29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73AB25-828E-4193-967A-BDEB4A68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F41B4-EF9C-4CD1-811A-8D38D79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B707E0-0F71-4DC0-8534-D1E0BE6A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26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F7192-A63E-4EED-89A3-D46CE951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458B1-99BB-429E-8E41-35AC1B80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D46F01-3A9F-4E82-AC13-E7016FB8B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3084C-B8A4-4CD1-B05A-4FDD344F6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C250B8-F62F-473A-BA08-C475624FF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22588E-0A96-4D8A-977E-E6DA9C63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9AF7A2-5CD5-45D3-BFA5-64DE7FB3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28C95B-816D-49B4-B73D-642C9EEE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55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6EB3-8346-4ABC-9C0D-305D96EB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395084-FC57-4E49-ADF8-C2E17364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E993E-720E-4D84-A1F4-F09E4677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CE94B-7CA2-4657-8428-6471CB3E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1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8506F3-2787-4725-9DB3-E073281C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E78839-1A06-4E2C-BFD2-164E6EE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56D2A5-9CEA-4BEA-8900-0F57DEC4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5D518-E9CE-49C4-89CE-ED1D99A7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47FDD-6637-4B25-9ED8-102CA277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2479B1-CCC0-43A3-A8E6-1FD98666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30BAE-6D6B-4B3F-9E8D-CDC432ED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C44DED-D608-4E9B-8512-69EC0C8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F7AA8F-282D-4DFD-86C8-BA87B2A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62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4869-8B47-4251-8900-BBC87D4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F23F9F-98A7-4137-A415-6F835C046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6EB7D-3F66-4ACB-9BCD-8BEBDEB2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103E4-77D5-44C1-89D3-43D8C684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ABF302-6BE1-41A6-9E4B-3193C38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5E494D-2F9E-4513-816E-D0CF2BCD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6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F971D0-4089-4FA3-A998-FBEBA803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17DE4-0951-4C18-A942-B039014D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5705A-F96A-43FD-8581-47CB090AF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D0D9-95CB-40D5-8260-0F86BB0B19FE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0DE433-08DF-4883-8BAE-37162EFB9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FAD7A-16BC-47DD-8479-D810E9354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FC87-B0EF-4BCE-A9AB-049A613EC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arede, interior, céu, sentado&#10;&#10;Descrição gerada com alta confiança">
            <a:extLst>
              <a:ext uri="{FF2B5EF4-FFF2-40B4-BE49-F238E27FC236}">
                <a16:creationId xmlns:a16="http://schemas.microsoft.com/office/drawing/2014/main" id="{E514EE15-FF64-4E40-B290-BB57C7260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8" b="6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AE16B-9195-4F44-9BD7-210EFBA96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pt-BR" sz="4200" err="1"/>
              <a:t>Machine</a:t>
            </a:r>
            <a:r>
              <a:rPr lang="pt-BR" sz="4200"/>
              <a:t> Learning: </a:t>
            </a:r>
            <a:r>
              <a:rPr lang="pt-BR" sz="4200" err="1"/>
              <a:t>Hands</a:t>
            </a:r>
            <a:r>
              <a:rPr lang="pt-BR" sz="4200"/>
              <a:t> </a:t>
            </a:r>
            <a:r>
              <a:rPr lang="pt-BR" sz="4200" err="1"/>
              <a:t>On</a:t>
            </a:r>
            <a:r>
              <a:rPr lang="pt-BR" sz="4200"/>
              <a:t> no Azure </a:t>
            </a:r>
            <a:r>
              <a:rPr lang="pt-BR" sz="4200" err="1"/>
              <a:t>Machine</a:t>
            </a:r>
            <a:r>
              <a:rPr lang="pt-BR" sz="4200"/>
              <a:t> Learning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B81D3-A2D9-4FFF-9D79-318822133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/>
          </a:bodyPr>
          <a:lstStyle/>
          <a:p>
            <a:r>
              <a:rPr lang="pt-BR" sz="1700" dirty="0"/>
              <a:t>Arthur de Assis</a:t>
            </a:r>
          </a:p>
          <a:p>
            <a:r>
              <a:rPr lang="pt-BR" sz="1700" dirty="0"/>
              <a:t>Luciana Lima</a:t>
            </a:r>
          </a:p>
        </p:txBody>
      </p:sp>
    </p:spTree>
    <p:extLst>
      <p:ext uri="{BB962C8B-B14F-4D97-AF65-F5344CB8AC3E}">
        <p14:creationId xmlns:p14="http://schemas.microsoft.com/office/powerpoint/2010/main" val="228769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E818799-84E4-4DAB-85C3-789B8EED5CBA}"/>
              </a:ext>
            </a:extLst>
          </p:cNvPr>
          <p:cNvSpPr/>
          <p:nvPr/>
        </p:nvSpPr>
        <p:spPr>
          <a:xfrm>
            <a:off x="0" y="0"/>
            <a:ext cx="617201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ao ar livre, céu, homem, grama&#10;&#10;Descrição gerada com muito alta confiança">
            <a:extLst>
              <a:ext uri="{FF2B5EF4-FFF2-40B4-BE49-F238E27FC236}">
                <a16:creationId xmlns:a16="http://schemas.microsoft.com/office/drawing/2014/main" id="{438F4D2C-61F3-4505-99B0-A340A86C8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57502"/>
          <a:stretch/>
        </p:blipFill>
        <p:spPr>
          <a:xfrm>
            <a:off x="9289771" y="0"/>
            <a:ext cx="2902229" cy="68468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435E81-84E8-482F-8558-985D04ED9D24}"/>
              </a:ext>
            </a:extLst>
          </p:cNvPr>
          <p:cNvSpPr txBox="1"/>
          <p:nvPr/>
        </p:nvSpPr>
        <p:spPr>
          <a:xfrm>
            <a:off x="6142486" y="11159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+mj-lt"/>
              </a:rPr>
              <a:t>Luciana Lima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0791D8-8F0E-4DE9-9FC7-B74885E4B150}"/>
              </a:ext>
            </a:extLst>
          </p:cNvPr>
          <p:cNvSpPr txBox="1"/>
          <p:nvPr/>
        </p:nvSpPr>
        <p:spPr>
          <a:xfrm>
            <a:off x="6157251" y="985194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Cientista de Dados na A3Data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FC5BE1-8593-48C9-96D2-212F330C197F}"/>
              </a:ext>
            </a:extLst>
          </p:cNvPr>
          <p:cNvSpPr txBox="1"/>
          <p:nvPr/>
        </p:nvSpPr>
        <p:spPr>
          <a:xfrm>
            <a:off x="6142486" y="2625454"/>
            <a:ext cx="2849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/>
              <a:t>Estatística</a:t>
            </a:r>
          </a:p>
          <a:p>
            <a:pPr algn="r"/>
            <a:r>
              <a:rPr lang="pt-BR" sz="2200" dirty="0"/>
              <a:t>Pós-graduação em Business </a:t>
            </a:r>
            <a:r>
              <a:rPr lang="pt-BR" sz="2200" dirty="0" err="1"/>
              <a:t>Intelligence</a:t>
            </a:r>
            <a:endParaRPr lang="pt-BR" sz="2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A9FD50-7F84-49D9-AE64-613B08DBDF36}"/>
              </a:ext>
            </a:extLst>
          </p:cNvPr>
          <p:cNvSpPr txBox="1"/>
          <p:nvPr/>
        </p:nvSpPr>
        <p:spPr>
          <a:xfrm>
            <a:off x="6142482" y="4530584"/>
            <a:ext cx="28492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 err="1"/>
              <a:t>Machine</a:t>
            </a:r>
            <a:r>
              <a:rPr lang="pt-BR" sz="2200" dirty="0"/>
              <a:t> Learning</a:t>
            </a:r>
          </a:p>
          <a:p>
            <a:pPr algn="r"/>
            <a:r>
              <a:rPr lang="pt-BR" sz="2200" dirty="0"/>
              <a:t>Gatos</a:t>
            </a:r>
          </a:p>
          <a:p>
            <a:pPr algn="r"/>
            <a:r>
              <a:rPr lang="pt-BR" sz="2200" dirty="0"/>
              <a:t>Séries</a:t>
            </a:r>
          </a:p>
          <a:p>
            <a:pPr algn="r"/>
            <a:r>
              <a:rPr lang="pt-BR" sz="2200" dirty="0"/>
              <a:t>Trekking</a:t>
            </a:r>
          </a:p>
          <a:p>
            <a:pPr algn="r"/>
            <a:r>
              <a:rPr lang="pt-BR" sz="2200" dirty="0"/>
              <a:t>Viagem</a:t>
            </a:r>
          </a:p>
          <a:p>
            <a:pPr algn="r"/>
            <a:r>
              <a:rPr lang="pt-BR" sz="2200" dirty="0"/>
              <a:t>Viagem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3F5C64-FB63-4E03-8F8D-1C510E3AD255}"/>
              </a:ext>
            </a:extLst>
          </p:cNvPr>
          <p:cNvSpPr txBox="1"/>
          <p:nvPr/>
        </p:nvSpPr>
        <p:spPr>
          <a:xfrm>
            <a:off x="6172016" y="2027377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+mj-lt"/>
              </a:rPr>
              <a:t>Formação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CFB3F8-A148-4968-AB86-EEAB818F5B4F}"/>
              </a:ext>
            </a:extLst>
          </p:cNvPr>
          <p:cNvSpPr txBox="1"/>
          <p:nvPr/>
        </p:nvSpPr>
        <p:spPr>
          <a:xfrm>
            <a:off x="6142484" y="3988715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+mj-lt"/>
              </a:rPr>
              <a:t>Interesses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5BCDEA-9E39-4D61-8886-F80C2B96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47" y="2699950"/>
            <a:ext cx="288000" cy="28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408290D-E859-4CA7-9FA4-5DB36FF77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47" y="3070752"/>
            <a:ext cx="288000" cy="288000"/>
          </a:xfrm>
          <a:prstGeom prst="rect">
            <a:avLst/>
          </a:prstGeom>
        </p:spPr>
      </p:pic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D1A6404-0EBC-4A3B-A2E6-206F68D1A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701" y="4617059"/>
            <a:ext cx="288000" cy="288000"/>
          </a:xfrm>
          <a:prstGeom prst="rect">
            <a:avLst/>
          </a:prstGeom>
        </p:spPr>
      </p:pic>
      <p:pic>
        <p:nvPicPr>
          <p:cNvPr id="22" name="Imagem 2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CDF6FE3-7F4F-45FA-8D28-3FEC1A0AC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93" y="4980888"/>
            <a:ext cx="288000" cy="288000"/>
          </a:xfrm>
          <a:prstGeom prst="rect">
            <a:avLst/>
          </a:prstGeom>
        </p:spPr>
      </p:pic>
      <p:pic>
        <p:nvPicPr>
          <p:cNvPr id="23" name="Imagem 22" descr="Uma imagem contendo objeto&#10;&#10;Descrição gerada com alta confiança">
            <a:extLst>
              <a:ext uri="{FF2B5EF4-FFF2-40B4-BE49-F238E27FC236}">
                <a16:creationId xmlns:a16="http://schemas.microsoft.com/office/drawing/2014/main" id="{24C0021E-F9A0-4179-885B-6A9BBE0E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97" y="5291089"/>
            <a:ext cx="288000" cy="288000"/>
          </a:xfrm>
          <a:prstGeom prst="rect">
            <a:avLst/>
          </a:prstGeom>
        </p:spPr>
      </p:pic>
      <p:pic>
        <p:nvPicPr>
          <p:cNvPr id="24" name="Imagem 2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E251A118-9736-46BB-AA6C-04FEF7D20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97" y="5630948"/>
            <a:ext cx="288000" cy="288000"/>
          </a:xfrm>
          <a:prstGeom prst="rect">
            <a:avLst/>
          </a:prstGeom>
        </p:spPr>
      </p:pic>
      <p:pic>
        <p:nvPicPr>
          <p:cNvPr id="25" name="Imagem 2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A1776C78-A741-43B6-8EB8-F81AD8280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9" y="5965612"/>
            <a:ext cx="288000" cy="288000"/>
          </a:xfrm>
          <a:prstGeom prst="rect">
            <a:avLst/>
          </a:prstGeom>
        </p:spPr>
      </p:pic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AB64C2E5-BFA3-4923-B7FA-26456694B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93" y="6306767"/>
            <a:ext cx="288000" cy="288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986B46B7-39A1-4B25-A19D-E7791E82E356}"/>
              </a:ext>
            </a:extLst>
          </p:cNvPr>
          <p:cNvSpPr txBox="1"/>
          <p:nvPr/>
        </p:nvSpPr>
        <p:spPr>
          <a:xfrm>
            <a:off x="2941538" y="-29343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+mj-lt"/>
              </a:rPr>
              <a:t>Arthur DE Assis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57DAB0-B063-4C57-9246-8C00B51C16DB}"/>
              </a:ext>
            </a:extLst>
          </p:cNvPr>
          <p:cNvSpPr txBox="1"/>
          <p:nvPr/>
        </p:nvSpPr>
        <p:spPr>
          <a:xfrm>
            <a:off x="2956303" y="944692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Cientista de Dados na </a:t>
            </a:r>
            <a:r>
              <a:rPr lang="pt-BR" sz="2400" dirty="0" err="1"/>
              <a:t>AeC</a:t>
            </a:r>
            <a:r>
              <a:rPr lang="pt-BR" sz="2400" dirty="0"/>
              <a:t> </a:t>
            </a:r>
            <a:r>
              <a:rPr lang="pt-BR" sz="2400" dirty="0" err="1"/>
              <a:t>Contact</a:t>
            </a:r>
            <a:r>
              <a:rPr lang="pt-BR" sz="2400" dirty="0"/>
              <a:t> Center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1F1F2D-9A24-4949-97F9-C16FC5FE3124}"/>
              </a:ext>
            </a:extLst>
          </p:cNvPr>
          <p:cNvSpPr txBox="1"/>
          <p:nvPr/>
        </p:nvSpPr>
        <p:spPr>
          <a:xfrm>
            <a:off x="3188340" y="2584952"/>
            <a:ext cx="2970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Sistemas de Informação</a:t>
            </a:r>
          </a:p>
          <a:p>
            <a:r>
              <a:rPr lang="pt-BR" sz="2200" dirty="0"/>
              <a:t>Mestrado em Ciência da Computação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C3F0BD3-B129-4B71-8DD5-19B73E42D54C}"/>
              </a:ext>
            </a:extLst>
          </p:cNvPr>
          <p:cNvSpPr txBox="1"/>
          <p:nvPr/>
        </p:nvSpPr>
        <p:spPr>
          <a:xfrm>
            <a:off x="2971068" y="1986875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+mj-lt"/>
              </a:rPr>
              <a:t>Formação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CD23EFD-90CA-4DED-A8DB-ACE2527927AA}"/>
              </a:ext>
            </a:extLst>
          </p:cNvPr>
          <p:cNvSpPr txBox="1"/>
          <p:nvPr/>
        </p:nvSpPr>
        <p:spPr>
          <a:xfrm>
            <a:off x="2941536" y="3948213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+mj-lt"/>
              </a:rPr>
              <a:t>Interesses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B83752D-76D1-41CE-95EB-A381B4ACF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66" y="2645104"/>
            <a:ext cx="288000" cy="288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AB12D98-A1FE-4ECD-827C-083C0804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01" y="3002954"/>
            <a:ext cx="288000" cy="28800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CE9FE47-FA36-4316-87E6-F0FCE1AD3BDB}"/>
              </a:ext>
            </a:extLst>
          </p:cNvPr>
          <p:cNvSpPr txBox="1"/>
          <p:nvPr/>
        </p:nvSpPr>
        <p:spPr>
          <a:xfrm>
            <a:off x="3277643" y="4517260"/>
            <a:ext cx="28492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/>
              <a:t>Metaheurísticas</a:t>
            </a:r>
            <a:endParaRPr lang="pt-BR" sz="2200" dirty="0"/>
          </a:p>
          <a:p>
            <a:r>
              <a:rPr lang="pt-BR" sz="2200" dirty="0"/>
              <a:t>Cozinhar</a:t>
            </a:r>
          </a:p>
          <a:p>
            <a:r>
              <a:rPr lang="pt-BR" sz="2200" dirty="0"/>
              <a:t>Séries</a:t>
            </a:r>
          </a:p>
          <a:p>
            <a:r>
              <a:rPr lang="pt-BR" sz="2200" dirty="0" err="1"/>
              <a:t>Machine</a:t>
            </a:r>
            <a:r>
              <a:rPr lang="pt-BR" sz="2200" dirty="0"/>
              <a:t> Learning</a:t>
            </a:r>
          </a:p>
          <a:p>
            <a:r>
              <a:rPr lang="pt-BR" sz="2200" dirty="0" err="1"/>
              <a:t>Twitter</a:t>
            </a:r>
            <a:endParaRPr lang="pt-BR" sz="2200" dirty="0"/>
          </a:p>
          <a:p>
            <a:r>
              <a:rPr lang="pt-BR" sz="2200" dirty="0"/>
              <a:t>Lecionar</a:t>
            </a:r>
          </a:p>
        </p:txBody>
      </p:sp>
      <p:pic>
        <p:nvPicPr>
          <p:cNvPr id="44" name="Imagem 4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C76ACBE3-8542-43E0-8099-E2654C5D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23" y="4603735"/>
            <a:ext cx="288000" cy="288000"/>
          </a:xfrm>
          <a:prstGeom prst="rect">
            <a:avLst/>
          </a:prstGeom>
        </p:spPr>
      </p:pic>
      <p:pic>
        <p:nvPicPr>
          <p:cNvPr id="45" name="Imagem 4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C6078FAA-CACE-4B50-A0DE-6B8836FD8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5" y="4967564"/>
            <a:ext cx="288000" cy="288000"/>
          </a:xfrm>
          <a:prstGeom prst="rect">
            <a:avLst/>
          </a:prstGeom>
        </p:spPr>
      </p:pic>
      <p:pic>
        <p:nvPicPr>
          <p:cNvPr id="46" name="Imagem 4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1DA183F-20E2-4534-8C71-4A0B260C9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19" y="5277765"/>
            <a:ext cx="288000" cy="288000"/>
          </a:xfrm>
          <a:prstGeom prst="rect">
            <a:avLst/>
          </a:prstGeom>
        </p:spPr>
      </p:pic>
      <p:pic>
        <p:nvPicPr>
          <p:cNvPr id="47" name="Imagem 46" descr="Uma imagem contendo objeto&#10;&#10;Descrição gerada com alta confiança">
            <a:extLst>
              <a:ext uri="{FF2B5EF4-FFF2-40B4-BE49-F238E27FC236}">
                <a16:creationId xmlns:a16="http://schemas.microsoft.com/office/drawing/2014/main" id="{C17F91BF-0DAD-4386-A2CD-E95F88479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19" y="5617624"/>
            <a:ext cx="288000" cy="288000"/>
          </a:xfrm>
          <a:prstGeom prst="rect">
            <a:avLst/>
          </a:prstGeom>
        </p:spPr>
      </p:pic>
      <p:pic>
        <p:nvPicPr>
          <p:cNvPr id="48" name="Imagem 4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893A4B27-BABF-4DFA-869C-99BCBEE6C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1" y="5952288"/>
            <a:ext cx="288000" cy="288000"/>
          </a:xfrm>
          <a:prstGeom prst="rect">
            <a:avLst/>
          </a:prstGeom>
        </p:spPr>
      </p:pic>
      <p:pic>
        <p:nvPicPr>
          <p:cNvPr id="49" name="Imagem 4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9ADEA45-5AB9-4F38-9CA1-60D43B1E9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5" y="6293443"/>
            <a:ext cx="288000" cy="28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834"/>
          <a:stretch/>
        </p:blipFill>
        <p:spPr>
          <a:xfrm>
            <a:off x="12878" y="0"/>
            <a:ext cx="2794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F5E5572-E13F-4A5C-8C6D-FD67397AB958}"/>
              </a:ext>
            </a:extLst>
          </p:cNvPr>
          <p:cNvGrpSpPr/>
          <p:nvPr/>
        </p:nvGrpSpPr>
        <p:grpSpPr>
          <a:xfrm>
            <a:off x="2643807" y="2431954"/>
            <a:ext cx="6904383" cy="1994091"/>
            <a:chOff x="2643807" y="2431954"/>
            <a:chExt cx="6904383" cy="1994091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AA90B07-B0EE-4850-8DE9-6EF213E9EC55}"/>
                </a:ext>
              </a:extLst>
            </p:cNvPr>
            <p:cNvSpPr/>
            <p:nvPr/>
          </p:nvSpPr>
          <p:spPr>
            <a:xfrm>
              <a:off x="2643807" y="2431954"/>
              <a:ext cx="6904383" cy="199409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498141F-EF6E-44B8-935E-D280F4AF15B4}"/>
                </a:ext>
              </a:extLst>
            </p:cNvPr>
            <p:cNvSpPr txBox="1"/>
            <p:nvPr/>
          </p:nvSpPr>
          <p:spPr>
            <a:xfrm>
              <a:off x="3025287" y="2644170"/>
              <a:ext cx="61414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600" b="1" dirty="0" err="1">
                  <a:solidFill>
                    <a:schemeClr val="accent4"/>
                  </a:solidFill>
                  <a:latin typeface="+mj-lt"/>
                </a:rPr>
                <a:t>Machine</a:t>
              </a:r>
              <a:r>
                <a:rPr lang="pt-BR" sz="9600" b="1" dirty="0">
                  <a:solidFill>
                    <a:schemeClr val="accent4"/>
                  </a:solidFill>
                  <a:latin typeface="+mj-lt"/>
                </a:rPr>
                <a:t> Learning</a:t>
              </a:r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68C62A5C-9080-46FC-8897-78D6E6DE7BB8}"/>
              </a:ext>
            </a:extLst>
          </p:cNvPr>
          <p:cNvSpPr/>
          <p:nvPr/>
        </p:nvSpPr>
        <p:spPr>
          <a:xfrm>
            <a:off x="466165" y="808382"/>
            <a:ext cx="3138816" cy="14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5400" dirty="0">
                <a:solidFill>
                  <a:schemeClr val="accent2"/>
                </a:solidFill>
              </a:rPr>
              <a:t>O que é?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CA5E026-6279-4A91-9378-293D6FF94913}"/>
              </a:ext>
            </a:extLst>
          </p:cNvPr>
          <p:cNvSpPr/>
          <p:nvPr/>
        </p:nvSpPr>
        <p:spPr>
          <a:xfrm>
            <a:off x="8318078" y="808382"/>
            <a:ext cx="3138816" cy="14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5400" dirty="0">
                <a:solidFill>
                  <a:schemeClr val="accent2"/>
                </a:solidFill>
              </a:rPr>
              <a:t>Por que?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F59540E-C838-4F6D-ACDF-E67CCAA9A2AE}"/>
              </a:ext>
            </a:extLst>
          </p:cNvPr>
          <p:cNvSpPr/>
          <p:nvPr/>
        </p:nvSpPr>
        <p:spPr>
          <a:xfrm>
            <a:off x="466165" y="4843669"/>
            <a:ext cx="3138816" cy="14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5400" dirty="0">
                <a:solidFill>
                  <a:schemeClr val="accent2"/>
                </a:solidFill>
              </a:rPr>
              <a:t>Quando?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3F3C697-A055-4588-B8E4-89A023E3BFD9}"/>
              </a:ext>
            </a:extLst>
          </p:cNvPr>
          <p:cNvSpPr/>
          <p:nvPr/>
        </p:nvSpPr>
        <p:spPr>
          <a:xfrm>
            <a:off x="8318078" y="4843669"/>
            <a:ext cx="3138816" cy="14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5400" dirty="0">
                <a:solidFill>
                  <a:schemeClr val="accent2"/>
                </a:solidFill>
              </a:rPr>
              <a:t>Como?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9FBD6C74-99B5-4779-8C78-CEE881827295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rot="10800000">
            <a:off x="2035573" y="2248382"/>
            <a:ext cx="608234" cy="1180618"/>
          </a:xfrm>
          <a:prstGeom prst="bentConnector2">
            <a:avLst/>
          </a:prstGeom>
          <a:ln w="34925" cap="flat" cmpd="sng" algn="ctr">
            <a:solidFill>
              <a:schemeClr val="accent2"/>
            </a:solidFill>
            <a:prstDash val="sys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40419D8-B8DD-42CC-906A-90A367D29458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5400000" flipH="1" flipV="1">
            <a:off x="6755252" y="869129"/>
            <a:ext cx="903572" cy="2222079"/>
          </a:xfrm>
          <a:prstGeom prst="bentConnector2">
            <a:avLst/>
          </a:prstGeom>
          <a:ln w="34925" cap="flat" cmpd="sng" algn="ctr">
            <a:solidFill>
              <a:schemeClr val="accent2"/>
            </a:solidFill>
            <a:prstDash val="sys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D211249-79A4-49F9-8106-88EB13319BEF}"/>
              </a:ext>
            </a:extLst>
          </p:cNvPr>
          <p:cNvCxnSpPr>
            <a:cxnSpLocks/>
            <a:stCxn id="12" idx="6"/>
            <a:endCxn id="9" idx="4"/>
          </p:cNvCxnSpPr>
          <p:nvPr/>
        </p:nvCxnSpPr>
        <p:spPr>
          <a:xfrm flipV="1">
            <a:off x="3604981" y="4426045"/>
            <a:ext cx="2491018" cy="1137624"/>
          </a:xfrm>
          <a:prstGeom prst="bentConnector2">
            <a:avLst/>
          </a:prstGeom>
          <a:ln w="34925" cap="flat" cmpd="sng" algn="ctr">
            <a:solidFill>
              <a:schemeClr val="accent2"/>
            </a:solidFill>
            <a:prstDash val="sys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2F07CEE-DDD8-473F-8BD4-ADEA5BA352F3}"/>
              </a:ext>
            </a:extLst>
          </p:cNvPr>
          <p:cNvCxnSpPr>
            <a:cxnSpLocks/>
            <a:stCxn id="13" idx="0"/>
            <a:endCxn id="9" idx="6"/>
          </p:cNvCxnSpPr>
          <p:nvPr/>
        </p:nvCxnSpPr>
        <p:spPr>
          <a:xfrm rot="16200000" flipV="1">
            <a:off x="9010504" y="3966687"/>
            <a:ext cx="1414669" cy="339296"/>
          </a:xfrm>
          <a:prstGeom prst="bentConnector2">
            <a:avLst/>
          </a:prstGeom>
          <a:ln w="34925" cap="flat" cmpd="sng" algn="ctr">
            <a:solidFill>
              <a:schemeClr val="accent2"/>
            </a:solidFill>
            <a:prstDash val="sys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homem, terno, edifício&#10;&#10;Descrição gerada com muito alta confiança">
            <a:extLst>
              <a:ext uri="{FF2B5EF4-FFF2-40B4-BE49-F238E27FC236}">
                <a16:creationId xmlns:a16="http://schemas.microsoft.com/office/drawing/2014/main" id="{DC177E6D-B8BD-405A-83A3-DDD74513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54" y="2453283"/>
            <a:ext cx="5161990" cy="43154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759507-5AFD-4FEF-9D53-416A629F170F}"/>
              </a:ext>
            </a:extLst>
          </p:cNvPr>
          <p:cNvSpPr txBox="1"/>
          <p:nvPr/>
        </p:nvSpPr>
        <p:spPr>
          <a:xfrm>
            <a:off x="3457053" y="4643021"/>
            <a:ext cx="5161990" cy="1323439"/>
          </a:xfrm>
          <a:prstGeom prst="rect">
            <a:avLst/>
          </a:prstGeom>
          <a:solidFill>
            <a:srgbClr val="3B383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+mj-lt"/>
              </a:rPr>
              <a:t>Por onde começo?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764DE04-0D11-4907-A1BC-F0116A8BD9C2}"/>
              </a:ext>
            </a:extLst>
          </p:cNvPr>
          <p:cNvGrpSpPr/>
          <p:nvPr/>
        </p:nvGrpSpPr>
        <p:grpSpPr>
          <a:xfrm>
            <a:off x="2643807" y="2431954"/>
            <a:ext cx="6904383" cy="1994091"/>
            <a:chOff x="2643807" y="2431954"/>
            <a:chExt cx="6904383" cy="1994091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3F6BDF-4518-49C9-99D7-DA83DB75AF22}"/>
                </a:ext>
              </a:extLst>
            </p:cNvPr>
            <p:cNvSpPr/>
            <p:nvPr/>
          </p:nvSpPr>
          <p:spPr>
            <a:xfrm>
              <a:off x="2643807" y="2431954"/>
              <a:ext cx="6904383" cy="199409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E62F71-A5C1-4617-A72A-D80429E50005}"/>
                </a:ext>
              </a:extLst>
            </p:cNvPr>
            <p:cNvSpPr txBox="1"/>
            <p:nvPr/>
          </p:nvSpPr>
          <p:spPr>
            <a:xfrm>
              <a:off x="3025287" y="2644170"/>
              <a:ext cx="61414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600" b="1" dirty="0" err="1">
                  <a:solidFill>
                    <a:schemeClr val="accent4"/>
                  </a:solidFill>
                  <a:latin typeface="+mj-lt"/>
                </a:rPr>
                <a:t>Machine</a:t>
              </a:r>
              <a:r>
                <a:rPr lang="pt-BR" sz="9600" b="1" dirty="0">
                  <a:solidFill>
                    <a:schemeClr val="accent4"/>
                  </a:solidFill>
                  <a:latin typeface="+mj-lt"/>
                </a:rPr>
                <a:t>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9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90D6EBD-9976-4D4A-9AEA-B49D22AD44FE}"/>
              </a:ext>
            </a:extLst>
          </p:cNvPr>
          <p:cNvSpPr/>
          <p:nvPr/>
        </p:nvSpPr>
        <p:spPr>
          <a:xfrm>
            <a:off x="143431" y="11474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Definir um </a:t>
            </a:r>
            <a:br>
              <a:rPr lang="pt-BR" sz="2800" dirty="0"/>
            </a:br>
            <a:r>
              <a:rPr lang="pt-BR" sz="2800" dirty="0"/>
              <a:t>problema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C68711F-84A5-4F5F-982C-3CEF64935586}"/>
              </a:ext>
            </a:extLst>
          </p:cNvPr>
          <p:cNvSpPr/>
          <p:nvPr/>
        </p:nvSpPr>
        <p:spPr>
          <a:xfrm>
            <a:off x="3254186" y="11474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Coletar os </a:t>
            </a:r>
            <a:br>
              <a:rPr lang="pt-BR" sz="2800" dirty="0"/>
            </a:br>
            <a:r>
              <a:rPr lang="pt-BR" sz="2800" dirty="0"/>
              <a:t>dados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F732D02-3A05-4B73-9C74-AA8038EC65FC}"/>
              </a:ext>
            </a:extLst>
          </p:cNvPr>
          <p:cNvSpPr/>
          <p:nvPr/>
        </p:nvSpPr>
        <p:spPr>
          <a:xfrm>
            <a:off x="6364941" y="11474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Preparar </a:t>
            </a:r>
            <a:br>
              <a:rPr lang="pt-BR" sz="2800" dirty="0"/>
            </a:br>
            <a:r>
              <a:rPr lang="pt-BR" sz="2800" dirty="0"/>
              <a:t>os dados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521FC12-00AD-4115-A7B3-658A9CBEB544}"/>
              </a:ext>
            </a:extLst>
          </p:cNvPr>
          <p:cNvSpPr/>
          <p:nvPr/>
        </p:nvSpPr>
        <p:spPr>
          <a:xfrm>
            <a:off x="9475696" y="11474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Treinar os</a:t>
            </a:r>
            <a:br>
              <a:rPr lang="pt-BR" sz="2800" dirty="0"/>
            </a:br>
            <a:r>
              <a:rPr lang="pt-BR" sz="2800" dirty="0"/>
              <a:t>modelos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A29F6D-C884-4C8C-9ED1-2179E0D2C4D3}"/>
              </a:ext>
            </a:extLst>
          </p:cNvPr>
          <p:cNvSpPr/>
          <p:nvPr/>
        </p:nvSpPr>
        <p:spPr>
          <a:xfrm>
            <a:off x="3254186" y="43483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Avaliar os</a:t>
            </a:r>
            <a:br>
              <a:rPr lang="pt-BR" sz="2800" dirty="0"/>
            </a:br>
            <a:r>
              <a:rPr lang="pt-BR" sz="2800" dirty="0"/>
              <a:t>modelos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64A22F-2E23-4681-AC14-5DCF53B176D8}"/>
              </a:ext>
            </a:extLst>
          </p:cNvPr>
          <p:cNvSpPr/>
          <p:nvPr/>
        </p:nvSpPr>
        <p:spPr>
          <a:xfrm>
            <a:off x="6364941" y="43483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Implantar o</a:t>
            </a:r>
            <a:br>
              <a:rPr lang="pt-BR" sz="2800" dirty="0"/>
            </a:br>
            <a:r>
              <a:rPr lang="pt-BR" sz="2800" dirty="0"/>
              <a:t>modelo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3CC23CF-9965-4467-AB7E-E3FC55DECEEE}"/>
              </a:ext>
            </a:extLst>
          </p:cNvPr>
          <p:cNvSpPr/>
          <p:nvPr/>
        </p:nvSpPr>
        <p:spPr>
          <a:xfrm>
            <a:off x="9475696" y="4348380"/>
            <a:ext cx="2250140" cy="1440000"/>
          </a:xfrm>
          <a:prstGeom prst="ellipse">
            <a:avLst/>
          </a:prstGeom>
          <a:solidFill>
            <a:srgbClr val="FFFFFF">
              <a:alpha val="10196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2800" dirty="0"/>
              <a:t>Apresentar</a:t>
            </a:r>
            <a:br>
              <a:rPr lang="pt-BR" sz="2800" dirty="0"/>
            </a:br>
            <a:r>
              <a:rPr lang="pt-BR" sz="2800" dirty="0"/>
              <a:t>os resultados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90BAD47-245D-4758-A769-5E54ECAED369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393571" y="1867480"/>
            <a:ext cx="860615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2F9064A-CB58-43BC-824F-E241C1D3FC8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5504326" y="1867480"/>
            <a:ext cx="860615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A768BE9-5E2F-41DD-8371-4486D8D7B4DE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480612" y="1867480"/>
            <a:ext cx="995084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6588993-56AA-4C3D-98D1-98E2C6CED1F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5504326" y="5068380"/>
            <a:ext cx="860615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BA6308D-B7F5-4AD0-9461-D1A516FB272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8615081" y="5068380"/>
            <a:ext cx="860615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D3985290-08A8-41B2-BD04-AB027250B06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6609561" y="357175"/>
            <a:ext cx="1760900" cy="6221510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0EE39DB-5073-4F4A-B2C3-E69A097BD28B}"/>
              </a:ext>
            </a:extLst>
          </p:cNvPr>
          <p:cNvGrpSpPr/>
          <p:nvPr/>
        </p:nvGrpSpPr>
        <p:grpSpPr>
          <a:xfrm>
            <a:off x="982159" y="1867480"/>
            <a:ext cx="9618607" cy="3920900"/>
            <a:chOff x="982159" y="1867480"/>
            <a:chExt cx="9618607" cy="3920900"/>
          </a:xfrm>
        </p:grpSpPr>
        <p:cxnSp>
          <p:nvCxnSpPr>
            <p:cNvPr id="40" name="Conector: Curvo 39">
              <a:extLst>
                <a:ext uri="{FF2B5EF4-FFF2-40B4-BE49-F238E27FC236}">
                  <a16:creationId xmlns:a16="http://schemas.microsoft.com/office/drawing/2014/main" id="{9F8396B1-CD56-4599-806F-97C67A6EA4AE}"/>
                </a:ext>
              </a:extLst>
            </p:cNvPr>
            <p:cNvCxnSpPr>
              <a:cxnSpLocks/>
              <a:stCxn id="16" idx="4"/>
              <a:endCxn id="9" idx="2"/>
            </p:cNvCxnSpPr>
            <p:nvPr/>
          </p:nvCxnSpPr>
          <p:spPr>
            <a:xfrm rot="5400000" flipH="1">
              <a:off x="4967026" y="154640"/>
              <a:ext cx="3920900" cy="7346580"/>
            </a:xfrm>
            <a:prstGeom prst="curvedConnector4">
              <a:avLst>
                <a:gd name="adj1" fmla="val -25493"/>
                <a:gd name="adj2" fmla="val 113607"/>
              </a:avLst>
            </a:prstGeom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3305226-2884-4F6B-A3DC-1E7D67535D53}"/>
                </a:ext>
              </a:extLst>
            </p:cNvPr>
            <p:cNvSpPr txBox="1"/>
            <p:nvPr/>
          </p:nvSpPr>
          <p:spPr>
            <a:xfrm>
              <a:off x="982159" y="4806770"/>
              <a:ext cx="1411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err="1">
                  <a:solidFill>
                    <a:schemeClr val="bg1"/>
                  </a:solidFill>
                </a:rPr>
                <a:t>Retreino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93C6107-9215-4ACF-ABBE-AB93B78DE6D4}"/>
              </a:ext>
            </a:extLst>
          </p:cNvPr>
          <p:cNvSpPr txBox="1"/>
          <p:nvPr/>
        </p:nvSpPr>
        <p:spPr>
          <a:xfrm>
            <a:off x="2182909" y="-39677"/>
            <a:ext cx="7826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+mj-lt"/>
              </a:rPr>
              <a:t>7 passos de </a:t>
            </a:r>
            <a:r>
              <a:rPr lang="pt-BR" sz="7200" b="1" dirty="0" err="1">
                <a:solidFill>
                  <a:schemeClr val="bg1"/>
                </a:solidFill>
                <a:latin typeface="+mj-lt"/>
              </a:rPr>
              <a:t>Machine</a:t>
            </a:r>
            <a:r>
              <a:rPr lang="pt-BR" sz="7200" b="1" dirty="0">
                <a:solidFill>
                  <a:schemeClr val="bg1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6351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175C0-4618-49D5-9649-F085528DEA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308506"/>
            <a:ext cx="5307104" cy="2719387"/>
          </a:xfrm>
          <a:solidFill>
            <a:srgbClr val="FFFFFF">
              <a:alpha val="10196"/>
            </a:srgb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8000" dirty="0" err="1"/>
              <a:t>Vamos</a:t>
            </a:r>
            <a:r>
              <a:rPr lang="en-US" sz="8000" dirty="0"/>
              <a:t> pro </a:t>
            </a:r>
            <a:br>
              <a:rPr lang="en-US" sz="8000" dirty="0"/>
            </a:br>
            <a:r>
              <a:rPr lang="en-US" sz="8000" dirty="0"/>
              <a:t>Hands On?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5CCDC8-1D4E-41CE-8EC7-1A2E27B0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4" y="0"/>
            <a:ext cx="6884896" cy="68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C2BD79-02CD-4E2E-9C21-CE33F021332C}"/>
              </a:ext>
            </a:extLst>
          </p:cNvPr>
          <p:cNvSpPr/>
          <p:nvPr/>
        </p:nvSpPr>
        <p:spPr>
          <a:xfrm>
            <a:off x="2616456" y="2360130"/>
            <a:ext cx="5225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https://studio.azureml.net/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14D724-3B4E-4369-A3BE-E1FB5A64783E}"/>
              </a:ext>
            </a:extLst>
          </p:cNvPr>
          <p:cNvSpPr/>
          <p:nvPr/>
        </p:nvSpPr>
        <p:spPr>
          <a:xfrm>
            <a:off x="2616456" y="4421091"/>
            <a:ext cx="7755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https://github.com/lucianabl/gabbh2018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D41E8-F66C-42BA-A70E-A49A8D9A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6456" y="234023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DD87D7-E53C-4480-9800-14A3434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6456" y="44121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0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leta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3BC"/>
      </a:accent1>
      <a:accent2>
        <a:srgbClr val="24A386"/>
      </a:accent2>
      <a:accent3>
        <a:srgbClr val="F05263"/>
      </a:accent3>
      <a:accent4>
        <a:srgbClr val="D19F28"/>
      </a:accent4>
      <a:accent5>
        <a:srgbClr val="44546A"/>
      </a:accent5>
      <a:accent6>
        <a:srgbClr val="E7E6E6"/>
      </a:accent6>
      <a:hlink>
        <a:srgbClr val="0563C1"/>
      </a:hlink>
      <a:folHlink>
        <a:srgbClr val="954F72"/>
      </a:folHlink>
    </a:clrScheme>
    <a:fontScheme name="Personalizada 1">
      <a:majorFont>
        <a:latin typeface="Moon Flower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Moon Flower</vt:lpstr>
      <vt:lpstr>Tema do Office</vt:lpstr>
      <vt:lpstr>Machine Learning: Hands On no Azure Machine Learning Studio</vt:lpstr>
      <vt:lpstr>Apresentação do PowerPoint</vt:lpstr>
      <vt:lpstr>Apresentação do PowerPoint</vt:lpstr>
      <vt:lpstr>Apresentação do PowerPoint</vt:lpstr>
      <vt:lpstr>Apresentação do PowerPoint</vt:lpstr>
      <vt:lpstr>Vamos pro  Hands On?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Lima</dc:creator>
  <cp:lastModifiedBy>Luciana Lima</cp:lastModifiedBy>
  <cp:revision>25</cp:revision>
  <dcterms:created xsi:type="dcterms:W3CDTF">2018-04-05T23:15:20Z</dcterms:created>
  <dcterms:modified xsi:type="dcterms:W3CDTF">2018-04-18T01:12:08Z</dcterms:modified>
</cp:coreProperties>
</file>