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62F1-D6B2-45CA-8E3E-C0F0B393E449}" type="datetimeFigureOut">
              <a:rPr lang="es-AR" smtClean="0"/>
              <a:t>15/9/2024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0F68-D045-47C9-8449-6F94C43FB59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316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62F1-D6B2-45CA-8E3E-C0F0B393E449}" type="datetimeFigureOut">
              <a:rPr lang="es-AR" smtClean="0"/>
              <a:t>15/9/2024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0F68-D045-47C9-8449-6F94C43FB59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88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62F1-D6B2-45CA-8E3E-C0F0B393E449}" type="datetimeFigureOut">
              <a:rPr lang="es-AR" smtClean="0"/>
              <a:t>15/9/2024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0F68-D045-47C9-8449-6F94C43FB59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474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62F1-D6B2-45CA-8E3E-C0F0B393E449}" type="datetimeFigureOut">
              <a:rPr lang="es-AR" smtClean="0"/>
              <a:t>15/9/2024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0F68-D045-47C9-8449-6F94C43FB59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440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62F1-D6B2-45CA-8E3E-C0F0B393E449}" type="datetimeFigureOut">
              <a:rPr lang="es-AR" smtClean="0"/>
              <a:t>15/9/2024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0F68-D045-47C9-8449-6F94C43FB59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2438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62F1-D6B2-45CA-8E3E-C0F0B393E449}" type="datetimeFigureOut">
              <a:rPr lang="es-AR" smtClean="0"/>
              <a:t>15/9/2024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0F68-D045-47C9-8449-6F94C43FB59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430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62F1-D6B2-45CA-8E3E-C0F0B393E449}" type="datetimeFigureOut">
              <a:rPr lang="es-AR" smtClean="0"/>
              <a:t>15/9/2024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0F68-D045-47C9-8449-6F94C43FB59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1838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62F1-D6B2-45CA-8E3E-C0F0B393E449}" type="datetimeFigureOut">
              <a:rPr lang="es-AR" smtClean="0"/>
              <a:t>15/9/2024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0F68-D045-47C9-8449-6F94C43FB59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931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62F1-D6B2-45CA-8E3E-C0F0B393E449}" type="datetimeFigureOut">
              <a:rPr lang="es-AR" smtClean="0"/>
              <a:t>15/9/2024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0F68-D045-47C9-8449-6F94C43FB59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688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62F1-D6B2-45CA-8E3E-C0F0B393E449}" type="datetimeFigureOut">
              <a:rPr lang="es-AR" smtClean="0"/>
              <a:t>15/9/2024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0F68-D045-47C9-8449-6F94C43FB59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454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62F1-D6B2-45CA-8E3E-C0F0B393E449}" type="datetimeFigureOut">
              <a:rPr lang="es-AR" smtClean="0"/>
              <a:t>15/9/2024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0F68-D045-47C9-8449-6F94C43FB59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746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062F1-D6B2-45CA-8E3E-C0F0B393E449}" type="datetimeFigureOut">
              <a:rPr lang="es-AR" smtClean="0"/>
              <a:t>15/9/2024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0F68-D045-47C9-8449-6F94C43FB59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887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601" y="931554"/>
            <a:ext cx="1254552" cy="770954"/>
          </a:xfrm>
          <a:prstGeom prst="rect">
            <a:avLst/>
          </a:prstGeom>
        </p:spPr>
      </p:pic>
      <p:sp>
        <p:nvSpPr>
          <p:cNvPr id="19" name="Flecha derecha 18"/>
          <p:cNvSpPr/>
          <p:nvPr/>
        </p:nvSpPr>
        <p:spPr>
          <a:xfrm rot="5400000" flipH="1">
            <a:off x="1861312" y="1622149"/>
            <a:ext cx="359632" cy="2854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20" name="Flecha derecha 19"/>
          <p:cNvSpPr/>
          <p:nvPr/>
        </p:nvSpPr>
        <p:spPr>
          <a:xfrm rot="10800000" flipH="1">
            <a:off x="1178227" y="1319591"/>
            <a:ext cx="378374" cy="26549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21" name="CuadroTexto 20"/>
          <p:cNvSpPr txBox="1"/>
          <p:nvPr/>
        </p:nvSpPr>
        <p:spPr>
          <a:xfrm>
            <a:off x="1727886" y="1996959"/>
            <a:ext cx="745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PISO</a:t>
            </a:r>
            <a:endParaRPr lang="es-AR" sz="135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58170" y="1284999"/>
            <a:ext cx="830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MURO</a:t>
            </a:r>
            <a:endParaRPr lang="es-AR" sz="1400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69" y="3935568"/>
            <a:ext cx="2492658" cy="2473581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910" y="3935568"/>
            <a:ext cx="2536608" cy="2517195"/>
          </a:xfrm>
          <a:prstGeom prst="rect">
            <a:avLst/>
          </a:prstGeom>
        </p:spPr>
      </p:pic>
      <p:sp>
        <p:nvSpPr>
          <p:cNvPr id="25" name="CuadroTexto 24"/>
          <p:cNvSpPr txBox="1"/>
          <p:nvPr/>
        </p:nvSpPr>
        <p:spPr>
          <a:xfrm>
            <a:off x="225409" y="325190"/>
            <a:ext cx="298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solidFill>
                  <a:srgbClr val="FF0000"/>
                </a:solidFill>
              </a:rPr>
              <a:t>SENSORES:</a:t>
            </a:r>
            <a:endParaRPr lang="es-AR" sz="2800" dirty="0">
              <a:solidFill>
                <a:srgbClr val="FF0000"/>
              </a:solidFill>
            </a:endParaRP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510" y="931554"/>
            <a:ext cx="1254552" cy="770954"/>
          </a:xfrm>
          <a:prstGeom prst="rect">
            <a:avLst/>
          </a:prstGeom>
        </p:spPr>
      </p:pic>
      <p:sp>
        <p:nvSpPr>
          <p:cNvPr id="27" name="Flecha derecha 26"/>
          <p:cNvSpPr/>
          <p:nvPr/>
        </p:nvSpPr>
        <p:spPr>
          <a:xfrm rot="5400000">
            <a:off x="7182301" y="1644203"/>
            <a:ext cx="275899" cy="1576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29" name="CuadroTexto 28"/>
          <p:cNvSpPr txBox="1"/>
          <p:nvPr/>
        </p:nvSpPr>
        <p:spPr>
          <a:xfrm>
            <a:off x="6576118" y="1866154"/>
            <a:ext cx="16459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350" dirty="0" smtClean="0"/>
              <a:t>Motor1  Motor2</a:t>
            </a:r>
            <a:endParaRPr lang="es-AR" sz="135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5296318" y="325190"/>
            <a:ext cx="298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solidFill>
                  <a:srgbClr val="FF0000"/>
                </a:solidFill>
              </a:rPr>
              <a:t>ACTUADORES:</a:t>
            </a:r>
            <a:endParaRPr lang="es-AR" sz="2800" dirty="0">
              <a:solidFill>
                <a:srgbClr val="FF0000"/>
              </a:solidFill>
            </a:endParaRPr>
          </a:p>
        </p:txBody>
      </p:sp>
      <p:sp>
        <p:nvSpPr>
          <p:cNvPr id="32" name="Flecha derecha 31"/>
          <p:cNvSpPr/>
          <p:nvPr/>
        </p:nvSpPr>
        <p:spPr>
          <a:xfrm rot="5400000">
            <a:off x="6923111" y="1692655"/>
            <a:ext cx="275899" cy="1576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</p:spTree>
    <p:extLst>
      <p:ext uri="{BB962C8B-B14F-4D97-AF65-F5344CB8AC3E}">
        <p14:creationId xmlns:p14="http://schemas.microsoft.com/office/powerpoint/2010/main" val="2813280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o 4"/>
          <p:cNvSpPr/>
          <p:nvPr/>
        </p:nvSpPr>
        <p:spPr>
          <a:xfrm rot="20209746">
            <a:off x="1787085" y="3930325"/>
            <a:ext cx="483670" cy="490889"/>
          </a:xfrm>
          <a:prstGeom prst="arc">
            <a:avLst>
              <a:gd name="adj1" fmla="val 8480610"/>
              <a:gd name="adj2" fmla="val 24523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7" name="CuadroTexto 6"/>
          <p:cNvSpPr txBox="1"/>
          <p:nvPr/>
        </p:nvSpPr>
        <p:spPr>
          <a:xfrm rot="20799953">
            <a:off x="1593140" y="3660305"/>
            <a:ext cx="886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PISO</a:t>
            </a:r>
            <a:endParaRPr lang="es-AR" sz="1600" dirty="0"/>
          </a:p>
        </p:txBody>
      </p:sp>
      <p:sp>
        <p:nvSpPr>
          <p:cNvPr id="8" name="Elipse 7"/>
          <p:cNvSpPr/>
          <p:nvPr/>
        </p:nvSpPr>
        <p:spPr>
          <a:xfrm>
            <a:off x="3905803" y="4094647"/>
            <a:ext cx="1132423" cy="116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9" name="CuadroTexto 8"/>
          <p:cNvSpPr txBox="1"/>
          <p:nvPr/>
        </p:nvSpPr>
        <p:spPr>
          <a:xfrm>
            <a:off x="3856137" y="4523848"/>
            <a:ext cx="123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ACTUALIZA</a:t>
            </a:r>
            <a:endParaRPr lang="es-AR" sz="12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082388" y="5130302"/>
            <a:ext cx="966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MURO=1</a:t>
            </a:r>
          </a:p>
        </p:txBody>
      </p:sp>
      <p:sp>
        <p:nvSpPr>
          <p:cNvPr id="14" name="Arco 13"/>
          <p:cNvSpPr/>
          <p:nvPr/>
        </p:nvSpPr>
        <p:spPr>
          <a:xfrm>
            <a:off x="3041290" y="4384706"/>
            <a:ext cx="895898" cy="423580"/>
          </a:xfrm>
          <a:prstGeom prst="arc">
            <a:avLst>
              <a:gd name="adj1" fmla="val 11034830"/>
              <a:gd name="adj2" fmla="val 0"/>
            </a:avLst>
          </a:prstGeom>
          <a:ln w="158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15" name="Arco 14"/>
          <p:cNvSpPr/>
          <p:nvPr/>
        </p:nvSpPr>
        <p:spPr>
          <a:xfrm rot="10800000">
            <a:off x="3041290" y="4677277"/>
            <a:ext cx="895898" cy="423580"/>
          </a:xfrm>
          <a:prstGeom prst="arc">
            <a:avLst>
              <a:gd name="adj1" fmla="val 11034830"/>
              <a:gd name="adj2" fmla="val 0"/>
            </a:avLst>
          </a:prstGeom>
          <a:ln w="158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16" name="CuadroTexto 15"/>
          <p:cNvSpPr txBox="1"/>
          <p:nvPr/>
        </p:nvSpPr>
        <p:spPr>
          <a:xfrm>
            <a:off x="3005909" y="4069622"/>
            <a:ext cx="966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MURO=0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39" y="355528"/>
            <a:ext cx="2097554" cy="2081501"/>
          </a:xfrm>
          <a:prstGeom prst="rect">
            <a:avLst/>
          </a:prstGeom>
        </p:spPr>
      </p:pic>
      <p:sp>
        <p:nvSpPr>
          <p:cNvPr id="25" name="Elipse 24"/>
          <p:cNvSpPr/>
          <p:nvPr/>
        </p:nvSpPr>
        <p:spPr>
          <a:xfrm>
            <a:off x="1907399" y="4136282"/>
            <a:ext cx="1132423" cy="116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6" name="CuadroTexto 5"/>
          <p:cNvSpPr txBox="1"/>
          <p:nvPr/>
        </p:nvSpPr>
        <p:spPr>
          <a:xfrm>
            <a:off x="1976060" y="4577964"/>
            <a:ext cx="1319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AVANZA</a:t>
            </a:r>
            <a:endParaRPr lang="es-AR" sz="1200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>
            <a:off x="1651782" y="804171"/>
            <a:ext cx="607560" cy="362491"/>
          </a:xfrm>
          <a:prstGeom prst="rect">
            <a:avLst/>
          </a:prstGeom>
        </p:spPr>
      </p:pic>
      <p:cxnSp>
        <p:nvCxnSpPr>
          <p:cNvPr id="4" name="Conector recto de flecha 3"/>
          <p:cNvCxnSpPr/>
          <p:nvPr/>
        </p:nvCxnSpPr>
        <p:spPr>
          <a:xfrm>
            <a:off x="962526" y="635267"/>
            <a:ext cx="1013534" cy="19251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2136808" y="355528"/>
            <a:ext cx="115504" cy="5684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CuadroTexto 17"/>
          <p:cNvSpPr txBox="1"/>
          <p:nvPr/>
        </p:nvSpPr>
        <p:spPr>
          <a:xfrm>
            <a:off x="3722923" y="1073112"/>
            <a:ext cx="4574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ACTUAL=</a:t>
            </a:r>
            <a:r>
              <a:rPr lang="es-AR" b="1" dirty="0" smtClean="0">
                <a:solidFill>
                  <a:srgbClr val="FF0000"/>
                </a:solidFill>
              </a:rPr>
              <a:t>6</a:t>
            </a:r>
          </a:p>
          <a:p>
            <a:r>
              <a:rPr lang="es-AR" dirty="0" smtClean="0"/>
              <a:t>SENTIDO=2</a:t>
            </a:r>
            <a:endParaRPr lang="es-AR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185962" y="2051757"/>
            <a:ext cx="5640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Avanza, como SENTIDO es 2 ahora cuando avanza suma 4</a:t>
            </a:r>
          </a:p>
          <a:p>
            <a:endParaRPr lang="es-AR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1955562" y="641845"/>
            <a:ext cx="0" cy="3324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r 25"/>
          <p:cNvCxnSpPr/>
          <p:nvPr/>
        </p:nvCxnSpPr>
        <p:spPr>
          <a:xfrm>
            <a:off x="4045172" y="185300"/>
            <a:ext cx="827773" cy="340456"/>
          </a:xfrm>
          <a:prstGeom prst="bentConnector3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3295955" y="144379"/>
            <a:ext cx="117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PISO: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6919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o 4"/>
          <p:cNvSpPr/>
          <p:nvPr/>
        </p:nvSpPr>
        <p:spPr>
          <a:xfrm rot="20209746">
            <a:off x="1787085" y="3930325"/>
            <a:ext cx="483670" cy="490889"/>
          </a:xfrm>
          <a:prstGeom prst="arc">
            <a:avLst>
              <a:gd name="adj1" fmla="val 8480610"/>
              <a:gd name="adj2" fmla="val 24523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7" name="CuadroTexto 6"/>
          <p:cNvSpPr txBox="1"/>
          <p:nvPr/>
        </p:nvSpPr>
        <p:spPr>
          <a:xfrm rot="20799953">
            <a:off x="1593140" y="3660305"/>
            <a:ext cx="886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PISO</a:t>
            </a:r>
            <a:endParaRPr lang="es-AR" sz="1600" dirty="0"/>
          </a:p>
        </p:txBody>
      </p:sp>
      <p:sp>
        <p:nvSpPr>
          <p:cNvPr id="8" name="Elipse 7"/>
          <p:cNvSpPr/>
          <p:nvPr/>
        </p:nvSpPr>
        <p:spPr>
          <a:xfrm>
            <a:off x="3905803" y="4094647"/>
            <a:ext cx="1132423" cy="116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9" name="CuadroTexto 8"/>
          <p:cNvSpPr txBox="1"/>
          <p:nvPr/>
        </p:nvSpPr>
        <p:spPr>
          <a:xfrm>
            <a:off x="3856137" y="4523848"/>
            <a:ext cx="123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ACTUALIZA</a:t>
            </a:r>
            <a:endParaRPr lang="es-AR" sz="12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082388" y="5130302"/>
            <a:ext cx="966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MURO=1</a:t>
            </a:r>
          </a:p>
        </p:txBody>
      </p:sp>
      <p:sp>
        <p:nvSpPr>
          <p:cNvPr id="14" name="Arco 13"/>
          <p:cNvSpPr/>
          <p:nvPr/>
        </p:nvSpPr>
        <p:spPr>
          <a:xfrm>
            <a:off x="3041290" y="4384706"/>
            <a:ext cx="895898" cy="423580"/>
          </a:xfrm>
          <a:prstGeom prst="arc">
            <a:avLst>
              <a:gd name="adj1" fmla="val 11034830"/>
              <a:gd name="adj2" fmla="val 0"/>
            </a:avLst>
          </a:prstGeom>
          <a:ln w="158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15" name="Arco 14"/>
          <p:cNvSpPr/>
          <p:nvPr/>
        </p:nvSpPr>
        <p:spPr>
          <a:xfrm rot="10800000">
            <a:off x="3041290" y="4677277"/>
            <a:ext cx="895898" cy="423580"/>
          </a:xfrm>
          <a:prstGeom prst="arc">
            <a:avLst>
              <a:gd name="adj1" fmla="val 11034830"/>
              <a:gd name="adj2" fmla="val 0"/>
            </a:avLst>
          </a:prstGeom>
          <a:ln w="158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16" name="CuadroTexto 15"/>
          <p:cNvSpPr txBox="1"/>
          <p:nvPr/>
        </p:nvSpPr>
        <p:spPr>
          <a:xfrm>
            <a:off x="3005909" y="4069622"/>
            <a:ext cx="966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MURO=0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39" y="355528"/>
            <a:ext cx="2097554" cy="2081501"/>
          </a:xfrm>
          <a:prstGeom prst="rect">
            <a:avLst/>
          </a:prstGeom>
        </p:spPr>
      </p:pic>
      <p:sp>
        <p:nvSpPr>
          <p:cNvPr id="25" name="Elipse 24"/>
          <p:cNvSpPr/>
          <p:nvPr/>
        </p:nvSpPr>
        <p:spPr>
          <a:xfrm>
            <a:off x="1907399" y="4136282"/>
            <a:ext cx="1132423" cy="116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6" name="CuadroTexto 5"/>
          <p:cNvSpPr txBox="1"/>
          <p:nvPr/>
        </p:nvSpPr>
        <p:spPr>
          <a:xfrm>
            <a:off x="1976060" y="4577964"/>
            <a:ext cx="1319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AVANZA</a:t>
            </a:r>
            <a:endParaRPr lang="es-AR" sz="1200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>
            <a:off x="1651782" y="804171"/>
            <a:ext cx="607560" cy="362491"/>
          </a:xfrm>
          <a:prstGeom prst="rect">
            <a:avLst/>
          </a:prstGeom>
        </p:spPr>
      </p:pic>
      <p:cxnSp>
        <p:nvCxnSpPr>
          <p:cNvPr id="4" name="Conector recto de flecha 3"/>
          <p:cNvCxnSpPr/>
          <p:nvPr/>
        </p:nvCxnSpPr>
        <p:spPr>
          <a:xfrm>
            <a:off x="962526" y="635267"/>
            <a:ext cx="1013534" cy="19251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2136807" y="355528"/>
            <a:ext cx="115506" cy="5495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CuadroTexto 17"/>
          <p:cNvSpPr txBox="1"/>
          <p:nvPr/>
        </p:nvSpPr>
        <p:spPr>
          <a:xfrm>
            <a:off x="3722923" y="1073112"/>
            <a:ext cx="4574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ACTUAL=6</a:t>
            </a:r>
          </a:p>
          <a:p>
            <a:r>
              <a:rPr lang="es-AR" dirty="0" smtClean="0"/>
              <a:t>SENTIDO=2</a:t>
            </a:r>
            <a:endParaRPr lang="es-AR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295955" y="144379"/>
            <a:ext cx="117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MURO: 1</a:t>
            </a:r>
            <a:endParaRPr lang="es-AR" dirty="0"/>
          </a:p>
        </p:txBody>
      </p:sp>
      <p:sp>
        <p:nvSpPr>
          <p:cNvPr id="2" name="CuadroTexto 1"/>
          <p:cNvSpPr txBox="1"/>
          <p:nvPr/>
        </p:nvSpPr>
        <p:spPr>
          <a:xfrm>
            <a:off x="5592278" y="279133"/>
            <a:ext cx="35517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Mira alrededor:</a:t>
            </a:r>
          </a:p>
          <a:p>
            <a:r>
              <a:rPr lang="es-AR" dirty="0" smtClean="0"/>
              <a:t>¿Qué valor tienen las posiciones?</a:t>
            </a:r>
          </a:p>
          <a:p>
            <a:r>
              <a:rPr lang="es-AR" dirty="0" smtClean="0"/>
              <a:t>ACTUAL- 4 =  2 tiene 4</a:t>
            </a:r>
          </a:p>
          <a:p>
            <a:r>
              <a:rPr lang="es-AR" dirty="0" smtClean="0"/>
              <a:t>ACTUAL+1 = 7  tiene 2</a:t>
            </a:r>
          </a:p>
          <a:p>
            <a:r>
              <a:rPr lang="es-AR" dirty="0" smtClean="0"/>
              <a:t>ACTUAL-1 = 5 tiene 4</a:t>
            </a:r>
            <a:endParaRPr lang="es-AR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1955562" y="641845"/>
            <a:ext cx="0" cy="3324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1646973" y="1305187"/>
            <a:ext cx="605340" cy="11083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148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o 4"/>
          <p:cNvSpPr/>
          <p:nvPr/>
        </p:nvSpPr>
        <p:spPr>
          <a:xfrm rot="20209746">
            <a:off x="1787085" y="3930325"/>
            <a:ext cx="483670" cy="490889"/>
          </a:xfrm>
          <a:prstGeom prst="arc">
            <a:avLst>
              <a:gd name="adj1" fmla="val 8480610"/>
              <a:gd name="adj2" fmla="val 24523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7" name="CuadroTexto 6"/>
          <p:cNvSpPr txBox="1"/>
          <p:nvPr/>
        </p:nvSpPr>
        <p:spPr>
          <a:xfrm rot="20799953">
            <a:off x="1593140" y="3660305"/>
            <a:ext cx="886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PISO</a:t>
            </a:r>
            <a:endParaRPr lang="es-AR" sz="1600" dirty="0"/>
          </a:p>
        </p:txBody>
      </p:sp>
      <p:sp>
        <p:nvSpPr>
          <p:cNvPr id="8" name="Elipse 7"/>
          <p:cNvSpPr/>
          <p:nvPr/>
        </p:nvSpPr>
        <p:spPr>
          <a:xfrm>
            <a:off x="3905803" y="4094647"/>
            <a:ext cx="1132423" cy="116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9" name="CuadroTexto 8"/>
          <p:cNvSpPr txBox="1"/>
          <p:nvPr/>
        </p:nvSpPr>
        <p:spPr>
          <a:xfrm>
            <a:off x="3856137" y="4523848"/>
            <a:ext cx="123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ACTUALIZA</a:t>
            </a:r>
            <a:endParaRPr lang="es-AR" sz="12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082388" y="5130302"/>
            <a:ext cx="966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MURO=1</a:t>
            </a:r>
          </a:p>
        </p:txBody>
      </p:sp>
      <p:sp>
        <p:nvSpPr>
          <p:cNvPr id="14" name="Arco 13"/>
          <p:cNvSpPr/>
          <p:nvPr/>
        </p:nvSpPr>
        <p:spPr>
          <a:xfrm>
            <a:off x="3041290" y="4384706"/>
            <a:ext cx="895898" cy="423580"/>
          </a:xfrm>
          <a:prstGeom prst="arc">
            <a:avLst>
              <a:gd name="adj1" fmla="val 11034830"/>
              <a:gd name="adj2" fmla="val 0"/>
            </a:avLst>
          </a:prstGeom>
          <a:ln w="158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15" name="Arco 14"/>
          <p:cNvSpPr/>
          <p:nvPr/>
        </p:nvSpPr>
        <p:spPr>
          <a:xfrm rot="10800000">
            <a:off x="3041290" y="4677277"/>
            <a:ext cx="895898" cy="423580"/>
          </a:xfrm>
          <a:prstGeom prst="arc">
            <a:avLst>
              <a:gd name="adj1" fmla="val 11034830"/>
              <a:gd name="adj2" fmla="val 0"/>
            </a:avLst>
          </a:prstGeom>
          <a:ln w="158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16" name="CuadroTexto 15"/>
          <p:cNvSpPr txBox="1"/>
          <p:nvPr/>
        </p:nvSpPr>
        <p:spPr>
          <a:xfrm>
            <a:off x="3005909" y="4069622"/>
            <a:ext cx="966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MURO=0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39" y="355528"/>
            <a:ext cx="2097554" cy="2081501"/>
          </a:xfrm>
          <a:prstGeom prst="rect">
            <a:avLst/>
          </a:prstGeom>
        </p:spPr>
      </p:pic>
      <p:sp>
        <p:nvSpPr>
          <p:cNvPr id="25" name="Elipse 24"/>
          <p:cNvSpPr/>
          <p:nvPr/>
        </p:nvSpPr>
        <p:spPr>
          <a:xfrm>
            <a:off x="1907399" y="4136282"/>
            <a:ext cx="1132423" cy="116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6" name="CuadroTexto 5"/>
          <p:cNvSpPr txBox="1"/>
          <p:nvPr/>
        </p:nvSpPr>
        <p:spPr>
          <a:xfrm>
            <a:off x="1976060" y="4577964"/>
            <a:ext cx="1319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AVANZA</a:t>
            </a:r>
            <a:endParaRPr lang="es-AR" sz="1200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2988" flipH="1">
            <a:off x="1519556" y="907590"/>
            <a:ext cx="607560" cy="362491"/>
          </a:xfrm>
          <a:prstGeom prst="rect">
            <a:avLst/>
          </a:prstGeom>
        </p:spPr>
      </p:pic>
      <p:cxnSp>
        <p:nvCxnSpPr>
          <p:cNvPr id="4" name="Conector recto de flecha 3"/>
          <p:cNvCxnSpPr/>
          <p:nvPr/>
        </p:nvCxnSpPr>
        <p:spPr>
          <a:xfrm>
            <a:off x="962526" y="635267"/>
            <a:ext cx="1013534" cy="19251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2136807" y="355528"/>
            <a:ext cx="115506" cy="5495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CuadroTexto 17"/>
          <p:cNvSpPr txBox="1"/>
          <p:nvPr/>
        </p:nvSpPr>
        <p:spPr>
          <a:xfrm>
            <a:off x="3722923" y="1073112"/>
            <a:ext cx="4574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ACTUAL=6</a:t>
            </a:r>
          </a:p>
          <a:p>
            <a:r>
              <a:rPr lang="es-AR" dirty="0" smtClean="0"/>
              <a:t>SENTIDO=</a:t>
            </a:r>
            <a:r>
              <a:rPr lang="es-AR" b="1" dirty="0" smtClean="0">
                <a:solidFill>
                  <a:srgbClr val="FF0000"/>
                </a:solidFill>
              </a:rPr>
              <a:t>1</a:t>
            </a:r>
            <a:endParaRPr lang="es-AR" b="1" dirty="0">
              <a:solidFill>
                <a:srgbClr val="FF0000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3295955" y="144379"/>
            <a:ext cx="117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MURO: 1</a:t>
            </a:r>
            <a:endParaRPr lang="es-AR" dirty="0"/>
          </a:p>
        </p:txBody>
      </p:sp>
      <p:sp>
        <p:nvSpPr>
          <p:cNvPr id="2" name="CuadroTexto 1"/>
          <p:cNvSpPr txBox="1"/>
          <p:nvPr/>
        </p:nvSpPr>
        <p:spPr>
          <a:xfrm>
            <a:off x="5592278" y="279133"/>
            <a:ext cx="35517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Mira alrededor:</a:t>
            </a:r>
          </a:p>
          <a:p>
            <a:r>
              <a:rPr lang="es-AR" dirty="0" smtClean="0"/>
              <a:t>¿Qué valor tienen las posiciones?</a:t>
            </a:r>
          </a:p>
          <a:p>
            <a:r>
              <a:rPr lang="es-AR" dirty="0" smtClean="0"/>
              <a:t>ACTUAL- 4 =  2 tiene 4</a:t>
            </a:r>
          </a:p>
          <a:p>
            <a:r>
              <a:rPr lang="es-AR" dirty="0" smtClean="0"/>
              <a:t>ACTUAL+1 = 7  tiene 2</a:t>
            </a:r>
          </a:p>
          <a:p>
            <a:r>
              <a:rPr lang="es-AR" dirty="0" smtClean="0"/>
              <a:t>ACTUAL-1 = 5 tiene 4</a:t>
            </a:r>
            <a:endParaRPr lang="es-AR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1955562" y="641845"/>
            <a:ext cx="0" cy="3324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1646973" y="1305187"/>
            <a:ext cx="605340" cy="11083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ángulo redondeado 22"/>
          <p:cNvSpPr/>
          <p:nvPr/>
        </p:nvSpPr>
        <p:spPr>
          <a:xfrm>
            <a:off x="5428648" y="1145406"/>
            <a:ext cx="2954956" cy="269508"/>
          </a:xfrm>
          <a:prstGeom prst="round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CuadroTexto 25"/>
          <p:cNvSpPr txBox="1"/>
          <p:nvPr/>
        </p:nvSpPr>
        <p:spPr>
          <a:xfrm>
            <a:off x="3185962" y="2051757"/>
            <a:ext cx="53227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Elige casilla 7, GIRA a la izquierda (mueve los motores).</a:t>
            </a:r>
          </a:p>
          <a:p>
            <a:r>
              <a:rPr lang="es-AR" dirty="0" smtClean="0"/>
              <a:t>Actualiza SENTIDO!</a:t>
            </a:r>
          </a:p>
          <a:p>
            <a:r>
              <a:rPr lang="es-AR" dirty="0" smtClean="0"/>
              <a:t>Actualiza la conexión en la Matriz (desconecta casillas 6 y 10).</a:t>
            </a:r>
          </a:p>
          <a:p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14004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o 4"/>
          <p:cNvSpPr/>
          <p:nvPr/>
        </p:nvSpPr>
        <p:spPr>
          <a:xfrm rot="20209746">
            <a:off x="1787085" y="3930325"/>
            <a:ext cx="483670" cy="490889"/>
          </a:xfrm>
          <a:prstGeom prst="arc">
            <a:avLst>
              <a:gd name="adj1" fmla="val 8480610"/>
              <a:gd name="adj2" fmla="val 24523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7" name="CuadroTexto 6"/>
          <p:cNvSpPr txBox="1"/>
          <p:nvPr/>
        </p:nvSpPr>
        <p:spPr>
          <a:xfrm rot="20799953">
            <a:off x="1593140" y="3660305"/>
            <a:ext cx="886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PISO</a:t>
            </a:r>
            <a:endParaRPr lang="es-AR" sz="1600" dirty="0"/>
          </a:p>
        </p:txBody>
      </p:sp>
      <p:sp>
        <p:nvSpPr>
          <p:cNvPr id="8" name="Elipse 7"/>
          <p:cNvSpPr/>
          <p:nvPr/>
        </p:nvSpPr>
        <p:spPr>
          <a:xfrm>
            <a:off x="3905803" y="4094647"/>
            <a:ext cx="1132423" cy="116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9" name="CuadroTexto 8"/>
          <p:cNvSpPr txBox="1"/>
          <p:nvPr/>
        </p:nvSpPr>
        <p:spPr>
          <a:xfrm>
            <a:off x="3856137" y="4523848"/>
            <a:ext cx="123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ACTUALIZA</a:t>
            </a:r>
            <a:endParaRPr lang="es-AR" sz="12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082388" y="5130302"/>
            <a:ext cx="966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MURO=1</a:t>
            </a:r>
          </a:p>
        </p:txBody>
      </p:sp>
      <p:sp>
        <p:nvSpPr>
          <p:cNvPr id="14" name="Arco 13"/>
          <p:cNvSpPr/>
          <p:nvPr/>
        </p:nvSpPr>
        <p:spPr>
          <a:xfrm>
            <a:off x="3041290" y="4384706"/>
            <a:ext cx="895898" cy="423580"/>
          </a:xfrm>
          <a:prstGeom prst="arc">
            <a:avLst>
              <a:gd name="adj1" fmla="val 11034830"/>
              <a:gd name="adj2" fmla="val 0"/>
            </a:avLst>
          </a:prstGeom>
          <a:ln w="158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15" name="Arco 14"/>
          <p:cNvSpPr/>
          <p:nvPr/>
        </p:nvSpPr>
        <p:spPr>
          <a:xfrm rot="10800000">
            <a:off x="3041290" y="4677277"/>
            <a:ext cx="895898" cy="423580"/>
          </a:xfrm>
          <a:prstGeom prst="arc">
            <a:avLst>
              <a:gd name="adj1" fmla="val 11034830"/>
              <a:gd name="adj2" fmla="val 0"/>
            </a:avLst>
          </a:prstGeom>
          <a:ln w="158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16" name="CuadroTexto 15"/>
          <p:cNvSpPr txBox="1"/>
          <p:nvPr/>
        </p:nvSpPr>
        <p:spPr>
          <a:xfrm>
            <a:off x="3005909" y="4069622"/>
            <a:ext cx="966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MURO=0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39" y="355528"/>
            <a:ext cx="2097554" cy="2081501"/>
          </a:xfrm>
          <a:prstGeom prst="rect">
            <a:avLst/>
          </a:prstGeom>
        </p:spPr>
      </p:pic>
      <p:sp>
        <p:nvSpPr>
          <p:cNvPr id="25" name="Elipse 24"/>
          <p:cNvSpPr/>
          <p:nvPr/>
        </p:nvSpPr>
        <p:spPr>
          <a:xfrm>
            <a:off x="1907399" y="4136282"/>
            <a:ext cx="1132423" cy="116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6" name="CuadroTexto 5"/>
          <p:cNvSpPr txBox="1"/>
          <p:nvPr/>
        </p:nvSpPr>
        <p:spPr>
          <a:xfrm>
            <a:off x="1976060" y="4577964"/>
            <a:ext cx="1319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AVANZA</a:t>
            </a:r>
            <a:endParaRPr lang="es-AR" sz="1200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2988" flipH="1">
            <a:off x="1519556" y="907590"/>
            <a:ext cx="607560" cy="362491"/>
          </a:xfrm>
          <a:prstGeom prst="rect">
            <a:avLst/>
          </a:prstGeom>
        </p:spPr>
      </p:pic>
      <p:cxnSp>
        <p:nvCxnSpPr>
          <p:cNvPr id="4" name="Conector recto de flecha 3"/>
          <p:cNvCxnSpPr/>
          <p:nvPr/>
        </p:nvCxnSpPr>
        <p:spPr>
          <a:xfrm>
            <a:off x="962526" y="635267"/>
            <a:ext cx="1013534" cy="19251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2136807" y="355527"/>
            <a:ext cx="115506" cy="9496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CuadroTexto 17"/>
          <p:cNvSpPr txBox="1"/>
          <p:nvPr/>
        </p:nvSpPr>
        <p:spPr>
          <a:xfrm>
            <a:off x="3722923" y="1073112"/>
            <a:ext cx="4574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ACTUAL=6</a:t>
            </a:r>
          </a:p>
          <a:p>
            <a:r>
              <a:rPr lang="es-AR" dirty="0" smtClean="0"/>
              <a:t>SENTIDO=1</a:t>
            </a:r>
            <a:endParaRPr lang="es-AR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295955" y="144379"/>
            <a:ext cx="117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MURO: 1</a:t>
            </a:r>
            <a:endParaRPr lang="es-AR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1955562" y="641845"/>
            <a:ext cx="0" cy="3324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1646973" y="1305187"/>
            <a:ext cx="605340" cy="11083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CuadroTexto 25"/>
          <p:cNvSpPr txBox="1"/>
          <p:nvPr/>
        </p:nvSpPr>
        <p:spPr>
          <a:xfrm>
            <a:off x="3185962" y="2051757"/>
            <a:ext cx="5322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Detecta muro de nuevo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12851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o 4"/>
          <p:cNvSpPr/>
          <p:nvPr/>
        </p:nvSpPr>
        <p:spPr>
          <a:xfrm rot="20209746">
            <a:off x="1787085" y="3930325"/>
            <a:ext cx="483670" cy="490889"/>
          </a:xfrm>
          <a:prstGeom prst="arc">
            <a:avLst>
              <a:gd name="adj1" fmla="val 8480610"/>
              <a:gd name="adj2" fmla="val 24523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7" name="CuadroTexto 6"/>
          <p:cNvSpPr txBox="1"/>
          <p:nvPr/>
        </p:nvSpPr>
        <p:spPr>
          <a:xfrm rot="20799953">
            <a:off x="1593140" y="3660305"/>
            <a:ext cx="886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PISO</a:t>
            </a:r>
            <a:endParaRPr lang="es-AR" sz="1600" dirty="0"/>
          </a:p>
        </p:txBody>
      </p:sp>
      <p:sp>
        <p:nvSpPr>
          <p:cNvPr id="8" name="Elipse 7"/>
          <p:cNvSpPr/>
          <p:nvPr/>
        </p:nvSpPr>
        <p:spPr>
          <a:xfrm>
            <a:off x="3905803" y="4094647"/>
            <a:ext cx="1132423" cy="116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9" name="CuadroTexto 8"/>
          <p:cNvSpPr txBox="1"/>
          <p:nvPr/>
        </p:nvSpPr>
        <p:spPr>
          <a:xfrm>
            <a:off x="3856137" y="4523848"/>
            <a:ext cx="123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ACTUALIZA</a:t>
            </a:r>
            <a:endParaRPr lang="es-AR" sz="12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082388" y="5130302"/>
            <a:ext cx="966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MURO=1</a:t>
            </a:r>
          </a:p>
        </p:txBody>
      </p:sp>
      <p:sp>
        <p:nvSpPr>
          <p:cNvPr id="14" name="Arco 13"/>
          <p:cNvSpPr/>
          <p:nvPr/>
        </p:nvSpPr>
        <p:spPr>
          <a:xfrm>
            <a:off x="3041290" y="4384706"/>
            <a:ext cx="895898" cy="423580"/>
          </a:xfrm>
          <a:prstGeom prst="arc">
            <a:avLst>
              <a:gd name="adj1" fmla="val 11034830"/>
              <a:gd name="adj2" fmla="val 0"/>
            </a:avLst>
          </a:prstGeom>
          <a:ln w="158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15" name="Arco 14"/>
          <p:cNvSpPr/>
          <p:nvPr/>
        </p:nvSpPr>
        <p:spPr>
          <a:xfrm rot="10800000">
            <a:off x="3041290" y="4677277"/>
            <a:ext cx="895898" cy="423580"/>
          </a:xfrm>
          <a:prstGeom prst="arc">
            <a:avLst>
              <a:gd name="adj1" fmla="val 11034830"/>
              <a:gd name="adj2" fmla="val 0"/>
            </a:avLst>
          </a:prstGeom>
          <a:ln w="158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16" name="CuadroTexto 15"/>
          <p:cNvSpPr txBox="1"/>
          <p:nvPr/>
        </p:nvSpPr>
        <p:spPr>
          <a:xfrm>
            <a:off x="3005909" y="4069622"/>
            <a:ext cx="966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MURO=0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39" y="355528"/>
            <a:ext cx="2097554" cy="2081501"/>
          </a:xfrm>
          <a:prstGeom prst="rect">
            <a:avLst/>
          </a:prstGeom>
        </p:spPr>
      </p:pic>
      <p:sp>
        <p:nvSpPr>
          <p:cNvPr id="25" name="Elipse 24"/>
          <p:cNvSpPr/>
          <p:nvPr/>
        </p:nvSpPr>
        <p:spPr>
          <a:xfrm>
            <a:off x="1907399" y="4136282"/>
            <a:ext cx="1132423" cy="116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6" name="CuadroTexto 5"/>
          <p:cNvSpPr txBox="1"/>
          <p:nvPr/>
        </p:nvSpPr>
        <p:spPr>
          <a:xfrm>
            <a:off x="1976060" y="4577964"/>
            <a:ext cx="1319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AVANZA</a:t>
            </a:r>
            <a:endParaRPr lang="es-AR" sz="1200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2988" flipH="1">
            <a:off x="1519556" y="907590"/>
            <a:ext cx="607560" cy="362491"/>
          </a:xfrm>
          <a:prstGeom prst="rect">
            <a:avLst/>
          </a:prstGeom>
        </p:spPr>
      </p:pic>
      <p:cxnSp>
        <p:nvCxnSpPr>
          <p:cNvPr id="4" name="Conector recto de flecha 3"/>
          <p:cNvCxnSpPr/>
          <p:nvPr/>
        </p:nvCxnSpPr>
        <p:spPr>
          <a:xfrm>
            <a:off x="962526" y="635267"/>
            <a:ext cx="1013534" cy="19251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2136807" y="355527"/>
            <a:ext cx="115506" cy="9496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CuadroTexto 17"/>
          <p:cNvSpPr txBox="1"/>
          <p:nvPr/>
        </p:nvSpPr>
        <p:spPr>
          <a:xfrm>
            <a:off x="3722923" y="1073112"/>
            <a:ext cx="4574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ACTUAL=6</a:t>
            </a:r>
          </a:p>
          <a:p>
            <a:r>
              <a:rPr lang="es-AR" dirty="0" smtClean="0"/>
              <a:t>SENTIDO=1</a:t>
            </a:r>
            <a:endParaRPr lang="es-AR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295955" y="144379"/>
            <a:ext cx="117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MURO: 1</a:t>
            </a:r>
            <a:endParaRPr lang="es-AR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1955562" y="641845"/>
            <a:ext cx="0" cy="3324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1646973" y="1305187"/>
            <a:ext cx="605340" cy="11083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CuadroTexto 25"/>
          <p:cNvSpPr txBox="1"/>
          <p:nvPr/>
        </p:nvSpPr>
        <p:spPr>
          <a:xfrm>
            <a:off x="3185962" y="2051757"/>
            <a:ext cx="5322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Detecta muro de nuevo</a:t>
            </a:r>
          </a:p>
          <a:p>
            <a:endParaRPr lang="es-AR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592278" y="279133"/>
            <a:ext cx="35517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Mira alrededor:</a:t>
            </a:r>
          </a:p>
          <a:p>
            <a:r>
              <a:rPr lang="es-AR" dirty="0" smtClean="0"/>
              <a:t>¿Qué valor tienen las posiciones?</a:t>
            </a:r>
          </a:p>
          <a:p>
            <a:r>
              <a:rPr lang="es-AR" dirty="0" smtClean="0"/>
              <a:t>ACTUAL- 4 =  2 tiene 4</a:t>
            </a:r>
          </a:p>
          <a:p>
            <a:r>
              <a:rPr lang="es-AR" dirty="0" smtClean="0"/>
              <a:t>ACTUAL+4 = 10  desconectada</a:t>
            </a:r>
          </a:p>
          <a:p>
            <a:r>
              <a:rPr lang="es-AR" dirty="0" smtClean="0"/>
              <a:t>ACTUAL-1 = 5 tiene 4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3055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39" y="355528"/>
            <a:ext cx="2097554" cy="208150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136807" y="355527"/>
            <a:ext cx="115506" cy="9496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CuadroTexto 19"/>
          <p:cNvSpPr txBox="1"/>
          <p:nvPr/>
        </p:nvSpPr>
        <p:spPr>
          <a:xfrm>
            <a:off x="3295954" y="144379"/>
            <a:ext cx="5116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La matriz esta toda interconectada asique se actualiza sola, cuando leo la dirección tiene el valor actualizado.</a:t>
            </a:r>
          </a:p>
          <a:p>
            <a:r>
              <a:rPr lang="es-AR" dirty="0" smtClean="0"/>
              <a:t>Porque de los vecino que recibe elije el menor y le suma uno, todo </a:t>
            </a:r>
            <a:r>
              <a:rPr lang="es-AR" dirty="0" err="1" smtClean="0"/>
              <a:t>combinacional</a:t>
            </a:r>
            <a:r>
              <a:rPr lang="es-AR" dirty="0" smtClean="0"/>
              <a:t>.</a:t>
            </a:r>
          </a:p>
          <a:p>
            <a:r>
              <a:rPr lang="es-AR" dirty="0" smtClean="0"/>
              <a:t>Lo que recibe de los vecinos atraviesa un </a:t>
            </a:r>
            <a:r>
              <a:rPr lang="es-AR" dirty="0" err="1" smtClean="0"/>
              <a:t>mux</a:t>
            </a:r>
            <a:r>
              <a:rPr lang="es-AR" dirty="0" smtClean="0"/>
              <a:t> que elije el vecino o FF, esos 4 valores (de los 4 vecinos) se almacenan en un registro.</a:t>
            </a:r>
            <a:endParaRPr lang="es-AR" dirty="0"/>
          </a:p>
        </p:txBody>
      </p:sp>
      <p:sp>
        <p:nvSpPr>
          <p:cNvPr id="22" name="Rectángulo 21"/>
          <p:cNvSpPr/>
          <p:nvPr/>
        </p:nvSpPr>
        <p:spPr>
          <a:xfrm>
            <a:off x="1646973" y="1305187"/>
            <a:ext cx="605340" cy="11083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rapecio 1"/>
          <p:cNvSpPr/>
          <p:nvPr/>
        </p:nvSpPr>
        <p:spPr>
          <a:xfrm rot="5400000">
            <a:off x="3003013" y="3638116"/>
            <a:ext cx="587137" cy="327259"/>
          </a:xfrm>
          <a:prstGeom prst="trapezoid">
            <a:avLst>
              <a:gd name="adj" fmla="val 46739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Trapecio 26"/>
          <p:cNvSpPr/>
          <p:nvPr/>
        </p:nvSpPr>
        <p:spPr>
          <a:xfrm rot="5400000">
            <a:off x="3003013" y="2929286"/>
            <a:ext cx="587137" cy="327259"/>
          </a:xfrm>
          <a:prstGeom prst="trapezoid">
            <a:avLst>
              <a:gd name="adj" fmla="val 46739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Trapecio 28"/>
          <p:cNvSpPr/>
          <p:nvPr/>
        </p:nvSpPr>
        <p:spPr>
          <a:xfrm rot="5400000">
            <a:off x="3007753" y="5063795"/>
            <a:ext cx="587137" cy="327259"/>
          </a:xfrm>
          <a:prstGeom prst="trapezoid">
            <a:avLst>
              <a:gd name="adj" fmla="val 46739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Trapecio 29"/>
          <p:cNvSpPr/>
          <p:nvPr/>
        </p:nvSpPr>
        <p:spPr>
          <a:xfrm rot="5400000">
            <a:off x="3007753" y="4354965"/>
            <a:ext cx="587137" cy="327259"/>
          </a:xfrm>
          <a:prstGeom prst="trapezoid">
            <a:avLst>
              <a:gd name="adj" fmla="val 46739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2802384" y="3193980"/>
            <a:ext cx="36576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2802384" y="3895020"/>
            <a:ext cx="36576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2802384" y="4644187"/>
            <a:ext cx="36576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>
            <a:off x="2802384" y="5383728"/>
            <a:ext cx="36576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V="1">
            <a:off x="2066124" y="2874735"/>
            <a:ext cx="1090792" cy="1568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>
            <a:off x="2041989" y="3573330"/>
            <a:ext cx="1114927" cy="244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 flipV="1">
            <a:off x="2041989" y="4324942"/>
            <a:ext cx="1114927" cy="753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>
            <a:off x="2013113" y="5042942"/>
            <a:ext cx="1143803" cy="2154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2518539" y="3021197"/>
            <a:ext cx="287154" cy="3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F</a:t>
            </a:r>
            <a:endParaRPr lang="es-AR" sz="16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2474424" y="3726801"/>
            <a:ext cx="287154" cy="3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F</a:t>
            </a:r>
            <a:endParaRPr lang="es-AR" sz="16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2518539" y="4438519"/>
            <a:ext cx="287154" cy="3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F</a:t>
            </a:r>
            <a:endParaRPr lang="es-AR" sz="1600" dirty="0"/>
          </a:p>
        </p:txBody>
      </p:sp>
      <p:sp>
        <p:nvSpPr>
          <p:cNvPr id="55" name="CuadroTexto 54"/>
          <p:cNvSpPr txBox="1"/>
          <p:nvPr/>
        </p:nvSpPr>
        <p:spPr>
          <a:xfrm>
            <a:off x="2518539" y="5156915"/>
            <a:ext cx="287154" cy="3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F</a:t>
            </a:r>
            <a:endParaRPr lang="es-AR" sz="1600" dirty="0"/>
          </a:p>
        </p:txBody>
      </p:sp>
      <p:cxnSp>
        <p:nvCxnSpPr>
          <p:cNvPr id="57" name="Conector angular 56"/>
          <p:cNvCxnSpPr>
            <a:stCxn id="27" idx="0"/>
          </p:cNvCxnSpPr>
          <p:nvPr/>
        </p:nvCxnSpPr>
        <p:spPr>
          <a:xfrm>
            <a:off x="3460211" y="3092916"/>
            <a:ext cx="1342797" cy="482858"/>
          </a:xfrm>
          <a:prstGeom prst="bentConnector3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r 57"/>
          <p:cNvCxnSpPr/>
          <p:nvPr/>
        </p:nvCxnSpPr>
        <p:spPr>
          <a:xfrm>
            <a:off x="3533904" y="3815035"/>
            <a:ext cx="1304296" cy="150571"/>
          </a:xfrm>
          <a:prstGeom prst="bentConnector3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r 59"/>
          <p:cNvCxnSpPr/>
          <p:nvPr/>
        </p:nvCxnSpPr>
        <p:spPr>
          <a:xfrm flipV="1">
            <a:off x="3533904" y="4644187"/>
            <a:ext cx="1304296" cy="610346"/>
          </a:xfrm>
          <a:prstGeom prst="bentConnector3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r 61"/>
          <p:cNvCxnSpPr/>
          <p:nvPr/>
        </p:nvCxnSpPr>
        <p:spPr>
          <a:xfrm flipV="1">
            <a:off x="3514653" y="4324942"/>
            <a:ext cx="1323547" cy="193652"/>
          </a:xfrm>
          <a:prstGeom prst="bentConnector3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4803008" y="3334345"/>
            <a:ext cx="1453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Comparador</a:t>
            </a:r>
          </a:p>
          <a:p>
            <a:endParaRPr lang="es-AR" dirty="0"/>
          </a:p>
          <a:p>
            <a:pPr algn="r"/>
            <a:r>
              <a:rPr lang="es-AR" dirty="0" smtClean="0"/>
              <a:t>Menor</a:t>
            </a:r>
            <a:endParaRPr lang="es-AR" dirty="0"/>
          </a:p>
        </p:txBody>
      </p:sp>
      <p:sp>
        <p:nvSpPr>
          <p:cNvPr id="67" name="Rectángulo 66"/>
          <p:cNvSpPr/>
          <p:nvPr/>
        </p:nvSpPr>
        <p:spPr>
          <a:xfrm>
            <a:off x="4803008" y="3334345"/>
            <a:ext cx="1520791" cy="147781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8" name="Conector recto de flecha 67"/>
          <p:cNvCxnSpPr/>
          <p:nvPr/>
        </p:nvCxnSpPr>
        <p:spPr>
          <a:xfrm flipV="1">
            <a:off x="6323799" y="4095314"/>
            <a:ext cx="532527" cy="246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 68"/>
          <p:cNvSpPr/>
          <p:nvPr/>
        </p:nvSpPr>
        <p:spPr>
          <a:xfrm>
            <a:off x="6856326" y="3890320"/>
            <a:ext cx="356135" cy="365760"/>
          </a:xfrm>
          <a:prstGeom prst="flowChartOr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0" name="Conector recto de flecha 69"/>
          <p:cNvCxnSpPr/>
          <p:nvPr/>
        </p:nvCxnSpPr>
        <p:spPr>
          <a:xfrm flipV="1">
            <a:off x="7037531" y="4261430"/>
            <a:ext cx="0" cy="32067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/>
          <p:cNvSpPr txBox="1"/>
          <p:nvPr/>
        </p:nvSpPr>
        <p:spPr>
          <a:xfrm>
            <a:off x="6925307" y="4594809"/>
            <a:ext cx="287154" cy="3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1</a:t>
            </a:r>
            <a:endParaRPr lang="es-AR" sz="1600" dirty="0"/>
          </a:p>
        </p:txBody>
      </p:sp>
      <p:cxnSp>
        <p:nvCxnSpPr>
          <p:cNvPr id="74" name="Conector recto de flecha 73"/>
          <p:cNvCxnSpPr/>
          <p:nvPr/>
        </p:nvCxnSpPr>
        <p:spPr>
          <a:xfrm flipV="1">
            <a:off x="7185747" y="4094082"/>
            <a:ext cx="532527" cy="246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 78"/>
          <p:cNvSpPr/>
          <p:nvPr/>
        </p:nvSpPr>
        <p:spPr>
          <a:xfrm>
            <a:off x="3138567" y="5692215"/>
            <a:ext cx="338487" cy="31121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0" name="Rectángulo 79"/>
          <p:cNvSpPr/>
          <p:nvPr/>
        </p:nvSpPr>
        <p:spPr>
          <a:xfrm>
            <a:off x="3479462" y="5692684"/>
            <a:ext cx="338487" cy="31121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5" name="Rectángulo 84"/>
          <p:cNvSpPr/>
          <p:nvPr/>
        </p:nvSpPr>
        <p:spPr>
          <a:xfrm>
            <a:off x="3820364" y="5690613"/>
            <a:ext cx="338487" cy="31121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6" name="Rectángulo 85"/>
          <p:cNvSpPr/>
          <p:nvPr/>
        </p:nvSpPr>
        <p:spPr>
          <a:xfrm>
            <a:off x="4161259" y="5691082"/>
            <a:ext cx="338487" cy="31121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7" name="Triángulo isósceles 86"/>
          <p:cNvSpPr/>
          <p:nvPr/>
        </p:nvSpPr>
        <p:spPr>
          <a:xfrm rot="5400000">
            <a:off x="3108066" y="5865125"/>
            <a:ext cx="161587" cy="111816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8" name="Conector recto de flecha 87"/>
          <p:cNvCxnSpPr/>
          <p:nvPr/>
        </p:nvCxnSpPr>
        <p:spPr>
          <a:xfrm>
            <a:off x="1986733" y="5898207"/>
            <a:ext cx="1143803" cy="21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/>
          <p:cNvCxnSpPr/>
          <p:nvPr/>
        </p:nvCxnSpPr>
        <p:spPr>
          <a:xfrm flipV="1">
            <a:off x="3296439" y="6001826"/>
            <a:ext cx="0" cy="3206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/>
          <p:cNvCxnSpPr/>
          <p:nvPr/>
        </p:nvCxnSpPr>
        <p:spPr>
          <a:xfrm flipV="1">
            <a:off x="3648705" y="6001826"/>
            <a:ext cx="0" cy="3206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/>
          <p:nvPr/>
        </p:nvCxnSpPr>
        <p:spPr>
          <a:xfrm flipV="1">
            <a:off x="3959856" y="6001826"/>
            <a:ext cx="0" cy="3206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/>
          <p:nvPr/>
        </p:nvCxnSpPr>
        <p:spPr>
          <a:xfrm flipV="1">
            <a:off x="4303894" y="6001826"/>
            <a:ext cx="0" cy="3206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 92"/>
          <p:cNvSpPr/>
          <p:nvPr/>
        </p:nvSpPr>
        <p:spPr>
          <a:xfrm>
            <a:off x="2252313" y="2627697"/>
            <a:ext cx="5199697" cy="3534467"/>
          </a:xfrm>
          <a:prstGeom prst="rect">
            <a:avLst/>
          </a:prstGeom>
          <a:noFill/>
          <a:ln w="222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5" name="Conector angular 94"/>
          <p:cNvCxnSpPr>
            <a:stCxn id="79" idx="0"/>
            <a:endCxn id="29" idx="3"/>
          </p:cNvCxnSpPr>
          <p:nvPr/>
        </p:nvCxnSpPr>
        <p:spPr>
          <a:xfrm rot="16200000" flipV="1">
            <a:off x="3180716" y="5565120"/>
            <a:ext cx="247701" cy="649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r 96"/>
          <p:cNvCxnSpPr>
            <a:stCxn id="80" idx="0"/>
            <a:endCxn id="30" idx="3"/>
          </p:cNvCxnSpPr>
          <p:nvPr/>
        </p:nvCxnSpPr>
        <p:spPr>
          <a:xfrm rot="16200000" flipV="1">
            <a:off x="2996514" y="5040491"/>
            <a:ext cx="957000" cy="347385"/>
          </a:xfrm>
          <a:prstGeom prst="bentConnector3">
            <a:avLst>
              <a:gd name="adj1" fmla="val 3793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angular 99"/>
          <p:cNvCxnSpPr>
            <a:stCxn id="85" idx="0"/>
            <a:endCxn id="2" idx="3"/>
          </p:cNvCxnSpPr>
          <p:nvPr/>
        </p:nvCxnSpPr>
        <p:spPr>
          <a:xfrm rot="16200000" flipV="1">
            <a:off x="2807206" y="4508210"/>
            <a:ext cx="1671778" cy="693027"/>
          </a:xfrm>
          <a:prstGeom prst="bentConnector3">
            <a:avLst>
              <a:gd name="adj1" fmla="val 78212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angular 102"/>
          <p:cNvCxnSpPr>
            <a:stCxn id="86" idx="0"/>
            <a:endCxn id="27" idx="3"/>
          </p:cNvCxnSpPr>
          <p:nvPr/>
        </p:nvCxnSpPr>
        <p:spPr>
          <a:xfrm rot="16200000" flipV="1">
            <a:off x="2623004" y="3983583"/>
            <a:ext cx="2381077" cy="1033922"/>
          </a:xfrm>
          <a:prstGeom prst="bentConnector3">
            <a:avLst>
              <a:gd name="adj1" fmla="val 8557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490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39" y="355528"/>
            <a:ext cx="2097554" cy="208150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136807" y="355527"/>
            <a:ext cx="115506" cy="9496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CuadroTexto 19"/>
          <p:cNvSpPr txBox="1"/>
          <p:nvPr/>
        </p:nvSpPr>
        <p:spPr>
          <a:xfrm>
            <a:off x="3295954" y="144379"/>
            <a:ext cx="5116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La matriz esta toda interconectada asique se actualiza sola, cuando leo la dirección tiene el valor actualizado.</a:t>
            </a:r>
          </a:p>
          <a:p>
            <a:r>
              <a:rPr lang="es-AR" dirty="0" smtClean="0"/>
              <a:t>Porque de los vecino que recibe elije el menor y le suma uno, todo </a:t>
            </a:r>
            <a:r>
              <a:rPr lang="es-AR" dirty="0" err="1" smtClean="0"/>
              <a:t>combinacional</a:t>
            </a:r>
            <a:r>
              <a:rPr lang="es-AR" dirty="0" smtClean="0"/>
              <a:t>.</a:t>
            </a:r>
          </a:p>
          <a:p>
            <a:r>
              <a:rPr lang="es-AR" dirty="0" smtClean="0"/>
              <a:t>Lo que recibe de los vecinos atraviesa un </a:t>
            </a:r>
            <a:r>
              <a:rPr lang="es-AR" dirty="0" err="1" smtClean="0"/>
              <a:t>mux</a:t>
            </a:r>
            <a:r>
              <a:rPr lang="es-AR" dirty="0" smtClean="0"/>
              <a:t> que elije el vecino o FF, esos 4 valores (de los 4 vecinos) se almacenan en un registro.</a:t>
            </a:r>
            <a:endParaRPr lang="es-AR" dirty="0"/>
          </a:p>
        </p:txBody>
      </p:sp>
      <p:sp>
        <p:nvSpPr>
          <p:cNvPr id="22" name="Rectángulo 21"/>
          <p:cNvSpPr/>
          <p:nvPr/>
        </p:nvSpPr>
        <p:spPr>
          <a:xfrm>
            <a:off x="1646973" y="1305187"/>
            <a:ext cx="605340" cy="11083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rapecio 1"/>
          <p:cNvSpPr/>
          <p:nvPr/>
        </p:nvSpPr>
        <p:spPr>
          <a:xfrm rot="5400000">
            <a:off x="3003013" y="3638116"/>
            <a:ext cx="587137" cy="327259"/>
          </a:xfrm>
          <a:prstGeom prst="trapezoid">
            <a:avLst>
              <a:gd name="adj" fmla="val 46739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Trapecio 26"/>
          <p:cNvSpPr/>
          <p:nvPr/>
        </p:nvSpPr>
        <p:spPr>
          <a:xfrm rot="5400000">
            <a:off x="3003013" y="2929286"/>
            <a:ext cx="587137" cy="327259"/>
          </a:xfrm>
          <a:prstGeom prst="trapezoid">
            <a:avLst>
              <a:gd name="adj" fmla="val 46739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Trapecio 28"/>
          <p:cNvSpPr/>
          <p:nvPr/>
        </p:nvSpPr>
        <p:spPr>
          <a:xfrm rot="5400000">
            <a:off x="3007753" y="5063795"/>
            <a:ext cx="587137" cy="327259"/>
          </a:xfrm>
          <a:prstGeom prst="trapezoid">
            <a:avLst>
              <a:gd name="adj" fmla="val 46739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Trapecio 29"/>
          <p:cNvSpPr/>
          <p:nvPr/>
        </p:nvSpPr>
        <p:spPr>
          <a:xfrm rot="5400000">
            <a:off x="3007753" y="4354965"/>
            <a:ext cx="587137" cy="327259"/>
          </a:xfrm>
          <a:prstGeom prst="trapezoid">
            <a:avLst>
              <a:gd name="adj" fmla="val 46739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2802384" y="3193980"/>
            <a:ext cx="36576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2802384" y="3895020"/>
            <a:ext cx="36576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2802384" y="4644187"/>
            <a:ext cx="36576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>
            <a:off x="2802384" y="5383728"/>
            <a:ext cx="36576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V="1">
            <a:off x="2066124" y="2874735"/>
            <a:ext cx="1090792" cy="1568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>
            <a:off x="2041989" y="3573330"/>
            <a:ext cx="1114927" cy="244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 flipV="1">
            <a:off x="2041989" y="4324942"/>
            <a:ext cx="1114927" cy="753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>
            <a:off x="2013113" y="5042942"/>
            <a:ext cx="1143803" cy="2154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2518539" y="3021197"/>
            <a:ext cx="287154" cy="3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F</a:t>
            </a:r>
            <a:endParaRPr lang="es-AR" sz="16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2474424" y="3726801"/>
            <a:ext cx="287154" cy="3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F</a:t>
            </a:r>
            <a:endParaRPr lang="es-AR" sz="16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2518539" y="4438519"/>
            <a:ext cx="287154" cy="3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F</a:t>
            </a:r>
            <a:endParaRPr lang="es-AR" sz="1600" dirty="0"/>
          </a:p>
        </p:txBody>
      </p:sp>
      <p:sp>
        <p:nvSpPr>
          <p:cNvPr id="55" name="CuadroTexto 54"/>
          <p:cNvSpPr txBox="1"/>
          <p:nvPr/>
        </p:nvSpPr>
        <p:spPr>
          <a:xfrm>
            <a:off x="2518539" y="5156915"/>
            <a:ext cx="287154" cy="3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F</a:t>
            </a:r>
            <a:endParaRPr lang="es-AR" sz="1600" dirty="0"/>
          </a:p>
        </p:txBody>
      </p:sp>
      <p:cxnSp>
        <p:nvCxnSpPr>
          <p:cNvPr id="57" name="Conector angular 56"/>
          <p:cNvCxnSpPr>
            <a:stCxn id="27" idx="0"/>
          </p:cNvCxnSpPr>
          <p:nvPr/>
        </p:nvCxnSpPr>
        <p:spPr>
          <a:xfrm>
            <a:off x="3460211" y="3092916"/>
            <a:ext cx="1342797" cy="482858"/>
          </a:xfrm>
          <a:prstGeom prst="bentConnector3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r 57"/>
          <p:cNvCxnSpPr/>
          <p:nvPr/>
        </p:nvCxnSpPr>
        <p:spPr>
          <a:xfrm>
            <a:off x="3533904" y="3815035"/>
            <a:ext cx="1304296" cy="150571"/>
          </a:xfrm>
          <a:prstGeom prst="bentConnector3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r 59"/>
          <p:cNvCxnSpPr/>
          <p:nvPr/>
        </p:nvCxnSpPr>
        <p:spPr>
          <a:xfrm flipV="1">
            <a:off x="3533904" y="4644187"/>
            <a:ext cx="1304296" cy="610346"/>
          </a:xfrm>
          <a:prstGeom prst="bentConnector3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r 61"/>
          <p:cNvCxnSpPr/>
          <p:nvPr/>
        </p:nvCxnSpPr>
        <p:spPr>
          <a:xfrm flipV="1">
            <a:off x="3514653" y="4324942"/>
            <a:ext cx="1323547" cy="193652"/>
          </a:xfrm>
          <a:prstGeom prst="bentConnector3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4803008" y="3334345"/>
            <a:ext cx="1453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Comparador</a:t>
            </a:r>
          </a:p>
          <a:p>
            <a:endParaRPr lang="es-AR" dirty="0"/>
          </a:p>
          <a:p>
            <a:pPr algn="r"/>
            <a:r>
              <a:rPr lang="es-AR" dirty="0" smtClean="0"/>
              <a:t>Menor</a:t>
            </a:r>
            <a:endParaRPr lang="es-AR" dirty="0"/>
          </a:p>
        </p:txBody>
      </p:sp>
      <p:sp>
        <p:nvSpPr>
          <p:cNvPr id="67" name="Rectángulo 66"/>
          <p:cNvSpPr/>
          <p:nvPr/>
        </p:nvSpPr>
        <p:spPr>
          <a:xfrm>
            <a:off x="4803008" y="3334345"/>
            <a:ext cx="1520791" cy="147781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8" name="Conector recto de flecha 67"/>
          <p:cNvCxnSpPr/>
          <p:nvPr/>
        </p:nvCxnSpPr>
        <p:spPr>
          <a:xfrm flipV="1">
            <a:off x="6323799" y="4095314"/>
            <a:ext cx="532527" cy="246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 68"/>
          <p:cNvSpPr/>
          <p:nvPr/>
        </p:nvSpPr>
        <p:spPr>
          <a:xfrm>
            <a:off x="6856326" y="3890320"/>
            <a:ext cx="356135" cy="365760"/>
          </a:xfrm>
          <a:prstGeom prst="flowChartOr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0" name="Conector recto de flecha 69"/>
          <p:cNvCxnSpPr/>
          <p:nvPr/>
        </p:nvCxnSpPr>
        <p:spPr>
          <a:xfrm flipV="1">
            <a:off x="7037531" y="4261430"/>
            <a:ext cx="0" cy="32067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/>
          <p:cNvSpPr txBox="1"/>
          <p:nvPr/>
        </p:nvSpPr>
        <p:spPr>
          <a:xfrm>
            <a:off x="6925307" y="4594809"/>
            <a:ext cx="287154" cy="3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1</a:t>
            </a:r>
            <a:endParaRPr lang="es-AR" sz="1600" dirty="0"/>
          </a:p>
        </p:txBody>
      </p:sp>
      <p:cxnSp>
        <p:nvCxnSpPr>
          <p:cNvPr id="74" name="Conector recto de flecha 73"/>
          <p:cNvCxnSpPr/>
          <p:nvPr/>
        </p:nvCxnSpPr>
        <p:spPr>
          <a:xfrm flipV="1">
            <a:off x="7185747" y="4094082"/>
            <a:ext cx="532527" cy="246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 78"/>
          <p:cNvSpPr/>
          <p:nvPr/>
        </p:nvSpPr>
        <p:spPr>
          <a:xfrm>
            <a:off x="3138567" y="5692215"/>
            <a:ext cx="338487" cy="31121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0" name="Rectángulo 79"/>
          <p:cNvSpPr/>
          <p:nvPr/>
        </p:nvSpPr>
        <p:spPr>
          <a:xfrm>
            <a:off x="3479462" y="5692684"/>
            <a:ext cx="338487" cy="31121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5" name="Rectángulo 84"/>
          <p:cNvSpPr/>
          <p:nvPr/>
        </p:nvSpPr>
        <p:spPr>
          <a:xfrm>
            <a:off x="3820364" y="5690613"/>
            <a:ext cx="338487" cy="31121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6" name="Rectángulo 85"/>
          <p:cNvSpPr/>
          <p:nvPr/>
        </p:nvSpPr>
        <p:spPr>
          <a:xfrm>
            <a:off x="4161259" y="5691082"/>
            <a:ext cx="338487" cy="31121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7" name="Triángulo isósceles 86"/>
          <p:cNvSpPr/>
          <p:nvPr/>
        </p:nvSpPr>
        <p:spPr>
          <a:xfrm rot="5400000">
            <a:off x="3108066" y="5865125"/>
            <a:ext cx="161587" cy="111816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8" name="Conector recto de flecha 87"/>
          <p:cNvCxnSpPr/>
          <p:nvPr/>
        </p:nvCxnSpPr>
        <p:spPr>
          <a:xfrm>
            <a:off x="1986733" y="5898207"/>
            <a:ext cx="1143803" cy="21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/>
          <p:cNvCxnSpPr/>
          <p:nvPr/>
        </p:nvCxnSpPr>
        <p:spPr>
          <a:xfrm flipV="1">
            <a:off x="3296439" y="6001826"/>
            <a:ext cx="0" cy="3206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/>
          <p:cNvCxnSpPr/>
          <p:nvPr/>
        </p:nvCxnSpPr>
        <p:spPr>
          <a:xfrm flipV="1">
            <a:off x="3648705" y="6001826"/>
            <a:ext cx="0" cy="3206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/>
          <p:nvPr/>
        </p:nvCxnSpPr>
        <p:spPr>
          <a:xfrm flipV="1">
            <a:off x="3959856" y="6001826"/>
            <a:ext cx="0" cy="3206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/>
          <p:nvPr/>
        </p:nvCxnSpPr>
        <p:spPr>
          <a:xfrm flipV="1">
            <a:off x="4303894" y="6001826"/>
            <a:ext cx="0" cy="3206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 92"/>
          <p:cNvSpPr/>
          <p:nvPr/>
        </p:nvSpPr>
        <p:spPr>
          <a:xfrm>
            <a:off x="2252313" y="2627697"/>
            <a:ext cx="5199697" cy="3534467"/>
          </a:xfrm>
          <a:prstGeom prst="rect">
            <a:avLst/>
          </a:prstGeom>
          <a:noFill/>
          <a:ln w="222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5" name="Conector angular 94"/>
          <p:cNvCxnSpPr>
            <a:stCxn id="79" idx="0"/>
            <a:endCxn id="29" idx="3"/>
          </p:cNvCxnSpPr>
          <p:nvPr/>
        </p:nvCxnSpPr>
        <p:spPr>
          <a:xfrm rot="16200000" flipV="1">
            <a:off x="3180716" y="5565120"/>
            <a:ext cx="247701" cy="649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r 96"/>
          <p:cNvCxnSpPr>
            <a:stCxn id="80" idx="0"/>
            <a:endCxn id="30" idx="3"/>
          </p:cNvCxnSpPr>
          <p:nvPr/>
        </p:nvCxnSpPr>
        <p:spPr>
          <a:xfrm rot="16200000" flipV="1">
            <a:off x="2996514" y="5040491"/>
            <a:ext cx="957000" cy="347385"/>
          </a:xfrm>
          <a:prstGeom prst="bentConnector3">
            <a:avLst>
              <a:gd name="adj1" fmla="val 3793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angular 99"/>
          <p:cNvCxnSpPr>
            <a:stCxn id="85" idx="0"/>
            <a:endCxn id="2" idx="3"/>
          </p:cNvCxnSpPr>
          <p:nvPr/>
        </p:nvCxnSpPr>
        <p:spPr>
          <a:xfrm rot="16200000" flipV="1">
            <a:off x="2807206" y="4508210"/>
            <a:ext cx="1671778" cy="693027"/>
          </a:xfrm>
          <a:prstGeom prst="bentConnector3">
            <a:avLst>
              <a:gd name="adj1" fmla="val 78212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angular 102"/>
          <p:cNvCxnSpPr>
            <a:stCxn id="86" idx="0"/>
            <a:endCxn id="27" idx="3"/>
          </p:cNvCxnSpPr>
          <p:nvPr/>
        </p:nvCxnSpPr>
        <p:spPr>
          <a:xfrm rot="16200000" flipV="1">
            <a:off x="2623004" y="3983583"/>
            <a:ext cx="2381077" cy="1033922"/>
          </a:xfrm>
          <a:prstGeom prst="bentConnector3">
            <a:avLst>
              <a:gd name="adj1" fmla="val 8557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6428874" y="2705011"/>
            <a:ext cx="9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Celda 0</a:t>
            </a:r>
            <a:endParaRPr lang="es-AR" b="1" dirty="0"/>
          </a:p>
        </p:txBody>
      </p:sp>
      <p:sp>
        <p:nvSpPr>
          <p:cNvPr id="5" name="Rectángulo 4"/>
          <p:cNvSpPr/>
          <p:nvPr/>
        </p:nvSpPr>
        <p:spPr>
          <a:xfrm>
            <a:off x="741145" y="423511"/>
            <a:ext cx="462013" cy="481263"/>
          </a:xfrm>
          <a:prstGeom prst="rect">
            <a:avLst/>
          </a:prstGeom>
          <a:solidFill>
            <a:srgbClr val="FF00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4129944" y="5664355"/>
            <a:ext cx="35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51" name="CuadroTexto 50"/>
          <p:cNvSpPr txBox="1"/>
          <p:nvPr/>
        </p:nvSpPr>
        <p:spPr>
          <a:xfrm>
            <a:off x="3184671" y="5671111"/>
            <a:ext cx="35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56" name="CuadroTexto 55"/>
          <p:cNvSpPr txBox="1"/>
          <p:nvPr/>
        </p:nvSpPr>
        <p:spPr>
          <a:xfrm>
            <a:off x="3481762" y="5668790"/>
            <a:ext cx="35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59" name="CuadroTexto 58"/>
          <p:cNvSpPr txBox="1"/>
          <p:nvPr/>
        </p:nvSpPr>
        <p:spPr>
          <a:xfrm>
            <a:off x="3807424" y="5668790"/>
            <a:ext cx="35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7" name="CuadroTexto 6"/>
          <p:cNvSpPr txBox="1"/>
          <p:nvPr/>
        </p:nvSpPr>
        <p:spPr>
          <a:xfrm>
            <a:off x="605248" y="3370653"/>
            <a:ext cx="155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Salida celda 1</a:t>
            </a:r>
            <a:endParaRPr lang="es-AR" dirty="0"/>
          </a:p>
        </p:txBody>
      </p:sp>
      <p:sp>
        <p:nvSpPr>
          <p:cNvPr id="61" name="CuadroTexto 60"/>
          <p:cNvSpPr txBox="1"/>
          <p:nvPr/>
        </p:nvSpPr>
        <p:spPr>
          <a:xfrm>
            <a:off x="579170" y="4090252"/>
            <a:ext cx="155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Salida celda 4</a:t>
            </a:r>
            <a:endParaRPr lang="es-AR" dirty="0"/>
          </a:p>
        </p:txBody>
      </p:sp>
      <p:sp>
        <p:nvSpPr>
          <p:cNvPr id="63" name="CuadroTexto 62"/>
          <p:cNvSpPr txBox="1"/>
          <p:nvPr/>
        </p:nvSpPr>
        <p:spPr>
          <a:xfrm>
            <a:off x="1539639" y="5713541"/>
            <a:ext cx="46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clk</a:t>
            </a:r>
            <a:endParaRPr lang="es-AR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391372" y="6379743"/>
            <a:ext cx="446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Programa cuando aparecen los muros</a:t>
            </a:r>
            <a:endParaRPr lang="es-AR" dirty="0"/>
          </a:p>
        </p:txBody>
      </p:sp>
      <p:sp>
        <p:nvSpPr>
          <p:cNvPr id="65" name="CuadroTexto 64"/>
          <p:cNvSpPr txBox="1"/>
          <p:nvPr/>
        </p:nvSpPr>
        <p:spPr>
          <a:xfrm>
            <a:off x="7700006" y="3915692"/>
            <a:ext cx="155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Salida celda 0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593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4" y="295324"/>
            <a:ext cx="2197341" cy="2180524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785" y="295324"/>
            <a:ext cx="2228599" cy="221154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559966" y="3012707"/>
            <a:ext cx="52086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ACTUAL: nro. De casillero en el que estoy (de 0 a 15).</a:t>
            </a:r>
          </a:p>
          <a:p>
            <a:r>
              <a:rPr lang="es-AR" dirty="0" smtClean="0"/>
              <a:t>SENTIDO: en que sentido esta el ratón (0 a 3):</a:t>
            </a:r>
          </a:p>
          <a:p>
            <a:endParaRPr lang="es-A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	</a:t>
            </a:r>
            <a:r>
              <a:rPr lang="es-AR" dirty="0" smtClean="0"/>
              <a:t>0 hacia arriba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	</a:t>
            </a:r>
            <a:r>
              <a:rPr lang="es-AR" dirty="0" smtClean="0"/>
              <a:t>1 hacia derecha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	</a:t>
            </a:r>
            <a:r>
              <a:rPr lang="es-AR" dirty="0" smtClean="0"/>
              <a:t>2 hacia abajo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	</a:t>
            </a:r>
            <a:r>
              <a:rPr lang="es-AR" dirty="0" smtClean="0"/>
              <a:t>3 hacia izquierda</a:t>
            </a:r>
            <a:endParaRPr lang="es-AR" dirty="0"/>
          </a:p>
        </p:txBody>
      </p:sp>
      <p:sp>
        <p:nvSpPr>
          <p:cNvPr id="3" name="Flecha abajo 2"/>
          <p:cNvSpPr/>
          <p:nvPr/>
        </p:nvSpPr>
        <p:spPr>
          <a:xfrm rot="10800000">
            <a:off x="5977287" y="3864017"/>
            <a:ext cx="288757" cy="168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Flecha abajo 24"/>
          <p:cNvSpPr/>
          <p:nvPr/>
        </p:nvSpPr>
        <p:spPr>
          <a:xfrm>
            <a:off x="5842532" y="4438349"/>
            <a:ext cx="269507" cy="250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Flecha derecha 9"/>
          <p:cNvSpPr/>
          <p:nvPr/>
        </p:nvSpPr>
        <p:spPr>
          <a:xfrm>
            <a:off x="6112039" y="4144313"/>
            <a:ext cx="250259" cy="287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Flecha derecha 25"/>
          <p:cNvSpPr/>
          <p:nvPr/>
        </p:nvSpPr>
        <p:spPr>
          <a:xfrm rot="10800000">
            <a:off x="6208292" y="4668366"/>
            <a:ext cx="269509" cy="261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755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o 4"/>
          <p:cNvSpPr/>
          <p:nvPr/>
        </p:nvSpPr>
        <p:spPr>
          <a:xfrm rot="20209746">
            <a:off x="1787085" y="3930325"/>
            <a:ext cx="483670" cy="490889"/>
          </a:xfrm>
          <a:prstGeom prst="arc">
            <a:avLst>
              <a:gd name="adj1" fmla="val 8480610"/>
              <a:gd name="adj2" fmla="val 24523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7" name="CuadroTexto 6"/>
          <p:cNvSpPr txBox="1"/>
          <p:nvPr/>
        </p:nvSpPr>
        <p:spPr>
          <a:xfrm rot="20799953">
            <a:off x="1593140" y="3660305"/>
            <a:ext cx="886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PISO</a:t>
            </a:r>
            <a:endParaRPr lang="es-AR" sz="1600" dirty="0"/>
          </a:p>
        </p:txBody>
      </p:sp>
      <p:sp>
        <p:nvSpPr>
          <p:cNvPr id="8" name="Elipse 7"/>
          <p:cNvSpPr/>
          <p:nvPr/>
        </p:nvSpPr>
        <p:spPr>
          <a:xfrm>
            <a:off x="3905803" y="4094647"/>
            <a:ext cx="1132423" cy="116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9" name="CuadroTexto 8"/>
          <p:cNvSpPr txBox="1"/>
          <p:nvPr/>
        </p:nvSpPr>
        <p:spPr>
          <a:xfrm>
            <a:off x="3856137" y="4523848"/>
            <a:ext cx="123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ACTUALIZA</a:t>
            </a:r>
            <a:endParaRPr lang="es-AR" sz="12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082388" y="5130302"/>
            <a:ext cx="966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MURO=1</a:t>
            </a:r>
          </a:p>
        </p:txBody>
      </p:sp>
      <p:sp>
        <p:nvSpPr>
          <p:cNvPr id="14" name="Arco 13"/>
          <p:cNvSpPr/>
          <p:nvPr/>
        </p:nvSpPr>
        <p:spPr>
          <a:xfrm>
            <a:off x="3041290" y="4384706"/>
            <a:ext cx="895898" cy="423580"/>
          </a:xfrm>
          <a:prstGeom prst="arc">
            <a:avLst>
              <a:gd name="adj1" fmla="val 11034830"/>
              <a:gd name="adj2" fmla="val 0"/>
            </a:avLst>
          </a:prstGeom>
          <a:ln w="158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15" name="Arco 14"/>
          <p:cNvSpPr/>
          <p:nvPr/>
        </p:nvSpPr>
        <p:spPr>
          <a:xfrm rot="10800000">
            <a:off x="3041290" y="4677277"/>
            <a:ext cx="895898" cy="423580"/>
          </a:xfrm>
          <a:prstGeom prst="arc">
            <a:avLst>
              <a:gd name="adj1" fmla="val 11034830"/>
              <a:gd name="adj2" fmla="val 0"/>
            </a:avLst>
          </a:prstGeom>
          <a:ln w="158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16" name="CuadroTexto 15"/>
          <p:cNvSpPr txBox="1"/>
          <p:nvPr/>
        </p:nvSpPr>
        <p:spPr>
          <a:xfrm>
            <a:off x="3005909" y="4069622"/>
            <a:ext cx="966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MURO=0</a:t>
            </a: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30" y="295324"/>
            <a:ext cx="2015728" cy="2000301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786" y="295324"/>
            <a:ext cx="2097554" cy="2081501"/>
          </a:xfrm>
          <a:prstGeom prst="rect">
            <a:avLst/>
          </a:prstGeom>
        </p:spPr>
      </p:pic>
      <p:sp>
        <p:nvSpPr>
          <p:cNvPr id="25" name="Elipse 24"/>
          <p:cNvSpPr/>
          <p:nvPr/>
        </p:nvSpPr>
        <p:spPr>
          <a:xfrm>
            <a:off x="1907399" y="4136282"/>
            <a:ext cx="1132423" cy="116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6" name="CuadroTexto 5"/>
          <p:cNvSpPr txBox="1"/>
          <p:nvPr/>
        </p:nvSpPr>
        <p:spPr>
          <a:xfrm>
            <a:off x="1976060" y="4577964"/>
            <a:ext cx="1319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AVANZA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229429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o 4"/>
          <p:cNvSpPr/>
          <p:nvPr/>
        </p:nvSpPr>
        <p:spPr>
          <a:xfrm rot="20209746">
            <a:off x="1787085" y="3930325"/>
            <a:ext cx="483670" cy="490889"/>
          </a:xfrm>
          <a:prstGeom prst="arc">
            <a:avLst>
              <a:gd name="adj1" fmla="val 8480610"/>
              <a:gd name="adj2" fmla="val 24523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7" name="CuadroTexto 6"/>
          <p:cNvSpPr txBox="1"/>
          <p:nvPr/>
        </p:nvSpPr>
        <p:spPr>
          <a:xfrm rot="20799953">
            <a:off x="1593140" y="3660305"/>
            <a:ext cx="886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PISO</a:t>
            </a:r>
            <a:endParaRPr lang="es-AR" sz="1600" dirty="0"/>
          </a:p>
        </p:txBody>
      </p:sp>
      <p:sp>
        <p:nvSpPr>
          <p:cNvPr id="8" name="Elipse 7"/>
          <p:cNvSpPr/>
          <p:nvPr/>
        </p:nvSpPr>
        <p:spPr>
          <a:xfrm>
            <a:off x="3905803" y="4094647"/>
            <a:ext cx="1132423" cy="116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9" name="CuadroTexto 8"/>
          <p:cNvSpPr txBox="1"/>
          <p:nvPr/>
        </p:nvSpPr>
        <p:spPr>
          <a:xfrm>
            <a:off x="3856137" y="4523848"/>
            <a:ext cx="123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ACTUALIZA</a:t>
            </a:r>
            <a:endParaRPr lang="es-AR" sz="12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082388" y="5130302"/>
            <a:ext cx="966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MURO=1</a:t>
            </a:r>
          </a:p>
        </p:txBody>
      </p:sp>
      <p:sp>
        <p:nvSpPr>
          <p:cNvPr id="14" name="Arco 13"/>
          <p:cNvSpPr/>
          <p:nvPr/>
        </p:nvSpPr>
        <p:spPr>
          <a:xfrm>
            <a:off x="3041290" y="4384706"/>
            <a:ext cx="895898" cy="423580"/>
          </a:xfrm>
          <a:prstGeom prst="arc">
            <a:avLst>
              <a:gd name="adj1" fmla="val 11034830"/>
              <a:gd name="adj2" fmla="val 0"/>
            </a:avLst>
          </a:prstGeom>
          <a:ln w="158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15" name="Arco 14"/>
          <p:cNvSpPr/>
          <p:nvPr/>
        </p:nvSpPr>
        <p:spPr>
          <a:xfrm rot="10800000">
            <a:off x="3041290" y="4677277"/>
            <a:ext cx="895898" cy="423580"/>
          </a:xfrm>
          <a:prstGeom prst="arc">
            <a:avLst>
              <a:gd name="adj1" fmla="val 11034830"/>
              <a:gd name="adj2" fmla="val 0"/>
            </a:avLst>
          </a:prstGeom>
          <a:ln w="158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16" name="CuadroTexto 15"/>
          <p:cNvSpPr txBox="1"/>
          <p:nvPr/>
        </p:nvSpPr>
        <p:spPr>
          <a:xfrm>
            <a:off x="3005909" y="4069622"/>
            <a:ext cx="966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MURO=0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39" y="355528"/>
            <a:ext cx="2097554" cy="2081501"/>
          </a:xfrm>
          <a:prstGeom prst="rect">
            <a:avLst/>
          </a:prstGeom>
        </p:spPr>
      </p:pic>
      <p:sp>
        <p:nvSpPr>
          <p:cNvPr id="25" name="Elipse 24"/>
          <p:cNvSpPr/>
          <p:nvPr/>
        </p:nvSpPr>
        <p:spPr>
          <a:xfrm>
            <a:off x="1907399" y="4136282"/>
            <a:ext cx="1132423" cy="116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6" name="CuadroTexto 5"/>
          <p:cNvSpPr txBox="1"/>
          <p:nvPr/>
        </p:nvSpPr>
        <p:spPr>
          <a:xfrm>
            <a:off x="1976060" y="4577964"/>
            <a:ext cx="1319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AVANZA</a:t>
            </a:r>
            <a:endParaRPr lang="es-AR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722923" y="1073112"/>
            <a:ext cx="4574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ACTUAL=0</a:t>
            </a:r>
          </a:p>
          <a:p>
            <a:r>
              <a:rPr lang="es-AR" dirty="0" smtClean="0"/>
              <a:t>SENTIDO=1</a:t>
            </a:r>
            <a:endParaRPr lang="es-AR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78189" y="355529"/>
            <a:ext cx="807648" cy="48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1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o 4"/>
          <p:cNvSpPr/>
          <p:nvPr/>
        </p:nvSpPr>
        <p:spPr>
          <a:xfrm rot="20209746">
            <a:off x="1787085" y="3930325"/>
            <a:ext cx="483670" cy="490889"/>
          </a:xfrm>
          <a:prstGeom prst="arc">
            <a:avLst>
              <a:gd name="adj1" fmla="val 8480610"/>
              <a:gd name="adj2" fmla="val 24523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7" name="CuadroTexto 6"/>
          <p:cNvSpPr txBox="1"/>
          <p:nvPr/>
        </p:nvSpPr>
        <p:spPr>
          <a:xfrm rot="20799953">
            <a:off x="1593140" y="3660305"/>
            <a:ext cx="886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PISO</a:t>
            </a:r>
            <a:endParaRPr lang="es-AR" sz="1600" dirty="0"/>
          </a:p>
        </p:txBody>
      </p:sp>
      <p:sp>
        <p:nvSpPr>
          <p:cNvPr id="8" name="Elipse 7"/>
          <p:cNvSpPr/>
          <p:nvPr/>
        </p:nvSpPr>
        <p:spPr>
          <a:xfrm>
            <a:off x="3905803" y="4094647"/>
            <a:ext cx="1132423" cy="116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9" name="CuadroTexto 8"/>
          <p:cNvSpPr txBox="1"/>
          <p:nvPr/>
        </p:nvSpPr>
        <p:spPr>
          <a:xfrm>
            <a:off x="3856137" y="4523848"/>
            <a:ext cx="123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ACTUALIZA</a:t>
            </a:r>
            <a:endParaRPr lang="es-AR" sz="12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082388" y="5130302"/>
            <a:ext cx="966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MURO=1</a:t>
            </a:r>
          </a:p>
        </p:txBody>
      </p:sp>
      <p:sp>
        <p:nvSpPr>
          <p:cNvPr id="14" name="Arco 13"/>
          <p:cNvSpPr/>
          <p:nvPr/>
        </p:nvSpPr>
        <p:spPr>
          <a:xfrm>
            <a:off x="3041290" y="4384706"/>
            <a:ext cx="895898" cy="423580"/>
          </a:xfrm>
          <a:prstGeom prst="arc">
            <a:avLst>
              <a:gd name="adj1" fmla="val 11034830"/>
              <a:gd name="adj2" fmla="val 0"/>
            </a:avLst>
          </a:prstGeom>
          <a:ln w="158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15" name="Arco 14"/>
          <p:cNvSpPr/>
          <p:nvPr/>
        </p:nvSpPr>
        <p:spPr>
          <a:xfrm rot="10800000">
            <a:off x="3041290" y="4677277"/>
            <a:ext cx="895898" cy="423580"/>
          </a:xfrm>
          <a:prstGeom prst="arc">
            <a:avLst>
              <a:gd name="adj1" fmla="val 11034830"/>
              <a:gd name="adj2" fmla="val 0"/>
            </a:avLst>
          </a:prstGeom>
          <a:ln w="158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16" name="CuadroTexto 15"/>
          <p:cNvSpPr txBox="1"/>
          <p:nvPr/>
        </p:nvSpPr>
        <p:spPr>
          <a:xfrm>
            <a:off x="3005909" y="4069622"/>
            <a:ext cx="966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MURO=0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39" y="355528"/>
            <a:ext cx="2097554" cy="2081501"/>
          </a:xfrm>
          <a:prstGeom prst="rect">
            <a:avLst/>
          </a:prstGeom>
        </p:spPr>
      </p:pic>
      <p:sp>
        <p:nvSpPr>
          <p:cNvPr id="25" name="Elipse 24"/>
          <p:cNvSpPr/>
          <p:nvPr/>
        </p:nvSpPr>
        <p:spPr>
          <a:xfrm>
            <a:off x="1907399" y="4136282"/>
            <a:ext cx="1132423" cy="116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6" name="CuadroTexto 5"/>
          <p:cNvSpPr txBox="1"/>
          <p:nvPr/>
        </p:nvSpPr>
        <p:spPr>
          <a:xfrm>
            <a:off x="1976060" y="4577964"/>
            <a:ext cx="1319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AVANZA</a:t>
            </a:r>
            <a:endParaRPr lang="es-AR" sz="12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722923" y="1073112"/>
            <a:ext cx="4574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ACTUAL=1</a:t>
            </a:r>
          </a:p>
          <a:p>
            <a:r>
              <a:rPr lang="es-AR" dirty="0" smtClean="0"/>
              <a:t>SENTIDO=1</a:t>
            </a:r>
            <a:endParaRPr lang="es-AR" dirty="0"/>
          </a:p>
        </p:txBody>
      </p:sp>
      <p:cxnSp>
        <p:nvCxnSpPr>
          <p:cNvPr id="3" name="Conector angular 2"/>
          <p:cNvCxnSpPr/>
          <p:nvPr/>
        </p:nvCxnSpPr>
        <p:spPr>
          <a:xfrm>
            <a:off x="4045172" y="185300"/>
            <a:ext cx="827773" cy="340456"/>
          </a:xfrm>
          <a:prstGeom prst="bentConnector3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3295955" y="144379"/>
            <a:ext cx="117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PISO:</a:t>
            </a:r>
            <a:endParaRPr lang="es-AR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02456" y="513710"/>
            <a:ext cx="607560" cy="362491"/>
          </a:xfrm>
          <a:prstGeom prst="rect">
            <a:avLst/>
          </a:prstGeom>
        </p:spPr>
      </p:pic>
      <p:cxnSp>
        <p:nvCxnSpPr>
          <p:cNvPr id="4" name="Conector recto de flecha 3"/>
          <p:cNvCxnSpPr/>
          <p:nvPr/>
        </p:nvCxnSpPr>
        <p:spPr>
          <a:xfrm>
            <a:off x="962526" y="635267"/>
            <a:ext cx="52939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85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o 4"/>
          <p:cNvSpPr/>
          <p:nvPr/>
        </p:nvSpPr>
        <p:spPr>
          <a:xfrm rot="20209746">
            <a:off x="1787085" y="3930325"/>
            <a:ext cx="483670" cy="490889"/>
          </a:xfrm>
          <a:prstGeom prst="arc">
            <a:avLst>
              <a:gd name="adj1" fmla="val 8480610"/>
              <a:gd name="adj2" fmla="val 24523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7" name="CuadroTexto 6"/>
          <p:cNvSpPr txBox="1"/>
          <p:nvPr/>
        </p:nvSpPr>
        <p:spPr>
          <a:xfrm rot="20799953">
            <a:off x="1593140" y="3660305"/>
            <a:ext cx="886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PISO</a:t>
            </a:r>
            <a:endParaRPr lang="es-AR" sz="1600" dirty="0"/>
          </a:p>
        </p:txBody>
      </p:sp>
      <p:sp>
        <p:nvSpPr>
          <p:cNvPr id="8" name="Elipse 7"/>
          <p:cNvSpPr/>
          <p:nvPr/>
        </p:nvSpPr>
        <p:spPr>
          <a:xfrm>
            <a:off x="3905803" y="4094647"/>
            <a:ext cx="1132423" cy="116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9" name="CuadroTexto 8"/>
          <p:cNvSpPr txBox="1"/>
          <p:nvPr/>
        </p:nvSpPr>
        <p:spPr>
          <a:xfrm>
            <a:off x="3856137" y="4523848"/>
            <a:ext cx="123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ACTUALIZA</a:t>
            </a:r>
            <a:endParaRPr lang="es-AR" sz="12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082388" y="5130302"/>
            <a:ext cx="966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MURO=1</a:t>
            </a:r>
          </a:p>
        </p:txBody>
      </p:sp>
      <p:sp>
        <p:nvSpPr>
          <p:cNvPr id="14" name="Arco 13"/>
          <p:cNvSpPr/>
          <p:nvPr/>
        </p:nvSpPr>
        <p:spPr>
          <a:xfrm>
            <a:off x="3041290" y="4384706"/>
            <a:ext cx="895898" cy="423580"/>
          </a:xfrm>
          <a:prstGeom prst="arc">
            <a:avLst>
              <a:gd name="adj1" fmla="val 11034830"/>
              <a:gd name="adj2" fmla="val 0"/>
            </a:avLst>
          </a:prstGeom>
          <a:ln w="158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15" name="Arco 14"/>
          <p:cNvSpPr/>
          <p:nvPr/>
        </p:nvSpPr>
        <p:spPr>
          <a:xfrm rot="10800000">
            <a:off x="3041290" y="4677277"/>
            <a:ext cx="895898" cy="423580"/>
          </a:xfrm>
          <a:prstGeom prst="arc">
            <a:avLst>
              <a:gd name="adj1" fmla="val 11034830"/>
              <a:gd name="adj2" fmla="val 0"/>
            </a:avLst>
          </a:prstGeom>
          <a:ln w="158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16" name="CuadroTexto 15"/>
          <p:cNvSpPr txBox="1"/>
          <p:nvPr/>
        </p:nvSpPr>
        <p:spPr>
          <a:xfrm>
            <a:off x="3005909" y="4069622"/>
            <a:ext cx="966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MURO=0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39" y="355528"/>
            <a:ext cx="2097554" cy="2081501"/>
          </a:xfrm>
          <a:prstGeom prst="rect">
            <a:avLst/>
          </a:prstGeom>
        </p:spPr>
      </p:pic>
      <p:sp>
        <p:nvSpPr>
          <p:cNvPr id="25" name="Elipse 24"/>
          <p:cNvSpPr/>
          <p:nvPr/>
        </p:nvSpPr>
        <p:spPr>
          <a:xfrm>
            <a:off x="1907399" y="4136282"/>
            <a:ext cx="1132423" cy="116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6" name="CuadroTexto 5"/>
          <p:cNvSpPr txBox="1"/>
          <p:nvPr/>
        </p:nvSpPr>
        <p:spPr>
          <a:xfrm>
            <a:off x="1976060" y="4577964"/>
            <a:ext cx="1319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AVANZA</a:t>
            </a:r>
            <a:endParaRPr lang="es-AR" sz="12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722923" y="1073112"/>
            <a:ext cx="4574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ACTUAL=2</a:t>
            </a:r>
          </a:p>
          <a:p>
            <a:r>
              <a:rPr lang="es-AR" dirty="0" smtClean="0"/>
              <a:t>SENTIDO=1</a:t>
            </a:r>
            <a:endParaRPr lang="es-AR" dirty="0"/>
          </a:p>
        </p:txBody>
      </p:sp>
      <p:cxnSp>
        <p:nvCxnSpPr>
          <p:cNvPr id="3" name="Conector angular 2"/>
          <p:cNvCxnSpPr/>
          <p:nvPr/>
        </p:nvCxnSpPr>
        <p:spPr>
          <a:xfrm>
            <a:off x="4045172" y="185300"/>
            <a:ext cx="827773" cy="340456"/>
          </a:xfrm>
          <a:prstGeom prst="bentConnector3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3295955" y="144379"/>
            <a:ext cx="117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PISO:</a:t>
            </a:r>
            <a:endParaRPr lang="es-AR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03619" y="473272"/>
            <a:ext cx="607560" cy="362491"/>
          </a:xfrm>
          <a:prstGeom prst="rect">
            <a:avLst/>
          </a:prstGeom>
        </p:spPr>
      </p:pic>
      <p:cxnSp>
        <p:nvCxnSpPr>
          <p:cNvPr id="17" name="Conector recto de flecha 16"/>
          <p:cNvCxnSpPr/>
          <p:nvPr/>
        </p:nvCxnSpPr>
        <p:spPr>
          <a:xfrm>
            <a:off x="962526" y="635267"/>
            <a:ext cx="1013534" cy="1925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10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o 4"/>
          <p:cNvSpPr/>
          <p:nvPr/>
        </p:nvSpPr>
        <p:spPr>
          <a:xfrm rot="20209746">
            <a:off x="1787085" y="3930325"/>
            <a:ext cx="483670" cy="490889"/>
          </a:xfrm>
          <a:prstGeom prst="arc">
            <a:avLst>
              <a:gd name="adj1" fmla="val 8480610"/>
              <a:gd name="adj2" fmla="val 24523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7" name="CuadroTexto 6"/>
          <p:cNvSpPr txBox="1"/>
          <p:nvPr/>
        </p:nvSpPr>
        <p:spPr>
          <a:xfrm rot="20799953">
            <a:off x="1593140" y="3660305"/>
            <a:ext cx="886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PISO</a:t>
            </a:r>
            <a:endParaRPr lang="es-AR" sz="1600" dirty="0"/>
          </a:p>
        </p:txBody>
      </p:sp>
      <p:sp>
        <p:nvSpPr>
          <p:cNvPr id="8" name="Elipse 7"/>
          <p:cNvSpPr/>
          <p:nvPr/>
        </p:nvSpPr>
        <p:spPr>
          <a:xfrm>
            <a:off x="3905803" y="4094647"/>
            <a:ext cx="1132423" cy="116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9" name="CuadroTexto 8"/>
          <p:cNvSpPr txBox="1"/>
          <p:nvPr/>
        </p:nvSpPr>
        <p:spPr>
          <a:xfrm>
            <a:off x="3856137" y="4523848"/>
            <a:ext cx="123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ACTUALIZA</a:t>
            </a:r>
            <a:endParaRPr lang="es-AR" sz="12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082388" y="5130302"/>
            <a:ext cx="966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MURO=1</a:t>
            </a:r>
          </a:p>
        </p:txBody>
      </p:sp>
      <p:sp>
        <p:nvSpPr>
          <p:cNvPr id="14" name="Arco 13"/>
          <p:cNvSpPr/>
          <p:nvPr/>
        </p:nvSpPr>
        <p:spPr>
          <a:xfrm>
            <a:off x="3041290" y="4384706"/>
            <a:ext cx="895898" cy="423580"/>
          </a:xfrm>
          <a:prstGeom prst="arc">
            <a:avLst>
              <a:gd name="adj1" fmla="val 11034830"/>
              <a:gd name="adj2" fmla="val 0"/>
            </a:avLst>
          </a:prstGeom>
          <a:ln w="158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15" name="Arco 14"/>
          <p:cNvSpPr/>
          <p:nvPr/>
        </p:nvSpPr>
        <p:spPr>
          <a:xfrm rot="10800000">
            <a:off x="3041290" y="4677277"/>
            <a:ext cx="895898" cy="423580"/>
          </a:xfrm>
          <a:prstGeom prst="arc">
            <a:avLst>
              <a:gd name="adj1" fmla="val 11034830"/>
              <a:gd name="adj2" fmla="val 0"/>
            </a:avLst>
          </a:prstGeom>
          <a:ln w="158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16" name="CuadroTexto 15"/>
          <p:cNvSpPr txBox="1"/>
          <p:nvPr/>
        </p:nvSpPr>
        <p:spPr>
          <a:xfrm>
            <a:off x="3005909" y="4069622"/>
            <a:ext cx="966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MURO=0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39" y="355528"/>
            <a:ext cx="2097554" cy="2081501"/>
          </a:xfrm>
          <a:prstGeom prst="rect">
            <a:avLst/>
          </a:prstGeom>
        </p:spPr>
      </p:pic>
      <p:sp>
        <p:nvSpPr>
          <p:cNvPr id="25" name="Elipse 24"/>
          <p:cNvSpPr/>
          <p:nvPr/>
        </p:nvSpPr>
        <p:spPr>
          <a:xfrm>
            <a:off x="1907399" y="4136282"/>
            <a:ext cx="1132423" cy="116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6" name="CuadroTexto 5"/>
          <p:cNvSpPr txBox="1"/>
          <p:nvPr/>
        </p:nvSpPr>
        <p:spPr>
          <a:xfrm>
            <a:off x="1976060" y="4577964"/>
            <a:ext cx="1319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AVANZA</a:t>
            </a:r>
            <a:endParaRPr lang="es-AR" sz="1200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555494" y="473272"/>
            <a:ext cx="607560" cy="362491"/>
          </a:xfrm>
          <a:prstGeom prst="rect">
            <a:avLst/>
          </a:prstGeom>
        </p:spPr>
      </p:pic>
      <p:cxnSp>
        <p:nvCxnSpPr>
          <p:cNvPr id="4" name="Conector recto de flecha 3"/>
          <p:cNvCxnSpPr/>
          <p:nvPr/>
        </p:nvCxnSpPr>
        <p:spPr>
          <a:xfrm>
            <a:off x="962526" y="635267"/>
            <a:ext cx="1013534" cy="1925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2136808" y="355528"/>
            <a:ext cx="115504" cy="5684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CuadroTexto 17"/>
          <p:cNvSpPr txBox="1"/>
          <p:nvPr/>
        </p:nvSpPr>
        <p:spPr>
          <a:xfrm>
            <a:off x="3722923" y="1073112"/>
            <a:ext cx="4574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ACTUAL=2</a:t>
            </a:r>
          </a:p>
          <a:p>
            <a:r>
              <a:rPr lang="es-AR" dirty="0" smtClean="0"/>
              <a:t>SENTIDO=1</a:t>
            </a:r>
            <a:endParaRPr lang="es-AR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295955" y="144379"/>
            <a:ext cx="117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MURO: 1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30988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o 4"/>
          <p:cNvSpPr/>
          <p:nvPr/>
        </p:nvSpPr>
        <p:spPr>
          <a:xfrm rot="20209746">
            <a:off x="1787085" y="3930325"/>
            <a:ext cx="483670" cy="490889"/>
          </a:xfrm>
          <a:prstGeom prst="arc">
            <a:avLst>
              <a:gd name="adj1" fmla="val 8480610"/>
              <a:gd name="adj2" fmla="val 24523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7" name="CuadroTexto 6"/>
          <p:cNvSpPr txBox="1"/>
          <p:nvPr/>
        </p:nvSpPr>
        <p:spPr>
          <a:xfrm rot="20799953">
            <a:off x="1593140" y="3660305"/>
            <a:ext cx="886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PISO</a:t>
            </a:r>
            <a:endParaRPr lang="es-AR" sz="1600" dirty="0"/>
          </a:p>
        </p:txBody>
      </p:sp>
      <p:sp>
        <p:nvSpPr>
          <p:cNvPr id="8" name="Elipse 7"/>
          <p:cNvSpPr/>
          <p:nvPr/>
        </p:nvSpPr>
        <p:spPr>
          <a:xfrm>
            <a:off x="3905803" y="4094647"/>
            <a:ext cx="1132423" cy="116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9" name="CuadroTexto 8"/>
          <p:cNvSpPr txBox="1"/>
          <p:nvPr/>
        </p:nvSpPr>
        <p:spPr>
          <a:xfrm>
            <a:off x="3856137" y="4523848"/>
            <a:ext cx="123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ACTUALIZA</a:t>
            </a:r>
            <a:endParaRPr lang="es-AR" sz="12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082388" y="5130302"/>
            <a:ext cx="966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MURO=1</a:t>
            </a:r>
          </a:p>
        </p:txBody>
      </p:sp>
      <p:sp>
        <p:nvSpPr>
          <p:cNvPr id="14" name="Arco 13"/>
          <p:cNvSpPr/>
          <p:nvPr/>
        </p:nvSpPr>
        <p:spPr>
          <a:xfrm>
            <a:off x="3041290" y="4384706"/>
            <a:ext cx="895898" cy="423580"/>
          </a:xfrm>
          <a:prstGeom prst="arc">
            <a:avLst>
              <a:gd name="adj1" fmla="val 11034830"/>
              <a:gd name="adj2" fmla="val 0"/>
            </a:avLst>
          </a:prstGeom>
          <a:ln w="158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15" name="Arco 14"/>
          <p:cNvSpPr/>
          <p:nvPr/>
        </p:nvSpPr>
        <p:spPr>
          <a:xfrm rot="10800000">
            <a:off x="3041290" y="4677277"/>
            <a:ext cx="895898" cy="423580"/>
          </a:xfrm>
          <a:prstGeom prst="arc">
            <a:avLst>
              <a:gd name="adj1" fmla="val 11034830"/>
              <a:gd name="adj2" fmla="val 0"/>
            </a:avLst>
          </a:prstGeom>
          <a:ln w="158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16" name="CuadroTexto 15"/>
          <p:cNvSpPr txBox="1"/>
          <p:nvPr/>
        </p:nvSpPr>
        <p:spPr>
          <a:xfrm>
            <a:off x="3005909" y="4069622"/>
            <a:ext cx="966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MURO=0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39" y="355528"/>
            <a:ext cx="2097554" cy="2081501"/>
          </a:xfrm>
          <a:prstGeom prst="rect">
            <a:avLst/>
          </a:prstGeom>
        </p:spPr>
      </p:pic>
      <p:sp>
        <p:nvSpPr>
          <p:cNvPr id="25" name="Elipse 24"/>
          <p:cNvSpPr/>
          <p:nvPr/>
        </p:nvSpPr>
        <p:spPr>
          <a:xfrm>
            <a:off x="1907399" y="4136282"/>
            <a:ext cx="1132423" cy="116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6" name="CuadroTexto 5"/>
          <p:cNvSpPr txBox="1"/>
          <p:nvPr/>
        </p:nvSpPr>
        <p:spPr>
          <a:xfrm>
            <a:off x="1976060" y="4577964"/>
            <a:ext cx="1319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AVANZA</a:t>
            </a:r>
            <a:endParaRPr lang="es-AR" sz="1200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555494" y="473272"/>
            <a:ext cx="607560" cy="362491"/>
          </a:xfrm>
          <a:prstGeom prst="rect">
            <a:avLst/>
          </a:prstGeom>
        </p:spPr>
      </p:pic>
      <p:cxnSp>
        <p:nvCxnSpPr>
          <p:cNvPr id="4" name="Conector recto de flecha 3"/>
          <p:cNvCxnSpPr/>
          <p:nvPr/>
        </p:nvCxnSpPr>
        <p:spPr>
          <a:xfrm>
            <a:off x="962526" y="635267"/>
            <a:ext cx="1013534" cy="1925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2136808" y="355528"/>
            <a:ext cx="115504" cy="5684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CuadroTexto 17"/>
          <p:cNvSpPr txBox="1"/>
          <p:nvPr/>
        </p:nvSpPr>
        <p:spPr>
          <a:xfrm>
            <a:off x="3722923" y="1073112"/>
            <a:ext cx="4574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ACTUAL=2</a:t>
            </a:r>
          </a:p>
          <a:p>
            <a:r>
              <a:rPr lang="es-AR" dirty="0" smtClean="0"/>
              <a:t>SENTIDO=1</a:t>
            </a:r>
            <a:endParaRPr lang="es-AR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295955" y="144379"/>
            <a:ext cx="117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MURO: 1</a:t>
            </a:r>
            <a:endParaRPr lang="es-AR" dirty="0"/>
          </a:p>
        </p:txBody>
      </p:sp>
      <p:sp>
        <p:nvSpPr>
          <p:cNvPr id="2" name="CuadroTexto 1"/>
          <p:cNvSpPr txBox="1"/>
          <p:nvPr/>
        </p:nvSpPr>
        <p:spPr>
          <a:xfrm>
            <a:off x="5592278" y="279133"/>
            <a:ext cx="35517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Mira alrededor:</a:t>
            </a:r>
          </a:p>
          <a:p>
            <a:r>
              <a:rPr lang="es-AR" dirty="0" smtClean="0"/>
              <a:t>¿Qué valor tienen las posiciones?</a:t>
            </a:r>
          </a:p>
          <a:p>
            <a:r>
              <a:rPr lang="es-AR" dirty="0" smtClean="0"/>
              <a:t>ACTUAL- 4 =  tiene 19 por borde</a:t>
            </a:r>
          </a:p>
          <a:p>
            <a:r>
              <a:rPr lang="es-AR" dirty="0" smtClean="0"/>
              <a:t>ACTUAL+4 = 6  tiene 3</a:t>
            </a:r>
          </a:p>
          <a:p>
            <a:r>
              <a:rPr lang="es-AR" dirty="0" smtClean="0"/>
              <a:t>ACTUAL-1 = 1 tiene 5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20157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o 4"/>
          <p:cNvSpPr/>
          <p:nvPr/>
        </p:nvSpPr>
        <p:spPr>
          <a:xfrm rot="20209746">
            <a:off x="1787085" y="3930325"/>
            <a:ext cx="483670" cy="490889"/>
          </a:xfrm>
          <a:prstGeom prst="arc">
            <a:avLst>
              <a:gd name="adj1" fmla="val 8480610"/>
              <a:gd name="adj2" fmla="val 24523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7" name="CuadroTexto 6"/>
          <p:cNvSpPr txBox="1"/>
          <p:nvPr/>
        </p:nvSpPr>
        <p:spPr>
          <a:xfrm rot="20799953">
            <a:off x="1593140" y="3660305"/>
            <a:ext cx="886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PISO</a:t>
            </a:r>
            <a:endParaRPr lang="es-AR" sz="1600" dirty="0"/>
          </a:p>
        </p:txBody>
      </p:sp>
      <p:sp>
        <p:nvSpPr>
          <p:cNvPr id="8" name="Elipse 7"/>
          <p:cNvSpPr/>
          <p:nvPr/>
        </p:nvSpPr>
        <p:spPr>
          <a:xfrm>
            <a:off x="3905803" y="4094647"/>
            <a:ext cx="1132423" cy="116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9" name="CuadroTexto 8"/>
          <p:cNvSpPr txBox="1"/>
          <p:nvPr/>
        </p:nvSpPr>
        <p:spPr>
          <a:xfrm>
            <a:off x="3856137" y="4523848"/>
            <a:ext cx="123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ACTUALIZA</a:t>
            </a:r>
            <a:endParaRPr lang="es-AR" sz="12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082388" y="5130302"/>
            <a:ext cx="966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MURO=1</a:t>
            </a:r>
          </a:p>
        </p:txBody>
      </p:sp>
      <p:sp>
        <p:nvSpPr>
          <p:cNvPr id="14" name="Arco 13"/>
          <p:cNvSpPr/>
          <p:nvPr/>
        </p:nvSpPr>
        <p:spPr>
          <a:xfrm>
            <a:off x="3041290" y="4384706"/>
            <a:ext cx="895898" cy="423580"/>
          </a:xfrm>
          <a:prstGeom prst="arc">
            <a:avLst>
              <a:gd name="adj1" fmla="val 11034830"/>
              <a:gd name="adj2" fmla="val 0"/>
            </a:avLst>
          </a:prstGeom>
          <a:ln w="158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15" name="Arco 14"/>
          <p:cNvSpPr/>
          <p:nvPr/>
        </p:nvSpPr>
        <p:spPr>
          <a:xfrm rot="10800000">
            <a:off x="3041290" y="4677277"/>
            <a:ext cx="895898" cy="423580"/>
          </a:xfrm>
          <a:prstGeom prst="arc">
            <a:avLst>
              <a:gd name="adj1" fmla="val 11034830"/>
              <a:gd name="adj2" fmla="val 0"/>
            </a:avLst>
          </a:prstGeom>
          <a:ln w="158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16" name="CuadroTexto 15"/>
          <p:cNvSpPr txBox="1"/>
          <p:nvPr/>
        </p:nvSpPr>
        <p:spPr>
          <a:xfrm>
            <a:off x="3005909" y="4069622"/>
            <a:ext cx="966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MURO=0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39" y="355528"/>
            <a:ext cx="2097554" cy="2081501"/>
          </a:xfrm>
          <a:prstGeom prst="rect">
            <a:avLst/>
          </a:prstGeom>
        </p:spPr>
      </p:pic>
      <p:sp>
        <p:nvSpPr>
          <p:cNvPr id="25" name="Elipse 24"/>
          <p:cNvSpPr/>
          <p:nvPr/>
        </p:nvSpPr>
        <p:spPr>
          <a:xfrm>
            <a:off x="1907399" y="4136282"/>
            <a:ext cx="1132423" cy="116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6" name="CuadroTexto 5"/>
          <p:cNvSpPr txBox="1"/>
          <p:nvPr/>
        </p:nvSpPr>
        <p:spPr>
          <a:xfrm>
            <a:off x="1976060" y="4577964"/>
            <a:ext cx="1319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AVANZA</a:t>
            </a:r>
            <a:endParaRPr lang="es-AR" sz="1200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084607" flipH="1">
            <a:off x="1653020" y="385131"/>
            <a:ext cx="607560" cy="362491"/>
          </a:xfrm>
          <a:prstGeom prst="rect">
            <a:avLst/>
          </a:prstGeom>
        </p:spPr>
      </p:pic>
      <p:cxnSp>
        <p:nvCxnSpPr>
          <p:cNvPr id="4" name="Conector recto de flecha 3"/>
          <p:cNvCxnSpPr/>
          <p:nvPr/>
        </p:nvCxnSpPr>
        <p:spPr>
          <a:xfrm>
            <a:off x="962526" y="635267"/>
            <a:ext cx="1013534" cy="1925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2136808" y="355528"/>
            <a:ext cx="115504" cy="5684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CuadroTexto 17"/>
          <p:cNvSpPr txBox="1"/>
          <p:nvPr/>
        </p:nvSpPr>
        <p:spPr>
          <a:xfrm>
            <a:off x="3722923" y="1073112"/>
            <a:ext cx="4574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ACTUAL=2</a:t>
            </a:r>
          </a:p>
          <a:p>
            <a:r>
              <a:rPr lang="es-AR" dirty="0" smtClean="0"/>
              <a:t>SENTIDO=</a:t>
            </a:r>
            <a:r>
              <a:rPr lang="es-AR" b="1" dirty="0" smtClean="0">
                <a:solidFill>
                  <a:srgbClr val="FF0000"/>
                </a:solidFill>
              </a:rPr>
              <a:t>2</a:t>
            </a:r>
            <a:endParaRPr lang="es-AR" b="1" dirty="0">
              <a:solidFill>
                <a:srgbClr val="FF0000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3295955" y="144379"/>
            <a:ext cx="117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MURO: 0</a:t>
            </a:r>
            <a:endParaRPr lang="es-AR" dirty="0"/>
          </a:p>
        </p:txBody>
      </p:sp>
      <p:sp>
        <p:nvSpPr>
          <p:cNvPr id="2" name="CuadroTexto 1"/>
          <p:cNvSpPr txBox="1"/>
          <p:nvPr/>
        </p:nvSpPr>
        <p:spPr>
          <a:xfrm>
            <a:off x="5592278" y="279133"/>
            <a:ext cx="35517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Mira alrededor:</a:t>
            </a:r>
          </a:p>
          <a:p>
            <a:r>
              <a:rPr lang="es-AR" dirty="0" smtClean="0"/>
              <a:t>¿Qué valor tienen las posiciones?</a:t>
            </a:r>
          </a:p>
          <a:p>
            <a:r>
              <a:rPr lang="es-AR" dirty="0" smtClean="0"/>
              <a:t>ACTUAL- 4 =  tiene 19 por borde</a:t>
            </a:r>
          </a:p>
          <a:p>
            <a:r>
              <a:rPr lang="es-AR" dirty="0" smtClean="0"/>
              <a:t>ACTUAL+4 = 6  tiene 3</a:t>
            </a:r>
          </a:p>
          <a:p>
            <a:r>
              <a:rPr lang="es-AR" dirty="0" smtClean="0"/>
              <a:t>ACTUAL-1 = 1 tiene 5</a:t>
            </a:r>
            <a:endParaRPr lang="es-AR" dirty="0"/>
          </a:p>
        </p:txBody>
      </p:sp>
      <p:sp>
        <p:nvSpPr>
          <p:cNvPr id="10" name="Rectángulo redondeado 9"/>
          <p:cNvSpPr/>
          <p:nvPr/>
        </p:nvSpPr>
        <p:spPr>
          <a:xfrm>
            <a:off x="5428648" y="1145406"/>
            <a:ext cx="2954956" cy="269508"/>
          </a:xfrm>
          <a:prstGeom prst="round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CuadroTexto 10"/>
          <p:cNvSpPr txBox="1"/>
          <p:nvPr/>
        </p:nvSpPr>
        <p:spPr>
          <a:xfrm>
            <a:off x="3185962" y="2051757"/>
            <a:ext cx="53227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Elige casilla 6, GIRA a la derecha (mueve los motores).</a:t>
            </a:r>
          </a:p>
          <a:p>
            <a:r>
              <a:rPr lang="es-AR" dirty="0" smtClean="0"/>
              <a:t>Actualiza SENTIDO!</a:t>
            </a:r>
          </a:p>
          <a:p>
            <a:r>
              <a:rPr lang="es-AR" dirty="0" smtClean="0"/>
              <a:t>Actualiza la conexión en la Matriz (desconecta casillas 2 y 3).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600450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523</Words>
  <Application>Microsoft Office PowerPoint</Application>
  <PresentationFormat>Presentación en pantalla (4:3)</PresentationFormat>
  <Paragraphs>170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16</cp:revision>
  <dcterms:created xsi:type="dcterms:W3CDTF">2024-09-15T21:53:11Z</dcterms:created>
  <dcterms:modified xsi:type="dcterms:W3CDTF">2024-09-15T23:20:20Z</dcterms:modified>
</cp:coreProperties>
</file>