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  <p:sldMasterId id="214748369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naheim"/>
      <p:regular r:id="rId17"/>
    </p:embeddedFont>
    <p:embeddedFont>
      <p:font typeface="Barlow Condensed ExtraBold"/>
      <p:bold r:id="rId18"/>
      <p:boldItalic r:id="rId19"/>
    </p:embeddedFont>
    <p:embeddedFont>
      <p:font typeface="Overpass Mono"/>
      <p:regular r:id="rId20"/>
      <p:bold r:id="rId21"/>
    </p:embeddedFont>
    <p:embeddedFont>
      <p:font typeface="Barl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Mono-regular.fntdata"/><Relationship Id="rId22" Type="http://schemas.openxmlformats.org/officeDocument/2006/relationships/font" Target="fonts/Barlow-regular.fntdata"/><Relationship Id="rId21" Type="http://schemas.openxmlformats.org/officeDocument/2006/relationships/font" Target="fonts/OverpassMono-bold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Barlow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naheim-regular.fntdata"/><Relationship Id="rId16" Type="http://schemas.openxmlformats.org/officeDocument/2006/relationships/slide" Target="slides/slide10.xml"/><Relationship Id="rId19" Type="http://schemas.openxmlformats.org/officeDocument/2006/relationships/font" Target="fonts/BarlowCondensedExtraBold-boldItalic.fntdata"/><Relationship Id="rId18" Type="http://schemas.openxmlformats.org/officeDocument/2006/relationships/font" Target="fonts/BarlowCondensed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32e1a2e8a0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32e1a2e8a0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32e1a2e7d5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32e1a2e7d5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32e1a2e7d5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32e1a2e7d5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32e1a2e7d5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32e1a2e7d5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2e1a2e7d5_0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2e1a2e7d5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32e1a2e7d5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32e1a2e7d5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32e1a2e8a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32e1a2e8a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32e1a2e7d5_0_2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32e1a2e7d5_0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32e1a2e8a0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32e1a2e8a0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331" name="Google Shape;331;p26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6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71" name="Google Shape;371;p26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27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27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1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8" name="Google Shape;408;p28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412" name="Google Shape;412;p29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15" name="Google Shape;415;p30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30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7" name="Google Shape;417;p30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8" name="Google Shape;418;p30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9" name="Google Shape;419;p30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24" name="Google Shape;424;p32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2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33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58" name="Google Shape;458;p34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4" name="Google Shape;464;p35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0" name="Google Shape;470;p36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8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485" name="Google Shape;485;p38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8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4" name="Google Shape;504;p38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5" name="Google Shape;505;p38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6" name="Google Shape;506;p38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7" name="Google Shape;507;p38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38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9" name="Google Shape;509;p38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10" name="Google Shape;510;p38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38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9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0" name="Google Shape;520;p39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1" name="Google Shape;521;p39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2" name="Google Shape;522;p39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9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4" name="Google Shape;524;p39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9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6" name="Google Shape;526;p39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9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40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1" name="Google Shape;531;p40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2" name="Google Shape;532;p40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3" name="Google Shape;533;p40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4" name="Google Shape;534;p40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5" name="Google Shape;535;p40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6" name="Google Shape;536;p40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7" name="Google Shape;537;p40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1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1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42" name="Google Shape;542;p41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2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2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2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2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2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2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2" name="Google Shape;562;p4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63" name="Google Shape;563;p43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3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3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3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3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3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3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3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3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3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3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3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3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3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3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3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4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4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4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03" name="Google Shape;603;p44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4" name="Google Shape;604;p44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607" name="Google Shape;607;p4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6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46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1" name="Google Shape;611;p46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46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3" name="Google Shape;613;p46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6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5" name="Google Shape;615;p46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6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7" name="Google Shape;617;p46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6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9" name="Google Shape;619;p46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46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21" name="Google Shape;621;p46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2" name="Google Shape;622;p46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6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6" name="Google Shape;626;p47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7" name="Google Shape;627;p47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47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7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48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48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48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48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48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8" name="Google Shape;638;p4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/>
              <a:t>EXERCÍCIO</a:t>
            </a:r>
            <a:endParaRPr sz="8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/>
              <a:t>MÓDULO 21</a:t>
            </a:r>
            <a:endParaRPr sz="8000"/>
          </a:p>
        </p:txBody>
      </p:sp>
      <p:sp>
        <p:nvSpPr>
          <p:cNvPr id="652" name="Google Shape;652;p49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Testando componentes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8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500"/>
              <a:t>OBRIGADO!</a:t>
            </a:r>
            <a:endParaRPr sz="4500"/>
          </a:p>
        </p:txBody>
      </p:sp>
      <p:pic>
        <p:nvPicPr>
          <p:cNvPr id="753" name="Google Shape;753;p58"/>
          <p:cNvPicPr preferRelativeResize="0"/>
          <p:nvPr/>
        </p:nvPicPr>
        <p:blipFill/>
        <p:spPr>
          <a:xfrm>
            <a:off x="340221" y="3882151"/>
            <a:ext cx="2606043" cy="94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0"/>
          <p:cNvSpPr txBox="1"/>
          <p:nvPr>
            <p:ph type="title"/>
          </p:nvPr>
        </p:nvSpPr>
        <p:spPr>
          <a:xfrm>
            <a:off x="6385851" y="1595950"/>
            <a:ext cx="19575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Testes de Snapshot</a:t>
            </a:r>
            <a:endParaRPr/>
          </a:p>
        </p:txBody>
      </p:sp>
      <p:sp>
        <p:nvSpPr>
          <p:cNvPr id="658" name="Google Shape;658;p50"/>
          <p:cNvSpPr txBox="1"/>
          <p:nvPr>
            <p:ph idx="3" type="title"/>
          </p:nvPr>
        </p:nvSpPr>
        <p:spPr>
          <a:xfrm>
            <a:off x="822975" y="1576000"/>
            <a:ext cx="2186700" cy="8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Testando  componentes</a:t>
            </a:r>
            <a:endParaRPr/>
          </a:p>
        </p:txBody>
      </p:sp>
      <p:sp>
        <p:nvSpPr>
          <p:cNvPr id="659" name="Google Shape;659;p50"/>
          <p:cNvSpPr txBox="1"/>
          <p:nvPr>
            <p:ph idx="5" type="title"/>
          </p:nvPr>
        </p:nvSpPr>
        <p:spPr>
          <a:xfrm>
            <a:off x="3595100" y="1623100"/>
            <a:ext cx="1957500" cy="7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Queries e Gets</a:t>
            </a:r>
            <a:endParaRPr/>
          </a:p>
        </p:txBody>
      </p:sp>
      <p:sp>
        <p:nvSpPr>
          <p:cNvPr id="660" name="Google Shape;660;p50"/>
          <p:cNvSpPr txBox="1"/>
          <p:nvPr>
            <p:ph idx="9" type="title"/>
          </p:nvPr>
        </p:nvSpPr>
        <p:spPr>
          <a:xfrm>
            <a:off x="1779725" y="3173875"/>
            <a:ext cx="2745600" cy="7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Reproduzindo comportamentos</a:t>
            </a:r>
            <a:endParaRPr/>
          </a:p>
        </p:txBody>
      </p:sp>
      <p:sp>
        <p:nvSpPr>
          <p:cNvPr id="661" name="Google Shape;661;p50"/>
          <p:cNvSpPr txBox="1"/>
          <p:nvPr>
            <p:ph idx="14" type="title"/>
          </p:nvPr>
        </p:nvSpPr>
        <p:spPr>
          <a:xfrm>
            <a:off x="4822875" y="3146725"/>
            <a:ext cx="2287200" cy="11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Testando fluxos do useEffect</a:t>
            </a:r>
            <a:endParaRPr/>
          </a:p>
        </p:txBody>
      </p:sp>
      <p:sp>
        <p:nvSpPr>
          <p:cNvPr id="662" name="Google Shape;662;p50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NESTE MÓDULO APRENDEMOS: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1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Vimos como trazes aqueles testes para o React e como podemos validar o que e como </a:t>
            </a:r>
            <a:r>
              <a:rPr lang="pt-PT"/>
              <a:t>estão</a:t>
            </a:r>
            <a:r>
              <a:rPr lang="pt-PT"/>
              <a:t> sendo renderizados</a:t>
            </a:r>
            <a:endParaRPr/>
          </a:p>
        </p:txBody>
      </p:sp>
      <p:sp>
        <p:nvSpPr>
          <p:cNvPr id="668" name="Google Shape;668;p51"/>
          <p:cNvSpPr txBox="1"/>
          <p:nvPr>
            <p:ph type="title"/>
          </p:nvPr>
        </p:nvSpPr>
        <p:spPr>
          <a:xfrm>
            <a:off x="3281798" y="1370025"/>
            <a:ext cx="5270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Testando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Componentes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2"/>
          <p:cNvSpPr txBox="1"/>
          <p:nvPr>
            <p:ph idx="4294967295" type="body"/>
          </p:nvPr>
        </p:nvSpPr>
        <p:spPr>
          <a:xfrm>
            <a:off x="617125" y="1987119"/>
            <a:ext cx="3932700" cy="23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Demonstração das funções que podemos usar para obter elementos que foram renderizados e validar com os </a:t>
            </a:r>
            <a:r>
              <a:rPr b="1" i="1" lang="pt-PT" sz="1600"/>
              <a:t>Matchers</a:t>
            </a:r>
            <a:r>
              <a:rPr lang="pt-PT" sz="1600"/>
              <a:t> se estão corretos.</a:t>
            </a:r>
            <a:endParaRPr sz="1600"/>
          </a:p>
        </p:txBody>
      </p:sp>
      <p:sp>
        <p:nvSpPr>
          <p:cNvPr id="674" name="Google Shape;674;p52"/>
          <p:cNvSpPr txBox="1"/>
          <p:nvPr>
            <p:ph idx="4294967295" type="title"/>
          </p:nvPr>
        </p:nvSpPr>
        <p:spPr>
          <a:xfrm>
            <a:off x="617125" y="1486200"/>
            <a:ext cx="3963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Queries e Gets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Vimos como podemos garantir se um elemento continua sendo renderizado com os </a:t>
            </a:r>
            <a:r>
              <a:rPr b="1" lang="pt-PT"/>
              <a:t>Snapshots, </a:t>
            </a:r>
            <a:r>
              <a:rPr lang="pt-PT"/>
              <a:t>prevenindo</a:t>
            </a:r>
            <a:r>
              <a:rPr lang="pt-PT"/>
              <a:t> que mudanças não esperadas aconteçam.</a:t>
            </a:r>
            <a:endParaRPr/>
          </a:p>
        </p:txBody>
      </p:sp>
      <p:sp>
        <p:nvSpPr>
          <p:cNvPr id="680" name="Google Shape;680;p53"/>
          <p:cNvSpPr txBox="1"/>
          <p:nvPr>
            <p:ph type="title"/>
          </p:nvPr>
        </p:nvSpPr>
        <p:spPr>
          <a:xfrm>
            <a:off x="3826099" y="1714800"/>
            <a:ext cx="4716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Testes de Snapshot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4"/>
          <p:cNvSpPr txBox="1"/>
          <p:nvPr>
            <p:ph idx="4294967295" type="body"/>
          </p:nvPr>
        </p:nvSpPr>
        <p:spPr>
          <a:xfrm>
            <a:off x="617125" y="20834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600"/>
              <a:t>Vimos como podemos fazer para que nosso código possa </a:t>
            </a:r>
            <a:r>
              <a:rPr lang="pt-PT" sz="1600"/>
              <a:t>reproduzir</a:t>
            </a:r>
            <a:r>
              <a:rPr lang="pt-PT" sz="1600"/>
              <a:t> comportamentos do usuário como cliques, escrever em uma caixa de texto e etc.</a:t>
            </a:r>
            <a:endParaRPr sz="1600"/>
          </a:p>
        </p:txBody>
      </p:sp>
      <p:sp>
        <p:nvSpPr>
          <p:cNvPr id="686" name="Google Shape;686;p54"/>
          <p:cNvSpPr txBox="1"/>
          <p:nvPr>
            <p:ph idx="4294967295" type="title"/>
          </p:nvPr>
        </p:nvSpPr>
        <p:spPr>
          <a:xfrm>
            <a:off x="617125" y="1046625"/>
            <a:ext cx="418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chemeClr val="dk2"/>
                </a:solidFill>
              </a:rPr>
              <a:t>Reproduzindo comportamentos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5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</a:t>
            </a:r>
            <a:r>
              <a:rPr b="1" i="1" lang="pt-PT">
                <a:highlight>
                  <a:schemeClr val="lt2"/>
                </a:highlight>
              </a:rPr>
              <a:t>useEffect</a:t>
            </a:r>
            <a:r>
              <a:rPr lang="pt-PT"/>
              <a:t> pode ser meio complicado de se trabalhar e testar, por isso </a:t>
            </a:r>
            <a:r>
              <a:rPr lang="pt-PT"/>
              <a:t>nesta</a:t>
            </a:r>
            <a:r>
              <a:rPr lang="pt-PT"/>
              <a:t> aula vimos como podemos garantir que nossas funções estão sendo chamadas e que as atualizações dos componentes estão acontecendo.</a:t>
            </a:r>
            <a:endParaRPr/>
          </a:p>
        </p:txBody>
      </p:sp>
      <p:sp>
        <p:nvSpPr>
          <p:cNvPr id="692" name="Google Shape;692;p55"/>
          <p:cNvSpPr txBox="1"/>
          <p:nvPr>
            <p:ph type="title"/>
          </p:nvPr>
        </p:nvSpPr>
        <p:spPr>
          <a:xfrm>
            <a:off x="3795624" y="1351400"/>
            <a:ext cx="4716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Testando fluxos do useEffect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</a:t>
            </a:r>
            <a:endParaRPr/>
          </a:p>
        </p:txBody>
      </p:sp>
      <p:sp>
        <p:nvSpPr>
          <p:cNvPr id="698" name="Google Shape;698;p56"/>
          <p:cNvSpPr txBox="1"/>
          <p:nvPr>
            <p:ph idx="1" type="subTitle"/>
          </p:nvPr>
        </p:nvSpPr>
        <p:spPr>
          <a:xfrm flipH="1">
            <a:off x="1456650" y="838100"/>
            <a:ext cx="5985300" cy="15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Criar testes dos componentes criados no Design System da tarefa do </a:t>
            </a:r>
            <a:r>
              <a:rPr b="1" lang="pt-PT"/>
              <a:t>Módulo Tipagem Simples e TS Lint.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/>
              <a:t>Criar um Design System robusto para substituir elementos que foram criados e usados repetidas vezes em uma página. O desafio é analisar o que se repete e poderia ser reutilizado.</a:t>
            </a:r>
            <a:endParaRPr b="1" sz="1400"/>
          </a:p>
        </p:txBody>
      </p:sp>
      <p:pic>
        <p:nvPicPr>
          <p:cNvPr id="699" name="Google Shape;699;p56"/>
          <p:cNvPicPr preferRelativeResize="0"/>
          <p:nvPr/>
        </p:nvPicPr>
        <p:blipFill/>
        <p:spPr>
          <a:xfrm>
            <a:off x="4782650" y="2689849"/>
            <a:ext cx="4361348" cy="2453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0" name="Google Shape;700;p56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701" name="Google Shape;701;p56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6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6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6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6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6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6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6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6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6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6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6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6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6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6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6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6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6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6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6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6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6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6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6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6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6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6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56"/>
          <p:cNvSpPr txBox="1"/>
          <p:nvPr>
            <p:ph idx="1" type="subTitle"/>
          </p:nvPr>
        </p:nvSpPr>
        <p:spPr>
          <a:xfrm flipH="1">
            <a:off x="1456500" y="2652251"/>
            <a:ext cx="31155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Atenção para o objetivo final: criar os testes unitários e de integração dos componentes do Design System para garantir o funcionamento deles mesmo com alterações no modo de funcionamento.</a:t>
            </a:r>
            <a:endParaRPr sz="12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b="1" lang="pt-PT" sz="1200"/>
              <a:t>Faça testes de Snapshot!</a:t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AVALIAÇÃO</a:t>
            </a:r>
            <a:endParaRPr/>
          </a:p>
        </p:txBody>
      </p:sp>
      <p:sp>
        <p:nvSpPr>
          <p:cNvPr id="734" name="Google Shape;734;p57"/>
          <p:cNvSpPr txBox="1"/>
          <p:nvPr>
            <p:ph idx="4294967295" type="subTitle"/>
          </p:nvPr>
        </p:nvSpPr>
        <p:spPr>
          <a:xfrm flipH="1">
            <a:off x="756595" y="1792669"/>
            <a:ext cx="3870300" cy="2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Testes bem escritos e descritivos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Criou testes do "caminho feliz" 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Criou testes que resultam em erros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Aplicou corretamente os testes de Snapshot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Aplicar testes de comportamentos nos componentes 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Não há problemas nos testes que envolvem useEffect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35" name="Google Shape;735;p57"/>
          <p:cNvSpPr txBox="1"/>
          <p:nvPr>
            <p:ph idx="4294967295" type="subTitle"/>
          </p:nvPr>
        </p:nvSpPr>
        <p:spPr>
          <a:xfrm flipH="1">
            <a:off x="4556250" y="3561450"/>
            <a:ext cx="38703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800"/>
              <a:t>  0	           .25	          .5  	      .75	                 1.0</a:t>
            </a:r>
            <a:endParaRPr sz="800"/>
          </a:p>
        </p:txBody>
      </p:sp>
      <p:grpSp>
        <p:nvGrpSpPr>
          <p:cNvPr id="736" name="Google Shape;736;p57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737" name="Google Shape;737;p57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7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7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7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7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57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743" name="Google Shape;743;p57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7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7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7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7" name="Google Shape;747;p57" title="Chart"/>
          <p:cNvPicPr preferRelativeResize="0"/>
          <p:nvPr/>
        </p:nvPicPr>
        <p:blipFill/>
        <p:spPr>
          <a:xfrm>
            <a:off x="4682875" y="1741398"/>
            <a:ext cx="3469450" cy="18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