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91522C-4D6E-43E6-B9C3-C91AA5AE7A33}">
  <a:tblStyle styleId="{9B91522C-4D6E-43E6-B9C3-C91AA5AE7A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8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019b2d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019b2d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019b2d9c4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019b2d9c4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019b2d9c4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019b2d9c4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019b2d9c4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019b2d9c4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019b2d9c4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019b2d9c4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0cabd23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0cabd23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0cabd23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0cabd23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0cabd23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0cabd23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0cabd23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0cabd23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019b2d9c4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0019b2d9c4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0cabd23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0cabd23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019b2d9c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0019b2d9c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0cabd23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0cabd23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019b2d9c4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0019b2d9c4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019b2d9c4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019b2d9c4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0cabd23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0cabd23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0cabd23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0cabd23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019b2d9c4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019b2d9c4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019b2d9c4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0019b2d9c4_2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019b2d9c4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0019b2d9c4_0_1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019b2d9c4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0019b2d9c4_0_1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019b2d9c4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0019b2d9c4_0_10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019b2d9c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019b2d9c4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019b2d9c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0019b2d9c4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019b2d9c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0019b2d9c4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0cf8a7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0cf8a7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019b2d9c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019b2d9c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019b2d9c4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0019b2d9c4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019b2d9c4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019b2d9c4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uggingface.co/fmi-unibuc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Dialect</a:t>
            </a:r>
            <a:r>
              <a:rPr lang="en-GB"/>
              <a:t> Translation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Lucian Istrati (DataScience)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Claudiu Creanga (NLP 512)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Dataset de carti in dialecte (</a:t>
            </a:r>
            <a:r>
              <a:rPr b="1" lang="en-GB"/>
              <a:t>RoBoDi</a:t>
            </a:r>
            <a:r>
              <a:rPr lang="en-GB"/>
              <a:t>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Cartile din dataset: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</a:t>
            </a:r>
            <a:r>
              <a:rPr lang="en-GB"/>
              <a:t>ntologie de folclor din Maramures -&gt; maramuresean;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Poezii in grai banatean -&gt; banatean;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Ion Pop Reteganul Poveti ardelenesti -&gt; ardeleneasca;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Povesti oltenesti -&gt; olteenasca;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Moldovan in Ukraine -&gt; moldoveneasca.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-GB"/>
              <a:t>Folosind aceste carti am tokenizat in propozitii si am antrenat un model SVC cu o vectorizare bag-of-words prin intermediul CountVectorizer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Asocierea unor carti unlabelled unui anumit dialect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</a:pPr>
            <a:r>
              <a:rPr lang="en-GB" sz="1500"/>
              <a:t>Pentru a asocia carti unui dialect am calculat overapul intre cartile de diferite dialecte cu urmatoarele rezultatele: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Radu Rosetti, Parintele Zosim</a:t>
            </a:r>
            <a:r>
              <a:rPr lang="en-GB" sz="1500"/>
              <a:t> {</a:t>
            </a:r>
            <a:r>
              <a:rPr b="1" lang="en-GB" sz="1500"/>
              <a:t>'ardelean': 0.28</a:t>
            </a:r>
            <a:r>
              <a:rPr lang="en-GB" sz="1500"/>
              <a:t>, 'banatean': 0.24, 'maramuresean': 0.30, 'moldovean': 0.05, 'oltean': 0.12}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Povesti populare romanesti</a:t>
            </a:r>
            <a:r>
              <a:rPr lang="en-GB" sz="1500"/>
              <a:t> {</a:t>
            </a:r>
            <a:r>
              <a:rPr b="1" lang="en-GB" sz="1500"/>
              <a:t>'ardelean': 0.37</a:t>
            </a:r>
            <a:r>
              <a:rPr lang="en-GB" sz="1500"/>
              <a:t>, 'banatean': 0.31, 'maramuresean': 0.27, 'moldovean': 0.02, 'oltean': 0.08}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101 Basme Romanesti</a:t>
            </a:r>
            <a:r>
              <a:rPr lang="en-GB" sz="1500"/>
              <a:t> {'ardelean': 0.30, 'banatean': 0.25, </a:t>
            </a:r>
            <a:r>
              <a:rPr b="1" lang="en-GB" sz="1500"/>
              <a:t>'maramuresean': 0.32</a:t>
            </a:r>
            <a:r>
              <a:rPr lang="en-GB" sz="1500"/>
              <a:t>, 'moldovean': 0.06, 'oltean': 0.17}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Comorile poporului Radulescu Constantin Bucuresti 1930 </a:t>
            </a:r>
            <a:r>
              <a:rPr lang="en-GB" sz="1500"/>
              <a:t>{</a:t>
            </a:r>
            <a:r>
              <a:rPr b="1" lang="en-GB" sz="1500"/>
              <a:t>'ardelean': 0.31</a:t>
            </a:r>
            <a:r>
              <a:rPr lang="en-GB" sz="1500"/>
              <a:t>, 'banatean': 0.25, 'maramuresean': 0.25, 'moldovean': 0.02, 'oltean': 0.07}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Pop Mihai Obiceiuri traditionale romanesti 1999 </a:t>
            </a:r>
            <a:r>
              <a:rPr lang="en-GB" sz="1500"/>
              <a:t>{</a:t>
            </a:r>
            <a:r>
              <a:rPr b="1" lang="en-GB" sz="1500"/>
              <a:t>'ardelean': 0.28</a:t>
            </a:r>
            <a:r>
              <a:rPr lang="en-GB" sz="1500"/>
              <a:t>, 'banatean': 0.23, </a:t>
            </a:r>
            <a:r>
              <a:rPr b="1" lang="en-GB" sz="1500"/>
              <a:t>'maramuresean': 0.28,</a:t>
            </a:r>
            <a:r>
              <a:rPr lang="en-GB" sz="1500"/>
              <a:t> 'moldovean': 0.04, 'oltean': 0.10}</a:t>
            </a:r>
            <a:endParaRPr sz="1500"/>
          </a:p>
          <a:p>
            <a:pPr indent="-38100" lvl="0" marL="1778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None/>
            </a:pPr>
            <a:r>
              <a:t/>
            </a:r>
            <a:endParaRPr sz="1500"/>
          </a:p>
          <a:p>
            <a:pPr indent="-38100" lvl="0" marL="1778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500"/>
          </a:p>
          <a:p>
            <a:pPr indent="-38100" lvl="0" marL="1778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8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Similaritatea vocabularelor dialectelor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Graiurile limbii romane se impart in doua grupuri: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Nordic</a:t>
            </a:r>
            <a:r>
              <a:rPr lang="en-GB"/>
              <a:t>: bănățean, ardelean, crișănean, maramureșean, moldovean;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Sudic</a:t>
            </a:r>
            <a:r>
              <a:rPr lang="en-GB"/>
              <a:t>: oltean, munten, dician;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Fiindcă domeniile cartilor din RoBoDi 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riază destul de mult, am decis sa calculam 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milaritatea dialectelor luand toate cuvintele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 pana in 5 litere (deoarece aceste cuvinte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unt de regula markeri mai buni pt dialecte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ecat cuvinte mai lungi care devin doar stal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</a:t>
            </a:r>
            <a:r>
              <a:rPr lang="en-GB"/>
              <a:t>ite sau schimbate.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675" y="2051125"/>
            <a:ext cx="3875974" cy="2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Cele mai comune cuvinte in fiecare dialect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Ardelean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0" y="1763525"/>
            <a:ext cx="5405075" cy="27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Cele mai comune cuvinte in fiecare dialect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/>
              <a:t>Banatean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725875"/>
            <a:ext cx="5072650" cy="25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Cele mai comune cuvinte in fiecare dialect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/>
              <a:t>Maramuresean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00" y="1681975"/>
            <a:ext cx="5630925" cy="28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Cele mai comune cuvinte in fiecare dialect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/>
              <a:t>Moldovean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25" y="1763525"/>
            <a:ext cx="5292150" cy="26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Cele mai comune cuvinte in fiecare dialect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/>
              <a:t>Oltean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769800"/>
            <a:ext cx="5292150" cy="26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Dataset de reguli specific fiecarui dialect (</a:t>
            </a:r>
            <a:r>
              <a:rPr b="1" lang="en-GB"/>
              <a:t>RoRuDi</a:t>
            </a:r>
            <a:r>
              <a:rPr lang="en-GB"/>
              <a:t>)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Fonetical rules example:</a:t>
            </a:r>
            <a:endParaRPr b="1"/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crisanean_fonetical_rules = {"ine": "ne",                          	"e": "ă",                          	"ea": "a",                          	"i": "â",                          	"g": "j",                          	"âi": "ii",                          	"sl": "scl",                          	"nu": "anu",                          	"n": "r"}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crisanean_fonetical_examples = { 	"câine": "câne", 	"se rupe": "să rupe", 	"orășean": "orășan", 	"țin": "țân", 	"zic": "zâc", 	"ger": "jer", 	"întâi": "întii", 	"slab": "sclab", 	"numără": "anumără", 	"lună": "lură",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-GB"/>
              <a:t>Dataset de reguli specific fiecarui dialect (</a:t>
            </a:r>
            <a:r>
              <a:rPr b="1" lang="en-GB"/>
              <a:t>RoRuDi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Grammatical rules</a:t>
            </a:r>
            <a:r>
              <a:rPr b="1" lang="en-GB"/>
              <a:t> 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crisanean_gramatical_rules = {"ui":"i",                        	"sunt":"îs",                        	"este":"îi",                        	“e":"îi",                        	"a":"o",                        	"au":"or",                        	"să":"și",                        	"mă":"m-am",                        	"ar fi":"o vu(t)",                        	"al":"a",                        	"ai":"a",                        	"ale":"a"                       	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crisanean_gramatical_examples = { "omului":"omuli",  "ale tale":"a tale",  "ai tăi":"a tăi",  "al tău":"a tău",  "au făcut":"or făcut",  "a făcut":"o făcut",  "să merg":"și merg",  "mă dusesem":"m-am fo dusă",  "ar fi cântat":"o vu(t) hori",  "Ai făcut foc?":" Făcut-ai foc?",  # auxiliarul după verbul cu sens lexical  "Mă voi duce.":"Duce-m-oi."}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80831" y="75755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“Am trecut prin fata casei.”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                         Oltenizator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“Trecui prin fata casei.”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378" y="1681833"/>
            <a:ext cx="1906802" cy="1301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4618002" y="1230773"/>
            <a:ext cx="0" cy="309916"/>
          </a:xfrm>
          <a:prstGeom prst="straightConnector1">
            <a:avLst/>
          </a:prstGeom>
          <a:noFill/>
          <a:ln cap="flat" cmpd="sng" w="730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Dataset de reguli specific fiecarui dialect (</a:t>
            </a:r>
            <a:r>
              <a:rPr b="1" lang="en-GB"/>
              <a:t>RoRuDi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Lexical</a:t>
            </a:r>
            <a:r>
              <a:rPr b="1" lang="en-GB"/>
              <a:t> rules 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crisanean_lexical_examples =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 perdea ": " firhang ",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 a gusta ": " a cuștuli ",                           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 a plânge ": "   a cânta ",                          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 nas ": " nari ",                          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 mergi! ": " vă! ",                          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 du-te! ": " vă! 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Traducerea interdialectala prin un system rule based (avand limbajul formala ca intermediar)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25" y="1398525"/>
            <a:ext cx="6748575" cy="33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Crearea unei organizatii fmi-unibuc pe huggingface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75" y="1210575"/>
            <a:ext cx="6012200" cy="37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-GB"/>
              <a:t>Crearea unei organizatii fmi-unibuc pe huggingface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How do you access these datasets/models?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Simple as this: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datasets import load_dataset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dataset = load_dataset("fmi-unibuc/RoAcReL")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git lfs 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git clone https://huggingface.co/fmi-unibuc/dialect_detector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-GB"/>
              <a:t>Crearea unei organizatii fmi-unibuc pe huggingface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Feel free to join and contribute with your own models, datasets and spaces at: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https://huggingface.co/fmi-unibuc</a:t>
            </a:r>
            <a:r>
              <a:rPr lang="en-GB"/>
              <a:t> :)</a:t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Reasons to do so: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-GB"/>
              <a:t>You boost your CV/Resume;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/>
              <a:t>You can help to extend the research done at FMI, Unibuc;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GB"/>
              <a:t>You leave out your contribution in a centralized place so that the next generations of student will be able to use your models, checkpoints, datasets and spaces;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Check this huggingface account as well, great one: https://huggingface.co/dumitrescustefan</a:t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Acknowledgements for useful talks, discussions and contributions to the project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Miruna-Andreea Zăvelcă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Dana Dăscălescu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Livia Măgureanu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Eugen Cristian Bleotiu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Questions?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Inteligibilitatea audio a dialectelor limbii romane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Comparatie SpeechToText intre Sonix, Vatis Tech si adnotari facute de noi;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51 de minute de utterances in dialectele: ardelean, maramuresean, banatean, crisanean, oltean, moldovean, muntean si timocean;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Dist. folosite:Levenshtein;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40"/>
          <p:cNvGraphicFramePr/>
          <p:nvPr/>
        </p:nvGraphicFramePr>
        <p:xfrm>
          <a:off x="678800" y="23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{9B91522C-4D6E-43E6-B9C3-C91AA5AE7A33}</a:tableStyleId>
              </a:tblPr>
              <a:tblGrid>
                <a:gridCol w="2382675"/>
                <a:gridCol w="2382675"/>
                <a:gridCol w="2382675"/>
              </a:tblGrid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Utterance’s dialect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Sonix (overall 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Vatis Tech (overall 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moldovean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muntean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ardelean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banatean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maramuresean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oltean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Antrenarea unui model de word embeddings cu vectorizare continuous bag of words (CBOW)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Insert cute plot with word2vec embedings (dimensionally reduced in 2D)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Incercare nereusita de a folosi api de la dexonline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Insert screenshot, erori, ce nu a mers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8650" y="472646"/>
            <a:ext cx="7886700" cy="41600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65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GB"/>
              <a:t>Identificarea structurilor verbale din text.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GB"/>
              <a:t>Alegem doar verbele la timpul perfect compus.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GB"/>
              <a:t>Gasim variatia lor la indicativ. 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GB"/>
              <a:t>Conjugam la timpul perfect simplu si la persoana potrivita.</a:t>
            </a:r>
            <a:endParaRPr/>
          </a:p>
          <a:p>
            <a:pPr indent="-374650" lvl="0" marL="381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GB"/>
              <a:t>Inlocuim verbele.</a:t>
            </a:r>
            <a:endParaRPr/>
          </a:p>
          <a:p>
            <a:pPr indent="-241300" lvl="0" marL="381000" rtl="0" algn="l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8650" y="379970"/>
            <a:ext cx="4514850" cy="42527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GB"/>
              <a:t>Perfectul compus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auxiliarul </a:t>
            </a:r>
            <a:r>
              <a:rPr lang="en-GB">
                <a:solidFill>
                  <a:srgbClr val="548135"/>
                </a:solidFill>
              </a:rPr>
              <a:t>a avea </a:t>
            </a:r>
            <a:r>
              <a:rPr lang="en-GB"/>
              <a:t>la indicativ prezent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participiul verbului cu sens lexical.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GB"/>
              <a:t>Perfectul simplu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Verbul la infinitiv present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sufix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357551" y="1121376"/>
            <a:ext cx="912365" cy="6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 adunat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inceput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 coborat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403051" y="2983375"/>
            <a:ext cx="912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adunai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începu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coborâră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472646"/>
            <a:ext cx="7886700" cy="41600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14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Spacy -&gt; POS tagging.   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pattern = [[{'POS': 'AUX'}, {'POS': 'VERB’}]]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pattern = [[{'POS': 'AUX', </a:t>
            </a:r>
            <a:r>
              <a:rPr lang="en-GB">
                <a:solidFill>
                  <a:schemeClr val="accent6"/>
                </a:solidFill>
              </a:rPr>
              <a:t>"LEMMA": "avea"</a:t>
            </a:r>
            <a:r>
              <a:rPr lang="en-GB"/>
              <a:t>}, {'POS': 'VERB’}]]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Spacy -&gt; Morphology tagging.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“Eu am facut” (pers 1 singular) vs. “Am facut” (pers 1 singular sau plural)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Spacy -&gt; Lemmatization 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Punem verbul de la participiu la infinitiv.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Lista verbe -&gt; crawled Wikipedia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Reguli conjugare -&gt; crawled conjugari.ro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28650" y="424202"/>
            <a:ext cx="7886700" cy="420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/>
              <a:t>“</a:t>
            </a:r>
            <a:r>
              <a:rPr lang="en-GB" sz="1400"/>
              <a:t>eu am trecut prin fata casei."  		"eu trecui prin fata casei."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"Tu ai plecat in parcare.", " 			“Tu plecași in parcare."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"Eu m-am abătut de la drum."		"Eu m-abătui de la drum."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"Noi am fost la plimbare."			</a:t>
            </a:r>
            <a:r>
              <a:rPr lang="en-GB" sz="1400"/>
              <a:t>"</a:t>
            </a:r>
            <a:r>
              <a:rPr lang="en-GB" sz="1400"/>
              <a:t>Noi furăm la plimbare."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"Ei au negat minciuna."				"Ei negară minciuna."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"Au negat minciuna."				"negară minciuna."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"Eu am argumentat bine."			"Eu argumentai bine."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"A aranjat camera."				"aranjă camera."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"Voi ați crezut in mine."				"Voi crezurăţi in mine." </a:t>
            </a:r>
            <a:endParaRPr sz="1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925" y="3473200"/>
            <a:ext cx="3431075" cy="1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5" y="3906225"/>
            <a:ext cx="5735350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28650" y="1007501"/>
            <a:ext cx="7886700" cy="362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Am trecut prin fata casei -&gt; Se asuma pronumele singular.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Lipsa diacritice: Voi ati trecut prin fata casei. -&gt; Spacey nu recunoaste AUX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 facut si un reverse: de la perfect simplu la perfect compus, dar da rezultate mai proaste. Spacy nu recunoaste de multe ori perfectul simplu.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74" y="2479300"/>
            <a:ext cx="4919623" cy="23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Dataset de inregistrari ale unor vorbitori de dialecte (</a:t>
            </a:r>
            <a:r>
              <a:rPr b="1" lang="en-GB"/>
              <a:t>RAuDi</a:t>
            </a:r>
            <a:r>
              <a:rPr lang="en-GB"/>
              <a:t>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Inregistrari preluate de pe youtube: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Curs de dialect ardelenesc!            	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Curs de dialect ardelenesc!suduieli si blesteme!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Stirile in limba moldoveneasca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Igor Dodon explică strategia prin care doreşte să mute graniţa dintre România şi Republica Moldova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Vox pop Unirea cu România şi preţul ei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Vox populi Tinerii despre România şi Unire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About our village and our language – Timok Romanian (Vlach)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-GB"/>
              <a:t>Dataset de regionalisme si arhaisme (</a:t>
            </a:r>
            <a:r>
              <a:rPr b="1" lang="en-GB"/>
              <a:t>RoAcReL</a:t>
            </a:r>
            <a:r>
              <a:rPr lang="en-GB"/>
              <a:t>) - it ain’t a Dexonline corpus, but it’s honest work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Columns: ['Word', 'Meaning', 'First mention', 'IsInDexOrNot', 'County/Region', 'IsItUsedNow', 'Source']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Number of rows: 1942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Number of regionalisms that have a definition: 1786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Regions from where the data was collected: 'Dobrogea', 'Muntenia', 'Moldova/Transilvania', 'Transilvania', 'Ardeal', 'Maramureș', 'Bucovina / Republica Moldova', 'Bucovina', 'Moldova', 'Comuna Suharău, Județul Botoșani', 'Comuna Șerbănești, Județul Olt', 'Oltenia', 'Sudul Moldovei', 'Banat';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