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60894" y="2893420"/>
            <a:ext cx="2717838" cy="127363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Python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43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6208" y="744583"/>
            <a:ext cx="4807895" cy="774942"/>
          </a:xfrm>
        </p:spPr>
        <p:txBody>
          <a:bodyPr/>
          <a:lstStyle/>
          <a:p>
            <a:pPr algn="ctr"/>
            <a:r>
              <a:rPr lang="es-ES" dirty="0" smtClean="0"/>
              <a:t>Algunas Cifras</a:t>
            </a:r>
            <a:endParaRPr lang="es-AR" dirty="0"/>
          </a:p>
        </p:txBody>
      </p:sp>
      <p:sp>
        <p:nvSpPr>
          <p:cNvPr id="4" name="Elipse 3"/>
          <p:cNvSpPr/>
          <p:nvPr/>
        </p:nvSpPr>
        <p:spPr>
          <a:xfrm>
            <a:off x="1528353" y="1743891"/>
            <a:ext cx="3409407" cy="2116183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Programadores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15,33%</a:t>
            </a:r>
          </a:p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Fuente</a:t>
            </a:r>
            <a:r>
              <a:rPr lang="es-ES" sz="2000" dirty="0">
                <a:solidFill>
                  <a:schemeClr val="bg1"/>
                </a:solidFill>
              </a:rPr>
              <a:t>: Índice TIOBE – febrero 2022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6725195" y="1743891"/>
            <a:ext cx="4273731" cy="2024743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Los cuatro lenguajes con mas repositorios en </a:t>
            </a:r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 son:</a:t>
            </a: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Js</a:t>
            </a:r>
            <a:r>
              <a:rPr lang="es-ES" dirty="0" smtClean="0">
                <a:solidFill>
                  <a:schemeClr val="bg1"/>
                </a:solidFill>
              </a:rPr>
              <a:t> – Python – JAVA - </a:t>
            </a:r>
            <a:r>
              <a:rPr lang="es-ES" dirty="0" err="1" smtClean="0">
                <a:solidFill>
                  <a:schemeClr val="bg1"/>
                </a:solidFill>
              </a:rPr>
              <a:t>Ts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11652" y="4084440"/>
            <a:ext cx="5637006" cy="2116183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1"/>
                </a:solidFill>
              </a:rPr>
              <a:t>Empresas Famosas que utilizan Python:</a:t>
            </a:r>
          </a:p>
          <a:p>
            <a:pPr algn="ctr"/>
            <a:r>
              <a:rPr lang="es-ES" sz="2000" dirty="0" err="1" smtClean="0">
                <a:solidFill>
                  <a:schemeClr val="bg1"/>
                </a:solidFill>
              </a:rPr>
              <a:t>Netflix</a:t>
            </a:r>
            <a:r>
              <a:rPr lang="es-ES" sz="2000" dirty="0" smtClean="0">
                <a:solidFill>
                  <a:schemeClr val="bg1"/>
                </a:solidFill>
              </a:rPr>
              <a:t> – Uber – Instagram – Google – </a:t>
            </a:r>
            <a:r>
              <a:rPr lang="es-ES" sz="2000" dirty="0" err="1" smtClean="0">
                <a:solidFill>
                  <a:schemeClr val="bg1"/>
                </a:solidFill>
              </a:rPr>
              <a:t>Youtube</a:t>
            </a:r>
            <a:r>
              <a:rPr lang="es-ES" sz="2000" dirty="0" smtClean="0">
                <a:solidFill>
                  <a:schemeClr val="bg1"/>
                </a:solidFill>
              </a:rPr>
              <a:t> – (</a:t>
            </a:r>
            <a:r>
              <a:rPr lang="es-ES" sz="2000" dirty="0" err="1" smtClean="0">
                <a:solidFill>
                  <a:schemeClr val="bg1"/>
                </a:solidFill>
              </a:rPr>
              <a:t>etc</a:t>
            </a:r>
            <a:r>
              <a:rPr lang="es-ES" sz="2000" dirty="0" smtClean="0">
                <a:solidFill>
                  <a:schemeClr val="bg1"/>
                </a:solidFill>
              </a:rPr>
              <a:t>)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2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2286" y="899496"/>
            <a:ext cx="4613476" cy="668047"/>
          </a:xfrm>
        </p:spPr>
        <p:txBody>
          <a:bodyPr/>
          <a:lstStyle/>
          <a:p>
            <a:pPr algn="ctr"/>
            <a:r>
              <a:rPr lang="es-ES" dirty="0" smtClean="0"/>
              <a:t>¿Qué es?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789611"/>
            <a:ext cx="10045336" cy="5172891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Es un lenguaje de programación de Alto nivel (sencillo para humanos, mas complejo para maquinas).</a:t>
            </a:r>
          </a:p>
          <a:p>
            <a:pPr algn="just"/>
            <a:r>
              <a:rPr lang="es-ES" dirty="0" smtClean="0"/>
              <a:t>Es un lenguaje </a:t>
            </a:r>
            <a:r>
              <a:rPr lang="es-ES" dirty="0" err="1" smtClean="0"/>
              <a:t>multiparadigma</a:t>
            </a:r>
            <a:r>
              <a:rPr lang="es-ES" dirty="0" smtClean="0"/>
              <a:t> (</a:t>
            </a:r>
            <a:r>
              <a:rPr lang="es-AR" dirty="0"/>
              <a:t>orientado a objetos, imperativo, funcional, reflexivo</a:t>
            </a:r>
            <a:r>
              <a:rPr lang="es-ES" dirty="0" smtClean="0"/>
              <a:t>).</a:t>
            </a:r>
          </a:p>
          <a:p>
            <a:pPr algn="just"/>
            <a:r>
              <a:rPr lang="es-ES" dirty="0" smtClean="0"/>
              <a:t>Es de código abierto.</a:t>
            </a:r>
          </a:p>
          <a:p>
            <a:pPr algn="just"/>
            <a:r>
              <a:rPr lang="es-ES" dirty="0" smtClean="0"/>
              <a:t>Es un lenguaje interpretado y no compilado.</a:t>
            </a:r>
          </a:p>
          <a:p>
            <a:pPr algn="just"/>
            <a:r>
              <a:rPr lang="es-ES" dirty="0" smtClean="0"/>
              <a:t>Comunidad muy grande.</a:t>
            </a:r>
          </a:p>
          <a:p>
            <a:pPr algn="just"/>
            <a:r>
              <a:rPr lang="es-ES" dirty="0" smtClean="0"/>
              <a:t>Multipropósito (Web, </a:t>
            </a:r>
            <a:r>
              <a:rPr lang="es-ES" dirty="0" err="1" smtClean="0"/>
              <a:t>Blockchain</a:t>
            </a:r>
            <a:r>
              <a:rPr lang="es-ES" dirty="0" smtClean="0"/>
              <a:t>, Videojuegos o gráficos 3D, Machine </a:t>
            </a:r>
            <a:r>
              <a:rPr lang="es-ES" dirty="0" err="1" smtClean="0"/>
              <a:t>Learning</a:t>
            </a:r>
            <a:r>
              <a:rPr lang="es-ES" dirty="0" smtClean="0"/>
              <a:t>, Data </a:t>
            </a:r>
            <a:r>
              <a:rPr lang="es-ES" dirty="0" err="1" smtClean="0"/>
              <a:t>Science</a:t>
            </a:r>
            <a:r>
              <a:rPr lang="es-ES" dirty="0" smtClean="0"/>
              <a:t>, Data </a:t>
            </a:r>
            <a:r>
              <a:rPr lang="es-ES" dirty="0" err="1" smtClean="0"/>
              <a:t>Mining</a:t>
            </a:r>
            <a:r>
              <a:rPr lang="es-ES" dirty="0" smtClean="0"/>
              <a:t>, Big Data).</a:t>
            </a:r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21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1362" y="834181"/>
            <a:ext cx="7958331" cy="733361"/>
          </a:xfrm>
        </p:spPr>
        <p:txBody>
          <a:bodyPr/>
          <a:lstStyle/>
          <a:p>
            <a:pPr algn="ctr"/>
            <a:r>
              <a:rPr lang="es-ES" dirty="0" smtClean="0"/>
              <a:t>Importancia de Python en Data </a:t>
            </a:r>
            <a:r>
              <a:rPr lang="es-ES" dirty="0" err="1" smtClean="0"/>
              <a:t>Science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1393371" y="2151018"/>
            <a:ext cx="2377441" cy="1031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Escalabilidad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31543" y="2151018"/>
            <a:ext cx="2377441" cy="1031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Posibilidad de paralelizar procesos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167223" y="2151018"/>
            <a:ext cx="2377441" cy="1031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Sintaxis simple para códigos complejos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631542" y="3897088"/>
            <a:ext cx="2377441" cy="1031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Entrenamiento de modelos muy complejos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>
            <a:stCxn id="6" idx="2"/>
            <a:endCxn id="9" idx="1"/>
          </p:cNvCxnSpPr>
          <p:nvPr/>
        </p:nvCxnSpPr>
        <p:spPr>
          <a:xfrm>
            <a:off x="2582092" y="3182984"/>
            <a:ext cx="2049450" cy="12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7" idx="2"/>
            <a:endCxn id="9" idx="0"/>
          </p:cNvCxnSpPr>
          <p:nvPr/>
        </p:nvCxnSpPr>
        <p:spPr>
          <a:xfrm flipH="1">
            <a:off x="5820263" y="3182984"/>
            <a:ext cx="1" cy="71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2"/>
            <a:endCxn id="9" idx="3"/>
          </p:cNvCxnSpPr>
          <p:nvPr/>
        </p:nvCxnSpPr>
        <p:spPr>
          <a:xfrm flipH="1">
            <a:off x="7008983" y="3182984"/>
            <a:ext cx="2346961" cy="123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393371" y="5512530"/>
            <a:ext cx="2377441" cy="1031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Soluciones a problemas muy complicados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530684" y="5512530"/>
            <a:ext cx="2579156" cy="10994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Posibilidad de integración de modelos a otras tecnologías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197702" y="3897088"/>
            <a:ext cx="2579156" cy="10994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 constante crecimiento y mejora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197702" y="5512530"/>
            <a:ext cx="2579156" cy="10994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Potencial de Mejoras futuras al modelo o a sus integraciones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25" name="Conector recto de flecha 24"/>
          <p:cNvCxnSpPr>
            <a:stCxn id="9" idx="2"/>
            <a:endCxn id="20" idx="0"/>
          </p:cNvCxnSpPr>
          <p:nvPr/>
        </p:nvCxnSpPr>
        <p:spPr>
          <a:xfrm flipH="1">
            <a:off x="2582092" y="4929054"/>
            <a:ext cx="3238171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1" idx="0"/>
          </p:cNvCxnSpPr>
          <p:nvPr/>
        </p:nvCxnSpPr>
        <p:spPr>
          <a:xfrm flipH="1">
            <a:off x="5820262" y="4929054"/>
            <a:ext cx="1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9" idx="2"/>
            <a:endCxn id="23" idx="0"/>
          </p:cNvCxnSpPr>
          <p:nvPr/>
        </p:nvCxnSpPr>
        <p:spPr>
          <a:xfrm>
            <a:off x="5820263" y="4929054"/>
            <a:ext cx="3667017" cy="5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2" idx="2"/>
            <a:endCxn id="23" idx="0"/>
          </p:cNvCxnSpPr>
          <p:nvPr/>
        </p:nvCxnSpPr>
        <p:spPr>
          <a:xfrm>
            <a:off x="9487280" y="4996547"/>
            <a:ext cx="0" cy="51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44537" y="860307"/>
            <a:ext cx="5083739" cy="694173"/>
          </a:xfrm>
        </p:spPr>
        <p:txBody>
          <a:bodyPr/>
          <a:lstStyle/>
          <a:p>
            <a:pPr algn="ctr"/>
            <a:r>
              <a:rPr lang="es-ES" dirty="0" smtClean="0"/>
              <a:t>Instalación de Anaconda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4219303" y="1554480"/>
            <a:ext cx="355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Link: https</a:t>
            </a:r>
            <a:r>
              <a:rPr lang="es-AR" dirty="0"/>
              <a:t>://www.anaconda.com/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75" y="2132565"/>
            <a:ext cx="7405633" cy="4605453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0800000">
            <a:off x="7121544" y="4885509"/>
            <a:ext cx="755358" cy="77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8543108" y="4809198"/>
            <a:ext cx="253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Luego será una instalación </a:t>
            </a:r>
            <a:r>
              <a:rPr lang="es-ES" dirty="0" err="1" smtClean="0"/>
              <a:t>secilla</a:t>
            </a:r>
            <a:r>
              <a:rPr lang="es-ES" dirty="0" smtClean="0"/>
              <a:t> de </a:t>
            </a:r>
            <a:r>
              <a:rPr lang="es-ES" dirty="0" err="1" smtClean="0"/>
              <a:t>Next</a:t>
            </a:r>
            <a:r>
              <a:rPr lang="es-ES" dirty="0" smtClean="0"/>
              <a:t> – </a:t>
            </a:r>
            <a:r>
              <a:rPr lang="es-ES" dirty="0" err="1" smtClean="0"/>
              <a:t>Next</a:t>
            </a:r>
            <a:r>
              <a:rPr lang="es-ES" dirty="0" smtClean="0"/>
              <a:t> –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9668" y="625176"/>
            <a:ext cx="4234653" cy="641921"/>
          </a:xfrm>
        </p:spPr>
        <p:txBody>
          <a:bodyPr/>
          <a:lstStyle/>
          <a:p>
            <a:pPr algn="ctr"/>
            <a:r>
              <a:rPr lang="es-ES" dirty="0" smtClean="0"/>
              <a:t>Ejemplos prácticos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98" y="2037396"/>
            <a:ext cx="9258300" cy="1123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98" y="4043089"/>
            <a:ext cx="9258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9" y="1678168"/>
            <a:ext cx="8858250" cy="305752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879668" y="625176"/>
            <a:ext cx="4234653" cy="641921"/>
          </a:xfrm>
        </p:spPr>
        <p:txBody>
          <a:bodyPr/>
          <a:lstStyle/>
          <a:p>
            <a:pPr algn="ctr"/>
            <a:r>
              <a:rPr lang="es-ES" dirty="0" smtClean="0"/>
              <a:t>Ejemplos prácticos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11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879668" y="625176"/>
            <a:ext cx="4234653" cy="641921"/>
          </a:xfrm>
        </p:spPr>
        <p:txBody>
          <a:bodyPr/>
          <a:lstStyle/>
          <a:p>
            <a:pPr algn="ctr"/>
            <a:r>
              <a:rPr lang="es-ES" dirty="0" smtClean="0"/>
              <a:t>Ejemplos prácticos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19" y="1358537"/>
            <a:ext cx="8972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78</TotalTime>
  <Words>201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Python</vt:lpstr>
      <vt:lpstr>Algunas Cifras</vt:lpstr>
      <vt:lpstr>¿Qué es?</vt:lpstr>
      <vt:lpstr>Importancia de Python en Data Science</vt:lpstr>
      <vt:lpstr>Instalación de Anaconda</vt:lpstr>
      <vt:lpstr>Ejemplos prácticos</vt:lpstr>
      <vt:lpstr>Ejemplos prácticos</vt:lpstr>
      <vt:lpstr>Ejemplos prácticos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Luciano Zurdo</dc:creator>
  <cp:lastModifiedBy>Luciano Zurdo</cp:lastModifiedBy>
  <cp:revision>7</cp:revision>
  <dcterms:created xsi:type="dcterms:W3CDTF">2022-05-04T13:00:23Z</dcterms:created>
  <dcterms:modified xsi:type="dcterms:W3CDTF">2022-05-04T14:18:26Z</dcterms:modified>
</cp:coreProperties>
</file>