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7" r:id="rId3"/>
    <p:sldId id="272" r:id="rId4"/>
    <p:sldId id="258" r:id="rId5"/>
    <p:sldId id="273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1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146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2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514" y="466406"/>
            <a:ext cx="7416462" cy="1024864"/>
          </a:xfrm>
        </p:spPr>
        <p:txBody>
          <a:bodyPr>
            <a:noAutofit/>
          </a:bodyPr>
          <a:lstStyle/>
          <a:p>
            <a:pPr algn="ctr">
              <a:spcAft>
                <a:spcPts val="750"/>
              </a:spcAft>
            </a:pPr>
            <a:r>
              <a:rPr lang="es-AR" sz="3200" b="1" i="0" noProof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Programación I</a:t>
            </a:r>
            <a:br>
              <a:rPr lang="es-AR" sz="3200" b="1" i="0" noProof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es-AR" sz="3200" b="1" i="0" noProof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Trabajo Práctico Integrador</a:t>
            </a:r>
            <a:endParaRPr lang="es-AR" sz="3200" b="0" i="0" noProof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446" y="5990528"/>
            <a:ext cx="5906780" cy="568234"/>
          </a:xfrm>
        </p:spPr>
        <p:txBody>
          <a:bodyPr>
            <a:normAutofit/>
          </a:bodyPr>
          <a:lstStyle/>
          <a:p>
            <a:r>
              <a:rPr lang="es-AR" sz="1400" noProof="0" dirty="0"/>
              <a:t>Alumnos : </a:t>
            </a:r>
            <a:r>
              <a:rPr lang="es-AR" sz="1400" b="0" i="0" u="none" strike="noStrike" noProof="0" dirty="0">
                <a:solidFill>
                  <a:srgbClr val="434343"/>
                </a:solidFill>
                <a:effectLst/>
                <a:latin typeface="+mj-lt"/>
              </a:rPr>
              <a:t>Aguirre Luciano, Zupan Lucas</a:t>
            </a:r>
            <a:endParaRPr lang="es-AR" sz="1400" noProof="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21EF2E-A413-5976-8368-00BCAF81BAAC}"/>
              </a:ext>
            </a:extLst>
          </p:cNvPr>
          <p:cNvSpPr txBox="1">
            <a:spLocks/>
          </p:cNvSpPr>
          <p:nvPr/>
        </p:nvSpPr>
        <p:spPr>
          <a:xfrm>
            <a:off x="1681514" y="1987338"/>
            <a:ext cx="7310086" cy="11555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750"/>
              </a:spcAft>
            </a:pPr>
            <a:r>
              <a:rPr lang="es-ES" sz="2600" b="1" noProof="0" dirty="0">
                <a:solidFill>
                  <a:srgbClr val="333333"/>
                </a:solidFill>
                <a:latin typeface="Roboto" panose="02000000000000000000" pitchFamily="2" charset="0"/>
              </a:rPr>
              <a:t>Investigación aplicada en Python - Estructuras de Datos Avanzadas: Arboles Binarios</a:t>
            </a:r>
            <a:endParaRPr lang="es-AR" sz="2600" noProof="0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C3C598-F69B-66B5-6F66-DB788695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24-4878-E831-BD7F-FC5A9039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9521"/>
            <a:ext cx="7704667" cy="1015658"/>
          </a:xfrm>
        </p:spPr>
        <p:txBody>
          <a:bodyPr>
            <a:noAutofit/>
          </a:bodyPr>
          <a:lstStyle/>
          <a:p>
            <a:r>
              <a:rPr lang="es-AR" sz="3000" b="1" dirty="0"/>
              <a:t>Conclusiones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1FAC6C-C6CF-743E-1261-517BF3E5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7455" y="3336925"/>
            <a:ext cx="151154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49D5-83FB-09F2-031A-E365C816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63" y="1586517"/>
            <a:ext cx="7991605" cy="4125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implementación del Árbol Binario de Búsqueda consolidó conocimientos fundamentales de estructuras de datos y algoritmos recursivos. El proyecto demostró la importancia del balanceo para mantener eficiencia y el valor del diseño modular. Los BST son esenciales en bases de datos, motores de búsqueda y algoritmos de ordenamiento. Este trabajo proporcionó experiencia práctica en </a:t>
            </a:r>
            <a:r>
              <a:rPr lang="es-ES" dirty="0" err="1"/>
              <a:t>debugging</a:t>
            </a:r>
            <a:r>
              <a:rPr lang="es-ES" dirty="0"/>
              <a:t> recursivo y estableció bases sólidas para estructuras de datos más avanzadas, cumpliendo exitosamente los objetivos académicos planteados.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040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855" y="2134869"/>
            <a:ext cx="7704667" cy="2588261"/>
          </a:xfrm>
        </p:spPr>
        <p:txBody>
          <a:bodyPr>
            <a:normAutofit/>
          </a:bodyPr>
          <a:lstStyle/>
          <a:p>
            <a:r>
              <a:rPr lang="es-AR" sz="2000" noProof="0" dirty="0">
                <a:solidFill>
                  <a:srgbClr val="000000"/>
                </a:solidFill>
              </a:rPr>
              <a:t>¿Por qué se eligió este tema?  </a:t>
            </a:r>
          </a:p>
          <a:p>
            <a:pPr marL="0" indent="0">
              <a:buNone/>
            </a:pPr>
            <a:endParaRPr lang="es-AR" sz="2000" noProof="0" dirty="0">
              <a:solidFill>
                <a:srgbClr val="000000"/>
              </a:solidFill>
            </a:endParaRPr>
          </a:p>
          <a:p>
            <a:r>
              <a:rPr lang="es-AR" sz="2000" noProof="0" dirty="0">
                <a:solidFill>
                  <a:srgbClr val="000000"/>
                </a:solidFill>
              </a:rPr>
              <a:t>¿Qué importancia tiene en la programación? </a:t>
            </a:r>
          </a:p>
          <a:p>
            <a:pPr marL="0" indent="0">
              <a:buNone/>
            </a:pPr>
            <a:endParaRPr lang="es-AR" sz="2000" noProof="0" dirty="0">
              <a:solidFill>
                <a:srgbClr val="000000"/>
              </a:solidFill>
            </a:endParaRPr>
          </a:p>
          <a:p>
            <a:r>
              <a:rPr lang="es-AR" sz="2000" noProof="0" dirty="0">
                <a:solidFill>
                  <a:srgbClr val="000000"/>
                </a:solidFill>
              </a:rPr>
              <a:t>¿Qué objetivos se propone alcanzar con el desarrollo del trabajo?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8C8D1D-F6B0-FB80-D703-D0274E7C1629}"/>
              </a:ext>
            </a:extLst>
          </p:cNvPr>
          <p:cNvSpPr txBox="1">
            <a:spLocks/>
          </p:cNvSpPr>
          <p:nvPr/>
        </p:nvSpPr>
        <p:spPr>
          <a:xfrm>
            <a:off x="934855" y="826711"/>
            <a:ext cx="7274287" cy="86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000" b="1" noProof="0" dirty="0">
                <a:solidFill>
                  <a:srgbClr val="000000"/>
                </a:solidFill>
                <a:latin typeface="+mj-lt"/>
              </a:rPr>
              <a:t>“</a:t>
            </a:r>
            <a:r>
              <a:rPr lang="es-AR" sz="3000" b="1" dirty="0">
                <a:solidFill>
                  <a:srgbClr val="000000"/>
                </a:solidFill>
                <a:latin typeface="+mj-lt"/>
              </a:rPr>
              <a:t>Arboles Binarios</a:t>
            </a:r>
            <a:r>
              <a:rPr lang="es-AR" sz="3000" b="1" noProof="0" dirty="0">
                <a:solidFill>
                  <a:srgbClr val="000000"/>
                </a:solidFill>
                <a:latin typeface="+mj-lt"/>
              </a:rPr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AB9AD-5A06-16B7-46D5-60158D01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293B-D9D2-9450-383A-304A3643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9521"/>
            <a:ext cx="7704667" cy="1015658"/>
          </a:xfrm>
        </p:spPr>
        <p:txBody>
          <a:bodyPr>
            <a:normAutofit/>
          </a:bodyPr>
          <a:lstStyle/>
          <a:p>
            <a:pPr algn="l"/>
            <a:r>
              <a:rPr lang="es-AR" sz="3000" b="1" noProof="0" dirty="0"/>
              <a:t>Definición de Árboles: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953F-E383-BFF7-7FD1-467825D9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1364243"/>
            <a:ext cx="7852744" cy="156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Un </a:t>
            </a:r>
            <a:r>
              <a:rPr lang="es-ES" b="1" dirty="0">
                <a:solidFill>
                  <a:srgbClr val="000000"/>
                </a:solidFill>
              </a:rPr>
              <a:t>árbol</a:t>
            </a:r>
            <a:r>
              <a:rPr lang="es-ES" dirty="0">
                <a:solidFill>
                  <a:srgbClr val="000000"/>
                </a:solidFill>
              </a:rPr>
              <a:t> es una estructura de datos no lineal que organiza elementos de forma jerárquica. Está compuesto por nodos, donde cada nodo puede tener cero o más </a:t>
            </a:r>
            <a:r>
              <a:rPr lang="es-ES" b="1" dirty="0">
                <a:solidFill>
                  <a:srgbClr val="000000"/>
                </a:solidFill>
              </a:rPr>
              <a:t>hijos</a:t>
            </a:r>
            <a:r>
              <a:rPr lang="es-ES" dirty="0">
                <a:solidFill>
                  <a:srgbClr val="000000"/>
                </a:solidFill>
              </a:rPr>
              <a:t>, pero solo un </a:t>
            </a:r>
            <a:r>
              <a:rPr lang="es-ES" b="1" dirty="0">
                <a:solidFill>
                  <a:srgbClr val="000000"/>
                </a:solidFill>
              </a:rPr>
              <a:t>padre</a:t>
            </a:r>
            <a:r>
              <a:rPr lang="es-ES" dirty="0">
                <a:solidFill>
                  <a:srgbClr val="000000"/>
                </a:solidFill>
              </a:rPr>
              <a:t>, excepto el nodo raíz, que no tiene ninguno.</a:t>
            </a:r>
            <a:endParaRPr lang="es-AR" dirty="0">
              <a:solidFill>
                <a:srgbClr val="000000"/>
              </a:solidFill>
            </a:endParaRPr>
          </a:p>
        </p:txBody>
      </p:sp>
      <p:pic>
        <p:nvPicPr>
          <p:cNvPr id="1026" name="Picture 2" descr="árboles">
            <a:extLst>
              <a:ext uri="{FF2B5EF4-FFF2-40B4-BE49-F238E27FC236}">
                <a16:creationId xmlns:a16="http://schemas.microsoft.com/office/drawing/2014/main" id="{B9F5A98E-68C4-4FE5-38BD-243B46FE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72" y="2997573"/>
            <a:ext cx="6012517" cy="37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5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87649"/>
            <a:ext cx="7704667" cy="947642"/>
          </a:xfrm>
        </p:spPr>
        <p:txBody>
          <a:bodyPr>
            <a:normAutofit/>
          </a:bodyPr>
          <a:lstStyle/>
          <a:p>
            <a:r>
              <a:rPr lang="es-AR" sz="3000" b="1" noProof="0" dirty="0"/>
              <a:t>Recorridos en Árboles Binarios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43" y="1217155"/>
            <a:ext cx="8119134" cy="2205708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>
                <a:solidFill>
                  <a:srgbClr val="000000"/>
                </a:solidFill>
              </a:rPr>
              <a:t>Recorrido Inorden: </a:t>
            </a:r>
            <a:r>
              <a:rPr lang="es-ES" dirty="0">
                <a:solidFill>
                  <a:srgbClr val="000000"/>
                </a:solidFill>
              </a:rPr>
              <a:t>Izquierda - Raíz – Derecha</a:t>
            </a:r>
            <a:br>
              <a:rPr lang="es-ES" dirty="0">
                <a:solidFill>
                  <a:srgbClr val="000000"/>
                </a:solidFill>
              </a:rPr>
            </a:br>
            <a:br>
              <a:rPr lang="es-ES" dirty="0">
                <a:solidFill>
                  <a:srgbClr val="000000"/>
                </a:solidFill>
              </a:rPr>
            </a:br>
            <a:r>
              <a:rPr lang="es-ES" dirty="0">
                <a:solidFill>
                  <a:srgbClr val="000000"/>
                </a:solidFill>
              </a:rPr>
              <a:t>En un Árbol Binario de Búsqueda (BST), este recorrido devuelve los valores en orden ascendente.</a:t>
            </a:r>
          </a:p>
          <a:p>
            <a:r>
              <a:rPr lang="es-ES" b="1" dirty="0">
                <a:solidFill>
                  <a:srgbClr val="000000"/>
                </a:solidFill>
              </a:rPr>
              <a:t>Recorrido Preorden: </a:t>
            </a:r>
            <a:r>
              <a:rPr lang="es-ES" dirty="0">
                <a:solidFill>
                  <a:srgbClr val="000000"/>
                </a:solidFill>
              </a:rPr>
              <a:t>Raíz - Izquierda – Derecha</a:t>
            </a:r>
            <a:br>
              <a:rPr lang="es-ES" dirty="0">
                <a:solidFill>
                  <a:srgbClr val="000000"/>
                </a:solidFill>
              </a:rPr>
            </a:br>
            <a:br>
              <a:rPr lang="es-ES" dirty="0">
                <a:solidFill>
                  <a:srgbClr val="000000"/>
                </a:solidFill>
              </a:rPr>
            </a:br>
            <a:r>
              <a:rPr lang="es-ES" dirty="0"/>
              <a:t>Se utiliza comúnmente para clonar árboles o generar expresiones prefijadas.</a:t>
            </a:r>
            <a:endParaRPr lang="es-AR" dirty="0"/>
          </a:p>
          <a:p>
            <a:r>
              <a:rPr lang="es-ES" b="1" dirty="0">
                <a:solidFill>
                  <a:srgbClr val="000000"/>
                </a:solidFill>
              </a:rPr>
              <a:t>Recorrido Postorden: </a:t>
            </a:r>
            <a:r>
              <a:rPr lang="es-ES" dirty="0">
                <a:solidFill>
                  <a:srgbClr val="000000"/>
                </a:solidFill>
              </a:rPr>
              <a:t>Izquierda - Derecha – Raíz</a:t>
            </a:r>
            <a:br>
              <a:rPr lang="es-ES" dirty="0">
                <a:solidFill>
                  <a:srgbClr val="000000"/>
                </a:solidFill>
              </a:rPr>
            </a:br>
            <a:br>
              <a:rPr lang="es-ES" dirty="0">
                <a:solidFill>
                  <a:srgbClr val="000000"/>
                </a:solidFill>
              </a:rPr>
            </a:br>
            <a:r>
              <a:rPr lang="es-ES" dirty="0"/>
              <a:t>Es útil para evaluar expresiones.</a:t>
            </a:r>
            <a:r>
              <a:rPr lang="es-AR" noProof="0" dirty="0">
                <a:solidFill>
                  <a:srgbClr val="000000"/>
                </a:solidFill>
              </a:rPr>
              <a:t>  </a:t>
            </a:r>
            <a:endParaRPr lang="es-AR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F50B1-A138-E504-2730-34890D75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29" y="3557875"/>
            <a:ext cx="6169915" cy="2912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3E98-44E5-A3C8-79D1-8A291B1E4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AC4E-1516-5B50-588F-49B84BF4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9521"/>
            <a:ext cx="7704667" cy="1015658"/>
          </a:xfrm>
        </p:spPr>
        <p:txBody>
          <a:bodyPr>
            <a:noAutofit/>
          </a:bodyPr>
          <a:lstStyle/>
          <a:p>
            <a:r>
              <a:rPr lang="es-AR" sz="3000" b="1" noProof="0" dirty="0"/>
              <a:t>Clasificación de Árboles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8006B1-2901-025D-46B9-F77AC3559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49233"/>
              </p:ext>
            </p:extLst>
          </p:nvPr>
        </p:nvGraphicFramePr>
        <p:xfrm>
          <a:off x="1193517" y="1790700"/>
          <a:ext cx="7232463" cy="4248022"/>
        </p:xfrm>
        <a:graphic>
          <a:graphicData uri="http://schemas.openxmlformats.org/drawingml/2006/table">
            <a:tbl>
              <a:tblPr/>
              <a:tblGrid>
                <a:gridCol w="2410821">
                  <a:extLst>
                    <a:ext uri="{9D8B030D-6E8A-4147-A177-3AD203B41FA5}">
                      <a16:colId xmlns:a16="http://schemas.microsoft.com/office/drawing/2014/main" val="880585508"/>
                    </a:ext>
                  </a:extLst>
                </a:gridCol>
                <a:gridCol w="2410821">
                  <a:extLst>
                    <a:ext uri="{9D8B030D-6E8A-4147-A177-3AD203B41FA5}">
                      <a16:colId xmlns:a16="http://schemas.microsoft.com/office/drawing/2014/main" val="622374327"/>
                    </a:ext>
                  </a:extLst>
                </a:gridCol>
                <a:gridCol w="2410821">
                  <a:extLst>
                    <a:ext uri="{9D8B030D-6E8A-4147-A177-3AD203B41FA5}">
                      <a16:colId xmlns:a16="http://schemas.microsoft.com/office/drawing/2014/main" val="147636749"/>
                    </a:ext>
                  </a:extLst>
                </a:gridCol>
              </a:tblGrid>
              <a:tr h="38199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 de Árboles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Características principales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Uso frecuente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562310"/>
                  </a:ext>
                </a:extLst>
              </a:tr>
              <a:tr h="59933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Árbol Binario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Cada nodo tiene hasta dos hijos (izquierdo y derecho)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Estructuras base en algoritmos y análisis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77936"/>
                  </a:ext>
                </a:extLst>
              </a:tr>
              <a:tr h="81667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Árbol Binario de Búsqueda (BST)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nodos a la izquierda son menores; los de la derecha, mayores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Búsqueda e inserción ordenada de datos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55786"/>
                  </a:ext>
                </a:extLst>
              </a:tr>
              <a:tr h="81667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Árbol AVL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BST auto-balanceado; mantiene equilibrada su altura mediante rotaciones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Optimización de operaciones de búsqueda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493547"/>
                  </a:ext>
                </a:extLst>
              </a:tr>
              <a:tr h="81667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Heap Binario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Árbol binario completo que mantiene un orden específico entre nodos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Estructura base para colas de prioridad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020516"/>
                  </a:ext>
                </a:extLst>
              </a:tr>
              <a:tr h="81667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Árbol B / B+</a:t>
                      </a:r>
                      <a:endParaRPr lang="en-AU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Generalizan los árboles binarios para manejar grandes cantidades de datos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Sistemas de archivos y bases de datos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2568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CB10665-B401-E80F-EB7B-48671E98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706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791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62F6E-A5EA-1518-774E-DAC52B44D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7794-C2CE-2F66-032C-2CD208C4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9521"/>
            <a:ext cx="7704667" cy="1015658"/>
          </a:xfrm>
        </p:spPr>
        <p:txBody>
          <a:bodyPr>
            <a:noAutofit/>
          </a:bodyPr>
          <a:lstStyle/>
          <a:p>
            <a:r>
              <a:rPr lang="es-AR" sz="3000" b="1" noProof="0" dirty="0"/>
              <a:t>Implementación en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B19BC-2CF5-0D41-A0AD-9BCE3799071F}"/>
              </a:ext>
            </a:extLst>
          </p:cNvPr>
          <p:cNvSpPr txBox="1">
            <a:spLocks/>
          </p:cNvSpPr>
          <p:nvPr/>
        </p:nvSpPr>
        <p:spPr>
          <a:xfrm>
            <a:off x="985983" y="1630769"/>
            <a:ext cx="7388616" cy="341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noProof="0" dirty="0">
                <a:solidFill>
                  <a:srgbClr val="000000"/>
                </a:solidFill>
              </a:rPr>
              <a:t>En Python, los árboles no están incluidos como una estructura estándar (como listas o diccionarios), pero se pueden implementar fácilmente usando clases. </a:t>
            </a:r>
          </a:p>
          <a:p>
            <a:pPr marL="0" indent="0"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/>
              <a:t>A continuación se presenta un ejemplo básico de un </a:t>
            </a:r>
            <a:r>
              <a:rPr lang="es-ES" b="1" dirty="0"/>
              <a:t>árbol binario de búsqueda (BST)</a:t>
            </a:r>
            <a:r>
              <a:rPr lang="es-ES" dirty="0"/>
              <a:t>.</a:t>
            </a:r>
            <a:endParaRPr lang="es-AR" noProof="0" dirty="0">
              <a:solidFill>
                <a:srgbClr val="00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1202D4-97CA-EC47-9FAF-6312945F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7455" y="3336925"/>
            <a:ext cx="151154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82945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9C0C6-D979-C117-28C5-3BC1FD19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AB06-7522-7BA9-176E-E165E6B9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9521"/>
            <a:ext cx="7704667" cy="1015658"/>
          </a:xfrm>
        </p:spPr>
        <p:txBody>
          <a:bodyPr>
            <a:noAutofit/>
          </a:bodyPr>
          <a:lstStyle/>
          <a:p>
            <a:r>
              <a:rPr lang="es-AR" sz="3000" b="1" noProof="0" dirty="0"/>
              <a:t>Caso </a:t>
            </a:r>
            <a:r>
              <a:rPr lang="es-AR" sz="3000" b="1" dirty="0"/>
              <a:t>Práctico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27364B-DDE0-024F-5DA4-69C32B08B7C8}"/>
              </a:ext>
            </a:extLst>
          </p:cNvPr>
          <p:cNvSpPr txBox="1">
            <a:spLocks/>
          </p:cNvSpPr>
          <p:nvPr/>
        </p:nvSpPr>
        <p:spPr>
          <a:xfrm>
            <a:off x="982133" y="2116899"/>
            <a:ext cx="8230760" cy="393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Implementación de un </a:t>
            </a:r>
            <a:r>
              <a:rPr lang="es-ES" b="1" dirty="0">
                <a:solidFill>
                  <a:srgbClr val="000000"/>
                </a:solidFill>
              </a:rPr>
              <a:t>Árbol Binario de Búsqueda (BST)</a:t>
            </a:r>
            <a:r>
              <a:rPr lang="es-ES" dirty="0">
                <a:solidFill>
                  <a:srgbClr val="000000"/>
                </a:solidFill>
              </a:rPr>
              <a:t> en Python, con el objetivo de almacenar, organizar y recorrer un conjunto de números de forma eficiente.</a:t>
            </a:r>
          </a:p>
          <a:p>
            <a:pPr marL="0" indent="0">
              <a:buNone/>
            </a:pPr>
            <a:endParaRPr lang="es-E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El problema simula un sistema que necesita mantener una colección de datos numéricos ordenados para permitir su recorrido de distintas maneras. </a:t>
            </a:r>
          </a:p>
          <a:p>
            <a:pPr marL="0" indent="0">
              <a:buNone/>
            </a:pPr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E1C64D-E402-7CB9-66DE-CAC21DD0D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7455" y="3336925"/>
            <a:ext cx="151154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55223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B1278-E353-CE01-B9DD-BF3B1DF77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F5B6-E8E4-69E8-9E52-E6547C5D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9521"/>
            <a:ext cx="7704667" cy="1015658"/>
          </a:xfrm>
        </p:spPr>
        <p:txBody>
          <a:bodyPr>
            <a:noAutofit/>
          </a:bodyPr>
          <a:lstStyle/>
          <a:p>
            <a:r>
              <a:rPr lang="es-AR" sz="3000" b="1" dirty="0"/>
              <a:t>Decisiones de diseño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232693-5314-30A0-CD99-41479E80FCC1}"/>
              </a:ext>
            </a:extLst>
          </p:cNvPr>
          <p:cNvSpPr txBox="1">
            <a:spLocks/>
          </p:cNvSpPr>
          <p:nvPr/>
        </p:nvSpPr>
        <p:spPr>
          <a:xfrm>
            <a:off x="838663" y="1911155"/>
            <a:ext cx="8230760" cy="764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/>
              <a:t>Durante el desarrollo del proyecto, se tomaron decisiones estratégicas clave para garantizar una implementación eficiente y mantenible del Árbol Binario de Búsqueda.</a:t>
            </a:r>
            <a:endParaRPr lang="es-AR" sz="2800" dirty="0">
              <a:solidFill>
                <a:srgbClr val="00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3ACA4C-7224-BEBF-51EA-9E3FAF26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7455" y="3336925"/>
            <a:ext cx="151154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B48B-C4FB-BB80-62DA-31E79E07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63" y="3577115"/>
            <a:ext cx="7991605" cy="2193256"/>
          </a:xfrm>
        </p:spPr>
        <p:txBody>
          <a:bodyPr>
            <a:normAutofit fontScale="92500" lnSpcReduction="10000"/>
          </a:bodyPr>
          <a:lstStyle/>
          <a:p>
            <a:r>
              <a:rPr lang="es-AR" b="1" dirty="0"/>
              <a:t>Estructura de Clases</a:t>
            </a:r>
            <a:r>
              <a:rPr lang="en-US" b="1" dirty="0"/>
              <a:t>: </a:t>
            </a:r>
            <a:r>
              <a:rPr lang="es-ES" dirty="0"/>
              <a:t>Implementación con clases Nodo y </a:t>
            </a:r>
            <a:r>
              <a:rPr lang="es-ES" dirty="0" err="1"/>
              <a:t>ArbolBST</a:t>
            </a:r>
            <a:r>
              <a:rPr lang="es-ES" dirty="0"/>
              <a:t>.</a:t>
            </a:r>
          </a:p>
          <a:p>
            <a:r>
              <a:rPr lang="es-AR" b="1" dirty="0"/>
              <a:t>Métodos Recursivos: </a:t>
            </a:r>
            <a:r>
              <a:rPr lang="es-AR" dirty="0"/>
              <a:t>Algoritmos recursivos para operaciones principales.</a:t>
            </a:r>
            <a:endParaRPr lang="es-ES" dirty="0"/>
          </a:p>
          <a:p>
            <a:r>
              <a:rPr lang="es-AR" b="1" dirty="0"/>
              <a:t>Tipos de Recorrido: </a:t>
            </a:r>
            <a:r>
              <a:rPr lang="es-ES" dirty="0"/>
              <a:t>Implementación de tres recorridos (</a:t>
            </a:r>
            <a:r>
              <a:rPr lang="es-ES" dirty="0" err="1"/>
              <a:t>inorden</a:t>
            </a:r>
            <a:r>
              <a:rPr lang="es-ES" dirty="0"/>
              <a:t>, </a:t>
            </a:r>
            <a:r>
              <a:rPr lang="es-ES" dirty="0" err="1"/>
              <a:t>preorden</a:t>
            </a:r>
            <a:r>
              <a:rPr lang="es-ES" dirty="0"/>
              <a:t>, </a:t>
            </a:r>
            <a:r>
              <a:rPr lang="es-ES" dirty="0" err="1"/>
              <a:t>postorden</a:t>
            </a:r>
            <a:r>
              <a:rPr lang="es-ES" dirty="0"/>
              <a:t>). </a:t>
            </a:r>
            <a:r>
              <a:rPr lang="es-AR" dirty="0"/>
              <a:t>Flexibilidad para diferentes casos de uso.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75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D5A8-968B-62BE-930C-02B44EEF8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FC52-E903-6C37-3939-BAEE4F61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9521"/>
            <a:ext cx="7704667" cy="1015658"/>
          </a:xfrm>
        </p:spPr>
        <p:txBody>
          <a:bodyPr>
            <a:noAutofit/>
          </a:bodyPr>
          <a:lstStyle/>
          <a:p>
            <a:r>
              <a:rPr lang="es-AR" sz="3000" b="1" dirty="0"/>
              <a:t>Dificultades encontradas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F5D55C-E2FA-FE64-740B-A10FCF614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7455" y="3336925"/>
            <a:ext cx="151154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7759-1AAD-0C5A-5FB2-0A1FED99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796" y="2525918"/>
            <a:ext cx="7991605" cy="4608212"/>
          </a:xfrm>
        </p:spPr>
        <p:txBody>
          <a:bodyPr>
            <a:normAutofit fontScale="85000" lnSpcReduction="20000"/>
          </a:bodyPr>
          <a:lstStyle/>
          <a:p>
            <a:r>
              <a:rPr lang="es-AR" b="1" dirty="0"/>
              <a:t>Casos Base en Recursión: </a:t>
            </a:r>
          </a:p>
          <a:p>
            <a:pPr lvl="1"/>
            <a:r>
              <a:rPr lang="es-ES" dirty="0"/>
              <a:t>Prevención de desbordamiento de pila</a:t>
            </a:r>
          </a:p>
          <a:p>
            <a:pPr lvl="1"/>
            <a:r>
              <a:rPr lang="es-ES" dirty="0"/>
              <a:t>Definición correcta de condiciones de terminación</a:t>
            </a:r>
          </a:p>
          <a:p>
            <a:r>
              <a:rPr lang="es-AR" b="1" dirty="0"/>
              <a:t>Eliminación con Dos Hijos</a:t>
            </a:r>
          </a:p>
          <a:p>
            <a:pPr lvl="1"/>
            <a:r>
              <a:rPr lang="es-AR" dirty="0"/>
              <a:t>Búsqueda del sucesor </a:t>
            </a:r>
            <a:r>
              <a:rPr lang="es-AR" dirty="0" err="1"/>
              <a:t>inorden</a:t>
            </a:r>
            <a:endParaRPr lang="es-AR" dirty="0"/>
          </a:p>
          <a:p>
            <a:pPr lvl="1"/>
            <a:r>
              <a:rPr lang="es-ES" dirty="0"/>
              <a:t>Reemplazo sin comprometer estructura BST</a:t>
            </a:r>
            <a:endParaRPr lang="es-AR" b="1" dirty="0"/>
          </a:p>
          <a:p>
            <a:r>
              <a:rPr lang="es-AR" b="1" dirty="0"/>
              <a:t>Degeneración del Árbol</a:t>
            </a:r>
          </a:p>
          <a:p>
            <a:pPr lvl="1"/>
            <a:r>
              <a:rPr lang="es-ES" dirty="0"/>
              <a:t>Conversión a lista enlazada con datos ordenados</a:t>
            </a:r>
            <a:endParaRPr lang="es-AR" dirty="0"/>
          </a:p>
          <a:p>
            <a:r>
              <a:rPr lang="es-AR" b="1" dirty="0"/>
              <a:t>Validación de Datos</a:t>
            </a:r>
          </a:p>
          <a:p>
            <a:pPr lvl="1"/>
            <a:r>
              <a:rPr lang="es-ES" dirty="0"/>
              <a:t>Control de duplicados y valores nulos</a:t>
            </a:r>
            <a:endParaRPr lang="es-AR" dirty="0"/>
          </a:p>
          <a:p>
            <a:r>
              <a:rPr lang="es-AR" b="1" dirty="0"/>
              <a:t>Gestión de Memoria</a:t>
            </a:r>
          </a:p>
          <a:p>
            <a:pPr lvl="1"/>
            <a:r>
              <a:rPr lang="es-AR" dirty="0"/>
              <a:t>Referencias entre nodos</a:t>
            </a:r>
          </a:p>
          <a:p>
            <a:pPr lvl="1"/>
            <a:endParaRPr lang="es-AR" b="1" dirty="0"/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6DE39F-274D-434B-A9D4-1FBA4FD45427}"/>
              </a:ext>
            </a:extLst>
          </p:cNvPr>
          <p:cNvSpPr txBox="1"/>
          <p:nvPr/>
        </p:nvSpPr>
        <p:spPr>
          <a:xfrm>
            <a:off x="1707796" y="1258152"/>
            <a:ext cx="6132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Durante la implementación surgieron diversos desafíos técnicos que requirieron análisis cuidadoso y soluciones creativas para mantener la funcionalidad óptima del BST.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770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1186</TotalTime>
  <Words>613</Words>
  <Application>Microsoft Office PowerPoint</Application>
  <PresentationFormat>Presentación en pantalla (4:3)</PresentationFormat>
  <Paragraphs>63</Paragraphs>
  <Slides>10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Corbel</vt:lpstr>
      <vt:lpstr>Roboto</vt:lpstr>
      <vt:lpstr>Parallax</vt:lpstr>
      <vt:lpstr>Programación I Trabajo Práctico Integrador</vt:lpstr>
      <vt:lpstr>Presentación de PowerPoint</vt:lpstr>
      <vt:lpstr>Definición de Árboles:</vt:lpstr>
      <vt:lpstr>Recorridos en Árboles Binarios</vt:lpstr>
      <vt:lpstr>Clasificación de Árboles</vt:lpstr>
      <vt:lpstr>Implementación en Python</vt:lpstr>
      <vt:lpstr>Caso Práctico</vt:lpstr>
      <vt:lpstr>Decisiones de diseño</vt:lpstr>
      <vt:lpstr>Dificultades encontradas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Sistemas Operativos Trabajo Práctico Integrador</dc:title>
  <dc:subject/>
  <dc:creator>lu</dc:creator>
  <cp:keywords/>
  <dc:description>generated using python-pptx</dc:description>
  <cp:lastModifiedBy>Luciano</cp:lastModifiedBy>
  <cp:revision>10</cp:revision>
  <dcterms:created xsi:type="dcterms:W3CDTF">2013-01-27T09:14:16Z</dcterms:created>
  <dcterms:modified xsi:type="dcterms:W3CDTF">2025-06-09T21:50:47Z</dcterms:modified>
  <cp:category/>
</cp:coreProperties>
</file>