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505" r:id="rId3"/>
    <p:sldId id="570" r:id="rId4"/>
    <p:sldId id="571" r:id="rId5"/>
    <p:sldId id="604" r:id="rId6"/>
    <p:sldId id="605" r:id="rId7"/>
    <p:sldId id="607" r:id="rId8"/>
    <p:sldId id="611" r:id="rId9"/>
    <p:sldId id="612" r:id="rId10"/>
    <p:sldId id="613" r:id="rId11"/>
    <p:sldId id="562" r:id="rId12"/>
    <p:sldId id="563" r:id="rId13"/>
    <p:sldId id="564" r:id="rId14"/>
    <p:sldId id="565" r:id="rId15"/>
    <p:sldId id="608" r:id="rId16"/>
    <p:sldId id="609" r:id="rId17"/>
    <p:sldId id="610" r:id="rId18"/>
    <p:sldId id="566" r:id="rId19"/>
    <p:sldId id="567" r:id="rId20"/>
    <p:sldId id="568" r:id="rId21"/>
    <p:sldId id="601" r:id="rId22"/>
    <p:sldId id="569" r:id="rId23"/>
  </p:sldIdLst>
  <p:sldSz cx="9144000" cy="5143500" type="screen16x9"/>
  <p:notesSz cx="6797675" cy="9926638"/>
  <p:embeddedFontLst>
    <p:embeddedFont>
      <p:font typeface="Arial Unicode MS" panose="020B0604020202020204" charset="-128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 Slab" panose="020B0604020202020204" charset="0"/>
      <p:regular r:id="rId31"/>
      <p:bold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  <a:srgbClr val="85B4D9"/>
    <a:srgbClr val="E2EDF6"/>
    <a:srgbClr val="0091EA"/>
    <a:srgbClr val="38A9EF"/>
    <a:srgbClr val="93D0F6"/>
    <a:srgbClr val="2DA4EE"/>
    <a:srgbClr val="2C618B"/>
    <a:srgbClr val="1D405D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75E50-35A0-4EDE-972E-47D87FCDD355}">
  <a:tblStyle styleId="{A8375E50-35A0-4EDE-972E-47D87FCDD3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9" autoAdjust="0"/>
    <p:restoredTop sz="99467" autoAdjust="0"/>
  </p:normalViewPr>
  <p:slideViewPr>
    <p:cSldViewPr>
      <p:cViewPr varScale="1">
        <p:scale>
          <a:sx n="90" d="100"/>
          <a:sy n="90" d="100"/>
        </p:scale>
        <p:origin x="688" y="52"/>
      </p:cViewPr>
      <p:guideLst>
        <p:guide orient="horz" pos="2160"/>
        <p:guide pos="2880"/>
        <p:guide orient="horz" pos="1621"/>
      </p:guideLst>
    </p:cSldViewPr>
  </p:slideViewPr>
  <p:outlineViewPr>
    <p:cViewPr>
      <p:scale>
        <a:sx n="33" d="100"/>
        <a:sy n="33" d="100"/>
      </p:scale>
      <p:origin x="0" y="-184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96"/>
    </p:cViewPr>
  </p:sorterViewPr>
  <p:notesViewPr>
    <p:cSldViewPr>
      <p:cViewPr varScale="1">
        <p:scale>
          <a:sx n="47" d="100"/>
          <a:sy n="47" d="100"/>
        </p:scale>
        <p:origin x="27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DA21D-E309-4BA5-98FA-21CF20EBA7AC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7C3E-7AE4-43BE-AC06-35B5BD839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41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4560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8" y="1020268"/>
            <a:ext cx="5807400" cy="1159875"/>
          </a:xfrm>
          <a:prstGeom prst="rect">
            <a:avLst/>
          </a:prstGeom>
        </p:spPr>
        <p:txBody>
          <a:bodyPr spcFirstLastPara="1" wrap="square" lIns="81599" tIns="81599" rIns="81599" bIns="81599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6" y="4229101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30" y="3448174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2" y="4933406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6" y="475050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9" y="2530109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593638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4" y="1004906"/>
            <a:ext cx="253800" cy="1903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3722333"/>
            <a:ext cx="190200" cy="1428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1" y="4241001"/>
            <a:ext cx="190200" cy="1428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5" y="1493174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3" y="203494"/>
            <a:ext cx="253800" cy="1903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64" y="1878372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7" y="356128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9" y="4595585"/>
            <a:ext cx="253800" cy="1905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" descr="Credenciamento SENAI-PB - Login">
            <a:extLst>
              <a:ext uri="{FF2B5EF4-FFF2-40B4-BE49-F238E27FC236}">
                <a16:creationId xmlns:a16="http://schemas.microsoft.com/office/drawing/2014/main" id="{822EB18F-4FCB-44A3-B3DB-708BD52851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713" y="33470"/>
            <a:ext cx="1129783" cy="37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1" y="-1"/>
            <a:ext cx="914400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en-US" sz="100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1" y="5094517"/>
            <a:ext cx="9144000" cy="48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935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1" y="2"/>
            <a:ext cx="9144000" cy="4898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en-US" sz="10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542109" y="218804"/>
            <a:ext cx="7889966" cy="579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en-US" sz="10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1" y="5094517"/>
            <a:ext cx="9144000" cy="48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2840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8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93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6456027" y="1093052"/>
            <a:ext cx="2186681" cy="11781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11189" y="1793140"/>
            <a:ext cx="2186681" cy="11781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358917" y="1897247"/>
            <a:ext cx="969945" cy="9699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838178" y="1197159"/>
            <a:ext cx="969945" cy="9699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3529420" y="3236178"/>
            <a:ext cx="2186681" cy="11781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902095" y="3340285"/>
            <a:ext cx="969945" cy="9699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6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406726" y="1364312"/>
            <a:ext cx="7194958" cy="1984497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612102" rtl="0" eaLnBrk="1" fontAlgn="auto" latinLnBrk="0" hangingPunct="1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612102" rtl="0" eaLnBrk="1" fontAlgn="auto" latinLnBrk="0" hangingPunct="1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1" y="1364316"/>
            <a:ext cx="1406726" cy="179248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lvl="0" algn="ctr"/>
            <a:endParaRPr lang="en-US" sz="12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7211562" y="3297734"/>
            <a:ext cx="1390124" cy="1252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5678036" y="3297734"/>
            <a:ext cx="1390124" cy="1252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7062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50098" y="1344458"/>
            <a:ext cx="1350000" cy="755999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550098" y="2158798"/>
            <a:ext cx="1350000" cy="755999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50098" y="2973138"/>
            <a:ext cx="1350000" cy="755999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50098" y="3787476"/>
            <a:ext cx="1350000" cy="755999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13397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6986860" y="2407028"/>
            <a:ext cx="1620001" cy="1079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86860" y="1329783"/>
            <a:ext cx="1620001" cy="1079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81613" tIns="40805" rIns="81613" bIns="40805" anchor="ctr"/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06045" indent="0">
              <a:buNone/>
              <a:defRPr sz="1900"/>
            </a:lvl2pPr>
            <a:lvl3pPr marL="612087" indent="0">
              <a:buNone/>
              <a:defRPr sz="1600"/>
            </a:lvl3pPr>
            <a:lvl4pPr marL="918130" indent="0">
              <a:buNone/>
              <a:defRPr sz="1300"/>
            </a:lvl4pPr>
            <a:lvl5pPr marL="1224172" indent="0">
              <a:buNone/>
              <a:defRPr sz="1300"/>
            </a:lvl5pPr>
            <a:lvl6pPr marL="1530216" indent="0">
              <a:buNone/>
              <a:defRPr sz="1300"/>
            </a:lvl6pPr>
            <a:lvl7pPr marL="1836259" indent="0">
              <a:buNone/>
              <a:defRPr sz="1300"/>
            </a:lvl7pPr>
            <a:lvl8pPr marL="2142303" indent="0">
              <a:buNone/>
              <a:defRPr sz="1300"/>
            </a:lvl8pPr>
            <a:lvl9pPr marL="2448346" indent="0">
              <a:buNone/>
              <a:defRPr sz="13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5366860" y="3484369"/>
            <a:ext cx="1620001" cy="1079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986860" y="3484369"/>
            <a:ext cx="1620001" cy="1079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81613" tIns="40805" rIns="81613" bIns="40805" anchor="ctr"/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06045" indent="0">
              <a:buNone/>
              <a:defRPr sz="1900"/>
            </a:lvl2pPr>
            <a:lvl3pPr marL="612087" indent="0">
              <a:buNone/>
              <a:defRPr sz="1600"/>
            </a:lvl3pPr>
            <a:lvl4pPr marL="918130" indent="0">
              <a:buNone/>
              <a:defRPr sz="1300"/>
            </a:lvl4pPr>
            <a:lvl5pPr marL="1224172" indent="0">
              <a:buNone/>
              <a:defRPr sz="1300"/>
            </a:lvl5pPr>
            <a:lvl6pPr marL="1530216" indent="0">
              <a:buNone/>
              <a:defRPr sz="1300"/>
            </a:lvl6pPr>
            <a:lvl7pPr marL="1836259" indent="0">
              <a:buNone/>
              <a:defRPr sz="1300"/>
            </a:lvl7pPr>
            <a:lvl8pPr marL="2142303" indent="0">
              <a:buNone/>
              <a:defRPr sz="1300"/>
            </a:lvl8pPr>
            <a:lvl9pPr marL="2448346" indent="0">
              <a:buNone/>
              <a:defRPr sz="13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5366700" y="2407028"/>
            <a:ext cx="1620001" cy="1079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81613" tIns="40805" rIns="81613" bIns="40805" anchor="ctr"/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06045" indent="0">
              <a:buNone/>
              <a:defRPr sz="1900"/>
            </a:lvl2pPr>
            <a:lvl3pPr marL="612087" indent="0">
              <a:buNone/>
              <a:defRPr sz="1600"/>
            </a:lvl3pPr>
            <a:lvl4pPr marL="918130" indent="0">
              <a:buNone/>
              <a:defRPr sz="1300"/>
            </a:lvl4pPr>
            <a:lvl5pPr marL="1224172" indent="0">
              <a:buNone/>
              <a:defRPr sz="1300"/>
            </a:lvl5pPr>
            <a:lvl6pPr marL="1530216" indent="0">
              <a:buNone/>
              <a:defRPr sz="1300"/>
            </a:lvl6pPr>
            <a:lvl7pPr marL="1836259" indent="0">
              <a:buNone/>
              <a:defRPr sz="1300"/>
            </a:lvl7pPr>
            <a:lvl8pPr marL="2142303" indent="0">
              <a:buNone/>
              <a:defRPr sz="1300"/>
            </a:lvl8pPr>
            <a:lvl9pPr marL="2448346" indent="0">
              <a:buNone/>
              <a:defRPr sz="13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5366860" y="1329783"/>
            <a:ext cx="1620001" cy="1079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3746540" y="2407028"/>
            <a:ext cx="1620001" cy="1079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746178" y="3484369"/>
            <a:ext cx="1620001" cy="1079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81613" tIns="40805" rIns="81613" bIns="40805" anchor="ctr"/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06045" indent="0">
              <a:buNone/>
              <a:defRPr sz="1900"/>
            </a:lvl2pPr>
            <a:lvl3pPr marL="612087" indent="0">
              <a:buNone/>
              <a:defRPr sz="1600"/>
            </a:lvl3pPr>
            <a:lvl4pPr marL="918130" indent="0">
              <a:buNone/>
              <a:defRPr sz="1300"/>
            </a:lvl4pPr>
            <a:lvl5pPr marL="1224172" indent="0">
              <a:buNone/>
              <a:defRPr sz="1300"/>
            </a:lvl5pPr>
            <a:lvl6pPr marL="1530216" indent="0">
              <a:buNone/>
              <a:defRPr sz="1300"/>
            </a:lvl6pPr>
            <a:lvl7pPr marL="1836259" indent="0">
              <a:buNone/>
              <a:defRPr sz="1300"/>
            </a:lvl7pPr>
            <a:lvl8pPr marL="2142303" indent="0">
              <a:buNone/>
              <a:defRPr sz="1300"/>
            </a:lvl8pPr>
            <a:lvl9pPr marL="2448346" indent="0">
              <a:buNone/>
              <a:defRPr sz="13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126375" y="2407028"/>
            <a:ext cx="1620001" cy="1079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81613" tIns="40805" rIns="81613" bIns="40805" anchor="ctr"/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06045" indent="0">
              <a:buNone/>
              <a:defRPr sz="1900"/>
            </a:lvl2pPr>
            <a:lvl3pPr marL="612087" indent="0">
              <a:buNone/>
              <a:defRPr sz="1600"/>
            </a:lvl3pPr>
            <a:lvl4pPr marL="918130" indent="0">
              <a:buNone/>
              <a:defRPr sz="1300"/>
            </a:lvl4pPr>
            <a:lvl5pPr marL="1224172" indent="0">
              <a:buNone/>
              <a:defRPr sz="1300"/>
            </a:lvl5pPr>
            <a:lvl6pPr marL="1530216" indent="0">
              <a:buNone/>
              <a:defRPr sz="1300"/>
            </a:lvl6pPr>
            <a:lvl7pPr marL="1836259" indent="0">
              <a:buNone/>
              <a:defRPr sz="1300"/>
            </a:lvl7pPr>
            <a:lvl8pPr marL="2142303" indent="0">
              <a:buNone/>
              <a:defRPr sz="1300"/>
            </a:lvl8pPr>
            <a:lvl9pPr marL="2448346" indent="0">
              <a:buNone/>
              <a:defRPr sz="13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506215" y="2407028"/>
            <a:ext cx="1620001" cy="1079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66694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31880" y="1108781"/>
            <a:ext cx="1539000" cy="107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931880" y="2340449"/>
            <a:ext cx="1539000" cy="107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31880" y="3572091"/>
            <a:ext cx="1539000" cy="107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37283" y="2340449"/>
            <a:ext cx="1269000" cy="107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75000" y="2340449"/>
            <a:ext cx="1269000" cy="107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1848" y="1324776"/>
            <a:ext cx="1539000" cy="8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4" y="2340442"/>
            <a:ext cx="4860847" cy="116301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3321848" y="2184576"/>
            <a:ext cx="1539000" cy="81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4931880" y="2184576"/>
            <a:ext cx="1539000" cy="81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4931880" y="3422461"/>
            <a:ext cx="1539000" cy="81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4931880" y="4652085"/>
            <a:ext cx="1539000" cy="81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6538441" y="3422461"/>
            <a:ext cx="1269000" cy="81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7875000" y="3422461"/>
            <a:ext cx="1269000" cy="81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08643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5"/>
            <a:ext cx="9144000" cy="4921068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81613" tIns="40805" rIns="81613" bIns="40805" anchor="ctr">
            <a:noAutofit/>
          </a:bodyPr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16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  <a:prstGeom prst="rect">
            <a:avLst/>
          </a:prstGeom>
        </p:spPr>
        <p:txBody>
          <a:bodyPr spcFirstLastPara="1" wrap="square" lIns="81599" tIns="81599" rIns="81599" bIns="81599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5" y="1261708"/>
            <a:ext cx="7571701" cy="3573675"/>
          </a:xfrm>
          <a:prstGeom prst="rect">
            <a:avLst/>
          </a:prstGeom>
        </p:spPr>
        <p:txBody>
          <a:bodyPr spcFirstLastPara="1" wrap="square" lIns="81599" tIns="81599" rIns="81599" bIns="81599" anchor="t" anchorCtr="0"/>
          <a:lstStyle>
            <a:lvl1pPr marL="408058" lvl="0" indent="-374053">
              <a:spcBef>
                <a:spcPts val="536"/>
              </a:spcBef>
              <a:spcAft>
                <a:spcPts val="0"/>
              </a:spcAft>
              <a:buSzPts val="3000"/>
              <a:buChar char="◎"/>
              <a:defRPr/>
            </a:lvl1pPr>
            <a:lvl2pPr marL="816116" lvl="1" indent="-340048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224172" lvl="2" indent="-340048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632233" lvl="3" indent="-30604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040288" lvl="4" indent="-30604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448346" lvl="5" indent="-30604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856402" lvl="6" indent="-30604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264460" lvl="7" indent="-30604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672518" lvl="8" indent="-30604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5" y="4749854"/>
            <a:ext cx="548700" cy="393750"/>
          </a:xfrm>
          <a:prstGeom prst="rect">
            <a:avLst/>
          </a:prstGeom>
        </p:spPr>
        <p:txBody>
          <a:bodyPr spcFirstLastPara="1" wrap="square" lIns="81599" tIns="81599" rIns="81599" bIns="81599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458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184050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092266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92615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9" y="848702"/>
            <a:ext cx="2670576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900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6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7" y="957490"/>
            <a:ext cx="514386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9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229029"/>
            <a:ext cx="1674186" cy="390184"/>
          </a:xfrm>
          <a:prstGeom prst="rect">
            <a:avLst/>
          </a:prstGeom>
          <a:noFill/>
        </p:spPr>
        <p:txBody>
          <a:bodyPr wrap="square" lIns="81613" tIns="40805" rIns="81613" bIns="40805" rtlCol="0" anchor="ctr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600565"/>
            <a:ext cx="1674186" cy="544072"/>
          </a:xfrm>
          <a:prstGeom prst="rect">
            <a:avLst/>
          </a:prstGeom>
          <a:noFill/>
        </p:spPr>
        <p:txBody>
          <a:bodyPr wrap="square" lIns="81613" tIns="40805" rIns="81613" bIns="40805" rtlCol="0" anchor="ctr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4" y="4353607"/>
            <a:ext cx="1674000" cy="236295"/>
          </a:xfrm>
          <a:prstGeom prst="rect">
            <a:avLst/>
          </a:prstGeom>
          <a:noFill/>
        </p:spPr>
        <p:txBody>
          <a:bodyPr wrap="square" lIns="81613" tIns="40805" rIns="81613" bIns="40805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377331"/>
            <a:ext cx="2037972" cy="959570"/>
          </a:xfrm>
          <a:prstGeom prst="rect">
            <a:avLst/>
          </a:prstGeom>
          <a:noFill/>
        </p:spPr>
        <p:txBody>
          <a:bodyPr wrap="square" lIns="81613" tIns="40805" rIns="81613" bIns="40805" rtlCol="0" anchor="ctr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19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24165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4474" y="737241"/>
            <a:ext cx="3870907" cy="3669030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81613" tIns="40805" rIns="81613" bIns="40805" anchor="ctr">
            <a:noAutofit/>
          </a:bodyPr>
          <a:lstStyle>
            <a:lvl1pPr marL="0" marR="0" indent="0" algn="ctr" defTabSz="612118" rtl="0" eaLnBrk="1" fontAlgn="auto" latinLnBrk="1" hangingPunct="1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4625753" y="193794"/>
            <a:ext cx="298616" cy="25742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4774158" y="902835"/>
            <a:ext cx="386107" cy="33285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5262931" y="987121"/>
            <a:ext cx="342608" cy="29535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4986488" y="597473"/>
            <a:ext cx="294645" cy="25400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4700978" y="655298"/>
            <a:ext cx="218078" cy="18799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470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1993105" y="1478760"/>
            <a:ext cx="1007272" cy="1007271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966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52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14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16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78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068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99" tIns="81599" rIns="81599" bIns="81599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5" y="1261708"/>
            <a:ext cx="7571701" cy="357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99" tIns="81599" rIns="81599" bIns="81599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5" y="4749854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99" tIns="81599" rIns="81599" bIns="81599" anchor="t" anchorCtr="0">
            <a:noAutofit/>
          </a:bodyPr>
          <a:lstStyle>
            <a:lvl1pPr lvl="0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" name="Picture 2" descr="Credenciamento SENAI-PB - Login">
            <a:extLst>
              <a:ext uri="{FF2B5EF4-FFF2-40B4-BE49-F238E27FC236}">
                <a16:creationId xmlns:a16="http://schemas.microsoft.com/office/drawing/2014/main" id="{8410BC73-6736-49C5-9AF5-6AB09CCCB7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713" y="33470"/>
            <a:ext cx="1129783" cy="37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64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3" r:id="rId20"/>
  </p:sldLayoutIdLst>
  <p:txStyles>
    <p:titleStyle>
      <a:lvl1pPr algn="l" defTabSz="612102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24" indent="-153024" algn="l" defTabSz="612102" rtl="0" eaLnBrk="1" latinLnBrk="0" hangingPunct="1">
        <a:lnSpc>
          <a:spcPct val="90000"/>
        </a:lnSpc>
        <a:spcBef>
          <a:spcPts val="67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9079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5127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71178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7229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280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9331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95381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433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6053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2102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8153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03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0255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6305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2356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8408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19672" y="1059582"/>
            <a:ext cx="6851932" cy="1656184"/>
          </a:xfrm>
          <a:prstGeom prst="rect">
            <a:avLst/>
          </a:prstGeom>
        </p:spPr>
        <p:txBody>
          <a:bodyPr spcFirstLastPara="1" wrap="square" lIns="81599" tIns="81599" rIns="81599" bIns="81599" anchor="t" anchorCtr="0">
            <a:noAutofit/>
          </a:bodyPr>
          <a:lstStyle/>
          <a:p>
            <a:r>
              <a:rPr lang="pt-BR" sz="3200" dirty="0"/>
              <a:t>Introdução a Banco de dados</a:t>
            </a:r>
            <a:br>
              <a:rPr lang="pt-BR" sz="3200" dirty="0"/>
            </a:br>
            <a:r>
              <a:rPr lang="pt-BR" sz="3200" dirty="0"/>
              <a:t>Comandos SQL Server</a:t>
            </a:r>
            <a:r>
              <a:rPr lang="pt-BR" sz="2800" dirty="0">
                <a:latin typeface="Calibri" panose="020F0502020204030204" pitchFamily="34" charset="0"/>
              </a:rPr>
              <a:t>	</a:t>
            </a:r>
            <a:br>
              <a:rPr lang="pt-BR" sz="28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</a:br>
            <a:br>
              <a:rPr lang="pt-BR" sz="2800" dirty="0">
                <a:latin typeface="Calibri" panose="020F0502020204030204" pitchFamily="34" charset="0"/>
              </a:rPr>
            </a:br>
            <a:br>
              <a:rPr lang="pt-BR" sz="2800" dirty="0">
                <a:latin typeface="Calibri" panose="020F0502020204030204" pitchFamily="34" charset="0"/>
              </a:rPr>
            </a:br>
            <a:endParaRPr lang="pt-BR" sz="2800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dirty="0"/>
              <a:t>Uma das operações mais importantes em um banco de dados é a inserção de registros (dados). Fazemos isso com o uso do comando </a:t>
            </a:r>
            <a:r>
              <a:rPr lang="pt-BR" b="1" dirty="0"/>
              <a:t>INSERT INTO</a:t>
            </a:r>
            <a:r>
              <a:rPr lang="pt-BR" dirty="0"/>
              <a:t>.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3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dirty="0"/>
              <a:t>Sintaxe:</a:t>
            </a:r>
          </a:p>
          <a:p>
            <a:pPr marL="34005" indent="0" fontAlgn="base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r>
              <a:rPr lang="pt-BR" sz="1800" dirty="0">
                <a:solidFill>
                  <a:srgbClr val="FF0000"/>
                </a:solidFill>
              </a:rPr>
              <a:t>INSERT INTO </a:t>
            </a:r>
            <a:r>
              <a:rPr lang="pt-BR" sz="1800" dirty="0" err="1">
                <a:solidFill>
                  <a:srgbClr val="FF0000"/>
                </a:solidFill>
              </a:rPr>
              <a:t>nome_tabela</a:t>
            </a:r>
            <a:r>
              <a:rPr lang="pt-BR" sz="1800" dirty="0">
                <a:solidFill>
                  <a:srgbClr val="FF0000"/>
                </a:solidFill>
              </a:rPr>
              <a:t> (coluna1, coluna2,...)</a:t>
            </a:r>
          </a:p>
          <a:p>
            <a:pPr marL="34005" indent="0" fontAlgn="base">
              <a:buNone/>
            </a:pPr>
            <a:r>
              <a:rPr lang="pt-BR" sz="1800" dirty="0">
                <a:solidFill>
                  <a:srgbClr val="FF0000"/>
                </a:solidFill>
              </a:rPr>
              <a:t>VALUES (valor1, valor2,...);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4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dirty="0"/>
              <a:t>De acordo com a sintaxe apresentada, devemos especificar a tabela e quais colunas dessa tabela receberão os dados, e em seguida, logo após a palavra-chave </a:t>
            </a:r>
            <a:r>
              <a:rPr lang="pt-BR" b="1" dirty="0"/>
              <a:t>VALUES</a:t>
            </a:r>
            <a:r>
              <a:rPr lang="pt-BR" dirty="0"/>
              <a:t>, especificamos os dados em si – na mesma ordem em que as colunas foram especificadas.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01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dirty="0"/>
              <a:t>Caso haja uma coluna com auto incremento, ela não deve ser incluída na lista de colunas do comando, pois seus dados serão gerados e inseridos automaticamente pelo SQL quando um novo registro for adicionado.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82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b="1" dirty="0"/>
              <a:t>Exemplos no banco de dados </a:t>
            </a:r>
            <a:r>
              <a:rPr lang="pt-BR" b="1" dirty="0" err="1"/>
              <a:t>db_testes</a:t>
            </a:r>
            <a:r>
              <a:rPr lang="pt-BR" b="1" dirty="0"/>
              <a:t>: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Exemplo 1:</a:t>
            </a: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insert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into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tbl_pessoas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(nome, </a:t>
            </a:r>
            <a:r>
              <a:rPr lang="pt-BR" sz="1800" dirty="0" err="1">
                <a:solidFill>
                  <a:srgbClr val="FF0000"/>
                </a:solidFill>
              </a:rPr>
              <a:t>profissao,nascimento</a:t>
            </a:r>
            <a:r>
              <a:rPr lang="pt-BR" sz="1800" dirty="0">
                <a:solidFill>
                  <a:srgbClr val="FF0000"/>
                </a:solidFill>
              </a:rPr>
              <a:t>, sexo, peso, altura, nacionalidade)</a:t>
            </a: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Values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( 'Ana','Professor','1985-02-01', 'F', '78.5', '1.80', 'Brasil');</a:t>
            </a:r>
            <a:endParaRPr lang="pt-BR" b="1" dirty="0"/>
          </a:p>
          <a:p>
            <a:pPr marL="34005" indent="0" fontAlgn="base">
              <a:buNone/>
            </a:pP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54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b="1" dirty="0"/>
              <a:t>Exemplos no banco de dados </a:t>
            </a:r>
            <a:r>
              <a:rPr lang="pt-BR" b="1" dirty="0" err="1"/>
              <a:t>db_testes</a:t>
            </a:r>
            <a:r>
              <a:rPr lang="pt-BR" b="1" dirty="0"/>
              <a:t>: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Exemplo 2:</a:t>
            </a: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insert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into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tbl_pessoas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(nome, </a:t>
            </a:r>
            <a:r>
              <a:rPr lang="pt-BR" sz="1800" dirty="0" err="1">
                <a:solidFill>
                  <a:srgbClr val="FF0000"/>
                </a:solidFill>
              </a:rPr>
              <a:t>profissao</a:t>
            </a:r>
            <a:r>
              <a:rPr lang="pt-BR" sz="1800" dirty="0">
                <a:solidFill>
                  <a:srgbClr val="FF0000"/>
                </a:solidFill>
              </a:rPr>
              <a:t>, nascimento, sexo, peso, altura, nacionalidade)</a:t>
            </a: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values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('Carla', 'Analista','1992-08-01', 'F', '55.8', '1.77', 'Brasil');</a:t>
            </a:r>
            <a:endParaRPr lang="pt-BR" b="1" dirty="0"/>
          </a:p>
          <a:p>
            <a:pPr marL="34005" indent="0" fontAlgn="base">
              <a:buNone/>
            </a:pP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81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b="1" dirty="0"/>
              <a:t>Exemplos no banco de dados </a:t>
            </a:r>
            <a:r>
              <a:rPr lang="pt-BR" b="1" dirty="0" err="1"/>
              <a:t>db_testes</a:t>
            </a:r>
            <a:r>
              <a:rPr lang="pt-BR" b="1" dirty="0"/>
              <a:t>: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Exemplo 3:</a:t>
            </a: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insert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into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tbl_pessoas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(nome, </a:t>
            </a:r>
            <a:r>
              <a:rPr lang="pt-BR" sz="1800" dirty="0" err="1">
                <a:solidFill>
                  <a:srgbClr val="FF0000"/>
                </a:solidFill>
              </a:rPr>
              <a:t>profissao</a:t>
            </a:r>
            <a:r>
              <a:rPr lang="pt-BR" sz="1800" dirty="0">
                <a:solidFill>
                  <a:srgbClr val="FF0000"/>
                </a:solidFill>
              </a:rPr>
              <a:t>, nascimento, sexo, peso, altura, nacionalidade)</a:t>
            </a: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values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('Rodrigo', 'Professor','1977-07-28', 'M', '80.8', '1.80', default),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('Diego', 'Motorista','1960-10-10', 'M', '90.5', '1.90', 'Uruguai'),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('Anderson', 'Advogado','1965-09-10', 'F', '75.8', '1.75', 'Argentina');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4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b="1" dirty="0"/>
              <a:t>Exemplos no banco de dados </a:t>
            </a:r>
            <a:r>
              <a:rPr lang="pt-BR" b="1" dirty="0" err="1"/>
              <a:t>db_biblioteca</a:t>
            </a:r>
            <a:r>
              <a:rPr lang="pt-BR" b="1" dirty="0"/>
              <a:t>:</a:t>
            </a:r>
          </a:p>
          <a:p>
            <a:pPr marL="34005" indent="0" fontAlgn="base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r>
              <a:rPr lang="pt-BR" sz="1800" dirty="0">
                <a:solidFill>
                  <a:srgbClr val="FF0000"/>
                </a:solidFill>
              </a:rPr>
              <a:t>INSERT INTO </a:t>
            </a:r>
            <a:r>
              <a:rPr lang="pt-BR" sz="1800" dirty="0" err="1">
                <a:solidFill>
                  <a:srgbClr val="FF0000"/>
                </a:solidFill>
              </a:rPr>
              <a:t>tbl_editoras</a:t>
            </a:r>
            <a:r>
              <a:rPr lang="pt-BR" sz="1800" dirty="0">
                <a:solidFill>
                  <a:srgbClr val="FF0000"/>
                </a:solidFill>
              </a:rPr>
              <a:t> (</a:t>
            </a:r>
            <a:r>
              <a:rPr lang="pt-BR" sz="1800" dirty="0" err="1">
                <a:solidFill>
                  <a:srgbClr val="FF0000"/>
                </a:solidFill>
              </a:rPr>
              <a:t>Nome_Editora</a:t>
            </a:r>
            <a:r>
              <a:rPr lang="pt-BR" sz="1800" dirty="0">
                <a:solidFill>
                  <a:srgbClr val="FF0000"/>
                </a:solidFill>
              </a:rPr>
              <a:t>) VALUES ('Prentice Hall');</a:t>
            </a:r>
          </a:p>
          <a:p>
            <a:pPr marL="34005" indent="0" fontAlgn="base">
              <a:buNone/>
            </a:pPr>
            <a:r>
              <a:rPr lang="pt-BR" sz="1800" dirty="0">
                <a:solidFill>
                  <a:srgbClr val="FF0000"/>
                </a:solidFill>
              </a:rPr>
              <a:t>INSERT INTO </a:t>
            </a:r>
            <a:r>
              <a:rPr lang="pt-BR" sz="1800" dirty="0" err="1">
                <a:solidFill>
                  <a:srgbClr val="FF0000"/>
                </a:solidFill>
              </a:rPr>
              <a:t>tbl_editoras</a:t>
            </a:r>
            <a:r>
              <a:rPr lang="pt-BR" sz="1800" dirty="0">
                <a:solidFill>
                  <a:srgbClr val="FF0000"/>
                </a:solidFill>
              </a:rPr>
              <a:t> (</a:t>
            </a:r>
            <a:r>
              <a:rPr lang="pt-BR" sz="1800" dirty="0" err="1">
                <a:solidFill>
                  <a:srgbClr val="FF0000"/>
                </a:solidFill>
              </a:rPr>
              <a:t>Nome_Editora</a:t>
            </a:r>
            <a:r>
              <a:rPr lang="pt-BR" sz="1800" dirty="0">
                <a:solidFill>
                  <a:srgbClr val="FF0000"/>
                </a:solidFill>
              </a:rPr>
              <a:t>) VALUES ('</a:t>
            </a:r>
            <a:r>
              <a:rPr lang="pt-BR" sz="1800" dirty="0" err="1">
                <a:solidFill>
                  <a:srgbClr val="FF0000"/>
                </a:solidFill>
              </a:rPr>
              <a:t>O´Reilly</a:t>
            </a:r>
            <a:r>
              <a:rPr lang="pt-BR" sz="1800" dirty="0">
                <a:solidFill>
                  <a:srgbClr val="FF0000"/>
                </a:solidFill>
              </a:rPr>
              <a:t>');</a:t>
            </a:r>
          </a:p>
          <a:p>
            <a:pPr marL="34005" indent="0" fontAlgn="base">
              <a:buNone/>
            </a:pPr>
            <a:r>
              <a:rPr lang="pt-BR" sz="1800" dirty="0">
                <a:solidFill>
                  <a:srgbClr val="FF0000"/>
                </a:solidFill>
              </a:rPr>
              <a:t>INSERT INTO </a:t>
            </a:r>
            <a:r>
              <a:rPr lang="pt-BR" sz="1800" dirty="0" err="1">
                <a:solidFill>
                  <a:srgbClr val="FF0000"/>
                </a:solidFill>
              </a:rPr>
              <a:t>tbl_editoras</a:t>
            </a:r>
            <a:r>
              <a:rPr lang="pt-BR" sz="1800" dirty="0">
                <a:solidFill>
                  <a:srgbClr val="FF0000"/>
                </a:solidFill>
              </a:rPr>
              <a:t> (</a:t>
            </a:r>
            <a:r>
              <a:rPr lang="pt-BR" sz="1800" dirty="0" err="1">
                <a:solidFill>
                  <a:srgbClr val="FF0000"/>
                </a:solidFill>
              </a:rPr>
              <a:t>Nome_Editora</a:t>
            </a:r>
            <a:r>
              <a:rPr lang="pt-BR" sz="1800" dirty="0">
                <a:solidFill>
                  <a:srgbClr val="FF0000"/>
                </a:solidFill>
              </a:rPr>
              <a:t>) VALUES ('Microsoft Press');</a:t>
            </a:r>
          </a:p>
          <a:p>
            <a:pPr marL="34005" indent="0" fontAlgn="base">
              <a:buNone/>
            </a:pPr>
            <a:r>
              <a:rPr lang="pt-BR" sz="1800" dirty="0">
                <a:solidFill>
                  <a:srgbClr val="FF0000"/>
                </a:solidFill>
              </a:rPr>
              <a:t>INSERT INTO </a:t>
            </a:r>
            <a:r>
              <a:rPr lang="pt-BR" sz="1800" dirty="0" err="1">
                <a:solidFill>
                  <a:srgbClr val="FF0000"/>
                </a:solidFill>
              </a:rPr>
              <a:t>tbl_editoras</a:t>
            </a:r>
            <a:r>
              <a:rPr lang="pt-BR" sz="1800" dirty="0">
                <a:solidFill>
                  <a:srgbClr val="FF0000"/>
                </a:solidFill>
              </a:rPr>
              <a:t> (</a:t>
            </a:r>
            <a:r>
              <a:rPr lang="pt-BR" sz="1800" dirty="0" err="1">
                <a:solidFill>
                  <a:srgbClr val="FF0000"/>
                </a:solidFill>
              </a:rPr>
              <a:t>Nome_Editora</a:t>
            </a:r>
            <a:r>
              <a:rPr lang="pt-BR" sz="1800" dirty="0">
                <a:solidFill>
                  <a:srgbClr val="FF0000"/>
                </a:solidFill>
              </a:rPr>
              <a:t>) VALUES ('</a:t>
            </a:r>
            <a:r>
              <a:rPr lang="pt-BR" sz="1800" dirty="0" err="1">
                <a:solidFill>
                  <a:srgbClr val="FF0000"/>
                </a:solidFill>
              </a:rPr>
              <a:t>Wiley</a:t>
            </a:r>
            <a:r>
              <a:rPr lang="pt-BR" sz="1800" dirty="0">
                <a:solidFill>
                  <a:srgbClr val="FF0000"/>
                </a:solidFill>
              </a:rPr>
              <a:t>');</a:t>
            </a:r>
          </a:p>
          <a:p>
            <a:pPr marL="34005" indent="0" fontAlgn="base">
              <a:buNone/>
            </a:pPr>
            <a:r>
              <a:rPr lang="pt-BR" sz="1800" dirty="0">
                <a:solidFill>
                  <a:srgbClr val="FF0000"/>
                </a:solidFill>
              </a:rPr>
              <a:t>INSERT INTO </a:t>
            </a:r>
            <a:r>
              <a:rPr lang="pt-BR" sz="1800" dirty="0" err="1">
                <a:solidFill>
                  <a:srgbClr val="FF0000"/>
                </a:solidFill>
              </a:rPr>
              <a:t>tbl_editoras</a:t>
            </a:r>
            <a:r>
              <a:rPr lang="pt-BR" sz="1800" dirty="0">
                <a:solidFill>
                  <a:srgbClr val="FF0000"/>
                </a:solidFill>
              </a:rPr>
              <a:t> (</a:t>
            </a:r>
            <a:r>
              <a:rPr lang="pt-BR" sz="1800" dirty="0" err="1">
                <a:solidFill>
                  <a:srgbClr val="FF0000"/>
                </a:solidFill>
              </a:rPr>
              <a:t>Nome_Editora</a:t>
            </a:r>
            <a:r>
              <a:rPr lang="pt-BR" sz="1800" dirty="0">
                <a:solidFill>
                  <a:srgbClr val="FF0000"/>
                </a:solidFill>
              </a:rPr>
              <a:t>) VALUES ('McGraw-Hill </a:t>
            </a:r>
            <a:r>
              <a:rPr lang="pt-BR" sz="1800" dirty="0" err="1">
                <a:solidFill>
                  <a:srgbClr val="FF0000"/>
                </a:solidFill>
              </a:rPr>
              <a:t>Education</a:t>
            </a:r>
            <a:r>
              <a:rPr lang="pt-BR" sz="1800" dirty="0">
                <a:solidFill>
                  <a:srgbClr val="FF0000"/>
                </a:solidFill>
              </a:rPr>
              <a:t>');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402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843558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sz="1200" b="1" dirty="0"/>
              <a:t>Exemplos no banco de dados </a:t>
            </a:r>
            <a:r>
              <a:rPr lang="pt-BR" sz="1200" b="1" dirty="0" err="1"/>
              <a:t>db_biblioteca</a:t>
            </a:r>
            <a:r>
              <a:rPr lang="pt-BR" sz="1200" b="1" dirty="0"/>
              <a:t>: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INSERT INTO </a:t>
            </a:r>
            <a:r>
              <a:rPr lang="pt-BR" sz="1100" dirty="0" err="1">
                <a:solidFill>
                  <a:srgbClr val="FF0000"/>
                </a:solidFill>
              </a:rPr>
              <a:t>tbl_autores</a:t>
            </a:r>
            <a:endParaRPr lang="pt-BR" sz="11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VALUES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(1, 'Daniel', '</a:t>
            </a:r>
            <a:r>
              <a:rPr lang="pt-BR" sz="1100" dirty="0" err="1">
                <a:solidFill>
                  <a:srgbClr val="FF0000"/>
                </a:solidFill>
              </a:rPr>
              <a:t>Barret</a:t>
            </a:r>
            <a:r>
              <a:rPr lang="pt-BR" sz="1100" dirty="0">
                <a:solidFill>
                  <a:srgbClr val="FF0000"/>
                </a:solidFill>
              </a:rPr>
              <a:t>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(2, 'Gerald', 'Carter'),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(3, 'Mark', '</a:t>
            </a:r>
            <a:r>
              <a:rPr lang="pt-BR" sz="1100" dirty="0" err="1">
                <a:solidFill>
                  <a:srgbClr val="FF0000"/>
                </a:solidFill>
              </a:rPr>
              <a:t>Sobell</a:t>
            </a:r>
            <a:r>
              <a:rPr lang="pt-BR" sz="1100" dirty="0">
                <a:solidFill>
                  <a:srgbClr val="FF0000"/>
                </a:solidFill>
              </a:rPr>
              <a:t>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(4, 'William', '</a:t>
            </a:r>
            <a:r>
              <a:rPr lang="pt-BR" sz="1100" dirty="0" err="1">
                <a:solidFill>
                  <a:srgbClr val="FF0000"/>
                </a:solidFill>
              </a:rPr>
              <a:t>Stanek</a:t>
            </a:r>
            <a:r>
              <a:rPr lang="pt-BR" sz="1100" dirty="0">
                <a:solidFill>
                  <a:srgbClr val="FF0000"/>
                </a:solidFill>
              </a:rPr>
              <a:t>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(5, 'Richard', '</a:t>
            </a:r>
            <a:r>
              <a:rPr lang="pt-BR" sz="1100" dirty="0" err="1">
                <a:solidFill>
                  <a:srgbClr val="FF0000"/>
                </a:solidFill>
              </a:rPr>
              <a:t>Blum</a:t>
            </a:r>
            <a:r>
              <a:rPr lang="pt-BR" sz="1100" dirty="0">
                <a:solidFill>
                  <a:srgbClr val="FF0000"/>
                </a:solidFill>
              </a:rPr>
              <a:t>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(6, '</a:t>
            </a:r>
            <a:r>
              <a:rPr lang="pt-BR" sz="1100" dirty="0" err="1">
                <a:solidFill>
                  <a:srgbClr val="FF0000"/>
                </a:solidFill>
              </a:rPr>
              <a:t>Jostein</a:t>
            </a:r>
            <a:r>
              <a:rPr lang="pt-BR" sz="1100" dirty="0">
                <a:solidFill>
                  <a:srgbClr val="FF0000"/>
                </a:solidFill>
              </a:rPr>
              <a:t>', '</a:t>
            </a:r>
            <a:r>
              <a:rPr lang="pt-BR" sz="1100" dirty="0" err="1">
                <a:solidFill>
                  <a:srgbClr val="FF0000"/>
                </a:solidFill>
              </a:rPr>
              <a:t>Gaarder</a:t>
            </a:r>
            <a:r>
              <a:rPr lang="pt-BR" sz="1100" dirty="0">
                <a:solidFill>
                  <a:srgbClr val="FF0000"/>
                </a:solidFill>
              </a:rPr>
              <a:t>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(7, 'Umberto', 'Eco'),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(8, 'Neil', 'De Grasse Tyson'),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(9, 'Stephen', 'Hawking'),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(10, 'Stephen', 'Jay Gould'),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(11, 'Charles', 'Darwin'),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(12, 'Alan', 'Turing'),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(13, 'Simon', 'Monk'),</a:t>
            </a:r>
          </a:p>
          <a:p>
            <a:pPr marL="34005" indent="0" fontAlgn="base">
              <a:buNone/>
            </a:pPr>
            <a:r>
              <a:rPr lang="pt-BR" sz="1100" dirty="0">
                <a:solidFill>
                  <a:srgbClr val="FF0000"/>
                </a:solidFill>
              </a:rPr>
              <a:t>(14, 'Paul', '</a:t>
            </a:r>
            <a:r>
              <a:rPr lang="pt-BR" sz="1100" dirty="0" err="1">
                <a:solidFill>
                  <a:srgbClr val="FF0000"/>
                </a:solidFill>
              </a:rPr>
              <a:t>Scherz</a:t>
            </a:r>
            <a:r>
              <a:rPr lang="pt-BR" sz="1100" dirty="0">
                <a:solidFill>
                  <a:srgbClr val="FF0000"/>
                </a:solidFill>
              </a:rPr>
              <a:t>');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23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843558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sz="1200" b="1" dirty="0"/>
              <a:t>Exemplos no banco de dados </a:t>
            </a:r>
            <a:r>
              <a:rPr lang="pt-BR" sz="1200" b="1" dirty="0" err="1"/>
              <a:t>db_biblioteca</a:t>
            </a:r>
            <a:r>
              <a:rPr lang="pt-BR" sz="1200" b="1" dirty="0"/>
              <a:t>:</a:t>
            </a:r>
          </a:p>
          <a:p>
            <a:pPr marL="34005" indent="0" fontAlgn="base">
              <a:buNone/>
            </a:pPr>
            <a:r>
              <a:rPr lang="pt-BR" sz="1200" dirty="0">
                <a:solidFill>
                  <a:srgbClr val="FF0000"/>
                </a:solidFill>
              </a:rPr>
              <a:t>INSERT INTO </a:t>
            </a:r>
            <a:r>
              <a:rPr lang="pt-BR" sz="1200" dirty="0" err="1">
                <a:solidFill>
                  <a:srgbClr val="FF0000"/>
                </a:solidFill>
              </a:rPr>
              <a:t>tbl_categorias</a:t>
            </a:r>
            <a:endParaRPr lang="pt-BR" sz="12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r>
              <a:rPr lang="pt-BR" sz="1200" dirty="0">
                <a:solidFill>
                  <a:srgbClr val="FF0000"/>
                </a:solidFill>
              </a:rPr>
              <a:t>VALUES</a:t>
            </a:r>
          </a:p>
          <a:p>
            <a:pPr marL="34005" indent="0" fontAlgn="base">
              <a:buNone/>
            </a:pPr>
            <a:r>
              <a:rPr lang="pt-BR" sz="1200" dirty="0">
                <a:solidFill>
                  <a:srgbClr val="FF0000"/>
                </a:solidFill>
              </a:rPr>
              <a:t>(1, 'Tecnologia'),</a:t>
            </a:r>
          </a:p>
          <a:p>
            <a:pPr marL="34005" indent="0" fontAlgn="base">
              <a:buNone/>
            </a:pPr>
            <a:r>
              <a:rPr lang="pt-BR" sz="1200" dirty="0">
                <a:solidFill>
                  <a:srgbClr val="FF0000"/>
                </a:solidFill>
              </a:rPr>
              <a:t>(2, 'História'),</a:t>
            </a:r>
          </a:p>
          <a:p>
            <a:pPr marL="34005" indent="0" fontAlgn="base">
              <a:buNone/>
            </a:pPr>
            <a:r>
              <a:rPr lang="pt-BR" sz="1200" dirty="0">
                <a:solidFill>
                  <a:srgbClr val="FF0000"/>
                </a:solidFill>
              </a:rPr>
              <a:t>(3, 'Literatura'),</a:t>
            </a:r>
          </a:p>
          <a:p>
            <a:pPr marL="34005" indent="0" fontAlgn="base">
              <a:buNone/>
            </a:pPr>
            <a:r>
              <a:rPr lang="pt-BR" sz="1200" dirty="0">
                <a:solidFill>
                  <a:srgbClr val="FF0000"/>
                </a:solidFill>
              </a:rPr>
              <a:t>(4, 'Astronomia'),</a:t>
            </a:r>
          </a:p>
          <a:p>
            <a:pPr marL="34005" indent="0" fontAlgn="base">
              <a:buNone/>
            </a:pPr>
            <a:r>
              <a:rPr lang="pt-BR" sz="1200" dirty="0">
                <a:solidFill>
                  <a:srgbClr val="FF0000"/>
                </a:solidFill>
              </a:rPr>
              <a:t>(5, 'Botânica');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44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Comando ALTER TABLE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sz="2800" dirty="0"/>
              <a:t>O comando ALTER TABLE permite alterar a estrutura de uma tabela. Com o comando é possível adicionar uma nova coluna, modificar uma coluna já existente ou eliminar uma coluna.</a:t>
            </a:r>
            <a:endParaRPr lang="pt-BR" sz="25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213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843558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sz="1400" dirty="0">
                <a:solidFill>
                  <a:srgbClr val="FF0000"/>
                </a:solidFill>
              </a:rPr>
              <a:t>INSERT INTO </a:t>
            </a:r>
            <a:r>
              <a:rPr lang="pt-BR" sz="1400" dirty="0" err="1">
                <a:solidFill>
                  <a:srgbClr val="FF0000"/>
                </a:solidFill>
              </a:rPr>
              <a:t>tbl_Livro</a:t>
            </a:r>
            <a:r>
              <a:rPr lang="pt-BR" sz="1400" dirty="0">
                <a:solidFill>
                  <a:srgbClr val="FF0000"/>
                </a:solidFill>
              </a:rPr>
              <a:t> (</a:t>
            </a:r>
            <a:r>
              <a:rPr lang="pt-BR" sz="1400" dirty="0" err="1">
                <a:solidFill>
                  <a:srgbClr val="FF0000"/>
                </a:solidFill>
              </a:rPr>
              <a:t>Nome_Livro</a:t>
            </a:r>
            <a:r>
              <a:rPr lang="pt-BR" sz="1400" dirty="0">
                <a:solidFill>
                  <a:srgbClr val="FF0000"/>
                </a:solidFill>
              </a:rPr>
              <a:t>, ISBN13, ISBN10, </a:t>
            </a:r>
            <a:r>
              <a:rPr lang="pt-BR" sz="1400" dirty="0" err="1">
                <a:solidFill>
                  <a:srgbClr val="FF0000"/>
                </a:solidFill>
              </a:rPr>
              <a:t>Data_Pub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Preco_Livro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ID_Categoria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ID_Autor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ID_Editora</a:t>
            </a:r>
            <a:r>
              <a:rPr lang="pt-BR" sz="1400" dirty="0">
                <a:solidFill>
                  <a:srgbClr val="FF0000"/>
                </a:solidFill>
              </a:rPr>
              <a:t>)</a:t>
            </a:r>
          </a:p>
          <a:p>
            <a:pPr marL="34005" indent="0" fontAlgn="base">
              <a:buNone/>
            </a:pPr>
            <a:r>
              <a:rPr lang="pt-BR" sz="1400" dirty="0">
                <a:solidFill>
                  <a:srgbClr val="FF0000"/>
                </a:solidFill>
              </a:rPr>
              <a:t>VALUES</a:t>
            </a:r>
          </a:p>
          <a:p>
            <a:pPr marL="34005" indent="0" fontAlgn="base">
              <a:buNone/>
            </a:pPr>
            <a:r>
              <a:rPr lang="pt-BR" sz="1400" dirty="0">
                <a:solidFill>
                  <a:srgbClr val="FF0000"/>
                </a:solidFill>
              </a:rPr>
              <a:t>('Linux </a:t>
            </a:r>
            <a:r>
              <a:rPr lang="pt-BR" sz="1400" dirty="0" err="1">
                <a:solidFill>
                  <a:srgbClr val="FF0000"/>
                </a:solidFill>
              </a:rPr>
              <a:t>Command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Line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and</a:t>
            </a:r>
            <a:r>
              <a:rPr lang="pt-BR" sz="1400" dirty="0">
                <a:solidFill>
                  <a:srgbClr val="FF0000"/>
                </a:solidFill>
              </a:rPr>
              <a:t> Shell Scripting','9781118983843', '111898384X', '20150109', 68.35, 1, 5, 4),</a:t>
            </a:r>
          </a:p>
          <a:p>
            <a:pPr marL="34005" indent="0" fontAlgn="base">
              <a:buNone/>
            </a:pPr>
            <a:r>
              <a:rPr lang="pt-BR" sz="1400" dirty="0">
                <a:solidFill>
                  <a:srgbClr val="FF0000"/>
                </a:solidFill>
              </a:rPr>
              <a:t>('SSH, </a:t>
            </a:r>
            <a:r>
              <a:rPr lang="pt-BR" sz="1400" dirty="0" err="1">
                <a:solidFill>
                  <a:srgbClr val="FF0000"/>
                </a:solidFill>
              </a:rPr>
              <a:t>the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Secure</a:t>
            </a:r>
            <a:r>
              <a:rPr lang="pt-BR" sz="1400" dirty="0">
                <a:solidFill>
                  <a:srgbClr val="FF0000"/>
                </a:solidFill>
              </a:rPr>
              <a:t> Shell','9780596008956', '0596008953', '20050517', 58.30, 1, 1, 2),</a:t>
            </a:r>
          </a:p>
          <a:p>
            <a:pPr marL="34005" indent="0" fontAlgn="base">
              <a:buNone/>
            </a:pPr>
            <a:r>
              <a:rPr lang="pt-BR" sz="1400" dirty="0">
                <a:solidFill>
                  <a:srgbClr val="FF0000"/>
                </a:solidFill>
              </a:rPr>
              <a:t>('</a:t>
            </a:r>
            <a:r>
              <a:rPr lang="pt-BR" sz="1400" dirty="0" err="1">
                <a:solidFill>
                  <a:srgbClr val="FF0000"/>
                </a:solidFill>
              </a:rPr>
              <a:t>Using</a:t>
            </a:r>
            <a:r>
              <a:rPr lang="pt-BR" sz="1400" dirty="0">
                <a:solidFill>
                  <a:srgbClr val="FF0000"/>
                </a:solidFill>
              </a:rPr>
              <a:t> Samba','9780596002565', '0596002564', '20031221', 61.45, 1, 2, 2),</a:t>
            </a:r>
          </a:p>
          <a:p>
            <a:pPr marL="34005" indent="0" fontAlgn="base">
              <a:buNone/>
            </a:pPr>
            <a:r>
              <a:rPr lang="pt-BR" sz="1400" dirty="0">
                <a:solidFill>
                  <a:srgbClr val="FF0000"/>
                </a:solidFill>
              </a:rPr>
              <a:t>('Fedora </a:t>
            </a:r>
            <a:r>
              <a:rPr lang="pt-BR" sz="1400" dirty="0" err="1">
                <a:solidFill>
                  <a:srgbClr val="FF0000"/>
                </a:solidFill>
              </a:rPr>
              <a:t>and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Red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Hat</a:t>
            </a:r>
            <a:r>
              <a:rPr lang="pt-BR" sz="1400" dirty="0">
                <a:solidFill>
                  <a:srgbClr val="FF0000"/>
                </a:solidFill>
              </a:rPr>
              <a:t> Linux', '9780133477436', '0133477436', '20140110', 62.24, 1, 3, 1),</a:t>
            </a:r>
          </a:p>
          <a:p>
            <a:pPr marL="34005" indent="0" fontAlgn="base">
              <a:buNone/>
            </a:pPr>
            <a:r>
              <a:rPr lang="pt-BR" sz="1400" dirty="0">
                <a:solidFill>
                  <a:srgbClr val="FF0000"/>
                </a:solidFill>
              </a:rPr>
              <a:t>('Windows Server 2012 </a:t>
            </a:r>
            <a:r>
              <a:rPr lang="pt-BR" sz="1400" dirty="0" err="1">
                <a:solidFill>
                  <a:srgbClr val="FF0000"/>
                </a:solidFill>
              </a:rPr>
              <a:t>Inside</a:t>
            </a:r>
            <a:r>
              <a:rPr lang="pt-BR" sz="1400" dirty="0">
                <a:solidFill>
                  <a:srgbClr val="FF0000"/>
                </a:solidFill>
              </a:rPr>
              <a:t> Out','9780735666313', '0735666318', '20130125', 66.80, 1, 4, 3),</a:t>
            </a:r>
          </a:p>
          <a:p>
            <a:pPr marL="34005" indent="0" fontAlgn="base">
              <a:buNone/>
            </a:pPr>
            <a:r>
              <a:rPr lang="pt-BR" sz="1400" dirty="0">
                <a:solidFill>
                  <a:srgbClr val="FF0000"/>
                </a:solidFill>
              </a:rPr>
              <a:t>('Microsoft Exchange Server 2010','9780735640610', '0735640610', '20101201', 45.30, 1, 4, 3),</a:t>
            </a:r>
          </a:p>
          <a:p>
            <a:pPr marL="34005" indent="0" fontAlgn="base">
              <a:buNone/>
            </a:pPr>
            <a:r>
              <a:rPr lang="pt-BR" sz="1400" dirty="0">
                <a:solidFill>
                  <a:srgbClr val="FF0000"/>
                </a:solidFill>
              </a:rPr>
              <a:t>('</a:t>
            </a:r>
            <a:r>
              <a:rPr lang="pt-BR" sz="1400" dirty="0" err="1">
                <a:solidFill>
                  <a:srgbClr val="FF0000"/>
                </a:solidFill>
              </a:rPr>
              <a:t>Practical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Electronics</a:t>
            </a:r>
            <a:r>
              <a:rPr lang="pt-BR" sz="1400" dirty="0">
                <a:solidFill>
                  <a:srgbClr val="FF0000"/>
                </a:solidFill>
              </a:rPr>
              <a:t> for </a:t>
            </a:r>
            <a:r>
              <a:rPr lang="pt-BR" sz="1400" dirty="0" err="1">
                <a:solidFill>
                  <a:srgbClr val="FF0000"/>
                </a:solidFill>
              </a:rPr>
              <a:t>Inventors</a:t>
            </a:r>
            <a:r>
              <a:rPr lang="pt-BR" sz="1400" dirty="0">
                <a:solidFill>
                  <a:srgbClr val="FF0000"/>
                </a:solidFill>
              </a:rPr>
              <a:t>', '9781259587542', '1259587541', '20160324', 67.80, 1, 13, 5);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5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INSERT INTO – Inserir Dados em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843558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r>
              <a:rPr lang="pt-BR" sz="1200" dirty="0"/>
              <a:t>Agora vamos executar os comandos abaixo (</a:t>
            </a:r>
            <a:r>
              <a:rPr lang="pt-BR" sz="1200" b="1" dirty="0"/>
              <a:t>consultas simples com SELECT</a:t>
            </a:r>
            <a:r>
              <a:rPr lang="pt-BR" sz="1200" dirty="0"/>
              <a:t>) para verificar se os registros foram inseridos corretamente em cada tabela no MySQL:</a:t>
            </a:r>
            <a:endParaRPr lang="en-US" sz="12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r>
              <a:rPr lang="en-US" sz="1200" dirty="0">
                <a:solidFill>
                  <a:srgbClr val="FF0000"/>
                </a:solidFill>
              </a:rPr>
              <a:t>SELECT * FROM </a:t>
            </a:r>
            <a:r>
              <a:rPr lang="en-US" sz="1200" dirty="0" err="1">
                <a:solidFill>
                  <a:srgbClr val="FF0000"/>
                </a:solidFill>
              </a:rPr>
              <a:t>tbl_autores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pPr marL="34005" indent="0" fontAlgn="base">
              <a:buNone/>
            </a:pPr>
            <a:r>
              <a:rPr lang="en-US" sz="1200" dirty="0">
                <a:solidFill>
                  <a:srgbClr val="FF0000"/>
                </a:solidFill>
              </a:rPr>
              <a:t>SELECT * FROM </a:t>
            </a:r>
            <a:r>
              <a:rPr lang="en-US" sz="1200" dirty="0" err="1">
                <a:solidFill>
                  <a:srgbClr val="FF0000"/>
                </a:solidFill>
              </a:rPr>
              <a:t>tbl_editoras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pPr marL="34005" indent="0" fontAlgn="base">
              <a:buNone/>
            </a:pPr>
            <a:r>
              <a:rPr lang="en-US" sz="1200" dirty="0">
                <a:solidFill>
                  <a:srgbClr val="FF0000"/>
                </a:solidFill>
              </a:rPr>
              <a:t>SELECT * FROM </a:t>
            </a:r>
            <a:r>
              <a:rPr lang="pt-BR" sz="1200" dirty="0" err="1">
                <a:solidFill>
                  <a:srgbClr val="FF0000"/>
                </a:solidFill>
              </a:rPr>
              <a:t>tbl_categorias</a:t>
            </a:r>
            <a:r>
              <a:rPr lang="pt-BR" sz="1200" dirty="0">
                <a:solidFill>
                  <a:srgbClr val="FF0000"/>
                </a:solidFill>
              </a:rPr>
              <a:t>;</a:t>
            </a:r>
            <a:endParaRPr lang="en-US" sz="12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r>
              <a:rPr lang="en-US" sz="1200" dirty="0">
                <a:solidFill>
                  <a:srgbClr val="FF0000"/>
                </a:solidFill>
              </a:rPr>
              <a:t>SELECT * FROM </a:t>
            </a:r>
            <a:r>
              <a:rPr lang="en-US" sz="1200" dirty="0" err="1">
                <a:solidFill>
                  <a:srgbClr val="FF0000"/>
                </a:solidFill>
              </a:rPr>
              <a:t>tbl_livro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48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Comando ALTER TABLE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 fontAlgn="base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r>
              <a:rPr lang="pt-BR" sz="1800" dirty="0">
                <a:solidFill>
                  <a:schemeClr val="tx1"/>
                </a:solidFill>
              </a:rPr>
              <a:t>Adicionar uma coluna à tabela: </a:t>
            </a:r>
          </a:p>
          <a:p>
            <a:pPr marL="34005" indent="0" fontAlgn="base">
              <a:buNone/>
            </a:pPr>
            <a:r>
              <a:rPr lang="pt-BR" sz="1800" dirty="0">
                <a:solidFill>
                  <a:srgbClr val="FF0000"/>
                </a:solidFill>
              </a:rPr>
              <a:t>ALTER TABLE </a:t>
            </a:r>
            <a:r>
              <a:rPr lang="pt-BR" sz="1800" dirty="0" err="1">
                <a:solidFill>
                  <a:srgbClr val="FF0000"/>
                </a:solidFill>
              </a:rPr>
              <a:t>nome_tabela</a:t>
            </a:r>
            <a:r>
              <a:rPr lang="pt-BR" sz="1800" dirty="0">
                <a:solidFill>
                  <a:srgbClr val="FF0000"/>
                </a:solidFill>
              </a:rPr>
              <a:t> ADD </a:t>
            </a:r>
            <a:r>
              <a:rPr lang="pt-BR" sz="1800" dirty="0" err="1">
                <a:solidFill>
                  <a:srgbClr val="FF0000"/>
                </a:solidFill>
              </a:rPr>
              <a:t>nome_coluna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tipo_dados</a:t>
            </a:r>
            <a:r>
              <a:rPr lang="pt-BR" sz="1800" dirty="0">
                <a:solidFill>
                  <a:srgbClr val="FF0000"/>
                </a:solidFill>
              </a:rPr>
              <a:t>; </a:t>
            </a:r>
          </a:p>
          <a:p>
            <a:pPr marL="34005" indent="0" fontAlgn="base">
              <a:buNone/>
            </a:pPr>
            <a:r>
              <a:rPr lang="pt-BR" sz="1800" dirty="0">
                <a:solidFill>
                  <a:schemeClr val="tx1"/>
                </a:solidFill>
              </a:rPr>
              <a:t>Excluir uma coluna de uma tabela: </a:t>
            </a:r>
          </a:p>
          <a:p>
            <a:pPr marL="34005" indent="0" fontAlgn="base">
              <a:buNone/>
            </a:pPr>
            <a:r>
              <a:rPr lang="pt-BR" sz="1800" dirty="0">
                <a:solidFill>
                  <a:srgbClr val="FF0000"/>
                </a:solidFill>
              </a:rPr>
              <a:t>ALTER TABLE </a:t>
            </a:r>
            <a:r>
              <a:rPr lang="pt-BR" sz="1800" dirty="0" err="1">
                <a:solidFill>
                  <a:srgbClr val="FF0000"/>
                </a:solidFill>
              </a:rPr>
              <a:t>nome_tabela</a:t>
            </a:r>
            <a:r>
              <a:rPr lang="pt-BR" sz="1800" dirty="0">
                <a:solidFill>
                  <a:srgbClr val="FF0000"/>
                </a:solidFill>
              </a:rPr>
              <a:t> DROP COLUMN </a:t>
            </a:r>
            <a:r>
              <a:rPr lang="pt-BR" sz="1800" dirty="0" err="1">
                <a:solidFill>
                  <a:srgbClr val="FF0000"/>
                </a:solidFill>
              </a:rPr>
              <a:t>nome_coluna</a:t>
            </a:r>
            <a:r>
              <a:rPr lang="pt-BR" sz="1800" dirty="0">
                <a:solidFill>
                  <a:srgbClr val="FF0000"/>
                </a:solidFill>
              </a:rPr>
              <a:t>; </a:t>
            </a:r>
          </a:p>
          <a:p>
            <a:pPr marL="34005" indent="0" fontAlgn="base">
              <a:buNone/>
            </a:pPr>
            <a:r>
              <a:rPr lang="pt-BR" sz="1800" dirty="0">
                <a:solidFill>
                  <a:schemeClr val="tx1"/>
                </a:solidFill>
              </a:rPr>
              <a:t>Alterar o tipo de dados de uma coluna:</a:t>
            </a:r>
          </a:p>
          <a:p>
            <a:pPr marL="34005" indent="0" fontAlgn="base">
              <a:buNone/>
            </a:pPr>
            <a:r>
              <a:rPr lang="pt-BR" sz="1800" dirty="0">
                <a:solidFill>
                  <a:srgbClr val="FF0000"/>
                </a:solidFill>
              </a:rPr>
              <a:t>ALTER TABLE </a:t>
            </a:r>
            <a:r>
              <a:rPr lang="pt-BR" sz="1800" dirty="0" err="1">
                <a:solidFill>
                  <a:srgbClr val="FF0000"/>
                </a:solidFill>
              </a:rPr>
              <a:t>nome_tabela</a:t>
            </a:r>
            <a:r>
              <a:rPr lang="pt-BR" sz="1800" dirty="0">
                <a:solidFill>
                  <a:srgbClr val="FF0000"/>
                </a:solidFill>
              </a:rPr>
              <a:t> ALTER COLUMN </a:t>
            </a:r>
            <a:r>
              <a:rPr lang="pt-BR" sz="1800" dirty="0" err="1">
                <a:solidFill>
                  <a:srgbClr val="FF0000"/>
                </a:solidFill>
              </a:rPr>
              <a:t>nome_coluna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tipo_dados</a:t>
            </a:r>
            <a:r>
              <a:rPr lang="pt-BR" sz="1800" dirty="0">
                <a:solidFill>
                  <a:srgbClr val="FF0000"/>
                </a:solidFill>
              </a:rPr>
              <a:t>;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22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Exemplos </a:t>
            </a:r>
            <a:r>
              <a:rPr lang="pt-BR" sz="3000" b="1" dirty="0" err="1"/>
              <a:t>Alter</a:t>
            </a:r>
            <a:r>
              <a:rPr lang="pt-BR" sz="3000" b="1" dirty="0"/>
              <a:t> </a:t>
            </a:r>
            <a:r>
              <a:rPr lang="pt-BR" sz="3000" b="1" dirty="0" err="1"/>
              <a:t>Table</a:t>
            </a:r>
            <a:endParaRPr lang="pt-BR" sz="30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>
              <a:buNone/>
            </a:pPr>
            <a:r>
              <a:rPr lang="pt-BR" sz="2000" dirty="0" err="1">
                <a:solidFill>
                  <a:srgbClr val="FF0000"/>
                </a:solidFill>
              </a:rPr>
              <a:t>create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table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tbl_pessoas</a:t>
            </a:r>
            <a:r>
              <a:rPr lang="pt-BR" sz="2000" dirty="0">
                <a:solidFill>
                  <a:srgbClr val="FF0000"/>
                </a:solidFill>
              </a:rPr>
              <a:t> (</a:t>
            </a:r>
          </a:p>
          <a:p>
            <a:pPr marL="34005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codigo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smallint</a:t>
            </a:r>
            <a:r>
              <a:rPr lang="en-US" sz="2000" dirty="0">
                <a:solidFill>
                  <a:srgbClr val="FF0000"/>
                </a:solidFill>
              </a:rPr>
              <a:t> IDENTITY primary key,</a:t>
            </a:r>
          </a:p>
          <a:p>
            <a:pPr marL="34005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nome</a:t>
            </a:r>
            <a:r>
              <a:rPr lang="en-US" sz="2000" dirty="0">
                <a:solidFill>
                  <a:srgbClr val="FF0000"/>
                </a:solidFill>
              </a:rPr>
              <a:t> varchar(30) not null,</a:t>
            </a:r>
          </a:p>
          <a:p>
            <a:pPr marL="34005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nascimento date,</a:t>
            </a:r>
          </a:p>
          <a:p>
            <a:pPr marL="34005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sexo CHAR(1),</a:t>
            </a:r>
          </a:p>
          <a:p>
            <a:pPr marL="34005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peso decimal(5,2),</a:t>
            </a:r>
          </a:p>
          <a:p>
            <a:pPr marL="34005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altura decimal(3,2),</a:t>
            </a:r>
          </a:p>
          <a:p>
            <a:pPr marL="34005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nacionalidade </a:t>
            </a:r>
            <a:r>
              <a:rPr lang="pt-BR" sz="2000" dirty="0" err="1">
                <a:solidFill>
                  <a:srgbClr val="FF0000"/>
                </a:solidFill>
              </a:rPr>
              <a:t>varchar</a:t>
            </a:r>
            <a:r>
              <a:rPr lang="pt-BR" sz="2000" dirty="0">
                <a:solidFill>
                  <a:srgbClr val="FF0000"/>
                </a:solidFill>
              </a:rPr>
              <a:t>(20) default 'Brasil'</a:t>
            </a:r>
          </a:p>
          <a:p>
            <a:pPr marL="34005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4646F6-E539-424A-B19C-190E2A346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7" t="16401" r="37400" b="70999"/>
          <a:stretch/>
        </p:blipFill>
        <p:spPr>
          <a:xfrm>
            <a:off x="2904413" y="2174829"/>
            <a:ext cx="6048672" cy="7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0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Exemplos </a:t>
            </a:r>
            <a:r>
              <a:rPr lang="pt-BR" sz="3000" b="1" dirty="0" err="1"/>
              <a:t>Alter</a:t>
            </a:r>
            <a:r>
              <a:rPr lang="pt-BR" sz="3000" b="1" dirty="0"/>
              <a:t> </a:t>
            </a:r>
            <a:r>
              <a:rPr lang="pt-BR" sz="3000" b="1" dirty="0" err="1"/>
              <a:t>Table</a:t>
            </a:r>
            <a:endParaRPr lang="pt-BR" sz="30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Para verificar a estrutura de uma tabela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SP_HELP </a:t>
            </a:r>
            <a:r>
              <a:rPr lang="pt-BR" sz="1800" dirty="0" err="1">
                <a:solidFill>
                  <a:srgbClr val="FF0000"/>
                </a:solidFill>
              </a:rPr>
              <a:t>Nome_tabela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Exemplo: SP_HELP </a:t>
            </a:r>
            <a:r>
              <a:rPr lang="pt-BR" sz="1800" dirty="0" err="1">
                <a:solidFill>
                  <a:srgbClr val="FF0000"/>
                </a:solidFill>
              </a:rPr>
              <a:t>tbl_pessoas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>
                <a:solidFill>
                  <a:srgbClr val="FF0000"/>
                </a:solidFill>
              </a:rPr>
              <a:t>Exemplo </a:t>
            </a:r>
            <a:r>
              <a:rPr lang="pt-BR" sz="1800" dirty="0">
                <a:solidFill>
                  <a:srgbClr val="FF0000"/>
                </a:solidFill>
              </a:rPr>
              <a:t>1 (adicionar coluna):</a:t>
            </a: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alter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table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tbl_pessoas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add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profissao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varchar</a:t>
            </a:r>
            <a:r>
              <a:rPr lang="pt-BR" sz="1800" dirty="0">
                <a:solidFill>
                  <a:srgbClr val="FF0000"/>
                </a:solidFill>
              </a:rPr>
              <a:t>(10);</a:t>
            </a:r>
          </a:p>
          <a:p>
            <a:pPr marL="34005" indent="0" fontAlgn="base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Exemplo 2 (excluir coluna):</a:t>
            </a: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alter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table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tbl_pessoas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drop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column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profissao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  <a:p>
            <a:pPr marL="34005" indent="0" fontAlgn="base">
              <a:buNone/>
            </a:pP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42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/>
              <a:t>Exemplos </a:t>
            </a:r>
            <a:r>
              <a:rPr lang="pt-BR" sz="3000" b="1" dirty="0" err="1"/>
              <a:t>Alter</a:t>
            </a:r>
            <a:r>
              <a:rPr lang="pt-BR" sz="3000" b="1" dirty="0"/>
              <a:t> </a:t>
            </a:r>
            <a:r>
              <a:rPr lang="pt-BR" sz="3000" b="1" dirty="0" err="1"/>
              <a:t>Table</a:t>
            </a:r>
            <a:endParaRPr lang="pt-BR" sz="30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Exemplo 3 (modificar a estrutura da coluna):</a:t>
            </a: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alter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table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tbl_pessoas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add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profissao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varchar</a:t>
            </a:r>
            <a:r>
              <a:rPr lang="pt-BR" sz="1800" dirty="0">
                <a:solidFill>
                  <a:srgbClr val="FF0000"/>
                </a:solidFill>
              </a:rPr>
              <a:t>(10);</a:t>
            </a: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alter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table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tbl_pessoas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alter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column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profissao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varchar</a:t>
            </a:r>
            <a:r>
              <a:rPr lang="pt-BR" sz="1800" dirty="0">
                <a:solidFill>
                  <a:srgbClr val="FF0000"/>
                </a:solidFill>
              </a:rPr>
              <a:t>(30);</a:t>
            </a: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40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 err="1"/>
              <a:t>Alter</a:t>
            </a:r>
            <a:r>
              <a:rPr lang="pt-BR" sz="3000" b="1" dirty="0"/>
              <a:t> </a:t>
            </a:r>
            <a:r>
              <a:rPr lang="pt-BR" sz="3000" b="1" dirty="0" err="1"/>
              <a:t>Table</a:t>
            </a:r>
            <a:r>
              <a:rPr lang="pt-BR" sz="3000" b="1" dirty="0"/>
              <a:t> </a:t>
            </a:r>
            <a:r>
              <a:rPr lang="pt-BR" sz="3000" b="1" dirty="0" err="1"/>
              <a:t>db_Biblioteca</a:t>
            </a:r>
            <a:endParaRPr lang="pt-BR" sz="30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Vamos adicionar a chave estrangeira agora na tabela livro:</a:t>
            </a: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ALTER TABLE </a:t>
            </a:r>
            <a:r>
              <a:rPr lang="pt-BR" sz="1800" dirty="0" err="1">
                <a:solidFill>
                  <a:srgbClr val="FF0000"/>
                </a:solidFill>
              </a:rPr>
              <a:t>tbl_livro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ADD CONSTRAINT </a:t>
            </a:r>
            <a:r>
              <a:rPr lang="pt-BR" sz="1800" dirty="0" err="1">
                <a:solidFill>
                  <a:srgbClr val="FF0000"/>
                </a:solidFill>
              </a:rPr>
              <a:t>fk_ID_Autor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FOREIGN KEY (</a:t>
            </a:r>
            <a:r>
              <a:rPr lang="pt-BR" sz="1800" dirty="0" err="1">
                <a:solidFill>
                  <a:srgbClr val="FF0000"/>
                </a:solidFill>
              </a:rPr>
              <a:t>ID_Autor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REFERENCES </a:t>
            </a:r>
            <a:r>
              <a:rPr lang="pt-BR" sz="1800" dirty="0" err="1">
                <a:solidFill>
                  <a:srgbClr val="FF0000"/>
                </a:solidFill>
              </a:rPr>
              <a:t>tbl_autores</a:t>
            </a:r>
            <a:r>
              <a:rPr lang="pt-BR" sz="1800" dirty="0">
                <a:solidFill>
                  <a:srgbClr val="FF0000"/>
                </a:solidFill>
              </a:rPr>
              <a:t> (</a:t>
            </a:r>
            <a:r>
              <a:rPr lang="pt-BR" sz="1800" dirty="0" err="1">
                <a:solidFill>
                  <a:srgbClr val="FF0000"/>
                </a:solidFill>
              </a:rPr>
              <a:t>ID_autor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ON DELETE CASCADE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ON UPDATE CASCADE;</a:t>
            </a: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 err="1"/>
              <a:t>Alter</a:t>
            </a:r>
            <a:r>
              <a:rPr lang="pt-BR" sz="3000" b="1" dirty="0"/>
              <a:t> </a:t>
            </a:r>
            <a:r>
              <a:rPr lang="pt-BR" sz="3000" b="1" dirty="0" err="1"/>
              <a:t>Table</a:t>
            </a:r>
            <a:r>
              <a:rPr lang="pt-BR" sz="3000" b="1" dirty="0"/>
              <a:t> </a:t>
            </a:r>
            <a:r>
              <a:rPr lang="pt-BR" sz="3000" b="1" dirty="0" err="1"/>
              <a:t>db_Biblioteca</a:t>
            </a:r>
            <a:endParaRPr lang="pt-BR" sz="30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ALTER TABLE </a:t>
            </a:r>
            <a:r>
              <a:rPr lang="pt-BR" sz="1800" dirty="0" err="1">
                <a:solidFill>
                  <a:srgbClr val="FF0000"/>
                </a:solidFill>
              </a:rPr>
              <a:t>tbl_Livro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ADD CONSTRAINT </a:t>
            </a:r>
            <a:r>
              <a:rPr lang="pt-BR" sz="1800" dirty="0" err="1">
                <a:solidFill>
                  <a:srgbClr val="FF0000"/>
                </a:solidFill>
              </a:rPr>
              <a:t>fk_id_editora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FOREIGN KEY (</a:t>
            </a:r>
            <a:r>
              <a:rPr lang="pt-BR" sz="1800" dirty="0" err="1">
                <a:solidFill>
                  <a:srgbClr val="FF0000"/>
                </a:solidFill>
              </a:rPr>
              <a:t>ID_editora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REFERENCES </a:t>
            </a:r>
            <a:r>
              <a:rPr lang="pt-BR" sz="1800" dirty="0" err="1">
                <a:solidFill>
                  <a:srgbClr val="FF0000"/>
                </a:solidFill>
              </a:rPr>
              <a:t>tbl_editoras</a:t>
            </a:r>
            <a:r>
              <a:rPr lang="pt-BR" sz="1800" dirty="0">
                <a:solidFill>
                  <a:srgbClr val="FF0000"/>
                </a:solidFill>
              </a:rPr>
              <a:t> (</a:t>
            </a:r>
            <a:r>
              <a:rPr lang="pt-BR" sz="1800" dirty="0" err="1">
                <a:solidFill>
                  <a:srgbClr val="FF0000"/>
                </a:solidFill>
              </a:rPr>
              <a:t>ID_editora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ON DELETE CASCADE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ON UPDATE CASCADE;</a:t>
            </a:r>
          </a:p>
          <a:p>
            <a:pPr marL="34005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99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284899"/>
            <a:ext cx="7571701" cy="702675"/>
          </a:xfrm>
        </p:spPr>
        <p:txBody>
          <a:bodyPr/>
          <a:lstStyle/>
          <a:p>
            <a:pPr fontAlgn="base"/>
            <a:r>
              <a:rPr lang="pt-BR" sz="3000" b="1" dirty="0" err="1"/>
              <a:t>Alter</a:t>
            </a:r>
            <a:r>
              <a:rPr lang="pt-BR" sz="3000" b="1" dirty="0"/>
              <a:t> </a:t>
            </a:r>
            <a:r>
              <a:rPr lang="pt-BR" sz="3000" b="1" dirty="0" err="1"/>
              <a:t>Table</a:t>
            </a:r>
            <a:r>
              <a:rPr lang="pt-BR" sz="3000" b="1" dirty="0"/>
              <a:t> </a:t>
            </a:r>
            <a:r>
              <a:rPr lang="pt-BR" sz="3000" b="1" dirty="0" err="1"/>
              <a:t>db_Biblioteca</a:t>
            </a:r>
            <a:endParaRPr lang="pt-BR" sz="30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987574"/>
            <a:ext cx="7571701" cy="3573675"/>
          </a:xfrm>
        </p:spPr>
        <p:txBody>
          <a:bodyPr/>
          <a:lstStyle/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ALTER TABLE </a:t>
            </a:r>
            <a:r>
              <a:rPr lang="pt-BR" sz="1800" dirty="0" err="1">
                <a:solidFill>
                  <a:srgbClr val="FF0000"/>
                </a:solidFill>
              </a:rPr>
              <a:t>tbl_Livro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ADD CONSTRAINT </a:t>
            </a:r>
            <a:r>
              <a:rPr lang="pt-BR" sz="1800" dirty="0" err="1">
                <a:solidFill>
                  <a:srgbClr val="FF0000"/>
                </a:solidFill>
              </a:rPr>
              <a:t>fk_id_categoria</a:t>
            </a: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FOREIGN KEY (</a:t>
            </a:r>
            <a:r>
              <a:rPr lang="pt-BR" sz="1800" dirty="0" err="1">
                <a:solidFill>
                  <a:srgbClr val="FF0000"/>
                </a:solidFill>
              </a:rPr>
              <a:t>ID_Categoria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REFERENCES </a:t>
            </a:r>
            <a:r>
              <a:rPr lang="pt-BR" sz="1800" dirty="0" err="1">
                <a:solidFill>
                  <a:srgbClr val="FF0000"/>
                </a:solidFill>
              </a:rPr>
              <a:t>tbl_categorias</a:t>
            </a:r>
            <a:r>
              <a:rPr lang="pt-BR" sz="1800" dirty="0">
                <a:solidFill>
                  <a:srgbClr val="FF0000"/>
                </a:solidFill>
              </a:rPr>
              <a:t> (</a:t>
            </a:r>
            <a:r>
              <a:rPr lang="pt-BR" sz="1800" dirty="0" err="1">
                <a:solidFill>
                  <a:srgbClr val="FF0000"/>
                </a:solidFill>
              </a:rPr>
              <a:t>ID_Categoria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ON DELETE CASCADE</a:t>
            </a:r>
          </a:p>
          <a:p>
            <a:pPr marL="34005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ON UPDATE CASCADE;</a:t>
            </a: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34005" indent="0" fontAlgn="base">
              <a:buNone/>
            </a:pP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5332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9540</TotalTime>
  <Words>1264</Words>
  <Application>Microsoft Office PowerPoint</Application>
  <PresentationFormat>Apresentação na tela (16:9)</PresentationFormat>
  <Paragraphs>186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 Unicode MS</vt:lpstr>
      <vt:lpstr>Calibri</vt:lpstr>
      <vt:lpstr>Arial</vt:lpstr>
      <vt:lpstr>Source Sans Pro</vt:lpstr>
      <vt:lpstr>Roboto Slab</vt:lpstr>
      <vt:lpstr>Cordelia template</vt:lpstr>
      <vt:lpstr>Contents Slide Master</vt:lpstr>
      <vt:lpstr>Introdução a Banco de dados Comandos SQL Server    </vt:lpstr>
      <vt:lpstr>Comando ALTER TABLE</vt:lpstr>
      <vt:lpstr>Comando ALTER TABLE</vt:lpstr>
      <vt:lpstr>Exemplos Alter Table</vt:lpstr>
      <vt:lpstr>Exemplos Alter Table</vt:lpstr>
      <vt:lpstr>Exemplos Alter Table</vt:lpstr>
      <vt:lpstr>Alter Table db_Biblioteca</vt:lpstr>
      <vt:lpstr>Alter Table db_Biblioteca</vt:lpstr>
      <vt:lpstr>Alter Table db_Biblioteca</vt:lpstr>
      <vt:lpstr>INSERT INTO – Inserir Dados em Tabelas</vt:lpstr>
      <vt:lpstr>INSERT INTO – Inserir Dados em Tabelas</vt:lpstr>
      <vt:lpstr>INSERT INTO – Inserir Dados em Tabelas</vt:lpstr>
      <vt:lpstr>INSERT INTO – Inserir Dados em Tabelas</vt:lpstr>
      <vt:lpstr>INSERT INTO – Inserir Dados em Tabelas</vt:lpstr>
      <vt:lpstr>INSERT INTO – Inserir Dados em Tabelas</vt:lpstr>
      <vt:lpstr>INSERT INTO – Inserir Dados em Tabelas</vt:lpstr>
      <vt:lpstr>INSERT INTO – Inserir Dados em Tabelas</vt:lpstr>
      <vt:lpstr>INSERT INTO – Inserir Dados em Tabelas</vt:lpstr>
      <vt:lpstr>INSERT INTO – Inserir Dados em Tabelas</vt:lpstr>
      <vt:lpstr>INSERT INTO – Inserir Dados em Tabelas</vt:lpstr>
      <vt:lpstr>INSERT INTO – Inserir Dados em Tabelas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ESTRATÉGIAS  PARA RETOMADA DAS AULAS SENAI DR/MG</dc:title>
  <dc:creator>Mariana Rodrigues Alves de Souza</dc:creator>
  <cp:lastModifiedBy>user</cp:lastModifiedBy>
  <cp:revision>770</cp:revision>
  <cp:lastPrinted>2020-07-23T21:30:55Z</cp:lastPrinted>
  <dcterms:modified xsi:type="dcterms:W3CDTF">2023-01-23T22:22:41Z</dcterms:modified>
</cp:coreProperties>
</file>