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2" r:id="rId5"/>
    <p:sldId id="259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7589-B1F7-41E8-B932-2C5E1464EF09}" type="datetimeFigureOut">
              <a:rPr lang="it-IT" smtClean="0"/>
              <a:t>25/11/2021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621F7-8E2D-47AB-87F9-B613F17D96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186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7589-B1F7-41E8-B932-2C5E1464EF09}" type="datetimeFigureOut">
              <a:rPr lang="it-IT" smtClean="0"/>
              <a:t>25/11/2021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621F7-8E2D-47AB-87F9-B613F17D96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2660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7589-B1F7-41E8-B932-2C5E1464EF09}" type="datetimeFigureOut">
              <a:rPr lang="it-IT" smtClean="0"/>
              <a:t>25/11/2021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621F7-8E2D-47AB-87F9-B613F17D96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0324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7589-B1F7-41E8-B932-2C5E1464EF09}" type="datetimeFigureOut">
              <a:rPr lang="it-IT" smtClean="0"/>
              <a:t>25/11/2021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621F7-8E2D-47AB-87F9-B613F17D96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310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7589-B1F7-41E8-B932-2C5E1464EF09}" type="datetimeFigureOut">
              <a:rPr lang="it-IT" smtClean="0"/>
              <a:t>25/11/2021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621F7-8E2D-47AB-87F9-B613F17D96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173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7589-B1F7-41E8-B932-2C5E1464EF09}" type="datetimeFigureOut">
              <a:rPr lang="it-IT" smtClean="0"/>
              <a:t>25/11/2021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621F7-8E2D-47AB-87F9-B613F17D96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0657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7589-B1F7-41E8-B932-2C5E1464EF09}" type="datetimeFigureOut">
              <a:rPr lang="it-IT" smtClean="0"/>
              <a:t>25/11/2021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621F7-8E2D-47AB-87F9-B613F17D96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9413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7589-B1F7-41E8-B932-2C5E1464EF09}" type="datetimeFigureOut">
              <a:rPr lang="it-IT" smtClean="0"/>
              <a:t>25/11/2021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621F7-8E2D-47AB-87F9-B613F17D96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0460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7589-B1F7-41E8-B932-2C5E1464EF09}" type="datetimeFigureOut">
              <a:rPr lang="it-IT" smtClean="0"/>
              <a:t>25/11/2021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621F7-8E2D-47AB-87F9-B613F17D96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4495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7589-B1F7-41E8-B932-2C5E1464EF09}" type="datetimeFigureOut">
              <a:rPr lang="it-IT" smtClean="0"/>
              <a:t>25/11/2021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621F7-8E2D-47AB-87F9-B613F17D96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8813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7589-B1F7-41E8-B932-2C5E1464EF09}" type="datetimeFigureOut">
              <a:rPr lang="it-IT" smtClean="0"/>
              <a:t>25/11/2021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621F7-8E2D-47AB-87F9-B613F17D96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813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F7589-B1F7-41E8-B932-2C5E1464EF09}" type="datetimeFigureOut">
              <a:rPr lang="it-IT" smtClean="0"/>
              <a:t>25/11/2021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621F7-8E2D-47AB-87F9-B613F17D96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2286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SECTION: DNA Expanded </a:t>
            </a:r>
            <a:r>
              <a:rPr lang="en-GB" b="1" dirty="0" smtClean="0"/>
              <a:t>Metrics</a:t>
            </a:r>
            <a:endParaRPr lang="it-IT" dirty="0"/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1243586"/>
              </p:ext>
            </p:extLst>
          </p:nvPr>
        </p:nvGraphicFramePr>
        <p:xfrm>
          <a:off x="2493818" y="1629297"/>
          <a:ext cx="7780712" cy="37174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74005">
                  <a:extLst>
                    <a:ext uri="{9D8B030D-6E8A-4147-A177-3AD203B41FA5}">
                      <a16:colId xmlns:a16="http://schemas.microsoft.com/office/drawing/2014/main" val="3859145806"/>
                    </a:ext>
                  </a:extLst>
                </a:gridCol>
                <a:gridCol w="1846046">
                  <a:extLst>
                    <a:ext uri="{9D8B030D-6E8A-4147-A177-3AD203B41FA5}">
                      <a16:colId xmlns:a16="http://schemas.microsoft.com/office/drawing/2014/main" val="1927418993"/>
                    </a:ext>
                  </a:extLst>
                </a:gridCol>
                <a:gridCol w="2460661">
                  <a:extLst>
                    <a:ext uri="{9D8B030D-6E8A-4147-A177-3AD203B41FA5}">
                      <a16:colId xmlns:a16="http://schemas.microsoft.com/office/drawing/2014/main" val="2658902310"/>
                    </a:ext>
                  </a:extLst>
                </a:gridCol>
              </a:tblGrid>
              <a:tr h="4646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r>
                        <a:rPr lang="en-GB" sz="1100" dirty="0" smtClean="0">
                          <a:effectLst/>
                        </a:rPr>
                        <a:t>n=63 samples</a:t>
                      </a:r>
                      <a:endParaRPr lang="it-IT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Valid values°</a:t>
                      </a:r>
                      <a:endParaRPr lang="it-IT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(DNA samples)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median </a:t>
                      </a:r>
                      <a:endParaRPr lang="it-IT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(min; max)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7736096"/>
                  </a:ext>
                </a:extLst>
              </a:tr>
              <a:tr h="2323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888169"/>
                  </a:ext>
                </a:extLst>
              </a:tr>
              <a:tr h="2323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number of reads passing filter </a:t>
                      </a:r>
                      <a:r>
                        <a:rPr lang="en-GB" sz="11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(u</a:t>
                      </a:r>
                      <a:r>
                        <a:rPr lang="en-GB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it-IT" sz="11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40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181M (</a:t>
                      </a:r>
                      <a:r>
                        <a:rPr lang="en-GB" sz="1100" dirty="0" smtClean="0">
                          <a:effectLst/>
                        </a:rPr>
                        <a:t>67M</a:t>
                      </a:r>
                      <a:r>
                        <a:rPr lang="en-GB" sz="1100" dirty="0">
                          <a:effectLst/>
                        </a:rPr>
                        <a:t>; 253M)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8864828"/>
                  </a:ext>
                </a:extLst>
              </a:tr>
              <a:tr h="2323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Median target coverage (u)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40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705 (96; 1595)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0861144"/>
                  </a:ext>
                </a:extLst>
              </a:tr>
              <a:tr h="2323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Chimeric reads (%)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40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0.825 (0.050; 4.87)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978189"/>
                  </a:ext>
                </a:extLst>
              </a:tr>
              <a:tr h="2323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Exon 100x (%)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40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98.7 (49.6; 99.5)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7432218"/>
                  </a:ext>
                </a:extLst>
              </a:tr>
              <a:tr h="2323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Read enrichment (%)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40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71.9 (60.3; 82.8)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6494780"/>
                  </a:ext>
                </a:extLst>
              </a:tr>
              <a:tr h="2323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 smtClean="0">
                          <a:effectLst/>
                        </a:rPr>
                        <a:t>R</a:t>
                      </a:r>
                      <a:r>
                        <a:rPr lang="en-US" sz="11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eads</a:t>
                      </a:r>
                      <a:r>
                        <a:rPr lang="en-US" sz="11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that contain usable UMI information</a:t>
                      </a:r>
                      <a:r>
                        <a:rPr lang="en-US" sz="1100" b="1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(%)</a:t>
                      </a:r>
                      <a:endParaRPr lang="it-IT" sz="11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40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99.9 (99.8; 99.9)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0413894"/>
                  </a:ext>
                </a:extLst>
              </a:tr>
              <a:tr h="2323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Mean target coverage (u)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40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721.3 (110.4; 1619.0)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7206770"/>
                  </a:ext>
                </a:extLst>
              </a:tr>
              <a:tr h="2323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Aligned reads (%)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40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96.55 (55.4; 99.1)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7594661"/>
                  </a:ext>
                </a:extLst>
              </a:tr>
              <a:tr h="2323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 of foreign DNA estimated to be in the sample</a:t>
                      </a:r>
                      <a:r>
                        <a:rPr lang="en-GB" sz="11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(%)</a:t>
                      </a:r>
                      <a:endParaRPr lang="it-IT" sz="11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40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2 (0.2; 25.7)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4772908"/>
                  </a:ext>
                </a:extLst>
              </a:tr>
              <a:tr h="2323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Unique</a:t>
                      </a:r>
                      <a:r>
                        <a:rPr lang="it-IT" sz="11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1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reads</a:t>
                      </a:r>
                      <a:r>
                        <a:rPr lang="it-IT" sz="11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1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passing</a:t>
                      </a:r>
                      <a:r>
                        <a:rPr lang="it-IT" sz="11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1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GB" sz="11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(%)</a:t>
                      </a:r>
                      <a:endParaRPr lang="it-IT" sz="11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40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100 (100; 100)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6769408"/>
                  </a:ext>
                </a:extLst>
              </a:tr>
              <a:tr h="2323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</a:rPr>
                        <a:t>Target</a:t>
                      </a:r>
                      <a:r>
                        <a:rPr lang="en-GB" sz="1100" baseline="0" dirty="0" smtClean="0">
                          <a:effectLst/>
                        </a:rPr>
                        <a:t> </a:t>
                      </a:r>
                      <a:r>
                        <a:rPr lang="en-GB" sz="1100" dirty="0" smtClean="0">
                          <a:effectLst/>
                        </a:rPr>
                        <a:t>04x</a:t>
                      </a:r>
                      <a:r>
                        <a:rPr lang="en-GB" sz="1100" baseline="0" dirty="0" smtClean="0">
                          <a:effectLst/>
                        </a:rPr>
                        <a:t> </a:t>
                      </a:r>
                      <a:r>
                        <a:rPr lang="en-GB" sz="1100" dirty="0" smtClean="0">
                          <a:effectLst/>
                        </a:rPr>
                        <a:t>mean </a:t>
                      </a:r>
                      <a:r>
                        <a:rPr lang="en-GB" sz="1100" dirty="0">
                          <a:effectLst/>
                        </a:rPr>
                        <a:t>(%)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40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94.95 (64.3; 96.8)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3721868"/>
                  </a:ext>
                </a:extLst>
              </a:tr>
              <a:tr h="2323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</a:rPr>
                        <a:t>Target</a:t>
                      </a:r>
                      <a:r>
                        <a:rPr lang="en-GB" sz="1100" baseline="0" dirty="0" smtClean="0">
                          <a:effectLst/>
                        </a:rPr>
                        <a:t> </a:t>
                      </a:r>
                      <a:r>
                        <a:rPr lang="en-GB" sz="1100" dirty="0" smtClean="0">
                          <a:effectLst/>
                        </a:rPr>
                        <a:t>100x </a:t>
                      </a:r>
                      <a:r>
                        <a:rPr lang="en-GB" sz="1100" dirty="0">
                          <a:effectLst/>
                        </a:rPr>
                        <a:t>(%)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40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98.1 (47.1; 99.4)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6299858"/>
                  </a:ext>
                </a:extLst>
              </a:tr>
              <a:tr h="2323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</a:rPr>
                        <a:t>Target</a:t>
                      </a:r>
                      <a:r>
                        <a:rPr lang="en-GB" sz="1100" baseline="0" dirty="0" smtClean="0">
                          <a:effectLst/>
                        </a:rPr>
                        <a:t> </a:t>
                      </a:r>
                      <a:r>
                        <a:rPr lang="en-GB" sz="1100" dirty="0" smtClean="0">
                          <a:effectLst/>
                        </a:rPr>
                        <a:t>250x </a:t>
                      </a:r>
                      <a:r>
                        <a:rPr lang="en-GB" sz="1100" dirty="0">
                          <a:effectLst/>
                        </a:rPr>
                        <a:t>(%) 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40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94.8 (0.4; 98.4)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7268836"/>
                  </a:ext>
                </a:extLst>
              </a:tr>
            </a:tbl>
          </a:graphicData>
        </a:graphic>
      </p:graphicFrame>
      <p:sp>
        <p:nvSpPr>
          <p:cNvPr id="6" name="Rettangolo 5"/>
          <p:cNvSpPr/>
          <p:nvPr/>
        </p:nvSpPr>
        <p:spPr>
          <a:xfrm>
            <a:off x="4174374" y="5399084"/>
            <a:ext cx="3843251" cy="289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Note.</a:t>
            </a: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n: absolute frequencies; u: unit; °non-missing </a:t>
            </a:r>
            <a:r>
              <a:rPr lang="en-GB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values</a:t>
            </a:r>
            <a:endParaRPr lang="it-IT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94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87335" y="398376"/>
            <a:ext cx="10515600" cy="1325563"/>
          </a:xfrm>
        </p:spPr>
        <p:txBody>
          <a:bodyPr>
            <a:normAutofit/>
          </a:bodyPr>
          <a:lstStyle/>
          <a:p>
            <a:r>
              <a:rPr lang="en-GB" sz="3000" b="1" dirty="0"/>
              <a:t>SECTION: DNA Expanded </a:t>
            </a:r>
            <a:r>
              <a:rPr lang="en-GB" sz="3000" b="1" dirty="0" smtClean="0"/>
              <a:t>Metrics by Unstable MSI sites guideline</a:t>
            </a:r>
            <a:endParaRPr lang="it-IT" sz="3000" b="1" dirty="0"/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2746110"/>
              </p:ext>
            </p:extLst>
          </p:nvPr>
        </p:nvGraphicFramePr>
        <p:xfrm>
          <a:off x="1828800" y="1662548"/>
          <a:ext cx="8468306" cy="14675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94585">
                  <a:extLst>
                    <a:ext uri="{9D8B030D-6E8A-4147-A177-3AD203B41FA5}">
                      <a16:colId xmlns:a16="http://schemas.microsoft.com/office/drawing/2014/main" val="3859145806"/>
                    </a:ext>
                  </a:extLst>
                </a:gridCol>
                <a:gridCol w="1022985">
                  <a:extLst>
                    <a:ext uri="{9D8B030D-6E8A-4147-A177-3AD203B41FA5}">
                      <a16:colId xmlns:a16="http://schemas.microsoft.com/office/drawing/2014/main" val="1927418993"/>
                    </a:ext>
                  </a:extLst>
                </a:gridCol>
                <a:gridCol w="1262684">
                  <a:extLst>
                    <a:ext uri="{9D8B030D-6E8A-4147-A177-3AD203B41FA5}">
                      <a16:colId xmlns:a16="http://schemas.microsoft.com/office/drawing/2014/main" val="2658902310"/>
                    </a:ext>
                  </a:extLst>
                </a:gridCol>
                <a:gridCol w="1262684">
                  <a:extLst>
                    <a:ext uri="{9D8B030D-6E8A-4147-A177-3AD203B41FA5}">
                      <a16:colId xmlns:a16="http://schemas.microsoft.com/office/drawing/2014/main" val="1835063539"/>
                    </a:ext>
                  </a:extLst>
                </a:gridCol>
                <a:gridCol w="1262684">
                  <a:extLst>
                    <a:ext uri="{9D8B030D-6E8A-4147-A177-3AD203B41FA5}">
                      <a16:colId xmlns:a16="http://schemas.microsoft.com/office/drawing/2014/main" val="321563698"/>
                    </a:ext>
                  </a:extLst>
                </a:gridCol>
                <a:gridCol w="1262684">
                  <a:extLst>
                    <a:ext uri="{9D8B030D-6E8A-4147-A177-3AD203B41FA5}">
                      <a16:colId xmlns:a16="http://schemas.microsoft.com/office/drawing/2014/main" val="1857744216"/>
                    </a:ext>
                  </a:extLst>
                </a:gridCol>
              </a:tblGrid>
              <a:tr h="4646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r>
                        <a:rPr lang="en-GB" sz="1100" dirty="0" smtClean="0">
                          <a:effectLst/>
                        </a:rPr>
                        <a:t>n=63 samples</a:t>
                      </a:r>
                      <a:endParaRPr lang="it-IT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Valid values°</a:t>
                      </a:r>
                      <a:endParaRPr lang="it-IT" sz="1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(DNA samples)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median </a:t>
                      </a:r>
                      <a:endParaRPr lang="it-IT" sz="1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(min; max)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Guideline=0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median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>
                          <a:effectLst/>
                        </a:rPr>
                        <a:t>(min; max)</a:t>
                      </a:r>
                      <a:endParaRPr lang="it-IT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Guideline =1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median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>
                          <a:effectLst/>
                        </a:rPr>
                        <a:t>(min; max)</a:t>
                      </a:r>
                      <a:endParaRPr lang="it-IT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P-value*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7736096"/>
                  </a:ext>
                </a:extLst>
              </a:tr>
              <a:tr h="2323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(n=7)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(n=33)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888169"/>
                  </a:ext>
                </a:extLst>
              </a:tr>
              <a:tr h="2323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Chimeric reads (%)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40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0.825 (0.050; 4.87)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0.71 (0.05; 1.68)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0.83 (0.08; 4.87)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0.233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978189"/>
                  </a:ext>
                </a:extLst>
              </a:tr>
              <a:tr h="2323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Aligned reads (%)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40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96.55 (55.4; 99.1)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81.3 (55.4; 90.9)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97 (78.3; 99.1)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&lt;0.001</a:t>
                      </a:r>
                      <a:endParaRPr lang="it-I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7594661"/>
                  </a:ext>
                </a:extLst>
              </a:tr>
              <a:tr h="2323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Unique</a:t>
                      </a:r>
                      <a:r>
                        <a:rPr lang="it-IT" sz="11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1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reads</a:t>
                      </a:r>
                      <a:r>
                        <a:rPr lang="it-IT" sz="11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1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passing</a:t>
                      </a:r>
                      <a:r>
                        <a:rPr lang="it-IT" sz="11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1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GB" sz="11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(%)</a:t>
                      </a:r>
                      <a:endParaRPr lang="it-IT" sz="11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40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100 (100; 100)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 (100; 100)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 (100; 100)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6769408"/>
                  </a:ext>
                </a:extLst>
              </a:tr>
            </a:tbl>
          </a:graphicData>
        </a:graphic>
      </p:graphicFrame>
      <p:sp>
        <p:nvSpPr>
          <p:cNvPr id="6" name="Rettangolo 5"/>
          <p:cNvSpPr/>
          <p:nvPr/>
        </p:nvSpPr>
        <p:spPr>
          <a:xfrm>
            <a:off x="3616036" y="3312589"/>
            <a:ext cx="5336771" cy="289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Note.</a:t>
            </a: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n: absolute frequencies; u: unit; °non-missing </a:t>
            </a:r>
            <a:r>
              <a:rPr lang="en-GB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</a:t>
            </a: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es; *Mann-Whitney test.</a:t>
            </a:r>
            <a:endParaRPr lang="it-IT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64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SECTION: </a:t>
            </a:r>
            <a:r>
              <a:rPr lang="en-GB" b="1" dirty="0" smtClean="0"/>
              <a:t>RNA </a:t>
            </a:r>
            <a:r>
              <a:rPr lang="en-GB" b="1" dirty="0"/>
              <a:t>Expanded </a:t>
            </a:r>
            <a:r>
              <a:rPr lang="en-GB" b="1" dirty="0" smtClean="0"/>
              <a:t>Metrics</a:t>
            </a:r>
            <a:endParaRPr lang="it-IT" dirty="0"/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4799007"/>
              </p:ext>
            </p:extLst>
          </p:nvPr>
        </p:nvGraphicFramePr>
        <p:xfrm>
          <a:off x="2493818" y="1629297"/>
          <a:ext cx="7780712" cy="16263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74005">
                  <a:extLst>
                    <a:ext uri="{9D8B030D-6E8A-4147-A177-3AD203B41FA5}">
                      <a16:colId xmlns:a16="http://schemas.microsoft.com/office/drawing/2014/main" val="3859145806"/>
                    </a:ext>
                  </a:extLst>
                </a:gridCol>
                <a:gridCol w="1846046">
                  <a:extLst>
                    <a:ext uri="{9D8B030D-6E8A-4147-A177-3AD203B41FA5}">
                      <a16:colId xmlns:a16="http://schemas.microsoft.com/office/drawing/2014/main" val="1927418993"/>
                    </a:ext>
                  </a:extLst>
                </a:gridCol>
                <a:gridCol w="2460661">
                  <a:extLst>
                    <a:ext uri="{9D8B030D-6E8A-4147-A177-3AD203B41FA5}">
                      <a16:colId xmlns:a16="http://schemas.microsoft.com/office/drawing/2014/main" val="2658902310"/>
                    </a:ext>
                  </a:extLst>
                </a:gridCol>
              </a:tblGrid>
              <a:tr h="4646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r>
                        <a:rPr lang="en-GB" sz="1100" dirty="0" smtClean="0">
                          <a:effectLst/>
                        </a:rPr>
                        <a:t>n=63 samples</a:t>
                      </a:r>
                      <a:endParaRPr lang="it-IT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Valid values°</a:t>
                      </a:r>
                      <a:endParaRPr lang="it-IT" sz="1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</a:rPr>
                        <a:t>(RNA </a:t>
                      </a:r>
                      <a:r>
                        <a:rPr lang="en-GB" sz="1100" dirty="0">
                          <a:effectLst/>
                        </a:rPr>
                        <a:t>samples)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median </a:t>
                      </a:r>
                      <a:endParaRPr lang="it-IT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(min; max)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7736096"/>
                  </a:ext>
                </a:extLst>
              </a:tr>
              <a:tr h="2323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888169"/>
                  </a:ext>
                </a:extLst>
              </a:tr>
              <a:tr h="2323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number of reads passing filter </a:t>
                      </a:r>
                      <a:r>
                        <a:rPr lang="en-GB" sz="11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(u</a:t>
                      </a:r>
                      <a:r>
                        <a:rPr lang="en-GB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it-IT" sz="11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</a:rPr>
                        <a:t>35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</a:rPr>
                        <a:t>29.9M (12.3M</a:t>
                      </a:r>
                      <a:r>
                        <a:rPr lang="en-GB" sz="1100" dirty="0">
                          <a:effectLst/>
                        </a:rPr>
                        <a:t>; </a:t>
                      </a:r>
                      <a:r>
                        <a:rPr lang="en-GB" sz="1100" dirty="0" smtClean="0">
                          <a:effectLst/>
                        </a:rPr>
                        <a:t>30M</a:t>
                      </a:r>
                      <a:r>
                        <a:rPr lang="en-GB" sz="1100" dirty="0">
                          <a:effectLst/>
                        </a:rPr>
                        <a:t>)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8864828"/>
                  </a:ext>
                </a:extLst>
              </a:tr>
              <a:tr h="2323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</a:rPr>
                        <a:t>Scaled Median gene </a:t>
                      </a:r>
                      <a:r>
                        <a:rPr lang="en-GB" sz="1100" dirty="0">
                          <a:effectLst/>
                        </a:rPr>
                        <a:t>coverage (u)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</a:rPr>
                        <a:t>35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</a:rPr>
                        <a:t>5110 (1231; 6534)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0861144"/>
                  </a:ext>
                </a:extLst>
              </a:tr>
              <a:tr h="2323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Chimeric reads (%)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</a:rPr>
                        <a:t>35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</a:rPr>
                        <a:t>0.18 </a:t>
                      </a:r>
                      <a:r>
                        <a:rPr lang="en-GB" sz="1100" dirty="0">
                          <a:effectLst/>
                        </a:rPr>
                        <a:t>(</a:t>
                      </a:r>
                      <a:r>
                        <a:rPr lang="en-GB" sz="1100" dirty="0" smtClean="0">
                          <a:effectLst/>
                        </a:rPr>
                        <a:t>0.07; 4.21)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978189"/>
                  </a:ext>
                </a:extLst>
              </a:tr>
              <a:tr h="2323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</a:rPr>
                        <a:t>Target reads </a:t>
                      </a:r>
                      <a:r>
                        <a:rPr lang="en-GB" sz="1100" dirty="0">
                          <a:effectLst/>
                        </a:rPr>
                        <a:t>(%)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</a:rPr>
                        <a:t>35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</a:rPr>
                        <a:t>92.9 (59.2; 96.6)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3721868"/>
                  </a:ext>
                </a:extLst>
              </a:tr>
            </a:tbl>
          </a:graphicData>
        </a:graphic>
      </p:graphicFrame>
      <p:sp>
        <p:nvSpPr>
          <p:cNvPr id="6" name="Rettangolo 5"/>
          <p:cNvSpPr/>
          <p:nvPr/>
        </p:nvSpPr>
        <p:spPr>
          <a:xfrm>
            <a:off x="4174374" y="3487157"/>
            <a:ext cx="3843251" cy="289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Note.</a:t>
            </a: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n: absolute frequencies; u: unit; °non-missing </a:t>
            </a:r>
            <a:r>
              <a:rPr lang="en-GB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values</a:t>
            </a:r>
            <a:endParaRPr lang="it-IT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54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87335" y="398376"/>
            <a:ext cx="10515600" cy="1325563"/>
          </a:xfrm>
        </p:spPr>
        <p:txBody>
          <a:bodyPr>
            <a:normAutofit/>
          </a:bodyPr>
          <a:lstStyle/>
          <a:p>
            <a:r>
              <a:rPr lang="en-GB" sz="3000" b="1" dirty="0"/>
              <a:t>SECTION: Copy Number </a:t>
            </a:r>
            <a:r>
              <a:rPr lang="en-GB" sz="3000" b="1" dirty="0" smtClean="0"/>
              <a:t>Variations (CNV)</a:t>
            </a:r>
            <a:endParaRPr lang="it-IT" sz="3000" b="1" dirty="0"/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2490790"/>
              </p:ext>
            </p:extLst>
          </p:nvPr>
        </p:nvGraphicFramePr>
        <p:xfrm>
          <a:off x="1030777" y="1458706"/>
          <a:ext cx="10620693" cy="19321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80210">
                  <a:extLst>
                    <a:ext uri="{9D8B030D-6E8A-4147-A177-3AD203B41FA5}">
                      <a16:colId xmlns:a16="http://schemas.microsoft.com/office/drawing/2014/main" val="3859145806"/>
                    </a:ext>
                  </a:extLst>
                </a:gridCol>
                <a:gridCol w="1022985">
                  <a:extLst>
                    <a:ext uri="{9D8B030D-6E8A-4147-A177-3AD203B41FA5}">
                      <a16:colId xmlns:a16="http://schemas.microsoft.com/office/drawing/2014/main" val="1927418993"/>
                    </a:ext>
                  </a:extLst>
                </a:gridCol>
                <a:gridCol w="1318260">
                  <a:extLst>
                    <a:ext uri="{9D8B030D-6E8A-4147-A177-3AD203B41FA5}">
                      <a16:colId xmlns:a16="http://schemas.microsoft.com/office/drawing/2014/main" val="2658902310"/>
                    </a:ext>
                  </a:extLst>
                </a:gridCol>
                <a:gridCol w="1176972">
                  <a:extLst>
                    <a:ext uri="{9D8B030D-6E8A-4147-A177-3AD203B41FA5}">
                      <a16:colId xmlns:a16="http://schemas.microsoft.com/office/drawing/2014/main" val="1835063539"/>
                    </a:ext>
                  </a:extLst>
                </a:gridCol>
                <a:gridCol w="1318260">
                  <a:extLst>
                    <a:ext uri="{9D8B030D-6E8A-4147-A177-3AD203B41FA5}">
                      <a16:colId xmlns:a16="http://schemas.microsoft.com/office/drawing/2014/main" val="153143371"/>
                    </a:ext>
                  </a:extLst>
                </a:gridCol>
                <a:gridCol w="1318260">
                  <a:extLst>
                    <a:ext uri="{9D8B030D-6E8A-4147-A177-3AD203B41FA5}">
                      <a16:colId xmlns:a16="http://schemas.microsoft.com/office/drawing/2014/main" val="321563698"/>
                    </a:ext>
                  </a:extLst>
                </a:gridCol>
                <a:gridCol w="1453198">
                  <a:extLst>
                    <a:ext uri="{9D8B030D-6E8A-4147-A177-3AD203B41FA5}">
                      <a16:colId xmlns:a16="http://schemas.microsoft.com/office/drawing/2014/main" val="1857744216"/>
                    </a:ext>
                  </a:extLst>
                </a:gridCol>
                <a:gridCol w="1332548">
                  <a:extLst>
                    <a:ext uri="{9D8B030D-6E8A-4147-A177-3AD203B41FA5}">
                      <a16:colId xmlns:a16="http://schemas.microsoft.com/office/drawing/2014/main" val="2087151549"/>
                    </a:ext>
                  </a:extLst>
                </a:gridCol>
              </a:tblGrid>
              <a:tr h="4646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r>
                        <a:rPr lang="en-GB" sz="1100" dirty="0" smtClean="0">
                          <a:effectLst/>
                        </a:rPr>
                        <a:t>n=63 samples</a:t>
                      </a:r>
                      <a:endParaRPr lang="it-IT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Valid values°</a:t>
                      </a:r>
                      <a:endParaRPr lang="it-IT" sz="1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</a:rPr>
                        <a:t>(DNA </a:t>
                      </a:r>
                      <a:r>
                        <a:rPr lang="en-GB" sz="1100" dirty="0">
                          <a:effectLst/>
                        </a:rPr>
                        <a:t>samples)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median </a:t>
                      </a:r>
                      <a:endParaRPr lang="it-IT" sz="1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(min; max)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Contamination=0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Contamination=1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median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>
                          <a:effectLst/>
                        </a:rPr>
                        <a:t>(min; max)</a:t>
                      </a:r>
                      <a:endParaRPr lang="it-IT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P-CNV*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median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>
                          <a:effectLst/>
                        </a:rPr>
                        <a:t>(min; max)</a:t>
                      </a:r>
                      <a:endParaRPr lang="it-IT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P-CNV*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median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>
                          <a:effectLst/>
                        </a:rPr>
                        <a:t>(min; max)</a:t>
                      </a:r>
                      <a:endParaRPr lang="it-IT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P-</a:t>
                      </a:r>
                      <a:r>
                        <a:rPr lang="it-IT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lang="it-IT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**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P-CNV vs P-CNV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7736096"/>
                  </a:ext>
                </a:extLst>
              </a:tr>
              <a:tr h="2323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(n=1)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(n=39)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(n=30)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(n=9)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888169"/>
                  </a:ext>
                </a:extLst>
              </a:tr>
              <a:tr h="2323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</a:rPr>
                        <a:t>Contamination score (u)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</a:rPr>
                        <a:t>40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</a:rPr>
                        <a:t>1305 (72; 7416)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5162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>
                          <a:effectLst/>
                        </a:rPr>
                        <a:t>1270 (72; 7416)</a:t>
                      </a:r>
                      <a:endParaRPr lang="it-IT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417.5 (72; 3025)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5040 (3766; 7416)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&lt;0.001</a:t>
                      </a:r>
                      <a:endParaRPr lang="it-I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978189"/>
                  </a:ext>
                </a:extLst>
              </a:tr>
              <a:tr h="2323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</a:rPr>
                        <a:t>Contamination p</a:t>
                      </a:r>
                      <a:r>
                        <a:rPr lang="en-GB" sz="1100" baseline="0" dirty="0" smtClean="0">
                          <a:effectLst/>
                        </a:rPr>
                        <a:t> </a:t>
                      </a:r>
                      <a:r>
                        <a:rPr lang="en-GB" sz="1100" dirty="0" smtClean="0">
                          <a:effectLst/>
                        </a:rPr>
                        <a:t>value (u)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</a:rPr>
                        <a:t>40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</a:rPr>
                        <a:t>0.897 (0; 1</a:t>
                      </a:r>
                      <a:r>
                        <a:rPr lang="en-GB" sz="1100" dirty="0">
                          <a:effectLst/>
                        </a:rPr>
                        <a:t>)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0.227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>
                          <a:effectLst/>
                        </a:rPr>
                        <a:t>0.996 (0; 1)</a:t>
                      </a:r>
                      <a:endParaRPr lang="it-IT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(0.009; 1)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0.006 (0; 0.044)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&lt;0.001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7594661"/>
                  </a:ext>
                </a:extLst>
              </a:tr>
              <a:tr h="2323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</a:rPr>
                        <a:t>Aligned</a:t>
                      </a:r>
                      <a:r>
                        <a:rPr lang="en-GB" sz="1100" baseline="0" dirty="0" smtClean="0">
                          <a:effectLst/>
                        </a:rPr>
                        <a:t> </a:t>
                      </a:r>
                      <a:r>
                        <a:rPr lang="en-GB" sz="1100" dirty="0" smtClean="0">
                          <a:effectLst/>
                        </a:rPr>
                        <a:t>reads (%)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</a:rPr>
                        <a:t>40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</a:rPr>
                        <a:t>96.55 (55.4; 99.1)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96.3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>
                          <a:effectLst/>
                        </a:rPr>
                        <a:t>96.6 (55.4; 99.1)</a:t>
                      </a:r>
                      <a:endParaRPr lang="it-IT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96.55 (55.4; 99.1)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96.6 (78.3; 97.7)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0.881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6769408"/>
                  </a:ext>
                </a:extLst>
              </a:tr>
              <a:tr h="2323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</a:rPr>
                        <a:t>Read</a:t>
                      </a:r>
                      <a:r>
                        <a:rPr lang="en-GB" sz="1100" baseline="0" dirty="0" smtClean="0">
                          <a:effectLst/>
                        </a:rPr>
                        <a:t> </a:t>
                      </a:r>
                      <a:r>
                        <a:rPr lang="en-GB" sz="1100" dirty="0" smtClean="0">
                          <a:effectLst/>
                        </a:rPr>
                        <a:t>enrichment (%)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71.9 (60.3; 82.8)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68.3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72.4 (60.3; 82.8)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71.9 (63.3; 82.8)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74.6 (60.3; 80.3)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0.973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7323875"/>
                  </a:ext>
                </a:extLst>
              </a:tr>
              <a:tr h="2323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Chimeric</a:t>
                      </a:r>
                      <a:r>
                        <a:rPr lang="it-IT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reads</a:t>
                      </a:r>
                      <a:r>
                        <a:rPr lang="it-IT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(%)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0.825 (0.050; 4.870)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0.47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0.83 (0.050; 4.870)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0.925 (0.050; 4.870)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0.520 (0.080; 2.090)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0.026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5266467"/>
                  </a:ext>
                </a:extLst>
              </a:tr>
            </a:tbl>
          </a:graphicData>
        </a:graphic>
      </p:graphicFrame>
      <p:sp>
        <p:nvSpPr>
          <p:cNvPr id="6" name="Rettangolo 5"/>
          <p:cNvSpPr/>
          <p:nvPr/>
        </p:nvSpPr>
        <p:spPr>
          <a:xfrm>
            <a:off x="1313411" y="3744851"/>
            <a:ext cx="10075025" cy="487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Note.</a:t>
            </a: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n: absolute frequencies; u: unit; °non-missing </a:t>
            </a:r>
            <a:r>
              <a:rPr lang="en-GB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</a:t>
            </a: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es; </a:t>
            </a:r>
            <a:r>
              <a:rPr lang="en-GB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**P-CNV (Potential CNV): </a:t>
            </a: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contamination= 1 AND contamination score &gt; </a:t>
            </a:r>
            <a:r>
              <a:rPr lang="en-GB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3106, No P-CNV: </a:t>
            </a: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contamination= 1 AND contamination score </a:t>
            </a:r>
            <a:r>
              <a:rPr lang="en-GB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≤ 3106; </a:t>
            </a: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**Mann-Whitney </a:t>
            </a:r>
            <a:r>
              <a:rPr lang="en-GB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test.</a:t>
            </a:r>
            <a:endParaRPr lang="it-IT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57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87335" y="398376"/>
            <a:ext cx="10515600" cy="1325563"/>
          </a:xfrm>
        </p:spPr>
        <p:txBody>
          <a:bodyPr>
            <a:normAutofit/>
          </a:bodyPr>
          <a:lstStyle/>
          <a:p>
            <a:r>
              <a:rPr lang="en-GB" sz="3000" b="1" dirty="0"/>
              <a:t>SECTION: </a:t>
            </a:r>
            <a:r>
              <a:rPr lang="en-GB" sz="3000" b="1" dirty="0" smtClean="0"/>
              <a:t>Copy Number Variations (relevant plots)</a:t>
            </a:r>
            <a:endParaRPr lang="it-IT" sz="3000" b="1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905" y="1375201"/>
            <a:ext cx="9788157" cy="490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38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710</Words>
  <Application>Microsoft Office PowerPoint</Application>
  <PresentationFormat>Widescreen</PresentationFormat>
  <Paragraphs>175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Tema di Office</vt:lpstr>
      <vt:lpstr>SECTION: DNA Expanded Metrics</vt:lpstr>
      <vt:lpstr>SECTION: DNA Expanded Metrics by Unstable MSI sites guideline</vt:lpstr>
      <vt:lpstr>SECTION: RNA Expanded Metrics</vt:lpstr>
      <vt:lpstr>SECTION: Copy Number Variations (CNV)</vt:lpstr>
      <vt:lpstr>SECTION: Copy Number Variations (relevant plots)</vt:lpstr>
    </vt:vector>
  </TitlesOfParts>
  <Company>FPG-Policlinico Gemelli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Davide Guido</dc:creator>
  <cp:lastModifiedBy>Davide Guido</cp:lastModifiedBy>
  <cp:revision>68</cp:revision>
  <dcterms:created xsi:type="dcterms:W3CDTF">2021-11-24T17:52:06Z</dcterms:created>
  <dcterms:modified xsi:type="dcterms:W3CDTF">2021-11-25T17:23:31Z</dcterms:modified>
</cp:coreProperties>
</file>