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jxs8M03KBJ+hX9y/9e7A4XhGp/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dde4ddd3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dde4ddd3c4_0_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ba0e84470_2_1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dba0e84470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de4ddd3c4_1_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1" name="Google Shape;71;gdde4ddd3c4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e6ab665e8_0_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8" name="Google Shape;78;gde6ab665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de4ddd3c4_1_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gdde4ddd3c4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e6ab665e8_0_2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gde6ab665e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4887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e6ab665e8_0_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gde6ab665e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obj">
  <p:cSld name="OBJECT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76734" y="290846"/>
            <a:ext cx="1290068" cy="64040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6"/>
          <p:cNvSpPr txBox="1">
            <a:spLocks noGrp="1"/>
          </p:cNvSpPr>
          <p:nvPr>
            <p:ph type="title"/>
          </p:nvPr>
        </p:nvSpPr>
        <p:spPr>
          <a:xfrm>
            <a:off x="679805" y="1078179"/>
            <a:ext cx="8281670" cy="391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9AAD0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sldNum" idx="12"/>
          </p:nvPr>
        </p:nvSpPr>
        <p:spPr>
          <a:xfrm>
            <a:off x="11582145" y="6598233"/>
            <a:ext cx="287020" cy="22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>
            <a:spLocks noGrp="1"/>
          </p:cNvSpPr>
          <p:nvPr>
            <p:ph type="title"/>
          </p:nvPr>
        </p:nvSpPr>
        <p:spPr>
          <a:xfrm>
            <a:off x="679805" y="1078179"/>
            <a:ext cx="8281670" cy="391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9AAD0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body" idx="1"/>
          </p:nvPr>
        </p:nvSpPr>
        <p:spPr>
          <a:xfrm>
            <a:off x="679805" y="1444497"/>
            <a:ext cx="10848975" cy="475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>
                <a:solidFill>
                  <a:srgbClr val="9AAD0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sldNum" idx="12"/>
          </p:nvPr>
        </p:nvSpPr>
        <p:spPr>
          <a:xfrm>
            <a:off x="11582145" y="6598233"/>
            <a:ext cx="287020" cy="22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11582145" y="6598233"/>
            <a:ext cx="287020" cy="22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679805" y="1078179"/>
            <a:ext cx="8281670" cy="391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9AAD0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11582145" y="6598233"/>
            <a:ext cx="287020" cy="22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11582145" y="6598233"/>
            <a:ext cx="287020" cy="22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576734" y="290846"/>
            <a:ext cx="1290068" cy="6404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5"/>
          <p:cNvSpPr/>
          <p:nvPr/>
        </p:nvSpPr>
        <p:spPr>
          <a:xfrm>
            <a:off x="0" y="6560819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120000" extrusionOk="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w="9525" cap="flat" cmpd="sng">
            <a:solidFill>
              <a:srgbClr val="505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Google Shape;8;p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51104" y="324611"/>
            <a:ext cx="1478096" cy="59010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5"/>
          <p:cNvSpPr txBox="1">
            <a:spLocks noGrp="1"/>
          </p:cNvSpPr>
          <p:nvPr>
            <p:ph type="title"/>
          </p:nvPr>
        </p:nvSpPr>
        <p:spPr>
          <a:xfrm>
            <a:off x="679805" y="1078179"/>
            <a:ext cx="8281670" cy="391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9AAD0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body" idx="1"/>
          </p:nvPr>
        </p:nvSpPr>
        <p:spPr>
          <a:xfrm>
            <a:off x="679805" y="1444497"/>
            <a:ext cx="10848975" cy="475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9AAD0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ldNum" idx="12"/>
          </p:nvPr>
        </p:nvSpPr>
        <p:spPr>
          <a:xfrm>
            <a:off x="11582145" y="6598233"/>
            <a:ext cx="287020" cy="22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"/>
          <p:cNvSpPr txBox="1">
            <a:spLocks noGrp="1"/>
          </p:cNvSpPr>
          <p:nvPr>
            <p:ph type="title"/>
          </p:nvPr>
        </p:nvSpPr>
        <p:spPr>
          <a:xfrm>
            <a:off x="934092" y="2004868"/>
            <a:ext cx="9981600" cy="6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025" rIns="0" bIns="0" anchor="t" anchorCtr="0">
            <a:spAutoFit/>
          </a:bodyPr>
          <a:lstStyle/>
          <a:p>
            <a:pPr marL="12700" marR="508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sz="4000" dirty="0"/>
              <a:t>Actividad Sumativa Tipo Problema 2.2</a:t>
            </a:r>
            <a:endParaRPr sz="4000" dirty="0"/>
          </a:p>
        </p:txBody>
      </p:sp>
      <p:grpSp>
        <p:nvGrpSpPr>
          <p:cNvPr id="49" name="Google Shape;49;p1"/>
          <p:cNvGrpSpPr/>
          <p:nvPr/>
        </p:nvGrpSpPr>
        <p:grpSpPr>
          <a:xfrm>
            <a:off x="934092" y="707626"/>
            <a:ext cx="10360151" cy="1296924"/>
            <a:chOff x="822960" y="783336"/>
            <a:chExt cx="10360151" cy="1296924"/>
          </a:xfrm>
        </p:grpSpPr>
        <p:pic>
          <p:nvPicPr>
            <p:cNvPr id="50" name="Google Shape;50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078467" y="783336"/>
              <a:ext cx="2104644" cy="12969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22960" y="786384"/>
              <a:ext cx="2097024" cy="822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" name="Google Shape;52;p1"/>
          <p:cNvSpPr txBox="1"/>
          <p:nvPr/>
        </p:nvSpPr>
        <p:spPr>
          <a:xfrm>
            <a:off x="8439500" y="3917950"/>
            <a:ext cx="3123600" cy="48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025" rIns="0" bIns="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81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L" sz="2000" b="1" dirty="0">
                <a:solidFill>
                  <a:srgbClr val="7E7E7E"/>
                </a:solidFill>
              </a:rPr>
              <a:t>Luciano </a:t>
            </a:r>
            <a:r>
              <a:rPr lang="es-CL" sz="2000" b="1" dirty="0" err="1">
                <a:solidFill>
                  <a:srgbClr val="7E7E7E"/>
                </a:solidFill>
              </a:rPr>
              <a:t>Huenuvil</a:t>
            </a:r>
            <a:r>
              <a:rPr lang="es-CL" sz="2000" b="1" dirty="0">
                <a:solidFill>
                  <a:srgbClr val="7E7E7E"/>
                </a:solidFill>
              </a:rPr>
              <a:t> Cádiz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de4ddd3c4_0_1"/>
          <p:cNvSpPr txBox="1">
            <a:spLocks noGrp="1"/>
          </p:cNvSpPr>
          <p:nvPr>
            <p:ph type="title"/>
          </p:nvPr>
        </p:nvSpPr>
        <p:spPr>
          <a:xfrm>
            <a:off x="679805" y="1078179"/>
            <a:ext cx="8281800" cy="369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Roles de Cada integrante</a:t>
            </a:r>
            <a:endParaRPr/>
          </a:p>
        </p:txBody>
      </p:sp>
      <p:sp>
        <p:nvSpPr>
          <p:cNvPr id="58" name="Google Shape;58;gdde4ddd3c4_0_1"/>
          <p:cNvSpPr txBox="1">
            <a:spLocks noGrp="1"/>
          </p:cNvSpPr>
          <p:nvPr>
            <p:ph type="body" idx="1"/>
          </p:nvPr>
        </p:nvSpPr>
        <p:spPr>
          <a:xfrm>
            <a:off x="679805" y="1444497"/>
            <a:ext cx="10848900" cy="3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Product Owner, Scrum Master, Scrum Team</a:t>
            </a:r>
            <a:endParaRPr/>
          </a:p>
        </p:txBody>
      </p:sp>
      <p:sp>
        <p:nvSpPr>
          <p:cNvPr id="59" name="Google Shape;59;gdde4ddd3c4_0_1"/>
          <p:cNvSpPr txBox="1"/>
          <p:nvPr/>
        </p:nvSpPr>
        <p:spPr>
          <a:xfrm>
            <a:off x="679875" y="1943400"/>
            <a:ext cx="10848900" cy="131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2450" dirty="0">
                <a:solidFill>
                  <a:srgbClr val="4E5A66"/>
                </a:solidFill>
                <a:highlight>
                  <a:srgbClr val="FFFFFF"/>
                </a:highlight>
              </a:rPr>
              <a:t>● </a:t>
            </a:r>
            <a:r>
              <a:rPr lang="es-CL" sz="2450" dirty="0" err="1">
                <a:solidFill>
                  <a:srgbClr val="4E5A66"/>
                </a:solidFill>
                <a:highlight>
                  <a:srgbClr val="FFFFFF"/>
                </a:highlight>
              </a:rPr>
              <a:t>Product</a:t>
            </a:r>
            <a:r>
              <a:rPr lang="es-CL" sz="2450" dirty="0">
                <a:solidFill>
                  <a:srgbClr val="4E5A66"/>
                </a:solidFill>
                <a:highlight>
                  <a:srgbClr val="FFFFFF"/>
                </a:highlight>
              </a:rPr>
              <a:t> </a:t>
            </a:r>
            <a:r>
              <a:rPr lang="es-CL" sz="2450" dirty="0" err="1">
                <a:solidFill>
                  <a:srgbClr val="4E5A66"/>
                </a:solidFill>
                <a:highlight>
                  <a:srgbClr val="FFFFFF"/>
                </a:highlight>
              </a:rPr>
              <a:t>Owner</a:t>
            </a:r>
            <a:r>
              <a:rPr lang="es-CL" sz="2450" dirty="0">
                <a:solidFill>
                  <a:srgbClr val="4E5A66"/>
                </a:solidFill>
                <a:highlight>
                  <a:srgbClr val="FFFFFF"/>
                </a:highlight>
              </a:rPr>
              <a:t>: Cristian </a:t>
            </a:r>
            <a:r>
              <a:rPr lang="es-CL" sz="2450" dirty="0" err="1">
                <a:solidFill>
                  <a:srgbClr val="4E5A66"/>
                </a:solidFill>
                <a:highlight>
                  <a:srgbClr val="FFFFFF"/>
                </a:highlight>
              </a:rPr>
              <a:t>Inzulza</a:t>
            </a:r>
            <a:r>
              <a:rPr lang="es-CL" sz="2450" dirty="0">
                <a:solidFill>
                  <a:srgbClr val="4E5A66"/>
                </a:solidFill>
                <a:highlight>
                  <a:srgbClr val="FFFFFF"/>
                </a:highlight>
              </a:rPr>
              <a:t>.</a:t>
            </a:r>
            <a:endParaRPr sz="2450" dirty="0">
              <a:solidFill>
                <a:srgbClr val="4E5A6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2450" dirty="0">
                <a:solidFill>
                  <a:srgbClr val="4E5A66"/>
                </a:solidFill>
                <a:highlight>
                  <a:srgbClr val="FFFFFF"/>
                </a:highlight>
              </a:rPr>
              <a:t>● Scrum Máster: Luciano Andrés </a:t>
            </a:r>
            <a:r>
              <a:rPr lang="es-CL" sz="2450" dirty="0" err="1">
                <a:solidFill>
                  <a:srgbClr val="4E5A66"/>
                </a:solidFill>
                <a:highlight>
                  <a:srgbClr val="FFFFFF"/>
                </a:highlight>
              </a:rPr>
              <a:t>Huenuvil</a:t>
            </a:r>
            <a:r>
              <a:rPr lang="es-CL" sz="2450" dirty="0">
                <a:solidFill>
                  <a:srgbClr val="4E5A66"/>
                </a:solidFill>
                <a:highlight>
                  <a:srgbClr val="FFFFFF"/>
                </a:highlight>
              </a:rPr>
              <a:t> Cádiz.</a:t>
            </a:r>
            <a:endParaRPr sz="2450" dirty="0">
              <a:solidFill>
                <a:srgbClr val="4E5A6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50" dirty="0">
                <a:solidFill>
                  <a:srgbClr val="4E5A66"/>
                </a:solidFill>
                <a:highlight>
                  <a:srgbClr val="FFFFFF"/>
                </a:highlight>
              </a:rPr>
              <a:t>● Equipo de desarrollo: Luciano Andrés </a:t>
            </a:r>
            <a:r>
              <a:rPr lang="es-CL" sz="2450" dirty="0" err="1">
                <a:solidFill>
                  <a:srgbClr val="4E5A66"/>
                </a:solidFill>
                <a:highlight>
                  <a:srgbClr val="FFFFFF"/>
                </a:highlight>
              </a:rPr>
              <a:t>Huenuvil</a:t>
            </a:r>
            <a:r>
              <a:rPr lang="es-CL" sz="2450" dirty="0">
                <a:solidFill>
                  <a:srgbClr val="4E5A66"/>
                </a:solidFill>
                <a:highlight>
                  <a:srgbClr val="FFFFFF"/>
                </a:highlight>
              </a:rPr>
              <a:t> Cádiz.</a:t>
            </a:r>
            <a:endParaRPr sz="2800" dirty="0"/>
          </a:p>
        </p:txBody>
      </p:sp>
      <p:pic>
        <p:nvPicPr>
          <p:cNvPr id="60" name="Google Shape;60;gdde4ddd3c4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4825" y="4013700"/>
            <a:ext cx="5079000" cy="253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ba0e84470_2_14"/>
          <p:cNvSpPr txBox="1">
            <a:spLocks noGrp="1"/>
          </p:cNvSpPr>
          <p:nvPr>
            <p:ph type="title"/>
          </p:nvPr>
        </p:nvSpPr>
        <p:spPr>
          <a:xfrm>
            <a:off x="679804" y="1078179"/>
            <a:ext cx="1036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Backlog</a:t>
            </a:r>
            <a:endParaRPr/>
          </a:p>
        </p:txBody>
      </p:sp>
      <p:sp>
        <p:nvSpPr>
          <p:cNvPr id="66" name="Google Shape;66;gdba0e84470_2_14"/>
          <p:cNvSpPr txBox="1">
            <a:spLocks noGrp="1"/>
          </p:cNvSpPr>
          <p:nvPr>
            <p:ph type="body" idx="1"/>
          </p:nvPr>
        </p:nvSpPr>
        <p:spPr>
          <a:xfrm>
            <a:off x="671555" y="1572172"/>
            <a:ext cx="10848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dirty="0">
                <a:solidFill>
                  <a:schemeClr val="accent3"/>
                </a:solidFill>
              </a:rPr>
              <a:t>A continuación, se presentarán las historias de usuarios para el primer sprint del proyecto.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67" name="Google Shape;67;gdba0e84470_2_14"/>
          <p:cNvSpPr txBox="1"/>
          <p:nvPr/>
        </p:nvSpPr>
        <p:spPr>
          <a:xfrm>
            <a:off x="679800" y="2600125"/>
            <a:ext cx="10603718" cy="3285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s-CL" sz="1550" dirty="0">
                <a:solidFill>
                  <a:srgbClr val="4E5A66"/>
                </a:solidFill>
                <a:highlight>
                  <a:srgbClr val="FFFFFF"/>
                </a:highlight>
              </a:rPr>
              <a:t>- H1: El usuario desea ser capaz de registrarse nuevos productos.</a:t>
            </a: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endParaRPr sz="1550" dirty="0">
              <a:solidFill>
                <a:srgbClr val="4E5A66"/>
              </a:solidFill>
              <a:highlight>
                <a:srgbClr val="FFFFFF"/>
              </a:highlight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s-CL" sz="1550" dirty="0">
                <a:solidFill>
                  <a:srgbClr val="4E5A66"/>
                </a:solidFill>
                <a:highlight>
                  <a:srgbClr val="FFFFFF"/>
                </a:highlight>
              </a:rPr>
              <a:t>- H2: El usuario requiere una página funcional para poder ver todos los productos agregados.</a:t>
            </a: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endParaRPr lang="es-CL" sz="1550" dirty="0">
              <a:solidFill>
                <a:srgbClr val="4E5A66"/>
              </a:solidFill>
              <a:highlight>
                <a:srgbClr val="FFFFFF"/>
              </a:highlight>
            </a:endParaRPr>
          </a:p>
          <a:p>
            <a:pPr marL="457200" indent="-349250">
              <a:buSzPts val="1900"/>
              <a:buFont typeface="Arial"/>
              <a:buChar char="-"/>
            </a:pPr>
            <a:r>
              <a:rPr lang="es-MX" sz="1550" dirty="0">
                <a:solidFill>
                  <a:srgbClr val="4E5A66"/>
                </a:solidFill>
                <a:highlight>
                  <a:srgbClr val="FFFFFF"/>
                </a:highlight>
              </a:rPr>
              <a:t>- H3: El usuario requiere una función para añadir productos a la orden de compra.</a:t>
            </a:r>
          </a:p>
          <a:p>
            <a:pPr marL="457200" indent="-349250">
              <a:buSzPts val="1900"/>
              <a:buFont typeface="Arial"/>
              <a:buChar char="-"/>
            </a:pPr>
            <a:endParaRPr lang="es-MX" sz="1550" dirty="0">
              <a:solidFill>
                <a:srgbClr val="4E5A66"/>
              </a:solidFill>
              <a:highlight>
                <a:srgbClr val="FFFFFF"/>
              </a:highlight>
            </a:endParaRPr>
          </a:p>
          <a:p>
            <a:pPr marL="457200" indent="-349250">
              <a:buSzPts val="1900"/>
              <a:buFont typeface="Arial"/>
              <a:buChar char="-"/>
            </a:pPr>
            <a:r>
              <a:rPr lang="es-MX" sz="1550" dirty="0">
                <a:solidFill>
                  <a:srgbClr val="4E5A66"/>
                </a:solidFill>
                <a:highlight>
                  <a:srgbClr val="FFFFFF"/>
                </a:highlight>
              </a:rPr>
              <a:t>- H4: El usuario requiere una función para añadir/eliminar productos registrados.</a:t>
            </a:r>
          </a:p>
          <a:p>
            <a:pPr marL="457200" indent="-349250">
              <a:buSzPts val="1900"/>
              <a:buFont typeface="Arial"/>
              <a:buChar char="-"/>
            </a:pPr>
            <a:endParaRPr lang="es-MX" sz="1550" dirty="0">
              <a:solidFill>
                <a:srgbClr val="4E5A66"/>
              </a:solidFill>
              <a:highlight>
                <a:srgbClr val="FFFFFF"/>
              </a:highlight>
            </a:endParaRPr>
          </a:p>
          <a:p>
            <a:pPr marL="457200" indent="-349250">
              <a:buSzPts val="1900"/>
              <a:buFont typeface="Arial"/>
              <a:buChar char="-"/>
            </a:pPr>
            <a:r>
              <a:rPr lang="es-MX" sz="1550" dirty="0">
                <a:solidFill>
                  <a:srgbClr val="4E5A66"/>
                </a:solidFill>
                <a:highlight>
                  <a:srgbClr val="FFFFFF"/>
                </a:highlight>
              </a:rPr>
              <a:t>- H5: El usuario requiere una función para añadir/eliminar ordenes de compra.</a:t>
            </a:r>
          </a:p>
          <a:p>
            <a:pPr marL="457200" indent="-349250">
              <a:buSzPts val="1900"/>
              <a:buFont typeface="Arial"/>
              <a:buChar char="-"/>
            </a:pPr>
            <a:endParaRPr lang="es-MX" sz="1550" dirty="0">
              <a:solidFill>
                <a:srgbClr val="4E5A66"/>
              </a:solidFill>
              <a:highlight>
                <a:srgbClr val="FFFFFF"/>
              </a:highlight>
            </a:endParaRPr>
          </a:p>
          <a:p>
            <a:pPr marL="457200" indent="-349250">
              <a:buSzPts val="1900"/>
              <a:buFont typeface="Arial"/>
              <a:buChar char="-"/>
            </a:pPr>
            <a:r>
              <a:rPr lang="es-MX" sz="1550" dirty="0">
                <a:solidFill>
                  <a:srgbClr val="4E5A66"/>
                </a:solidFill>
                <a:highlight>
                  <a:srgbClr val="FFFFFF"/>
                </a:highlight>
              </a:rPr>
              <a:t>- H6: El usuario requiere una función para modificar la información del producto registrado.</a:t>
            </a:r>
          </a:p>
          <a:p>
            <a:pPr marL="457200" indent="-349250">
              <a:buSzPts val="1900"/>
              <a:buFont typeface="Arial"/>
              <a:buChar char="-"/>
            </a:pPr>
            <a:endParaRPr lang="es-MX" sz="1550" dirty="0">
              <a:solidFill>
                <a:srgbClr val="4E5A66"/>
              </a:solidFill>
              <a:highlight>
                <a:srgbClr val="FFFFFF"/>
              </a:highlight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endParaRPr sz="1550" dirty="0">
              <a:solidFill>
                <a:srgbClr val="4E5A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de4ddd3c4_1_1"/>
          <p:cNvSpPr txBox="1">
            <a:spLocks noGrp="1"/>
          </p:cNvSpPr>
          <p:nvPr>
            <p:ph type="title"/>
          </p:nvPr>
        </p:nvSpPr>
        <p:spPr>
          <a:xfrm>
            <a:off x="679804" y="1078179"/>
            <a:ext cx="1036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Backlog</a:t>
            </a:r>
            <a:endParaRPr/>
          </a:p>
        </p:txBody>
      </p:sp>
      <p:sp>
        <p:nvSpPr>
          <p:cNvPr id="74" name="Google Shape;74;gdde4ddd3c4_1_1"/>
          <p:cNvSpPr txBox="1">
            <a:spLocks noGrp="1"/>
          </p:cNvSpPr>
          <p:nvPr>
            <p:ph type="body" idx="1"/>
          </p:nvPr>
        </p:nvSpPr>
        <p:spPr>
          <a:xfrm>
            <a:off x="671555" y="1572172"/>
            <a:ext cx="10848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>
                <a:solidFill>
                  <a:schemeClr val="accent3"/>
                </a:solidFill>
              </a:rPr>
              <a:t>Priorización de actividades</a:t>
            </a:r>
            <a:endParaRPr>
              <a:solidFill>
                <a:schemeClr val="accent3"/>
              </a:solidFill>
            </a:endParaRP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12C1D86A-BA2B-4113-9967-6020506AA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306497"/>
              </p:ext>
            </p:extLst>
          </p:nvPr>
        </p:nvGraphicFramePr>
        <p:xfrm>
          <a:off x="1386396" y="2503839"/>
          <a:ext cx="9419208" cy="2579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9736">
                  <a:extLst>
                    <a:ext uri="{9D8B030D-6E8A-4147-A177-3AD203B41FA5}">
                      <a16:colId xmlns:a16="http://schemas.microsoft.com/office/drawing/2014/main" val="3447121226"/>
                    </a:ext>
                  </a:extLst>
                </a:gridCol>
                <a:gridCol w="3139736">
                  <a:extLst>
                    <a:ext uri="{9D8B030D-6E8A-4147-A177-3AD203B41FA5}">
                      <a16:colId xmlns:a16="http://schemas.microsoft.com/office/drawing/2014/main" val="1913391422"/>
                    </a:ext>
                  </a:extLst>
                </a:gridCol>
                <a:gridCol w="3139736">
                  <a:extLst>
                    <a:ext uri="{9D8B030D-6E8A-4147-A177-3AD203B41FA5}">
                      <a16:colId xmlns:a16="http://schemas.microsoft.com/office/drawing/2014/main" val="891021953"/>
                    </a:ext>
                  </a:extLst>
                </a:gridCol>
              </a:tblGrid>
              <a:tr h="412365">
                <a:tc>
                  <a:txBody>
                    <a:bodyPr/>
                    <a:lstStyle/>
                    <a:p>
                      <a:r>
                        <a:rPr lang="es-MX" dirty="0"/>
                        <a:t>CODIGO DE HISTORIA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PRIORIDAD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ESTIMACIÓN DE TIEMPO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986424"/>
                  </a:ext>
                </a:extLst>
              </a:tr>
              <a:tr h="412365">
                <a:tc>
                  <a:txBody>
                    <a:bodyPr/>
                    <a:lstStyle/>
                    <a:p>
                      <a:r>
                        <a:rPr lang="es-MX" dirty="0"/>
                        <a:t>H1-REGISTRO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ALTA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 DIAS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526659"/>
                  </a:ext>
                </a:extLst>
              </a:tr>
              <a:tr h="412365">
                <a:tc>
                  <a:txBody>
                    <a:bodyPr/>
                    <a:lstStyle/>
                    <a:p>
                      <a:r>
                        <a:rPr lang="es-MX" dirty="0"/>
                        <a:t>H2-LISTADO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 DIAS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298640"/>
                  </a:ext>
                </a:extLst>
              </a:tr>
              <a:tr h="412365">
                <a:tc>
                  <a:txBody>
                    <a:bodyPr/>
                    <a:lstStyle/>
                    <a:p>
                      <a:r>
                        <a:rPr lang="es-MX" dirty="0"/>
                        <a:t>H3-AÑADIR/ELIMINAR PRODUCTO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MEDIA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 DIAS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491868"/>
                  </a:ext>
                </a:extLst>
              </a:tr>
              <a:tr h="412365">
                <a:tc>
                  <a:txBody>
                    <a:bodyPr/>
                    <a:lstStyle/>
                    <a:p>
                      <a:r>
                        <a:rPr lang="es-MX" dirty="0"/>
                        <a:t>H4-AÑADIR/ELIMINAR ORDEN DE COMPRA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MEDIA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 DIAS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08305"/>
                  </a:ext>
                </a:extLst>
              </a:tr>
              <a:tr h="412365">
                <a:tc>
                  <a:txBody>
                    <a:bodyPr/>
                    <a:lstStyle/>
                    <a:p>
                      <a:r>
                        <a:rPr lang="es-MX" dirty="0"/>
                        <a:t>H5-MODIFICACIÓN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MEDIA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 DIAS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51492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e6ab665e8_0_0"/>
          <p:cNvSpPr txBox="1">
            <a:spLocks noGrp="1"/>
          </p:cNvSpPr>
          <p:nvPr>
            <p:ph type="title"/>
          </p:nvPr>
        </p:nvSpPr>
        <p:spPr>
          <a:xfrm>
            <a:off x="679804" y="1078179"/>
            <a:ext cx="1036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Actividades</a:t>
            </a:r>
            <a:endParaRPr/>
          </a:p>
        </p:txBody>
      </p:sp>
      <p:sp>
        <p:nvSpPr>
          <p:cNvPr id="81" name="Google Shape;81;gde6ab665e8_0_0"/>
          <p:cNvSpPr txBox="1">
            <a:spLocks noGrp="1"/>
          </p:cNvSpPr>
          <p:nvPr>
            <p:ph type="body" idx="1"/>
          </p:nvPr>
        </p:nvSpPr>
        <p:spPr>
          <a:xfrm>
            <a:off x="679805" y="1556509"/>
            <a:ext cx="10848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dirty="0">
                <a:solidFill>
                  <a:schemeClr val="accent3"/>
                </a:solidFill>
              </a:rPr>
              <a:t>A continuación, se presentarán las tareas individuales a partir del backlog.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82" name="Google Shape;82;gde6ab665e8_0_0"/>
          <p:cNvSpPr txBox="1"/>
          <p:nvPr/>
        </p:nvSpPr>
        <p:spPr>
          <a:xfrm>
            <a:off x="583800" y="2189175"/>
            <a:ext cx="11024400" cy="2808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-"/>
            </a:pPr>
            <a:r>
              <a:rPr lang="es-CL" sz="1550" dirty="0">
                <a:solidFill>
                  <a:srgbClr val="4E5A66"/>
                </a:solidFill>
                <a:highlight>
                  <a:srgbClr val="FFFFFF"/>
                </a:highlight>
              </a:rPr>
              <a:t>T1.1: Crear HTML base.</a:t>
            </a:r>
            <a:endParaRPr sz="1550" dirty="0">
              <a:solidFill>
                <a:srgbClr val="4E5A66"/>
              </a:solidFill>
              <a:highlight>
                <a:srgbClr val="FFFFFF"/>
              </a:highlight>
            </a:endParaRPr>
          </a:p>
          <a:p>
            <a:pPr marL="457200" marR="0" lvl="0" indent="-327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5A66"/>
              </a:buClr>
              <a:buSzPts val="1550"/>
              <a:buChar char="-"/>
            </a:pPr>
            <a:r>
              <a:rPr lang="es-CL" sz="1550" dirty="0">
                <a:solidFill>
                  <a:srgbClr val="4E5A66"/>
                </a:solidFill>
                <a:highlight>
                  <a:srgbClr val="FFFFFF"/>
                </a:highlight>
              </a:rPr>
              <a:t>T1.2: Definir formulario.</a:t>
            </a:r>
          </a:p>
          <a:p>
            <a:pPr marL="457200" marR="0" lvl="0" indent="-327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5A66"/>
              </a:buClr>
              <a:buSzPts val="1550"/>
              <a:buChar char="-"/>
            </a:pPr>
            <a:r>
              <a:rPr lang="es-CL" sz="1550" dirty="0">
                <a:solidFill>
                  <a:srgbClr val="4E5A66"/>
                </a:solidFill>
                <a:highlight>
                  <a:srgbClr val="FFFFFF"/>
                </a:highlight>
              </a:rPr>
              <a:t>T1.3: Guardado de datos en el componente.</a:t>
            </a:r>
            <a:endParaRPr sz="1550" dirty="0">
              <a:solidFill>
                <a:srgbClr val="4E5A66"/>
              </a:solidFill>
              <a:highlight>
                <a:srgbClr val="FFFFFF"/>
              </a:highlight>
            </a:endParaRPr>
          </a:p>
          <a:p>
            <a:pPr marL="457200" marR="0" lvl="0" indent="-327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5A66"/>
              </a:buClr>
              <a:buSzPts val="1550"/>
              <a:buChar char="-"/>
            </a:pPr>
            <a:r>
              <a:rPr lang="es-CL" sz="1550" dirty="0">
                <a:solidFill>
                  <a:srgbClr val="4E5A66"/>
                </a:solidFill>
                <a:highlight>
                  <a:srgbClr val="FFFFFF"/>
                </a:highlight>
              </a:rPr>
              <a:t>T2.1: </a:t>
            </a:r>
            <a:r>
              <a:rPr lang="es-MX" sz="1550" dirty="0">
                <a:solidFill>
                  <a:srgbClr val="4E5A66"/>
                </a:solidFill>
                <a:highlight>
                  <a:srgbClr val="FFFFFF"/>
                </a:highlight>
              </a:rPr>
              <a:t>Crear sección para visualizar datos del formulario.</a:t>
            </a:r>
            <a:endParaRPr sz="1550" dirty="0">
              <a:solidFill>
                <a:srgbClr val="4E5A66"/>
              </a:solidFill>
              <a:highlight>
                <a:srgbClr val="FFFFFF"/>
              </a:highlight>
            </a:endParaRPr>
          </a:p>
          <a:p>
            <a:pPr marL="457200" marR="0" lvl="0" indent="-327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5A66"/>
              </a:buClr>
              <a:buSzPts val="1550"/>
              <a:buChar char="-"/>
            </a:pPr>
            <a:r>
              <a:rPr lang="es-CL" sz="1550" dirty="0">
                <a:solidFill>
                  <a:srgbClr val="4E5A66"/>
                </a:solidFill>
                <a:highlight>
                  <a:srgbClr val="FFFFFF"/>
                </a:highlight>
              </a:rPr>
              <a:t>T2.2: Dar formato.</a:t>
            </a:r>
          </a:p>
          <a:p>
            <a:pPr marL="457200" marR="0" lvl="0" indent="-327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5A66"/>
              </a:buClr>
              <a:buSzPts val="1550"/>
              <a:buChar char="-"/>
            </a:pPr>
            <a:r>
              <a:rPr lang="es-CL" sz="1550" dirty="0">
                <a:solidFill>
                  <a:srgbClr val="4E5A66"/>
                </a:solidFill>
                <a:highlight>
                  <a:srgbClr val="FFFFFF"/>
                </a:highlight>
              </a:rPr>
              <a:t>T3.1: Añadir nuevos productos</a:t>
            </a:r>
          </a:p>
          <a:p>
            <a:pPr marL="457200" marR="0" lvl="0" indent="-327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5A66"/>
              </a:buClr>
              <a:buSzPts val="1550"/>
              <a:buChar char="-"/>
            </a:pPr>
            <a:r>
              <a:rPr lang="es-CL" sz="1550" dirty="0">
                <a:solidFill>
                  <a:srgbClr val="4E5A66"/>
                </a:solidFill>
                <a:highlight>
                  <a:srgbClr val="FFFFFF"/>
                </a:highlight>
              </a:rPr>
              <a:t>T3.2: Eliminar productos</a:t>
            </a:r>
          </a:p>
          <a:p>
            <a:pPr marL="457200" marR="0" lvl="0" indent="-327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5A66"/>
              </a:buClr>
              <a:buSzPts val="1550"/>
              <a:buChar char="-"/>
            </a:pPr>
            <a:r>
              <a:rPr lang="es-CL" sz="1550" dirty="0">
                <a:solidFill>
                  <a:srgbClr val="4E5A66"/>
                </a:solidFill>
                <a:highlight>
                  <a:srgbClr val="FFFFFF"/>
                </a:highlight>
              </a:rPr>
              <a:t>T4.1: Añadir orden de compra</a:t>
            </a:r>
          </a:p>
          <a:p>
            <a:pPr marL="457200" marR="0" lvl="0" indent="-327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5A66"/>
              </a:buClr>
              <a:buSzPts val="1550"/>
              <a:buChar char="-"/>
            </a:pPr>
            <a:r>
              <a:rPr lang="es-CL" sz="1550" dirty="0">
                <a:solidFill>
                  <a:srgbClr val="4E5A66"/>
                </a:solidFill>
                <a:highlight>
                  <a:srgbClr val="FFFFFF"/>
                </a:highlight>
              </a:rPr>
              <a:t>T4.2: Eliminar orden de compra</a:t>
            </a:r>
          </a:p>
          <a:p>
            <a:pPr marL="457200" marR="0" lvl="0" indent="-327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5A66"/>
              </a:buClr>
              <a:buSzPts val="1550"/>
              <a:buChar char="-"/>
            </a:pPr>
            <a:r>
              <a:rPr lang="es-CL" sz="1550" dirty="0">
                <a:solidFill>
                  <a:srgbClr val="4E5A66"/>
                </a:solidFill>
                <a:highlight>
                  <a:srgbClr val="FFFFFF"/>
                </a:highlight>
              </a:rPr>
              <a:t>T5.1: Modificar producto registrado</a:t>
            </a:r>
            <a:endParaRPr sz="1550" dirty="0">
              <a:solidFill>
                <a:srgbClr val="4E5A66"/>
              </a:solidFill>
              <a:highlight>
                <a:srgbClr val="FFFFFF"/>
              </a:highlight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50" dirty="0">
              <a:solidFill>
                <a:srgbClr val="4E5A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de4ddd3c4_1_9"/>
          <p:cNvSpPr txBox="1">
            <a:spLocks noGrp="1"/>
          </p:cNvSpPr>
          <p:nvPr>
            <p:ph type="title"/>
          </p:nvPr>
        </p:nvSpPr>
        <p:spPr>
          <a:xfrm>
            <a:off x="679804" y="1078179"/>
            <a:ext cx="1036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Cumplimiento del backlog</a:t>
            </a:r>
            <a:endParaRPr/>
          </a:p>
        </p:txBody>
      </p:sp>
      <p:sp>
        <p:nvSpPr>
          <p:cNvPr id="88" name="Google Shape;88;gdde4ddd3c4_1_9"/>
          <p:cNvSpPr txBox="1">
            <a:spLocks noGrp="1"/>
          </p:cNvSpPr>
          <p:nvPr>
            <p:ph type="body" idx="1"/>
          </p:nvPr>
        </p:nvSpPr>
        <p:spPr>
          <a:xfrm>
            <a:off x="671555" y="1572172"/>
            <a:ext cx="10848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dirty="0">
                <a:solidFill>
                  <a:schemeClr val="accent3"/>
                </a:solidFill>
              </a:rPr>
              <a:t>A continuación, se presentarán los criterios de aceptación de las historias.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89" name="Google Shape;89;gdde4ddd3c4_1_9"/>
          <p:cNvSpPr txBox="1"/>
          <p:nvPr/>
        </p:nvSpPr>
        <p:spPr>
          <a:xfrm>
            <a:off x="679800" y="2004675"/>
            <a:ext cx="6568800" cy="400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92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-"/>
            </a:pPr>
            <a:r>
              <a:rPr lang="es-CL" sz="1550" dirty="0">
                <a:solidFill>
                  <a:srgbClr val="4E5A66"/>
                </a:solidFill>
                <a:highlight>
                  <a:srgbClr val="FFFFFF"/>
                </a:highlight>
              </a:rPr>
              <a:t>La historia 1 se da como cumplida cuando el usuario es capaz de registrar en un formulario un producto con sus características especificas.</a:t>
            </a:r>
            <a:endParaRPr sz="1550" dirty="0">
              <a:solidFill>
                <a:srgbClr val="4E5A66"/>
              </a:solidFill>
              <a:highlight>
                <a:srgbClr val="FFFFFF"/>
              </a:highlight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50" dirty="0">
              <a:solidFill>
                <a:srgbClr val="4E5A66"/>
              </a:solidFill>
              <a:highlight>
                <a:srgbClr val="FFFFFF"/>
              </a:highlight>
            </a:endParaRPr>
          </a:p>
          <a:p>
            <a:pPr marL="457200" marR="0" lvl="0" indent="-3270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5A66"/>
              </a:buClr>
              <a:buSzPts val="1550"/>
              <a:buChar char="-"/>
            </a:pPr>
            <a:r>
              <a:rPr lang="es-CL" sz="1550" dirty="0">
                <a:solidFill>
                  <a:srgbClr val="4E5A66"/>
                </a:solidFill>
                <a:highlight>
                  <a:srgbClr val="FFFFFF"/>
                </a:highlight>
              </a:rPr>
              <a:t>La historia 2 se da como cumplida cuando el usuario es capaz de ver una tabla con todos los datos.</a:t>
            </a:r>
          </a:p>
          <a:p>
            <a:pPr marL="457200" marR="0" lvl="0" indent="-3270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5A66"/>
              </a:buClr>
              <a:buSzPts val="1550"/>
              <a:buChar char="-"/>
            </a:pPr>
            <a:endParaRPr lang="es-CL" sz="1550" dirty="0">
              <a:solidFill>
                <a:srgbClr val="4E5A66"/>
              </a:solidFill>
              <a:highlight>
                <a:srgbClr val="FFFFFF"/>
              </a:highlight>
            </a:endParaRPr>
          </a:p>
          <a:p>
            <a:pPr marL="457200" marR="0" lvl="0" indent="-3270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5A66"/>
              </a:buClr>
              <a:buSzPts val="1550"/>
              <a:buChar char="-"/>
            </a:pPr>
            <a:r>
              <a:rPr lang="es-CL" sz="1550" dirty="0">
                <a:solidFill>
                  <a:srgbClr val="4E5A66"/>
                </a:solidFill>
                <a:highlight>
                  <a:srgbClr val="FFFFFF"/>
                </a:highlight>
              </a:rPr>
              <a:t>La historia 3 se da como cumplida cuando el usuario es capaz de añadir/eliminar nuevos productos</a:t>
            </a:r>
          </a:p>
          <a:p>
            <a:pPr marL="457200" marR="0" lvl="0" indent="-3270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5A66"/>
              </a:buClr>
              <a:buSzPts val="1550"/>
              <a:buChar char="-"/>
            </a:pPr>
            <a:endParaRPr lang="es-CL" sz="1550" dirty="0">
              <a:solidFill>
                <a:srgbClr val="4E5A66"/>
              </a:solidFill>
              <a:highlight>
                <a:srgbClr val="FFFFFF"/>
              </a:highlight>
            </a:endParaRPr>
          </a:p>
          <a:p>
            <a:pPr marL="457200" marR="0" lvl="0" indent="-3270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5A66"/>
              </a:buClr>
              <a:buSzPts val="1550"/>
              <a:buChar char="-"/>
            </a:pPr>
            <a:r>
              <a:rPr lang="es-CL" sz="1550" dirty="0">
                <a:solidFill>
                  <a:srgbClr val="4E5A66"/>
                </a:solidFill>
                <a:highlight>
                  <a:srgbClr val="FFFFFF"/>
                </a:highlight>
              </a:rPr>
              <a:t>La historia 4 se da como cumplida cuando el usuario es capaz de añadir/eliminar ordenes de compra</a:t>
            </a:r>
          </a:p>
          <a:p>
            <a:pPr marL="457200" marR="0" lvl="0" indent="-3270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5A66"/>
              </a:buClr>
              <a:buSzPts val="1550"/>
              <a:buChar char="-"/>
            </a:pPr>
            <a:endParaRPr lang="es-CL" sz="1550" dirty="0">
              <a:solidFill>
                <a:srgbClr val="4E5A66"/>
              </a:solidFill>
              <a:highlight>
                <a:srgbClr val="FFFFFF"/>
              </a:highlight>
            </a:endParaRPr>
          </a:p>
          <a:p>
            <a:pPr marL="457200" marR="0" lvl="0" indent="-3270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5A66"/>
              </a:buClr>
              <a:buSzPts val="1550"/>
              <a:buChar char="-"/>
            </a:pPr>
            <a:r>
              <a:rPr lang="es-CL" sz="1550" dirty="0">
                <a:solidFill>
                  <a:srgbClr val="4E5A66"/>
                </a:solidFill>
                <a:highlight>
                  <a:srgbClr val="FFFFFF"/>
                </a:highlight>
              </a:rPr>
              <a:t>La historia 5 se da como cumplida cuando el usuario es capaz de modificar la información del producto registrado.</a:t>
            </a:r>
            <a:endParaRPr sz="1550" dirty="0">
              <a:solidFill>
                <a:srgbClr val="4E5A66"/>
              </a:solidFill>
              <a:highlight>
                <a:srgbClr val="FFFFFF"/>
              </a:highlight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50" dirty="0">
              <a:solidFill>
                <a:srgbClr val="4E5A66"/>
              </a:solidFill>
              <a:highlight>
                <a:srgbClr val="FFFFFF"/>
              </a:highlight>
            </a:endParaRPr>
          </a:p>
        </p:txBody>
      </p:sp>
      <p:pic>
        <p:nvPicPr>
          <p:cNvPr id="90" name="Google Shape;90;gdde4ddd3c4_1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3225" y="2580877"/>
            <a:ext cx="3029775" cy="30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e6ab665e8_0_26"/>
          <p:cNvSpPr txBox="1">
            <a:spLocks noGrp="1"/>
          </p:cNvSpPr>
          <p:nvPr>
            <p:ph type="title"/>
          </p:nvPr>
        </p:nvSpPr>
        <p:spPr>
          <a:xfrm>
            <a:off x="679804" y="1078179"/>
            <a:ext cx="1036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dirty="0"/>
              <a:t>Retrospectiva</a:t>
            </a:r>
            <a:endParaRPr dirty="0"/>
          </a:p>
        </p:txBody>
      </p:sp>
      <p:sp>
        <p:nvSpPr>
          <p:cNvPr id="96" name="Google Shape;96;gde6ab665e8_0_26"/>
          <p:cNvSpPr txBox="1">
            <a:spLocks noGrp="1"/>
          </p:cNvSpPr>
          <p:nvPr>
            <p:ph type="body" idx="1"/>
          </p:nvPr>
        </p:nvSpPr>
        <p:spPr>
          <a:xfrm>
            <a:off x="679805" y="1447497"/>
            <a:ext cx="10848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dirty="0">
                <a:solidFill>
                  <a:schemeClr val="accent3"/>
                </a:solidFill>
              </a:rPr>
              <a:t>R</a:t>
            </a:r>
            <a:r>
              <a:rPr lang="es-CL" dirty="0" err="1">
                <a:solidFill>
                  <a:schemeClr val="accent3"/>
                </a:solidFill>
              </a:rPr>
              <a:t>esumen</a:t>
            </a:r>
            <a:r>
              <a:rPr lang="es-CL" dirty="0">
                <a:solidFill>
                  <a:schemeClr val="accent3"/>
                </a:solidFill>
              </a:rPr>
              <a:t> de la retrospectiva del primer sprint</a:t>
            </a:r>
            <a:endParaRPr dirty="0">
              <a:solidFill>
                <a:schemeClr val="accent3"/>
              </a:solidFill>
            </a:endParaRP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6E9BEF8A-F967-41CE-871E-B60553E69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872127"/>
              </p:ext>
            </p:extLst>
          </p:nvPr>
        </p:nvGraphicFramePr>
        <p:xfrm>
          <a:off x="891357" y="2131060"/>
          <a:ext cx="10222845" cy="359466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07615">
                  <a:extLst>
                    <a:ext uri="{9D8B030D-6E8A-4147-A177-3AD203B41FA5}">
                      <a16:colId xmlns:a16="http://schemas.microsoft.com/office/drawing/2014/main" val="3147943733"/>
                    </a:ext>
                  </a:extLst>
                </a:gridCol>
                <a:gridCol w="3407615">
                  <a:extLst>
                    <a:ext uri="{9D8B030D-6E8A-4147-A177-3AD203B41FA5}">
                      <a16:colId xmlns:a16="http://schemas.microsoft.com/office/drawing/2014/main" val="1934509967"/>
                    </a:ext>
                  </a:extLst>
                </a:gridCol>
                <a:gridCol w="3407615">
                  <a:extLst>
                    <a:ext uri="{9D8B030D-6E8A-4147-A177-3AD203B41FA5}">
                      <a16:colId xmlns:a16="http://schemas.microsoft.com/office/drawing/2014/main" val="257186247"/>
                    </a:ext>
                  </a:extLst>
                </a:gridCol>
              </a:tblGrid>
              <a:tr h="546669">
                <a:tc>
                  <a:txBody>
                    <a:bodyPr/>
                    <a:lstStyle/>
                    <a:p>
                      <a:r>
                        <a:rPr lang="es-MX" dirty="0"/>
                        <a:t>Lo que ha funcionado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Que se puede mejorar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 que se compromete el equipo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531396"/>
                  </a:ext>
                </a:extLst>
              </a:tr>
              <a:tr h="546669">
                <a:tc>
                  <a:txBody>
                    <a:bodyPr/>
                    <a:lstStyle/>
                    <a:p>
                      <a:r>
                        <a:rPr lang="es-MX" dirty="0"/>
                        <a:t>La creación del formulario se realizo sin problema alguno.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Mejorar la distribución de tiempo para la definición del proyecto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Estudiar la implementación de validaciones mas especificas al momento de realizar registros/modificaciones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775706"/>
                  </a:ext>
                </a:extLst>
              </a:tr>
              <a:tr h="546669">
                <a:tc>
                  <a:txBody>
                    <a:bodyPr/>
                    <a:lstStyle/>
                    <a:p>
                      <a:r>
                        <a:rPr lang="es-MX" dirty="0"/>
                        <a:t>Se cumplen con los requerimientos solicitados del enunciado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Se debe mejorar la optimización de los tiempos al desarrollar procesos específicos, evitar la pérdida de tiempo intentando arreglar algo en vez de continuar.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Estudiar la implementación de validaciones de datos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31350"/>
                  </a:ext>
                </a:extLst>
              </a:tr>
              <a:tr h="546669">
                <a:tc>
                  <a:txBody>
                    <a:bodyPr/>
                    <a:lstStyle/>
                    <a:p>
                      <a:r>
                        <a:rPr lang="es-MX" dirty="0"/>
                        <a:t>Modificación de productos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Se puede mejorar la implementación y la validación mediante </a:t>
                      </a:r>
                      <a:r>
                        <a:rPr lang="es-MX" dirty="0" err="1"/>
                        <a:t>javascript</a:t>
                      </a:r>
                      <a:r>
                        <a:rPr lang="es-MX" dirty="0"/>
                        <a:t> para el ingreso de los nuevos datos del producto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220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2415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e6ab665e8_0_8"/>
          <p:cNvSpPr txBox="1">
            <a:spLocks noGrp="1"/>
          </p:cNvSpPr>
          <p:nvPr>
            <p:ph type="title"/>
          </p:nvPr>
        </p:nvSpPr>
        <p:spPr>
          <a:xfrm>
            <a:off x="679804" y="1078179"/>
            <a:ext cx="1036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Presentación del Software</a:t>
            </a:r>
            <a:endParaRPr/>
          </a:p>
        </p:txBody>
      </p:sp>
      <p:pic>
        <p:nvPicPr>
          <p:cNvPr id="3" name="Imagen 2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CA27DE7A-2CED-4842-BB62-F8A775B05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385" y="1633492"/>
            <a:ext cx="8893229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512</Words>
  <Application>Microsoft Office PowerPoint</Application>
  <PresentationFormat>Panorámica</PresentationFormat>
  <Paragraphs>77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Actividad Sumativa Tipo Problema 2.2</vt:lpstr>
      <vt:lpstr>Roles de Cada integrante</vt:lpstr>
      <vt:lpstr>Backlog</vt:lpstr>
      <vt:lpstr>Backlog</vt:lpstr>
      <vt:lpstr>Actividades</vt:lpstr>
      <vt:lpstr>Cumplimiento del backlog</vt:lpstr>
      <vt:lpstr>Retrospectiva</vt:lpstr>
      <vt:lpstr>Presentación del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Formativa Tipo Problema 1.2</dc:title>
  <dc:creator>Raquel Capilla Blázquez</dc:creator>
  <cp:lastModifiedBy>HUENUVIL CÁDIZ, LUCIANO A.</cp:lastModifiedBy>
  <cp:revision>8</cp:revision>
  <dcterms:created xsi:type="dcterms:W3CDTF">2021-06-01T18:44:00Z</dcterms:created>
  <dcterms:modified xsi:type="dcterms:W3CDTF">2021-06-23T21:48:55Z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2021-02-24T00:00:00Z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2021-06-01T00:00:00Z</vt:filetime>
  </property>
</Properties>
</file>