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11309350" cx="20104100"/>
  <p:notesSz cx="20104100" cy="11309350"/>
  <p:embeddedFontLst>
    <p:embeddedFont>
      <p:font typeface="Arial Black"/>
      <p:regular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51" roundtripDataSignature="AMtx7mj6zeG3vhALKkbJ/KwFiASJMZyK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font" Target="fonts/ArialBlack-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8712200" cy="56673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11387138" y="0"/>
            <a:ext cx="8712200" cy="56673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742613"/>
            <a:ext cx="8712200" cy="56673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11387138" y="10742613"/>
            <a:ext cx="8712200" cy="5667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p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CL"/>
              <a:t>MATI</a:t>
            </a:r>
            <a:endParaRPr/>
          </a:p>
        </p:txBody>
      </p:sp>
      <p:sp>
        <p:nvSpPr>
          <p:cNvPr id="150" name="Google Shape;150;p10: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CL"/>
              <a:t>MATI</a:t>
            </a:r>
            <a:endParaRPr/>
          </a:p>
        </p:txBody>
      </p:sp>
      <p:sp>
        <p:nvSpPr>
          <p:cNvPr id="155" name="Google Shape;155;p1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46: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CL"/>
              <a:t>MATI</a:t>
            </a:r>
            <a:endParaRPr/>
          </a:p>
        </p:txBody>
      </p:sp>
      <p:sp>
        <p:nvSpPr>
          <p:cNvPr id="167" name="Google Shape;167;p1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CL"/>
              <a:t>MATI</a:t>
            </a:r>
            <a:endParaRPr/>
          </a:p>
        </p:txBody>
      </p:sp>
      <p:sp>
        <p:nvSpPr>
          <p:cNvPr id="173" name="Google Shape;173;p1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30: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CL"/>
              <a:t>MATI</a:t>
            </a:r>
            <a:endParaRPr/>
          </a:p>
        </p:txBody>
      </p:sp>
      <p:sp>
        <p:nvSpPr>
          <p:cNvPr id="179" name="Google Shape;179;p30: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3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3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3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3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5:notes"/>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6:notes"/>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CL"/>
              <a:t>TODOS</a:t>
            </a:r>
            <a:endParaRPr/>
          </a:p>
        </p:txBody>
      </p:sp>
      <p:sp>
        <p:nvSpPr>
          <p:cNvPr id="207" name="Google Shape;207;p6: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p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20ff19c360_0_1: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320ff19c360_0_1: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20ff19c360_0_5: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CL"/>
              <a:t>TODOS</a:t>
            </a:r>
            <a:endParaRPr/>
          </a:p>
        </p:txBody>
      </p:sp>
      <p:sp>
        <p:nvSpPr>
          <p:cNvPr id="220" name="Google Shape;220;g320ff19c360_0_5: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3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3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36: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20ff19c360_1_6: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320ff19c360_1_6: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20ff19c360_0_13: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320ff19c360_0_13: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20ff19c360_1_1: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320ff19c360_1_1: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4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4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4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4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7: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37: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adf6d357f_0_13: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g31adf6d357f_0_13: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20ff19c360_0_21: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320ff19c360_0_21: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20ff19c360_0_17: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320ff19c360_0_17: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20ff19c360_0_30: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320ff19c360_0_30: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1adf6d357f_2_0: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1adf6d357f_2_0: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31adf6d357f_2_0:notes"/>
          <p:cNvSpPr txBox="1"/>
          <p:nvPr>
            <p:ph idx="12" type="sldNum"/>
          </p:nvPr>
        </p:nvSpPr>
        <p:spPr>
          <a:xfrm>
            <a:off x="11387138" y="10742613"/>
            <a:ext cx="8712300" cy="566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CL"/>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1adf6d357f_2_5: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1adf6d357f_2_5: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31adf6d357f_2_5:notes"/>
          <p:cNvSpPr txBox="1"/>
          <p:nvPr>
            <p:ph idx="12" type="sldNum"/>
          </p:nvPr>
        </p:nvSpPr>
        <p:spPr>
          <a:xfrm>
            <a:off x="11387138" y="10742613"/>
            <a:ext cx="8712300" cy="566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CL"/>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20ff19c360_0_26: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320ff19c360_0_26: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8: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38: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1adf6d357f_0_0: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31adf6d357f_0_0: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20ff19c360_0_39: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320ff19c360_0_39: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20ff19c360_0_44: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g320ff19c360_0_44: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9: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39: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20ff19c360_0_48: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320ff19c360_0_48: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20ff19c360_0_35: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320ff19c360_0_35: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1adf6d357f_0_4: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g31adf6d357f_0_4: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20ff19c360_1_15: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320ff19c360_1_15: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20ff19c360_1_24: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g320ff19c360_1_24: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0: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0: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4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CL"/>
              <a:t>MATI</a:t>
            </a:r>
            <a:endParaRPr/>
          </a:p>
        </p:txBody>
      </p:sp>
      <p:sp>
        <p:nvSpPr>
          <p:cNvPr id="134" name="Google Shape;134;p8: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2: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4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CL"/>
              <a:t>MATI</a:t>
            </a:r>
            <a:endParaRPr/>
          </a:p>
        </p:txBody>
      </p:sp>
      <p:sp>
        <p:nvSpPr>
          <p:cNvPr id="144" name="Google Shape;144;p9: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5" name="Shape 15"/>
        <p:cNvGrpSpPr/>
        <p:nvPr/>
      </p:nvGrpSpPr>
      <p:grpSpPr>
        <a:xfrm>
          <a:off x="0" y="0"/>
          <a:ext cx="0" cy="0"/>
          <a:chOff x="0" y="0"/>
          <a:chExt cx="0" cy="0"/>
        </a:xfrm>
      </p:grpSpPr>
      <p:pic>
        <p:nvPicPr>
          <p:cNvPr id="16" name="Google Shape;16;p17"/>
          <p:cNvPicPr preferRelativeResize="0"/>
          <p:nvPr/>
        </p:nvPicPr>
        <p:blipFill rotWithShape="1">
          <a:blip r:embed="rId2">
            <a:alphaModFix/>
          </a:blip>
          <a:srcRect b="0" l="0" r="0" t="0"/>
          <a:stretch/>
        </p:blipFill>
        <p:spPr>
          <a:xfrm>
            <a:off x="0" y="396"/>
            <a:ext cx="20104810" cy="11308953"/>
          </a:xfrm>
          <a:prstGeom prst="rect">
            <a:avLst/>
          </a:prstGeom>
          <a:noFill/>
          <a:ln>
            <a:noFill/>
          </a:ln>
        </p:spPr>
      </p:pic>
      <p:sp>
        <p:nvSpPr>
          <p:cNvPr id="17" name="Google Shape;17;p17"/>
          <p:cNvSpPr txBox="1"/>
          <p:nvPr>
            <p:ph type="ctrTitle"/>
          </p:nvPr>
        </p:nvSpPr>
        <p:spPr>
          <a:xfrm>
            <a:off x="2838209" y="8700548"/>
            <a:ext cx="6781800" cy="5847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3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7"/>
          <p:cNvSpPr txBox="1"/>
          <p:nvPr>
            <p:ph idx="1" type="subTitle"/>
          </p:nvPr>
        </p:nvSpPr>
        <p:spPr>
          <a:xfrm>
            <a:off x="2838209" y="9612314"/>
            <a:ext cx="8712681" cy="36933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24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7"/>
          <p:cNvSpPr/>
          <p:nvPr/>
        </p:nvSpPr>
        <p:spPr>
          <a:xfrm>
            <a:off x="2838209" y="9464675"/>
            <a:ext cx="8841105" cy="0"/>
          </a:xfrm>
          <a:custGeom>
            <a:rect b="b" l="l" r="r" t="t"/>
            <a:pathLst>
              <a:path extrusionOk="0" h="120000" w="8841105">
                <a:moveTo>
                  <a:pt x="0" y="0"/>
                </a:moveTo>
                <a:lnTo>
                  <a:pt x="8840652" y="0"/>
                </a:lnTo>
              </a:path>
            </a:pathLst>
          </a:custGeom>
          <a:noFill/>
          <a:ln cap="flat" cmpd="sng" w="10450">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60" name="Shape 60"/>
        <p:cNvGrpSpPr/>
        <p:nvPr/>
      </p:nvGrpSpPr>
      <p:grpSpPr>
        <a:xfrm>
          <a:off x="0" y="0"/>
          <a:ext cx="0" cy="0"/>
          <a:chOff x="0" y="0"/>
          <a:chExt cx="0" cy="0"/>
        </a:xfrm>
      </p:grpSpPr>
      <p:pic>
        <p:nvPicPr>
          <p:cNvPr id="61" name="Google Shape;61;p26"/>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62" name="Google Shape;62;p26"/>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63" name="Google Shape;63;p26"/>
          <p:cNvSpPr/>
          <p:nvPr/>
        </p:nvSpPr>
        <p:spPr>
          <a:xfrm>
            <a:off x="7004050" y="7331075"/>
            <a:ext cx="9892434" cy="2286000"/>
          </a:xfrm>
          <a:prstGeom prst="rect">
            <a:avLst/>
          </a:prstGeom>
          <a:solidFill>
            <a:schemeClr val="dk1">
              <a:alpha val="5843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4" name="Google Shape;64;p26"/>
          <p:cNvSpPr txBox="1"/>
          <p:nvPr>
            <p:ph type="title"/>
          </p:nvPr>
        </p:nvSpPr>
        <p:spPr>
          <a:xfrm>
            <a:off x="7432828" y="7658201"/>
            <a:ext cx="9020022" cy="153888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5000">
                <a:solidFill>
                  <a:srgbClr val="257CE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seño personalizado">
  <p:cSld name="3_Diseño personalizado">
    <p:spTree>
      <p:nvGrpSpPr>
        <p:cNvPr id="65" name="Shape 65"/>
        <p:cNvGrpSpPr/>
        <p:nvPr/>
      </p:nvGrpSpPr>
      <p:grpSpPr>
        <a:xfrm>
          <a:off x="0" y="0"/>
          <a:ext cx="0" cy="0"/>
          <a:chOff x="0" y="0"/>
          <a:chExt cx="0" cy="0"/>
        </a:xfrm>
      </p:grpSpPr>
      <p:pic>
        <p:nvPicPr>
          <p:cNvPr id="66" name="Google Shape;66;p27"/>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67" name="Google Shape;67;p27"/>
          <p:cNvSpPr txBox="1"/>
          <p:nvPr>
            <p:ph type="title"/>
          </p:nvPr>
        </p:nvSpPr>
        <p:spPr>
          <a:xfrm>
            <a:off x="6623050" y="7026275"/>
            <a:ext cx="9782022" cy="153888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68" name="Shape 6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69" name="Shape 6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pic>
        <p:nvPicPr>
          <p:cNvPr id="21" name="Google Shape;21;p18"/>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22" name="Google Shape;22;p18"/>
          <p:cNvSpPr txBox="1"/>
          <p:nvPr>
            <p:ph type="title"/>
          </p:nvPr>
        </p:nvSpPr>
        <p:spPr>
          <a:xfrm>
            <a:off x="6851650" y="7483475"/>
            <a:ext cx="9782022" cy="153888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3" name="Shape 23"/>
        <p:cNvGrpSpPr/>
        <p:nvPr/>
      </p:nvGrpSpPr>
      <p:grpSpPr>
        <a:xfrm>
          <a:off x="0" y="0"/>
          <a:ext cx="0" cy="0"/>
          <a:chOff x="0" y="0"/>
          <a:chExt cx="0" cy="0"/>
        </a:xfrm>
      </p:grpSpPr>
      <p:pic>
        <p:nvPicPr>
          <p:cNvPr id="24" name="Google Shape;24;p19"/>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25" name="Google Shape;25;p19"/>
          <p:cNvSpPr txBox="1"/>
          <p:nvPr>
            <p:ph type="title"/>
          </p:nvPr>
        </p:nvSpPr>
        <p:spPr>
          <a:xfrm>
            <a:off x="4794250" y="6950075"/>
            <a:ext cx="9782022" cy="1538883"/>
          </a:xfrm>
          <a:prstGeom prst="rect">
            <a:avLst/>
          </a:prstGeom>
          <a:noFill/>
          <a:ln>
            <a:noFill/>
          </a:ln>
        </p:spPr>
        <p:txBody>
          <a:bodyPr anchorCtr="0" anchor="t" bIns="0" lIns="0" spcFirstLastPara="1" rIns="0" wrap="square" tIns="0">
            <a:spAutoFit/>
          </a:bodyPr>
          <a:lstStyle>
            <a:lvl1pPr lvl="0" algn="r">
              <a:lnSpc>
                <a:spcPct val="100000"/>
              </a:lnSpc>
              <a:spcBef>
                <a:spcPts val="0"/>
              </a:spcBef>
              <a:spcAft>
                <a:spcPts val="0"/>
              </a:spcAft>
              <a:buSzPts val="1400"/>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26" name="Shape 26"/>
        <p:cNvGrpSpPr/>
        <p:nvPr/>
      </p:nvGrpSpPr>
      <p:grpSpPr>
        <a:xfrm>
          <a:off x="0" y="0"/>
          <a:ext cx="0" cy="0"/>
          <a:chOff x="0" y="0"/>
          <a:chExt cx="0" cy="0"/>
        </a:xfrm>
      </p:grpSpPr>
      <p:sp>
        <p:nvSpPr>
          <p:cNvPr id="27" name="Google Shape;27;p20"/>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0"/>
          <p:cNvSpPr/>
          <p:nvPr/>
        </p:nvSpPr>
        <p:spPr>
          <a:xfrm>
            <a:off x="-6350"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 name="Google Shape;29;p20"/>
          <p:cNvSpPr/>
          <p:nvPr/>
        </p:nvSpPr>
        <p:spPr>
          <a:xfrm>
            <a:off x="16938421" y="10202309"/>
            <a:ext cx="1576070" cy="511175"/>
          </a:xfrm>
          <a:custGeom>
            <a:rect b="b" l="l" r="r" t="t"/>
            <a:pathLst>
              <a:path extrusionOk="0" h="511175" w="1576069">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extrusionOk="0" h="511175" w="1576069">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69">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69">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 name="Google Shape;30;p20"/>
          <p:cNvSpPr/>
          <p:nvPr/>
        </p:nvSpPr>
        <p:spPr>
          <a:xfrm>
            <a:off x="18623540" y="10245307"/>
            <a:ext cx="378460" cy="469900"/>
          </a:xfrm>
          <a:custGeom>
            <a:rect b="b" l="l" r="r" t="t"/>
            <a:pathLst>
              <a:path extrusionOk="0" h="469900" w="378459">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31" name="Google Shape;31;p20"/>
          <p:cNvGrpSpPr/>
          <p:nvPr/>
        </p:nvGrpSpPr>
        <p:grpSpPr>
          <a:xfrm>
            <a:off x="19053919" y="10117702"/>
            <a:ext cx="427015" cy="597582"/>
            <a:chOff x="19053919" y="10117702"/>
            <a:chExt cx="427015" cy="597582"/>
          </a:xfrm>
        </p:grpSpPr>
        <p:sp>
          <p:nvSpPr>
            <p:cNvPr id="32" name="Google Shape;32;p20"/>
            <p:cNvSpPr/>
            <p:nvPr/>
          </p:nvSpPr>
          <p:spPr>
            <a:xfrm>
              <a:off x="19053919"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33" name="Google Shape;33;p20"/>
            <p:cNvPicPr preferRelativeResize="0"/>
            <p:nvPr/>
          </p:nvPicPr>
          <p:blipFill rotWithShape="1">
            <a:blip r:embed="rId2">
              <a:alphaModFix/>
            </a:blip>
            <a:srcRect b="0" l="0" r="0" t="0"/>
            <a:stretch/>
          </p:blipFill>
          <p:spPr>
            <a:xfrm>
              <a:off x="19368634" y="10117702"/>
              <a:ext cx="112300" cy="112268"/>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4" name="Shape 34"/>
        <p:cNvGrpSpPr/>
        <p:nvPr/>
      </p:nvGrpSpPr>
      <p:grpSpPr>
        <a:xfrm>
          <a:off x="0" y="0"/>
          <a:ext cx="0" cy="0"/>
          <a:chOff x="0" y="0"/>
          <a:chExt cx="0" cy="0"/>
        </a:xfrm>
      </p:grpSpPr>
      <p:pic>
        <p:nvPicPr>
          <p:cNvPr id="35" name="Google Shape;35;p21"/>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36" name="Google Shape;36;p21"/>
          <p:cNvPicPr preferRelativeResize="0"/>
          <p:nvPr/>
        </p:nvPicPr>
        <p:blipFill rotWithShape="1">
          <a:blip r:embed="rId3">
            <a:alphaModFix/>
          </a:blip>
          <a:srcRect b="0" l="0" r="0" t="0"/>
          <a:stretch/>
        </p:blipFill>
        <p:spPr>
          <a:xfrm>
            <a:off x="0" y="3340"/>
            <a:ext cx="20109342" cy="11305614"/>
          </a:xfrm>
          <a:prstGeom prst="rect">
            <a:avLst/>
          </a:prstGeom>
          <a:noFill/>
          <a:ln>
            <a:noFill/>
          </a:ln>
        </p:spPr>
      </p:pic>
      <p:sp>
        <p:nvSpPr>
          <p:cNvPr id="37" name="Google Shape;37;p21"/>
          <p:cNvSpPr/>
          <p:nvPr/>
        </p:nvSpPr>
        <p:spPr>
          <a:xfrm>
            <a:off x="755650" y="6264275"/>
            <a:ext cx="9892434" cy="2286000"/>
          </a:xfrm>
          <a:prstGeom prst="rect">
            <a:avLst/>
          </a:prstGeom>
          <a:solidFill>
            <a:schemeClr val="dk1">
              <a:alpha val="5843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 name="Google Shape;38;p21"/>
          <p:cNvSpPr txBox="1"/>
          <p:nvPr>
            <p:ph type="title"/>
          </p:nvPr>
        </p:nvSpPr>
        <p:spPr>
          <a:xfrm>
            <a:off x="1184428" y="6591401"/>
            <a:ext cx="9020022" cy="153888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5000">
                <a:solidFill>
                  <a:srgbClr val="257CE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22"/>
          <p:cNvSpPr/>
          <p:nvPr/>
        </p:nvSpPr>
        <p:spPr>
          <a:xfrm>
            <a:off x="727227" y="10202309"/>
            <a:ext cx="1576070" cy="511175"/>
          </a:xfrm>
          <a:custGeom>
            <a:rect b="b" l="l" r="r" t="t"/>
            <a:pathLst>
              <a:path extrusionOk="0" h="511175" w="1576070">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extrusionOk="0" h="511175" w="1576070">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70">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70">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 name="Google Shape;41;p22"/>
          <p:cNvSpPr/>
          <p:nvPr/>
        </p:nvSpPr>
        <p:spPr>
          <a:xfrm>
            <a:off x="2412348" y="10245307"/>
            <a:ext cx="378460" cy="469900"/>
          </a:xfrm>
          <a:custGeom>
            <a:rect b="b" l="l" r="r" t="t"/>
            <a:pathLst>
              <a:path extrusionOk="0" h="469900" w="37846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42" name="Google Shape;42;p22"/>
          <p:cNvGrpSpPr/>
          <p:nvPr/>
        </p:nvGrpSpPr>
        <p:grpSpPr>
          <a:xfrm>
            <a:off x="2842727" y="10117702"/>
            <a:ext cx="427015" cy="597582"/>
            <a:chOff x="2842727" y="10117702"/>
            <a:chExt cx="427015" cy="597582"/>
          </a:xfrm>
        </p:grpSpPr>
        <p:sp>
          <p:nvSpPr>
            <p:cNvPr id="43" name="Google Shape;43;p22"/>
            <p:cNvSpPr/>
            <p:nvPr/>
          </p:nvSpPr>
          <p:spPr>
            <a:xfrm>
              <a:off x="2842727"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44" name="Google Shape;44;p22"/>
            <p:cNvPicPr preferRelativeResize="0"/>
            <p:nvPr/>
          </p:nvPicPr>
          <p:blipFill rotWithShape="1">
            <a:blip r:embed="rId2">
              <a:alphaModFix/>
            </a:blip>
            <a:srcRect b="0" l="0" r="0" t="0"/>
            <a:stretch/>
          </p:blipFill>
          <p:spPr>
            <a:xfrm>
              <a:off x="3157442" y="10117702"/>
              <a:ext cx="112300" cy="112268"/>
            </a:xfrm>
            <a:prstGeom prst="rect">
              <a:avLst/>
            </a:prstGeom>
            <a:noFill/>
            <a:ln>
              <a:noFill/>
            </a:ln>
          </p:spPr>
        </p:pic>
      </p:grpSp>
      <p:sp>
        <p:nvSpPr>
          <p:cNvPr id="45" name="Google Shape;45;p22"/>
          <p:cNvSpPr/>
          <p:nvPr/>
        </p:nvSpPr>
        <p:spPr>
          <a:xfrm>
            <a:off x="17840597"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 name="Google Shape;46;p22"/>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lvl1pPr indent="-228600" lvl="0" marL="457200" algn="r">
              <a:lnSpc>
                <a:spcPct val="100000"/>
              </a:lnSpc>
              <a:spcBef>
                <a:spcPts val="0"/>
              </a:spcBef>
              <a:spcAft>
                <a:spcPts val="0"/>
              </a:spcAft>
              <a:buSzPts val="1400"/>
              <a:buNone/>
              <a:defRPr b="1" sz="4800">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Diseño personalizado">
  <p:cSld name="5_Diseño personalizado">
    <p:spTree>
      <p:nvGrpSpPr>
        <p:cNvPr id="47" name="Shape 47"/>
        <p:cNvGrpSpPr/>
        <p:nvPr/>
      </p:nvGrpSpPr>
      <p:grpSpPr>
        <a:xfrm>
          <a:off x="0" y="0"/>
          <a:ext cx="0" cy="0"/>
          <a:chOff x="0" y="0"/>
          <a:chExt cx="0" cy="0"/>
        </a:xfrm>
      </p:grpSpPr>
      <p:pic>
        <p:nvPicPr>
          <p:cNvPr id="48" name="Google Shape;48;p23"/>
          <p:cNvPicPr preferRelativeResize="0"/>
          <p:nvPr/>
        </p:nvPicPr>
        <p:blipFill rotWithShape="1">
          <a:blip r:embed="rId2">
            <a:alphaModFix/>
          </a:blip>
          <a:srcRect b="0" l="0" r="0" t="0"/>
          <a:stretch/>
        </p:blipFill>
        <p:spPr>
          <a:xfrm>
            <a:off x="-1" y="3340"/>
            <a:ext cx="20110047" cy="11306010"/>
          </a:xfrm>
          <a:prstGeom prst="rect">
            <a:avLst/>
          </a:prstGeom>
          <a:noFill/>
          <a:ln>
            <a:noFill/>
          </a:ln>
        </p:spPr>
      </p:pic>
      <p:sp>
        <p:nvSpPr>
          <p:cNvPr id="49" name="Google Shape;49;p23"/>
          <p:cNvSpPr txBox="1"/>
          <p:nvPr>
            <p:ph type="title"/>
          </p:nvPr>
        </p:nvSpPr>
        <p:spPr>
          <a:xfrm>
            <a:off x="831850" y="7178675"/>
            <a:ext cx="9782022" cy="1538883"/>
          </a:xfrm>
          <a:prstGeom prst="rect">
            <a:avLst/>
          </a:prstGeom>
          <a:noFill/>
          <a:ln>
            <a:noFill/>
          </a:ln>
        </p:spPr>
        <p:txBody>
          <a:bodyPr anchorCtr="0" anchor="t" bIns="0" lIns="0" spcFirstLastPara="1" rIns="0" wrap="square" tIns="0">
            <a:spAutoFit/>
          </a:bodyPr>
          <a:lstStyle>
            <a:lvl1pPr lvl="0" algn="r">
              <a:lnSpc>
                <a:spcPct val="100000"/>
              </a:lnSpc>
              <a:spcBef>
                <a:spcPts val="0"/>
              </a:spcBef>
              <a:spcAft>
                <a:spcPts val="0"/>
              </a:spcAft>
              <a:buSzPts val="1400"/>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Diseño personalizado">
  <p:cSld name="6_Diseño personalizado">
    <p:spTree>
      <p:nvGrpSpPr>
        <p:cNvPr id="50" name="Shape 50"/>
        <p:cNvGrpSpPr/>
        <p:nvPr/>
      </p:nvGrpSpPr>
      <p:grpSpPr>
        <a:xfrm>
          <a:off x="0" y="0"/>
          <a:ext cx="0" cy="0"/>
          <a:chOff x="0" y="0"/>
          <a:chExt cx="0" cy="0"/>
        </a:xfrm>
      </p:grpSpPr>
      <p:pic>
        <p:nvPicPr>
          <p:cNvPr id="51" name="Google Shape;51;p24"/>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52" name="Google Shape;52;p24"/>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53" name="Google Shape;53;p24"/>
          <p:cNvSpPr/>
          <p:nvPr/>
        </p:nvSpPr>
        <p:spPr>
          <a:xfrm>
            <a:off x="7232650" y="7880350"/>
            <a:ext cx="9892434" cy="2286000"/>
          </a:xfrm>
          <a:prstGeom prst="rect">
            <a:avLst/>
          </a:prstGeom>
          <a:solidFill>
            <a:schemeClr val="dk1">
              <a:alpha val="5843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4" name="Google Shape;54;p24"/>
          <p:cNvSpPr txBox="1"/>
          <p:nvPr>
            <p:ph type="title"/>
          </p:nvPr>
        </p:nvSpPr>
        <p:spPr>
          <a:xfrm>
            <a:off x="7661428" y="8207476"/>
            <a:ext cx="9020022" cy="153888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5000">
                <a:solidFill>
                  <a:srgbClr val="257CE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Diseño personalizado">
  <p:cSld name="4_Diseño personalizado">
    <p:spTree>
      <p:nvGrpSpPr>
        <p:cNvPr id="55" name="Shape 55"/>
        <p:cNvGrpSpPr/>
        <p:nvPr/>
      </p:nvGrpSpPr>
      <p:grpSpPr>
        <a:xfrm>
          <a:off x="0" y="0"/>
          <a:ext cx="0" cy="0"/>
          <a:chOff x="0" y="0"/>
          <a:chExt cx="0" cy="0"/>
        </a:xfrm>
      </p:grpSpPr>
      <p:pic>
        <p:nvPicPr>
          <p:cNvPr id="56" name="Google Shape;56;p25"/>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57" name="Google Shape;57;p25"/>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58" name="Google Shape;58;p25"/>
          <p:cNvSpPr/>
          <p:nvPr/>
        </p:nvSpPr>
        <p:spPr>
          <a:xfrm>
            <a:off x="4413250" y="4206875"/>
            <a:ext cx="9892434" cy="2286000"/>
          </a:xfrm>
          <a:prstGeom prst="rect">
            <a:avLst/>
          </a:prstGeom>
          <a:solidFill>
            <a:schemeClr val="dk1">
              <a:alpha val="5843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9" name="Google Shape;59;p25"/>
          <p:cNvSpPr txBox="1"/>
          <p:nvPr>
            <p:ph type="title"/>
          </p:nvPr>
        </p:nvSpPr>
        <p:spPr>
          <a:xfrm>
            <a:off x="4842028" y="4534001"/>
            <a:ext cx="9020022" cy="153888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5000">
                <a:solidFill>
                  <a:srgbClr val="257CE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12314421" y="714594"/>
            <a:ext cx="5259705" cy="915669"/>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5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6"/>
          <p:cNvSpPr txBox="1"/>
          <p:nvPr>
            <p:ph idx="1" type="body"/>
          </p:nvPr>
        </p:nvSpPr>
        <p:spPr>
          <a:xfrm>
            <a:off x="1005205" y="2601150"/>
            <a:ext cx="18093690" cy="7464171"/>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2" name="Google Shape;12;p16"/>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6"/>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16"/>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9.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3.png"/><Relationship Id="rId4" Type="http://schemas.openxmlformats.org/officeDocument/2006/relationships/image" Target="../media/image19.png"/><Relationship Id="rId5"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hyperlink" Target="http://drive.google.com/file/d/1aD7eY0rR2ZANPCk_AfWUwXLlS0_MHD8l/view" TargetMode="Externa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hyperlink" Target="http://drive.google.com/file/d/1kxVIOr5Vbagf_-_5DrnxbyLQvzQYckCl/view" TargetMode="External"/><Relationship Id="rId4" Type="http://schemas.openxmlformats.org/officeDocument/2006/relationships/image" Target="../media/image2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hyperlink" Target="http://drive.google.com/file/d/1byZxcyvsH2lzEVNrSkqPxzshfwyTqVCL/view" TargetMode="External"/><Relationship Id="rId4" Type="http://schemas.openxmlformats.org/officeDocument/2006/relationships/image" Target="../media/image27.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28.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18.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ph type="ctrTitle"/>
          </p:nvPr>
        </p:nvSpPr>
        <p:spPr>
          <a:xfrm>
            <a:off x="3308349" y="8626475"/>
            <a:ext cx="87495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sz="4800"/>
              <a:t>	Mayan</a:t>
            </a:r>
            <a:endParaRPr sz="4800"/>
          </a:p>
        </p:txBody>
      </p:sp>
      <p:sp>
        <p:nvSpPr>
          <p:cNvPr id="75" name="Google Shape;75;p1"/>
          <p:cNvSpPr txBox="1"/>
          <p:nvPr>
            <p:ph idx="1" type="subTitle"/>
          </p:nvPr>
        </p:nvSpPr>
        <p:spPr>
          <a:xfrm>
            <a:off x="3727450" y="9617075"/>
            <a:ext cx="7911300" cy="1477800"/>
          </a:xfrm>
          <a:prstGeom prst="rect">
            <a:avLst/>
          </a:prstGeom>
          <a:noFill/>
          <a:ln>
            <a:noFill/>
          </a:ln>
        </p:spPr>
        <p:txBody>
          <a:bodyPr anchorCtr="0" anchor="t" bIns="0" lIns="0" spcFirstLastPara="1" rIns="0" wrap="square" tIns="0">
            <a:spAutoFit/>
          </a:bodyPr>
          <a:lstStyle/>
          <a:p>
            <a:pPr indent="-342900" lvl="0" marL="342900" rtl="0" algn="l">
              <a:lnSpc>
                <a:spcPct val="100000"/>
              </a:lnSpc>
              <a:spcBef>
                <a:spcPts val="0"/>
              </a:spcBef>
              <a:spcAft>
                <a:spcPts val="0"/>
              </a:spcAft>
              <a:buClr>
                <a:schemeClr val="lt1"/>
              </a:buClr>
              <a:buSzPts val="2400"/>
              <a:buFont typeface="Arial"/>
              <a:buChar char="•"/>
            </a:pPr>
            <a:r>
              <a:rPr lang="es-CL"/>
              <a:t>Luciano Painevilo</a:t>
            </a:r>
            <a:endParaRPr/>
          </a:p>
          <a:p>
            <a:pPr indent="-342900" lvl="0" marL="342900" rtl="0" algn="l">
              <a:lnSpc>
                <a:spcPct val="100000"/>
              </a:lnSpc>
              <a:spcBef>
                <a:spcPts val="0"/>
              </a:spcBef>
              <a:spcAft>
                <a:spcPts val="0"/>
              </a:spcAft>
              <a:buClr>
                <a:schemeClr val="lt1"/>
              </a:buClr>
              <a:buSzPts val="2400"/>
              <a:buFont typeface="Arial"/>
              <a:buChar char="•"/>
            </a:pPr>
            <a:r>
              <a:rPr lang="es-CL"/>
              <a:t>Matias Briones </a:t>
            </a:r>
            <a:endParaRPr/>
          </a:p>
          <a:p>
            <a:pPr indent="-342900" lvl="0" marL="342900" rtl="0" algn="l">
              <a:lnSpc>
                <a:spcPct val="100000"/>
              </a:lnSpc>
              <a:spcBef>
                <a:spcPts val="0"/>
              </a:spcBef>
              <a:spcAft>
                <a:spcPts val="0"/>
              </a:spcAft>
              <a:buClr>
                <a:schemeClr val="lt1"/>
              </a:buClr>
              <a:buSzPts val="2400"/>
              <a:buFont typeface="Arial"/>
              <a:buChar char="•"/>
            </a:pPr>
            <a:r>
              <a:rPr lang="es-CL"/>
              <a:t>Ignacio Canio</a:t>
            </a:r>
            <a:endParaRPr>
              <a:latin typeface="Arial"/>
              <a:ea typeface="Arial"/>
              <a:cs typeface="Arial"/>
              <a:sym typeface="Arial"/>
            </a:endParaRPr>
          </a:p>
          <a:p>
            <a:pPr indent="0" lvl="0" marL="0" rtl="0" algn="l">
              <a:lnSpc>
                <a:spcPct val="100000"/>
              </a:lnSpc>
              <a:spcBef>
                <a:spcPts val="0"/>
              </a:spcBef>
              <a:spcAft>
                <a:spcPts val="0"/>
              </a:spcAft>
              <a:buSzPts val="1400"/>
              <a:buNone/>
            </a:pPr>
            <a:r>
              <a:rPr b="1" lang="es-CL" sz="2400">
                <a:latin typeface="Arial"/>
                <a:ea typeface="Arial"/>
                <a:cs typeface="Arial"/>
                <a:sym typeface="Arial"/>
              </a:rPr>
              <a:t>				Maipú, </a:t>
            </a:r>
            <a:r>
              <a:rPr b="1" lang="es-CL"/>
              <a:t>28</a:t>
            </a:r>
            <a:r>
              <a:rPr b="1" lang="es-CL" sz="2400">
                <a:latin typeface="Arial"/>
                <a:ea typeface="Arial"/>
                <a:cs typeface="Arial"/>
                <a:sym typeface="Arial"/>
              </a:rPr>
              <a:t> </a:t>
            </a:r>
            <a:r>
              <a:rPr b="1" lang="es-CL"/>
              <a:t>noviembre</a:t>
            </a:r>
            <a:r>
              <a:rPr b="1" lang="es-CL" sz="2400">
                <a:latin typeface="Arial"/>
                <a:ea typeface="Arial"/>
                <a:cs typeface="Arial"/>
                <a:sym typeface="Arial"/>
              </a:rPr>
              <a:t> 2024</a:t>
            </a:r>
            <a:endParaRPr/>
          </a:p>
        </p:txBody>
      </p:sp>
      <p:sp>
        <p:nvSpPr>
          <p:cNvPr id="76" name="Google Shape;76;p1"/>
          <p:cNvSpPr/>
          <p:nvPr/>
        </p:nvSpPr>
        <p:spPr>
          <a:xfrm>
            <a:off x="14014450" y="3444875"/>
            <a:ext cx="4887877"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s-CL" sz="6000" u="none" cap="none" strike="noStrike">
                <a:solidFill>
                  <a:schemeClr val="lt1"/>
                </a:solidFill>
                <a:latin typeface="Arial Black"/>
                <a:ea typeface="Arial Black"/>
                <a:cs typeface="Arial Black"/>
                <a:sym typeface="Arial Black"/>
              </a:rPr>
              <a:t>CAPSTONE</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idx="1" type="body"/>
          </p:nvPr>
        </p:nvSpPr>
        <p:spPr>
          <a:xfrm>
            <a:off x="1368911" y="2571780"/>
            <a:ext cx="16792500" cy="3765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0" lang="es-CL" sz="3600"/>
              <a:t>El problema nace cuando la página al tener poca (cero) mantención, comenzaba a tener problemas de estabilidad y de organización del contenido de la página.</a:t>
            </a:r>
            <a:endParaRPr b="0" sz="3600"/>
          </a:p>
          <a:p>
            <a:pPr indent="0" lvl="0" marL="0" rtl="0" algn="l">
              <a:lnSpc>
                <a:spcPct val="100000"/>
              </a:lnSpc>
              <a:spcBef>
                <a:spcPts val="1000"/>
              </a:spcBef>
              <a:spcAft>
                <a:spcPts val="0"/>
              </a:spcAft>
              <a:buSzPts val="1400"/>
              <a:buNone/>
            </a:pPr>
            <a:r>
              <a:rPr b="0" lang="es-CL" sz="3600"/>
              <a:t>La empresa trabajaba con una informática externa quien fue la desarrolladora del sitio pero al ser externa dejó de mantener relación con la empresa por lo que la página fue quedando en obsolescencia.</a:t>
            </a:r>
            <a:endParaRPr b="0" sz="3600"/>
          </a:p>
          <a:p>
            <a:pPr indent="0" lvl="0" marL="0" rtl="0" algn="r">
              <a:lnSpc>
                <a:spcPct val="100000"/>
              </a:lnSpc>
              <a:spcBef>
                <a:spcPts val="1000"/>
              </a:spcBef>
              <a:spcAft>
                <a:spcPts val="0"/>
              </a:spcAft>
              <a:buSzPts val="1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nvSpPr>
        <p:spPr>
          <a:xfrm>
            <a:off x="4718050" y="4177347"/>
            <a:ext cx="19050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6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1"/>
          <p:cNvSpPr txBox="1"/>
          <p:nvPr>
            <p:ph type="title"/>
          </p:nvPr>
        </p:nvSpPr>
        <p:spPr>
          <a:xfrm>
            <a:off x="4794250" y="5349875"/>
            <a:ext cx="9020022" cy="1015663"/>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sz="6600"/>
              <a:t>Solución del problema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6"/>
          <p:cNvSpPr txBox="1"/>
          <p:nvPr>
            <p:ph type="title"/>
          </p:nvPr>
        </p:nvSpPr>
        <p:spPr>
          <a:xfrm>
            <a:off x="6900309" y="618467"/>
            <a:ext cx="169884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Solución</a:t>
            </a:r>
            <a:endParaRPr/>
          </a:p>
        </p:txBody>
      </p:sp>
      <p:sp>
        <p:nvSpPr>
          <p:cNvPr id="164" name="Google Shape;164;p46"/>
          <p:cNvSpPr txBox="1"/>
          <p:nvPr/>
        </p:nvSpPr>
        <p:spPr>
          <a:xfrm>
            <a:off x="537325" y="2173775"/>
            <a:ext cx="16988400" cy="2755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3500"/>
          </a:p>
          <a:p>
            <a:pPr indent="0" lvl="0" marL="0" marR="0" rtl="0" algn="l">
              <a:lnSpc>
                <a:spcPct val="100000"/>
              </a:lnSpc>
              <a:spcBef>
                <a:spcPts val="0"/>
              </a:spcBef>
              <a:spcAft>
                <a:spcPts val="0"/>
              </a:spcAft>
              <a:buClr>
                <a:srgbClr val="000000"/>
              </a:buClr>
              <a:buSzPts val="1400"/>
              <a:buFont typeface="Arial"/>
              <a:buNone/>
            </a:pPr>
            <a:r>
              <a:rPr lang="es-CL" sz="3600">
                <a:solidFill>
                  <a:schemeClr val="dk1"/>
                </a:solidFill>
              </a:rPr>
              <a:t>Diseñar y desarrollar un sistema </a:t>
            </a:r>
            <a:r>
              <a:rPr lang="es-CL" sz="3600">
                <a:solidFill>
                  <a:schemeClr val="dk1"/>
                </a:solidFill>
              </a:rPr>
              <a:t>informático</a:t>
            </a:r>
            <a:r>
              <a:rPr lang="es-CL" sz="3600">
                <a:solidFill>
                  <a:schemeClr val="dk1"/>
                </a:solidFill>
              </a:rPr>
              <a:t>, funcional e intuitivo que permita a "Mayan" optimizar sus operaciones, mejorar la experiencia de compra de sus clientes y posicionarse como un líder en el mercado de artículos corporativos al por mayor.</a:t>
            </a:r>
            <a:endParaRPr i="0" sz="3600" u="none" cap="none" strike="noStrike">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nvSpPr>
        <p:spPr>
          <a:xfrm>
            <a:off x="7461250" y="7225347"/>
            <a:ext cx="19050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6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3"/>
          <p:cNvSpPr txBox="1"/>
          <p:nvPr>
            <p:ph type="title"/>
          </p:nvPr>
        </p:nvSpPr>
        <p:spPr>
          <a:xfrm>
            <a:off x="7553450" y="7550075"/>
            <a:ext cx="9020100" cy="2031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sz="6600"/>
              <a:t>Objetivo general y específicos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2"/>
          <p:cNvSpPr txBox="1"/>
          <p:nvPr>
            <p:ph type="title"/>
          </p:nvPr>
        </p:nvSpPr>
        <p:spPr>
          <a:xfrm>
            <a:off x="1405355" y="2190468"/>
            <a:ext cx="16988400" cy="3582900"/>
          </a:xfrm>
          <a:prstGeom prst="rect">
            <a:avLst/>
          </a:prstGeom>
          <a:noFill/>
          <a:ln>
            <a:noFill/>
          </a:ln>
        </p:spPr>
        <p:txBody>
          <a:bodyPr anchorCtr="0" anchor="t" bIns="0" lIns="0" spcFirstLastPara="1" rIns="0" wrap="square" tIns="0">
            <a:spAutoFit/>
          </a:bodyPr>
          <a:lstStyle/>
          <a:p>
            <a:pPr indent="0" lvl="0" marL="0" rtl="0" algn="l">
              <a:lnSpc>
                <a:spcPct val="107916"/>
              </a:lnSpc>
              <a:spcBef>
                <a:spcPts val="1200"/>
              </a:spcBef>
              <a:spcAft>
                <a:spcPts val="0"/>
              </a:spcAft>
              <a:buClr>
                <a:schemeClr val="dk1"/>
              </a:buClr>
              <a:buSzPts val="1100"/>
              <a:buFont typeface="Arial"/>
              <a:buNone/>
            </a:pPr>
            <a:r>
              <a:rPr lang="es-CL" sz="3700"/>
              <a:t>Objetivos Generales:</a:t>
            </a:r>
            <a:endParaRPr sz="3700"/>
          </a:p>
          <a:p>
            <a:pPr indent="-457200" lvl="0" marL="457200" rtl="0" algn="l">
              <a:spcBef>
                <a:spcPts val="1200"/>
              </a:spcBef>
              <a:spcAft>
                <a:spcPts val="0"/>
              </a:spcAft>
              <a:buClr>
                <a:schemeClr val="dk1"/>
              </a:buClr>
              <a:buSzPts val="3600"/>
              <a:buFont typeface="Calibri"/>
              <a:buAutoNum type="arabicPeriod"/>
            </a:pPr>
            <a:r>
              <a:rPr b="0" lang="es-CL" sz="3600">
                <a:latin typeface="Calibri"/>
                <a:ea typeface="Calibri"/>
                <a:cs typeface="Calibri"/>
                <a:sym typeface="Calibri"/>
              </a:rPr>
              <a:t>Optimización del Proceso de Compra para Clientes</a:t>
            </a:r>
            <a:endParaRPr b="0" sz="3600">
              <a:latin typeface="Calibri"/>
              <a:ea typeface="Calibri"/>
              <a:cs typeface="Calibri"/>
              <a:sym typeface="Calibri"/>
            </a:endParaRPr>
          </a:p>
          <a:p>
            <a:pPr indent="-457200" lvl="0" marL="457200" rtl="0" algn="l">
              <a:spcBef>
                <a:spcPts val="0"/>
              </a:spcBef>
              <a:spcAft>
                <a:spcPts val="0"/>
              </a:spcAft>
              <a:buClr>
                <a:schemeClr val="dk1"/>
              </a:buClr>
              <a:buSzPts val="3600"/>
              <a:buFont typeface="Calibri"/>
              <a:buAutoNum type="arabicPeriod"/>
            </a:pPr>
            <a:r>
              <a:rPr b="0" lang="es-CL" sz="3600">
                <a:latin typeface="Calibri"/>
                <a:ea typeface="Calibri"/>
                <a:cs typeface="Calibri"/>
                <a:sym typeface="Calibri"/>
              </a:rPr>
              <a:t>Gestión Administrativa del Sitio Web</a:t>
            </a:r>
            <a:endParaRPr b="0" sz="3600">
              <a:latin typeface="Calibri"/>
              <a:ea typeface="Calibri"/>
              <a:cs typeface="Calibri"/>
              <a:sym typeface="Calibri"/>
            </a:endParaRPr>
          </a:p>
          <a:p>
            <a:pPr indent="-457200" lvl="0" marL="457200" rtl="0" algn="l">
              <a:spcBef>
                <a:spcPts val="0"/>
              </a:spcBef>
              <a:spcAft>
                <a:spcPts val="0"/>
              </a:spcAft>
              <a:buClr>
                <a:schemeClr val="dk1"/>
              </a:buClr>
              <a:buSzPts val="3600"/>
              <a:buFont typeface="Calibri"/>
              <a:buAutoNum type="arabicPeriod"/>
            </a:pPr>
            <a:r>
              <a:rPr b="0" lang="es-CL" sz="3600">
                <a:latin typeface="Calibri"/>
                <a:ea typeface="Calibri"/>
                <a:cs typeface="Calibri"/>
                <a:sym typeface="Calibri"/>
              </a:rPr>
              <a:t> Mejora la experiencia de usuario (UX/UI)</a:t>
            </a:r>
            <a:endParaRPr b="0" sz="3600">
              <a:latin typeface="Calibri"/>
              <a:ea typeface="Calibri"/>
              <a:cs typeface="Calibri"/>
              <a:sym typeface="Calibri"/>
            </a:endParaRPr>
          </a:p>
          <a:p>
            <a:pPr indent="-419100" lvl="0" marL="457200" rtl="0" algn="l">
              <a:lnSpc>
                <a:spcPct val="107916"/>
              </a:lnSpc>
              <a:spcBef>
                <a:spcPts val="0"/>
              </a:spcBef>
              <a:spcAft>
                <a:spcPts val="0"/>
              </a:spcAft>
              <a:buSzPts val="3000"/>
              <a:buAutoNum type="arabicPeriod"/>
            </a:pPr>
            <a:r>
              <a:rPr b="0" lang="es-CL" sz="3600">
                <a:latin typeface="Calibri"/>
                <a:ea typeface="Calibri"/>
                <a:cs typeface="Calibri"/>
                <a:sym typeface="Calibri"/>
              </a:rPr>
              <a:t>Optimización del Proceso de Realización de Pedidos</a:t>
            </a:r>
            <a:br>
              <a:rPr b="0" lang="es-CL" sz="3600">
                <a:solidFill>
                  <a:schemeClr val="dk1"/>
                </a:solidFill>
              </a:rPr>
            </a:br>
            <a:endParaRPr b="0" sz="3600"/>
          </a:p>
        </p:txBody>
      </p:sp>
      <p:pic>
        <p:nvPicPr>
          <p:cNvPr id="176" name="Google Shape;176;p12"/>
          <p:cNvPicPr preferRelativeResize="0"/>
          <p:nvPr/>
        </p:nvPicPr>
        <p:blipFill>
          <a:blip r:embed="rId3">
            <a:alphaModFix/>
          </a:blip>
          <a:stretch>
            <a:fillRect/>
          </a:stretch>
        </p:blipFill>
        <p:spPr>
          <a:xfrm>
            <a:off x="12266050" y="7356351"/>
            <a:ext cx="2483425" cy="2483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1752578" y="2059523"/>
            <a:ext cx="169884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sz="4800"/>
              <a:t>Objetivo</a:t>
            </a:r>
            <a:r>
              <a:rPr lang="es-CL"/>
              <a:t>s </a:t>
            </a:r>
            <a:r>
              <a:rPr lang="es-CL" sz="4800"/>
              <a:t>específicos </a:t>
            </a:r>
            <a:endParaRPr/>
          </a:p>
        </p:txBody>
      </p:sp>
      <p:sp>
        <p:nvSpPr>
          <p:cNvPr id="182" name="Google Shape;182;p30"/>
          <p:cNvSpPr txBox="1"/>
          <p:nvPr/>
        </p:nvSpPr>
        <p:spPr>
          <a:xfrm>
            <a:off x="1666075" y="2972750"/>
            <a:ext cx="13041000" cy="6095400"/>
          </a:xfrm>
          <a:prstGeom prst="rect">
            <a:avLst/>
          </a:prstGeom>
          <a:noFill/>
          <a:ln>
            <a:noFill/>
          </a:ln>
        </p:spPr>
        <p:txBody>
          <a:bodyPr anchorCtr="0" anchor="t" bIns="45700" lIns="91425" spcFirstLastPara="1" rIns="91425" wrap="square" tIns="45700">
            <a:spAutoFit/>
          </a:bodyPr>
          <a:lstStyle/>
          <a:p>
            <a:pPr indent="-457200" lvl="0" marL="457200" rtl="0" algn="l">
              <a:spcBef>
                <a:spcPts val="0"/>
              </a:spcBef>
              <a:spcAft>
                <a:spcPts val="0"/>
              </a:spcAft>
              <a:buClr>
                <a:schemeClr val="dk1"/>
              </a:buClr>
              <a:buSzPts val="3600"/>
              <a:buFont typeface="Calibri"/>
              <a:buAutoNum type="arabicPeriod"/>
            </a:pPr>
            <a:r>
              <a:rPr lang="es-CL" sz="3600">
                <a:solidFill>
                  <a:schemeClr val="dk1"/>
                </a:solidFill>
                <a:latin typeface="Calibri"/>
                <a:ea typeface="Calibri"/>
                <a:cs typeface="Calibri"/>
                <a:sym typeface="Calibri"/>
              </a:rPr>
              <a:t> Implementar funcionalidad que muestre el inventario en tiempo real, asegurando precisión en los datos.</a:t>
            </a:r>
            <a:endParaRPr sz="3600">
              <a:solidFill>
                <a:schemeClr val="dk1"/>
              </a:solidFill>
              <a:latin typeface="Calibri"/>
              <a:ea typeface="Calibri"/>
              <a:cs typeface="Calibri"/>
              <a:sym typeface="Calibri"/>
            </a:endParaRPr>
          </a:p>
          <a:p>
            <a:pPr indent="-457200" lvl="0" marL="457200" rtl="0" algn="l">
              <a:spcBef>
                <a:spcPts val="0"/>
              </a:spcBef>
              <a:spcAft>
                <a:spcPts val="0"/>
              </a:spcAft>
              <a:buClr>
                <a:schemeClr val="dk1"/>
              </a:buClr>
              <a:buSzPts val="3600"/>
              <a:buFont typeface="Calibri"/>
              <a:buAutoNum type="arabicPeriod"/>
            </a:pPr>
            <a:r>
              <a:rPr lang="es-CL" sz="3600">
                <a:solidFill>
                  <a:schemeClr val="dk1"/>
                </a:solidFill>
                <a:latin typeface="Calibri"/>
                <a:ea typeface="Calibri"/>
                <a:cs typeface="Calibri"/>
                <a:sym typeface="Calibri"/>
              </a:rPr>
              <a:t> Implementar una herramienta para actualizar los precios de los productos de manera masiva mediante archivos o interfaces.</a:t>
            </a:r>
            <a:endParaRPr sz="3600">
              <a:solidFill>
                <a:schemeClr val="dk1"/>
              </a:solidFill>
              <a:latin typeface="Calibri"/>
              <a:ea typeface="Calibri"/>
              <a:cs typeface="Calibri"/>
              <a:sym typeface="Calibri"/>
            </a:endParaRPr>
          </a:p>
          <a:p>
            <a:pPr indent="-457200" lvl="0" marL="457200" rtl="0" algn="l">
              <a:spcBef>
                <a:spcPts val="0"/>
              </a:spcBef>
              <a:spcAft>
                <a:spcPts val="0"/>
              </a:spcAft>
              <a:buClr>
                <a:schemeClr val="dk1"/>
              </a:buClr>
              <a:buSzPts val="3600"/>
              <a:buFont typeface="Calibri"/>
              <a:buAutoNum type="arabicPeriod"/>
            </a:pPr>
            <a:r>
              <a:rPr lang="es-CL" sz="3600">
                <a:solidFill>
                  <a:schemeClr val="dk1"/>
                </a:solidFill>
                <a:latin typeface="Calibri"/>
                <a:ea typeface="Calibri"/>
                <a:cs typeface="Calibri"/>
                <a:sym typeface="Calibri"/>
              </a:rPr>
              <a:t> Crear un sistema intuitivo para gestionar el inventario, como agregar, editar y eliminar productos.</a:t>
            </a:r>
            <a:endParaRPr sz="3600">
              <a:solidFill>
                <a:schemeClr val="dk1"/>
              </a:solidFill>
              <a:latin typeface="Calibri"/>
              <a:ea typeface="Calibri"/>
              <a:cs typeface="Calibri"/>
              <a:sym typeface="Calibri"/>
            </a:endParaRPr>
          </a:p>
          <a:p>
            <a:pPr indent="-457200" lvl="0" marL="457200" rtl="0" algn="l">
              <a:spcBef>
                <a:spcPts val="0"/>
              </a:spcBef>
              <a:spcAft>
                <a:spcPts val="0"/>
              </a:spcAft>
              <a:buClr>
                <a:schemeClr val="dk1"/>
              </a:buClr>
              <a:buSzPts val="3600"/>
              <a:buFont typeface="Calibri"/>
              <a:buAutoNum type="arabicPeriod"/>
            </a:pPr>
            <a:r>
              <a:rPr lang="es-CL" sz="3600">
                <a:solidFill>
                  <a:schemeClr val="dk1"/>
                </a:solidFill>
                <a:latin typeface="Calibri"/>
                <a:ea typeface="Calibri"/>
                <a:cs typeface="Calibri"/>
                <a:sym typeface="Calibri"/>
              </a:rPr>
              <a:t>Simplificar el proceso de registro de cuentas mediante formularios claros y pasos reducidos.</a:t>
            </a:r>
            <a:endParaRPr sz="3600">
              <a:solidFill>
                <a:schemeClr val="dk1"/>
              </a:solidFill>
              <a:latin typeface="Calibri"/>
              <a:ea typeface="Calibri"/>
              <a:cs typeface="Calibri"/>
              <a:sym typeface="Calibri"/>
            </a:endParaRPr>
          </a:p>
          <a:p>
            <a:pPr indent="-457200" lvl="0" marL="457200" rtl="0" algn="l">
              <a:spcBef>
                <a:spcPts val="0"/>
              </a:spcBef>
              <a:spcAft>
                <a:spcPts val="0"/>
              </a:spcAft>
              <a:buClr>
                <a:schemeClr val="dk1"/>
              </a:buClr>
              <a:buSzPts val="3600"/>
              <a:buFont typeface="Calibri"/>
              <a:buAutoNum type="arabicPeriod"/>
            </a:pPr>
            <a:r>
              <a:rPr lang="es-CL" sz="3600">
                <a:solidFill>
                  <a:schemeClr val="dk1"/>
                </a:solidFill>
                <a:latin typeface="Calibri"/>
                <a:ea typeface="Calibri"/>
                <a:cs typeface="Calibri"/>
                <a:sym typeface="Calibri"/>
              </a:rPr>
              <a:t>Implementar un resumen detallado del pedido que incluya costos y descripciones.</a:t>
            </a:r>
            <a:endParaRPr sz="3600">
              <a:solidFill>
                <a:schemeClr val="dk1"/>
              </a:solidFill>
              <a:latin typeface="Calibri"/>
              <a:ea typeface="Calibri"/>
              <a:cs typeface="Calibri"/>
              <a:sym typeface="Calibri"/>
            </a:endParaRPr>
          </a:p>
          <a:p>
            <a:pPr indent="0" lvl="0" marL="457200" rtl="0" algn="l">
              <a:spcBef>
                <a:spcPts val="0"/>
              </a:spcBef>
              <a:spcAft>
                <a:spcPts val="0"/>
              </a:spcAft>
              <a:buNone/>
            </a:pPr>
            <a:r>
              <a:t/>
            </a:r>
            <a:endParaRPr b="1" sz="3000">
              <a:solidFill>
                <a:schemeClr val="dk1"/>
              </a:solidFill>
              <a:latin typeface="Calibri"/>
              <a:ea typeface="Calibri"/>
              <a:cs typeface="Calibri"/>
              <a:sym typeface="Calibri"/>
            </a:endParaRPr>
          </a:p>
        </p:txBody>
      </p:sp>
      <p:sp>
        <p:nvSpPr>
          <p:cNvPr id="183" name="Google Shape;183;p30"/>
          <p:cNvSpPr txBox="1"/>
          <p:nvPr/>
        </p:nvSpPr>
        <p:spPr>
          <a:xfrm>
            <a:off x="5573072" y="5133486"/>
            <a:ext cx="54543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a:p>
        </p:txBody>
      </p:sp>
      <p:sp>
        <p:nvSpPr>
          <p:cNvPr id="184" name="Google Shape;184;p30"/>
          <p:cNvSpPr txBox="1"/>
          <p:nvPr/>
        </p:nvSpPr>
        <p:spPr>
          <a:xfrm>
            <a:off x="14706950" y="5223725"/>
            <a:ext cx="5528400" cy="86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b="0" i="0" sz="3600" u="none" cap="none" strike="noStrike">
              <a:solidFill>
                <a:srgbClr val="000000"/>
              </a:solidFill>
              <a:latin typeface="Arial"/>
              <a:ea typeface="Arial"/>
              <a:cs typeface="Arial"/>
              <a:sym typeface="Arial"/>
            </a:endParaRPr>
          </a:p>
        </p:txBody>
      </p:sp>
      <p:sp>
        <p:nvSpPr>
          <p:cNvPr id="185" name="Google Shape;185;p30"/>
          <p:cNvSpPr txBox="1"/>
          <p:nvPr/>
        </p:nvSpPr>
        <p:spPr>
          <a:xfrm>
            <a:off x="15198000" y="5133473"/>
            <a:ext cx="54543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600" u="none" cap="none" strike="noStrike">
              <a:solidFill>
                <a:srgbClr val="000000"/>
              </a:solidFill>
              <a:latin typeface="Arial"/>
              <a:ea typeface="Arial"/>
              <a:cs typeface="Arial"/>
              <a:sym typeface="Arial"/>
            </a:endParaRPr>
          </a:p>
        </p:txBody>
      </p:sp>
      <p:pic>
        <p:nvPicPr>
          <p:cNvPr id="186" name="Google Shape;186;p30"/>
          <p:cNvPicPr preferRelativeResize="0"/>
          <p:nvPr/>
        </p:nvPicPr>
        <p:blipFill>
          <a:blip r:embed="rId3">
            <a:alphaModFix/>
          </a:blip>
          <a:stretch>
            <a:fillRect/>
          </a:stretch>
        </p:blipFill>
        <p:spPr>
          <a:xfrm>
            <a:off x="14318200" y="205374"/>
            <a:ext cx="3147650" cy="26813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7432828" y="7658201"/>
            <a:ext cx="9020100" cy="831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sz="5400"/>
              <a:t>Metodología del proyecto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sz="4800"/>
              <a:t>Metodología de  proyecto (Ágil, Scrum)</a:t>
            </a:r>
            <a:endParaRPr/>
          </a:p>
        </p:txBody>
      </p:sp>
      <p:sp>
        <p:nvSpPr>
          <p:cNvPr id="197" name="Google Shape;197;p34"/>
          <p:cNvSpPr txBox="1"/>
          <p:nvPr/>
        </p:nvSpPr>
        <p:spPr>
          <a:xfrm>
            <a:off x="2903621" y="2646947"/>
            <a:ext cx="15352200" cy="56355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7916"/>
              </a:lnSpc>
              <a:spcBef>
                <a:spcPts val="0"/>
              </a:spcBef>
              <a:spcAft>
                <a:spcPts val="0"/>
              </a:spcAft>
              <a:buClr>
                <a:srgbClr val="000000"/>
              </a:buClr>
              <a:buSzPts val="3600"/>
              <a:buChar char="●"/>
            </a:pPr>
            <a:r>
              <a:rPr i="0" lang="es-CL" sz="3600" u="none" cap="none" strike="noStrike">
                <a:solidFill>
                  <a:srgbClr val="000000"/>
                </a:solidFill>
              </a:rPr>
              <a:t>SCRUM es una metodología ágil que se adapta muy bien a proyectos de desarrollo de software donde el cliente está muy involucrado y puede proporcionar retroalimentación continua. Esta metodología facilita la adaptación a cambios y mejora la colaboración dentro del equipo.</a:t>
            </a:r>
            <a:endParaRPr sz="3600"/>
          </a:p>
          <a:p>
            <a:pPr indent="0" lvl="0" marL="0" marR="0" rtl="0" algn="l">
              <a:lnSpc>
                <a:spcPct val="107916"/>
              </a:lnSpc>
              <a:spcBef>
                <a:spcPts val="800"/>
              </a:spcBef>
              <a:spcAft>
                <a:spcPts val="0"/>
              </a:spcAft>
              <a:buClr>
                <a:srgbClr val="000000"/>
              </a:buClr>
              <a:buSzPts val="4400"/>
              <a:buFont typeface="Arial"/>
              <a:buNone/>
            </a:pPr>
            <a:r>
              <a:rPr i="0" lang="es-CL" sz="3600" u="none" cap="none" strike="noStrike">
                <a:solidFill>
                  <a:srgbClr val="000000"/>
                </a:solidFill>
              </a:rPr>
              <a:t>Fases Importantes:</a:t>
            </a:r>
            <a:endParaRPr sz="3600"/>
          </a:p>
          <a:p>
            <a:pPr indent="-457200" lvl="0" marL="457200" marR="0" rtl="0" algn="l">
              <a:lnSpc>
                <a:spcPct val="107916"/>
              </a:lnSpc>
              <a:spcBef>
                <a:spcPts val="800"/>
              </a:spcBef>
              <a:spcAft>
                <a:spcPts val="0"/>
              </a:spcAft>
              <a:buClr>
                <a:srgbClr val="000000"/>
              </a:buClr>
              <a:buSzPts val="3600"/>
              <a:buChar char="-"/>
            </a:pPr>
            <a:r>
              <a:rPr i="0" lang="es-CL" sz="3600" u="none" cap="none" strike="noStrike">
                <a:solidFill>
                  <a:srgbClr val="000000"/>
                </a:solidFill>
              </a:rPr>
              <a:t>Planificación inicial.</a:t>
            </a:r>
            <a:endParaRPr sz="3600"/>
          </a:p>
          <a:p>
            <a:pPr indent="-457200" lvl="0" marL="457200" marR="0" rtl="0" algn="l">
              <a:lnSpc>
                <a:spcPct val="107916"/>
              </a:lnSpc>
              <a:spcBef>
                <a:spcPts val="0"/>
              </a:spcBef>
              <a:spcAft>
                <a:spcPts val="0"/>
              </a:spcAft>
              <a:buClr>
                <a:srgbClr val="000000"/>
              </a:buClr>
              <a:buSzPts val="3600"/>
              <a:buChar char="-"/>
            </a:pPr>
            <a:r>
              <a:rPr i="0" lang="es-CL" sz="3600" u="none" cap="none" strike="noStrike">
                <a:solidFill>
                  <a:srgbClr val="000000"/>
                </a:solidFill>
              </a:rPr>
              <a:t>Divisiones de sprint.</a:t>
            </a:r>
            <a:endParaRPr sz="3600"/>
          </a:p>
          <a:p>
            <a:pPr indent="-457200" lvl="0" marL="457200" marR="0" rtl="0" algn="l">
              <a:lnSpc>
                <a:spcPct val="107916"/>
              </a:lnSpc>
              <a:spcBef>
                <a:spcPts val="0"/>
              </a:spcBef>
              <a:spcAft>
                <a:spcPts val="0"/>
              </a:spcAft>
              <a:buClr>
                <a:srgbClr val="000000"/>
              </a:buClr>
              <a:buSzPts val="3600"/>
              <a:buChar char="-"/>
            </a:pPr>
            <a:r>
              <a:rPr i="0" lang="es-CL" sz="3600" u="none" cap="none" strike="noStrike">
                <a:solidFill>
                  <a:srgbClr val="000000"/>
                </a:solidFill>
              </a:rPr>
              <a:t>Desarrollo y revisión.</a:t>
            </a:r>
            <a:endParaRPr sz="3600"/>
          </a:p>
          <a:p>
            <a:pPr indent="-457200" lvl="0" marL="457200" marR="0" rtl="0" algn="l">
              <a:lnSpc>
                <a:spcPct val="107916"/>
              </a:lnSpc>
              <a:spcBef>
                <a:spcPts val="0"/>
              </a:spcBef>
              <a:spcAft>
                <a:spcPts val="0"/>
              </a:spcAft>
              <a:buClr>
                <a:srgbClr val="000000"/>
              </a:buClr>
              <a:buSzPts val="3600"/>
              <a:buChar char="-"/>
            </a:pPr>
            <a:r>
              <a:rPr i="0" lang="es-CL" sz="3600" u="none" cap="none" strike="noStrike">
                <a:solidFill>
                  <a:srgbClr val="000000"/>
                </a:solidFill>
              </a:rPr>
              <a:t>Retroalimentación y ajuste.</a:t>
            </a:r>
            <a:endParaRPr i="0" sz="3600" u="none" cap="none" strike="noStrike">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5"/>
          <p:cNvSpPr txBox="1"/>
          <p:nvPr>
            <p:ph type="title"/>
          </p:nvPr>
        </p:nvSpPr>
        <p:spPr>
          <a:xfrm>
            <a:off x="3364175" y="7712075"/>
            <a:ext cx="8305800" cy="7389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SzPts val="1400"/>
              <a:buNone/>
            </a:pPr>
            <a:r>
              <a:rPr lang="es-CL" sz="4800"/>
              <a:t>LO</a:t>
            </a:r>
            <a:endParaRPr/>
          </a:p>
        </p:txBody>
      </p:sp>
      <p:sp>
        <p:nvSpPr>
          <p:cNvPr id="203" name="Google Shape;203;p5"/>
          <p:cNvSpPr txBox="1"/>
          <p:nvPr/>
        </p:nvSpPr>
        <p:spPr>
          <a:xfrm>
            <a:off x="8159750" y="6250622"/>
            <a:ext cx="19050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6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5"/>
          <p:cNvSpPr txBox="1"/>
          <p:nvPr/>
        </p:nvSpPr>
        <p:spPr>
          <a:xfrm>
            <a:off x="2013525" y="7552100"/>
            <a:ext cx="8305800" cy="14778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4800"/>
              <a:buFont typeface="Arial"/>
              <a:buNone/>
            </a:pPr>
            <a:r>
              <a:rPr b="1" lang="es-CL" sz="4800">
                <a:solidFill>
                  <a:srgbClr val="257CE1"/>
                </a:solidFill>
              </a:rPr>
              <a:t>Presentación</a:t>
            </a:r>
            <a:r>
              <a:rPr b="1" i="0" lang="es-CL" sz="4800" u="none" cap="none" strike="noStrike">
                <a:solidFill>
                  <a:srgbClr val="257CE1"/>
                </a:solidFill>
                <a:latin typeface="Arial"/>
                <a:ea typeface="Arial"/>
                <a:cs typeface="Arial"/>
                <a:sym typeface="Arial"/>
              </a:rPr>
              <a:t> del equipo de trabajo</a:t>
            </a:r>
            <a:endParaRPr b="1" i="0" sz="4800" u="none" cap="none" strike="noStrike">
              <a:solidFill>
                <a:srgbClr val="257CE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6"/>
          <p:cNvSpPr txBox="1"/>
          <p:nvPr>
            <p:ph idx="1" type="body"/>
          </p:nvPr>
        </p:nvSpPr>
        <p:spPr>
          <a:xfrm>
            <a:off x="-4454253" y="783635"/>
            <a:ext cx="16792500" cy="7389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SzPts val="1400"/>
              <a:buNone/>
            </a:pPr>
            <a:r>
              <a:rPr lang="es-CL"/>
              <a:t>Asignación de roles</a:t>
            </a:r>
            <a:endParaRPr/>
          </a:p>
        </p:txBody>
      </p:sp>
      <p:sp>
        <p:nvSpPr>
          <p:cNvPr id="210" name="Google Shape;210;p6"/>
          <p:cNvSpPr txBox="1"/>
          <p:nvPr/>
        </p:nvSpPr>
        <p:spPr>
          <a:xfrm>
            <a:off x="13681956" y="3360430"/>
            <a:ext cx="5662800" cy="563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L" sz="3600" u="none" cap="none" strike="noStrike">
                <a:solidFill>
                  <a:srgbClr val="000000"/>
                </a:solidFill>
              </a:rPr>
              <a:t>Ignacio canio/Luciano/Matías </a:t>
            </a:r>
            <a:endParaRPr b="1" sz="3600"/>
          </a:p>
          <a:p>
            <a:pPr indent="0" lvl="0" marL="0" marR="0" rtl="0" algn="l">
              <a:lnSpc>
                <a:spcPct val="100000"/>
              </a:lnSpc>
              <a:spcBef>
                <a:spcPts val="0"/>
              </a:spcBef>
              <a:spcAft>
                <a:spcPts val="0"/>
              </a:spcAft>
              <a:buNone/>
            </a:pPr>
            <a:r>
              <a:rPr b="1" i="0" lang="es-CL" sz="3600" u="none" cap="none" strike="noStrike">
                <a:solidFill>
                  <a:srgbClr val="000000"/>
                </a:solidFill>
              </a:rPr>
              <a:t>    (Desarrolladores)</a:t>
            </a:r>
            <a:endParaRPr b="1" i="0" sz="3600" u="none" cap="none" strike="noStrike">
              <a:solidFill>
                <a:srgbClr val="000000"/>
              </a:solidFill>
            </a:endParaRPr>
          </a:p>
          <a:p>
            <a:pPr indent="0" lvl="0" marL="0" marR="0" rtl="0" algn="l">
              <a:lnSpc>
                <a:spcPct val="100000"/>
              </a:lnSpc>
              <a:spcBef>
                <a:spcPts val="0"/>
              </a:spcBef>
              <a:spcAft>
                <a:spcPts val="0"/>
              </a:spcAft>
              <a:buNone/>
            </a:pPr>
            <a:r>
              <a:t/>
            </a:r>
            <a:endParaRPr b="1" sz="3600"/>
          </a:p>
          <a:p>
            <a:pPr indent="0" lvl="0" marL="0" marR="0" rtl="0" algn="l">
              <a:lnSpc>
                <a:spcPct val="100000"/>
              </a:lnSpc>
              <a:spcBef>
                <a:spcPts val="0"/>
              </a:spcBef>
              <a:spcAft>
                <a:spcPts val="0"/>
              </a:spcAft>
              <a:buNone/>
            </a:pPr>
            <a:r>
              <a:rPr b="0" i="0" lang="es-CL" sz="3600" u="none" cap="none" strike="noStrike">
                <a:solidFill>
                  <a:srgbClr val="000000"/>
                </a:solidFill>
                <a:latin typeface="Arial"/>
                <a:ea typeface="Arial"/>
                <a:cs typeface="Arial"/>
                <a:sym typeface="Arial"/>
              </a:rPr>
              <a:t>Implementaciones funcionales definidas, estimas tareas, gestionan aspectos técnicos y colaboran en pruebas, desarrollo y despliegue </a:t>
            </a:r>
            <a:endParaRPr sz="3600"/>
          </a:p>
        </p:txBody>
      </p:sp>
      <p:sp>
        <p:nvSpPr>
          <p:cNvPr id="211" name="Google Shape;211;p6"/>
          <p:cNvSpPr txBox="1"/>
          <p:nvPr/>
        </p:nvSpPr>
        <p:spPr>
          <a:xfrm>
            <a:off x="7003296" y="3232479"/>
            <a:ext cx="5662800" cy="618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L" sz="3600" u="none" cap="none" strike="noStrike">
                <a:solidFill>
                  <a:srgbClr val="000000"/>
                </a:solidFill>
              </a:rPr>
              <a:t>Matías briones</a:t>
            </a:r>
            <a:endParaRPr b="1" sz="3600"/>
          </a:p>
          <a:p>
            <a:pPr indent="0" lvl="0" marL="0" marR="0" rtl="0" algn="l">
              <a:lnSpc>
                <a:spcPct val="100000"/>
              </a:lnSpc>
              <a:spcBef>
                <a:spcPts val="0"/>
              </a:spcBef>
              <a:spcAft>
                <a:spcPts val="0"/>
              </a:spcAft>
              <a:buNone/>
            </a:pPr>
            <a:r>
              <a:rPr b="1" i="0" lang="es-CL" sz="3600" u="none" cap="none" strike="noStrike">
                <a:solidFill>
                  <a:srgbClr val="000000"/>
                </a:solidFill>
              </a:rPr>
              <a:t>(Scrum 	Master)</a:t>
            </a:r>
            <a:endParaRPr b="1" i="0" sz="3600" u="none" cap="none" strike="noStrike">
              <a:solidFill>
                <a:srgbClr val="000000"/>
              </a:solidFill>
            </a:endParaRPr>
          </a:p>
          <a:p>
            <a:pPr indent="0" lvl="0" marL="0" marR="0" rtl="0" algn="l">
              <a:lnSpc>
                <a:spcPct val="100000"/>
              </a:lnSpc>
              <a:spcBef>
                <a:spcPts val="0"/>
              </a:spcBef>
              <a:spcAft>
                <a:spcPts val="0"/>
              </a:spcAft>
              <a:buNone/>
            </a:pPr>
            <a:r>
              <a:t/>
            </a:r>
            <a:endParaRPr b="1" sz="3600"/>
          </a:p>
          <a:p>
            <a:pPr indent="0" lvl="0" marL="0" marR="0" rtl="0" algn="l">
              <a:lnSpc>
                <a:spcPct val="100000"/>
              </a:lnSpc>
              <a:spcBef>
                <a:spcPts val="0"/>
              </a:spcBef>
              <a:spcAft>
                <a:spcPts val="0"/>
              </a:spcAft>
              <a:buNone/>
            </a:pPr>
            <a:r>
              <a:rPr b="0" i="0" lang="es-CL" sz="3600" u="none" cap="none" strike="noStrike">
                <a:solidFill>
                  <a:srgbClr val="000000"/>
                </a:solidFill>
                <a:latin typeface="Arial"/>
                <a:ea typeface="Arial"/>
                <a:cs typeface="Arial"/>
                <a:sym typeface="Arial"/>
              </a:rPr>
              <a:t>Asegura el cumplimiento de principios agiles, resuelve bloqueos, facilita reuniones (daily stands-ups, retospectivas, planificaciones ) y mantiene la productividad del equipo</a:t>
            </a:r>
            <a:endParaRPr sz="3600"/>
          </a:p>
        </p:txBody>
      </p:sp>
      <p:sp>
        <p:nvSpPr>
          <p:cNvPr id="212" name="Google Shape;212;p6"/>
          <p:cNvSpPr txBox="1"/>
          <p:nvPr/>
        </p:nvSpPr>
        <p:spPr>
          <a:xfrm>
            <a:off x="732583" y="3232484"/>
            <a:ext cx="5662800" cy="563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L" sz="3600" u="none" cap="none" strike="noStrike">
                <a:solidFill>
                  <a:srgbClr val="000000"/>
                </a:solidFill>
              </a:rPr>
              <a:t>Luciano Painevilo</a:t>
            </a:r>
            <a:endParaRPr b="1" i="0" sz="3600" u="none" cap="none" strike="noStrike">
              <a:solidFill>
                <a:srgbClr val="000000"/>
              </a:solidFill>
            </a:endParaRPr>
          </a:p>
          <a:p>
            <a:pPr indent="0" lvl="0" marL="0" marR="0" rtl="0" algn="l">
              <a:lnSpc>
                <a:spcPct val="100000"/>
              </a:lnSpc>
              <a:spcBef>
                <a:spcPts val="0"/>
              </a:spcBef>
              <a:spcAft>
                <a:spcPts val="0"/>
              </a:spcAft>
              <a:buNone/>
            </a:pPr>
            <a:r>
              <a:rPr b="1" i="0" lang="es-CL" sz="3600" u="none" cap="none" strike="noStrike">
                <a:solidFill>
                  <a:srgbClr val="000000"/>
                </a:solidFill>
              </a:rPr>
              <a:t>(Producto Owner )</a:t>
            </a:r>
            <a:endParaRPr b="1" sz="3600"/>
          </a:p>
          <a:p>
            <a:pPr indent="0" lvl="0" marL="0" marR="0" rtl="0" algn="l">
              <a:lnSpc>
                <a:spcPct val="100000"/>
              </a:lnSpc>
              <a:spcBef>
                <a:spcPts val="0"/>
              </a:spcBef>
              <a:spcAft>
                <a:spcPts val="0"/>
              </a:spcAft>
              <a:buNone/>
            </a:pPr>
            <a:r>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L" sz="3600" u="none" cap="none" strike="noStrike">
                <a:solidFill>
                  <a:srgbClr val="000000"/>
                </a:solidFill>
                <a:latin typeface="Arial"/>
                <a:ea typeface="Arial"/>
                <a:cs typeface="Arial"/>
                <a:sym typeface="Arial"/>
              </a:rPr>
              <a:t>Representa la voz del cliente, prioriza las tareas, asegura que el equipo este enfocado en lo importante, define requisitos y gestiona el backlog</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p:nvPr/>
        </p:nvSpPr>
        <p:spPr>
          <a:xfrm>
            <a:off x="9518650" y="563600"/>
            <a:ext cx="53577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s-CL" sz="6000" u="none" cap="none" strike="noStrike">
                <a:solidFill>
                  <a:srgbClr val="000000"/>
                </a:solidFill>
                <a:latin typeface="Arial Black"/>
                <a:ea typeface="Arial Black"/>
                <a:cs typeface="Arial Black"/>
                <a:sym typeface="Arial Black"/>
              </a:rPr>
              <a:t>CONTENIDO</a:t>
            </a:r>
            <a:endParaRPr b="0" i="0" sz="1400" u="none" cap="none" strike="noStrike">
              <a:solidFill>
                <a:srgbClr val="000000"/>
              </a:solidFill>
              <a:latin typeface="Arial"/>
              <a:ea typeface="Arial"/>
              <a:cs typeface="Arial"/>
              <a:sym typeface="Arial"/>
            </a:endParaRPr>
          </a:p>
        </p:txBody>
      </p:sp>
      <p:sp>
        <p:nvSpPr>
          <p:cNvPr id="82" name="Google Shape;82;p2"/>
          <p:cNvSpPr txBox="1"/>
          <p:nvPr/>
        </p:nvSpPr>
        <p:spPr>
          <a:xfrm>
            <a:off x="9567950" y="2131439"/>
            <a:ext cx="1066800" cy="923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0"/>
              <a:buFont typeface="Arial"/>
              <a:buNone/>
            </a:pPr>
            <a:r>
              <a:rPr b="1" i="0" lang="es-CL" sz="6000" u="none" cap="none" strike="noStrike">
                <a:solidFill>
                  <a:schemeClr val="dk1"/>
                </a:solidFill>
                <a:latin typeface="Arial Black"/>
                <a:ea typeface="Arial Black"/>
                <a:cs typeface="Arial Black"/>
                <a:sym typeface="Arial Black"/>
              </a:rPr>
              <a:t>01</a:t>
            </a:r>
            <a:endParaRPr b="0" i="0" sz="1400" u="none" cap="none" strike="noStrike">
              <a:solidFill>
                <a:srgbClr val="000000"/>
              </a:solidFill>
              <a:latin typeface="Arial"/>
              <a:ea typeface="Arial"/>
              <a:cs typeface="Arial"/>
              <a:sym typeface="Arial"/>
            </a:endParaRPr>
          </a:p>
        </p:txBody>
      </p:sp>
      <p:sp>
        <p:nvSpPr>
          <p:cNvPr id="83" name="Google Shape;83;p2"/>
          <p:cNvSpPr txBox="1"/>
          <p:nvPr/>
        </p:nvSpPr>
        <p:spPr>
          <a:xfrm>
            <a:off x="9617262" y="4632315"/>
            <a:ext cx="4579200" cy="923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3000"/>
              <a:buFont typeface="Arial"/>
              <a:buNone/>
            </a:pPr>
            <a:r>
              <a:rPr b="1" lang="es-CL" sz="3000">
                <a:solidFill>
                  <a:schemeClr val="dk1"/>
                </a:solidFill>
              </a:rPr>
              <a:t>Identificación</a:t>
            </a:r>
            <a:r>
              <a:rPr b="1" lang="es-CL" sz="3000">
                <a:solidFill>
                  <a:schemeClr val="dk1"/>
                </a:solidFill>
              </a:rPr>
              <a:t> e impacto del problema</a:t>
            </a:r>
            <a:endParaRPr b="0" i="0" sz="1400" u="none" cap="none" strike="noStrike">
              <a:solidFill>
                <a:srgbClr val="000000"/>
              </a:solidFill>
              <a:latin typeface="Arial"/>
              <a:ea typeface="Arial"/>
              <a:cs typeface="Arial"/>
              <a:sym typeface="Arial"/>
            </a:endParaRPr>
          </a:p>
        </p:txBody>
      </p:sp>
      <p:sp>
        <p:nvSpPr>
          <p:cNvPr id="84" name="Google Shape;84;p2"/>
          <p:cNvSpPr txBox="1"/>
          <p:nvPr/>
        </p:nvSpPr>
        <p:spPr>
          <a:xfrm>
            <a:off x="14679643" y="2518052"/>
            <a:ext cx="4728900" cy="923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3000"/>
              <a:buFont typeface="Arial"/>
              <a:buNone/>
            </a:pPr>
            <a:r>
              <a:rPr b="1" lang="es-CL" sz="3000">
                <a:solidFill>
                  <a:schemeClr val="dk1"/>
                </a:solidFill>
              </a:rPr>
              <a:t>Objetivo general y especifico</a:t>
            </a:r>
            <a:endParaRPr b="0" i="0" sz="1400" u="none" cap="none" strike="noStrike">
              <a:solidFill>
                <a:srgbClr val="000000"/>
              </a:solidFill>
              <a:latin typeface="Arial"/>
              <a:ea typeface="Arial"/>
              <a:cs typeface="Arial"/>
              <a:sym typeface="Arial"/>
            </a:endParaRPr>
          </a:p>
        </p:txBody>
      </p:sp>
      <p:sp>
        <p:nvSpPr>
          <p:cNvPr id="85" name="Google Shape;85;p2"/>
          <p:cNvSpPr txBox="1"/>
          <p:nvPr/>
        </p:nvSpPr>
        <p:spPr>
          <a:xfrm>
            <a:off x="9518650" y="3870315"/>
            <a:ext cx="1066800" cy="923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0"/>
              <a:buFont typeface="Arial"/>
              <a:buNone/>
            </a:pPr>
            <a:r>
              <a:rPr b="1" i="0" lang="es-CL" sz="6000" u="none" cap="none" strike="noStrike">
                <a:solidFill>
                  <a:schemeClr val="dk1"/>
                </a:solidFill>
                <a:latin typeface="Arial Black"/>
                <a:ea typeface="Arial Black"/>
                <a:cs typeface="Arial Black"/>
                <a:sym typeface="Arial Black"/>
              </a:rPr>
              <a:t>02</a:t>
            </a:r>
            <a:endParaRPr b="0" i="0" sz="1400" u="none" cap="none" strike="noStrike">
              <a:solidFill>
                <a:srgbClr val="000000"/>
              </a:solidFill>
              <a:latin typeface="Arial"/>
              <a:ea typeface="Arial"/>
              <a:cs typeface="Arial"/>
              <a:sym typeface="Arial"/>
            </a:endParaRPr>
          </a:p>
        </p:txBody>
      </p:sp>
      <p:sp>
        <p:nvSpPr>
          <p:cNvPr id="86" name="Google Shape;86;p2"/>
          <p:cNvSpPr txBox="1"/>
          <p:nvPr/>
        </p:nvSpPr>
        <p:spPr>
          <a:xfrm>
            <a:off x="14556749" y="1744827"/>
            <a:ext cx="1066800" cy="923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0"/>
              <a:buFont typeface="Arial"/>
              <a:buNone/>
            </a:pPr>
            <a:r>
              <a:rPr b="1" i="0" lang="es-CL" sz="6000" u="none" cap="none" strike="noStrike">
                <a:solidFill>
                  <a:schemeClr val="dk1"/>
                </a:solidFill>
                <a:latin typeface="Arial Black"/>
                <a:ea typeface="Arial Black"/>
                <a:cs typeface="Arial Black"/>
                <a:sym typeface="Arial Black"/>
              </a:rPr>
              <a:t>0</a:t>
            </a:r>
            <a:r>
              <a:rPr b="1" lang="es-CL" sz="6000">
                <a:solidFill>
                  <a:schemeClr val="dk1"/>
                </a:solidFill>
                <a:latin typeface="Arial Black"/>
                <a:ea typeface="Arial Black"/>
                <a:cs typeface="Arial Black"/>
                <a:sym typeface="Arial Black"/>
              </a:rPr>
              <a:t>5</a:t>
            </a:r>
            <a:endParaRPr b="0" i="0" sz="1400" u="none" cap="none" strike="noStrike">
              <a:solidFill>
                <a:srgbClr val="000000"/>
              </a:solidFill>
              <a:latin typeface="Arial"/>
              <a:ea typeface="Arial"/>
              <a:cs typeface="Arial"/>
              <a:sym typeface="Arial"/>
            </a:endParaRPr>
          </a:p>
        </p:txBody>
      </p:sp>
      <p:sp>
        <p:nvSpPr>
          <p:cNvPr id="87" name="Google Shape;87;p2"/>
          <p:cNvSpPr txBox="1"/>
          <p:nvPr/>
        </p:nvSpPr>
        <p:spPr>
          <a:xfrm>
            <a:off x="9666562" y="6467906"/>
            <a:ext cx="4166100" cy="461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3000"/>
              <a:buFont typeface="Arial"/>
              <a:buNone/>
            </a:pPr>
            <a:r>
              <a:rPr b="1" lang="es-CL" sz="3000">
                <a:solidFill>
                  <a:schemeClr val="dk1"/>
                </a:solidFill>
              </a:rPr>
              <a:t>Origen del problema</a:t>
            </a:r>
            <a:endParaRPr b="0" i="0" sz="1400" u="none" cap="none" strike="noStrike">
              <a:solidFill>
                <a:srgbClr val="000000"/>
              </a:solidFill>
              <a:latin typeface="Arial"/>
              <a:ea typeface="Arial"/>
              <a:cs typeface="Arial"/>
              <a:sym typeface="Arial"/>
            </a:endParaRPr>
          </a:p>
        </p:txBody>
      </p:sp>
      <p:sp>
        <p:nvSpPr>
          <p:cNvPr id="88" name="Google Shape;88;p2"/>
          <p:cNvSpPr txBox="1"/>
          <p:nvPr/>
        </p:nvSpPr>
        <p:spPr>
          <a:xfrm>
            <a:off x="14679640" y="4722152"/>
            <a:ext cx="4183800" cy="923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3000"/>
              <a:buFont typeface="Arial"/>
              <a:buNone/>
            </a:pPr>
            <a:r>
              <a:rPr b="1" lang="es-CL" sz="3000">
                <a:solidFill>
                  <a:schemeClr val="dk1"/>
                </a:solidFill>
              </a:rPr>
              <a:t>Metodologia del proyecto</a:t>
            </a:r>
            <a:endParaRPr b="0" i="0" sz="1400" u="none" cap="none" strike="noStrike">
              <a:solidFill>
                <a:srgbClr val="000000"/>
              </a:solidFill>
              <a:latin typeface="Arial"/>
              <a:ea typeface="Arial"/>
              <a:cs typeface="Arial"/>
              <a:sym typeface="Arial"/>
            </a:endParaRPr>
          </a:p>
        </p:txBody>
      </p:sp>
      <p:sp>
        <p:nvSpPr>
          <p:cNvPr id="89" name="Google Shape;89;p2"/>
          <p:cNvSpPr txBox="1"/>
          <p:nvPr/>
        </p:nvSpPr>
        <p:spPr>
          <a:xfrm>
            <a:off x="9666562" y="5705906"/>
            <a:ext cx="1066800" cy="923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0"/>
              <a:buFont typeface="Arial"/>
              <a:buNone/>
            </a:pPr>
            <a:r>
              <a:rPr b="1" i="0" lang="es-CL" sz="6000" u="none" cap="none" strike="noStrike">
                <a:solidFill>
                  <a:schemeClr val="dk1"/>
                </a:solidFill>
                <a:latin typeface="Arial Black"/>
                <a:ea typeface="Arial Black"/>
                <a:cs typeface="Arial Black"/>
                <a:sym typeface="Arial Black"/>
              </a:rPr>
              <a:t>03</a:t>
            </a:r>
            <a:endParaRPr b="0" i="0" sz="1400" u="none" cap="none" strike="noStrike">
              <a:solidFill>
                <a:srgbClr val="000000"/>
              </a:solidFill>
              <a:latin typeface="Arial"/>
              <a:ea typeface="Arial"/>
              <a:cs typeface="Arial"/>
              <a:sym typeface="Arial"/>
            </a:endParaRPr>
          </a:p>
        </p:txBody>
      </p:sp>
      <p:sp>
        <p:nvSpPr>
          <p:cNvPr id="90" name="Google Shape;90;p2"/>
          <p:cNvSpPr txBox="1"/>
          <p:nvPr/>
        </p:nvSpPr>
        <p:spPr>
          <a:xfrm>
            <a:off x="14556749" y="3960152"/>
            <a:ext cx="1066800" cy="923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0"/>
              <a:buFont typeface="Arial"/>
              <a:buNone/>
            </a:pPr>
            <a:r>
              <a:rPr b="1" i="0" lang="es-CL" sz="6000" u="none" cap="none" strike="noStrike">
                <a:solidFill>
                  <a:schemeClr val="dk1"/>
                </a:solidFill>
                <a:latin typeface="Arial Black"/>
                <a:ea typeface="Arial Black"/>
                <a:cs typeface="Arial Black"/>
                <a:sym typeface="Arial Black"/>
              </a:rPr>
              <a:t>0</a:t>
            </a:r>
            <a:r>
              <a:rPr b="1" lang="es-CL" sz="6000">
                <a:solidFill>
                  <a:schemeClr val="dk1"/>
                </a:solidFill>
                <a:latin typeface="Arial Black"/>
                <a:ea typeface="Arial Black"/>
                <a:cs typeface="Arial Black"/>
                <a:sym typeface="Arial Black"/>
              </a:rPr>
              <a:t>6</a:t>
            </a:r>
            <a:endParaRPr b="0" i="0" sz="1400" u="none" cap="none" strike="noStrike">
              <a:solidFill>
                <a:srgbClr val="000000"/>
              </a:solidFill>
              <a:latin typeface="Arial"/>
              <a:ea typeface="Arial"/>
              <a:cs typeface="Arial"/>
              <a:sym typeface="Arial"/>
            </a:endParaRPr>
          </a:p>
        </p:txBody>
      </p:sp>
      <p:sp>
        <p:nvSpPr>
          <p:cNvPr id="91" name="Google Shape;91;p2"/>
          <p:cNvSpPr txBox="1"/>
          <p:nvPr/>
        </p:nvSpPr>
        <p:spPr>
          <a:xfrm>
            <a:off x="9666562" y="2893438"/>
            <a:ext cx="4579200" cy="461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3000"/>
              <a:buFont typeface="Arial"/>
              <a:buNone/>
            </a:pPr>
            <a:r>
              <a:rPr b="1" lang="es-CL" sz="3000">
                <a:solidFill>
                  <a:schemeClr val="dk1"/>
                </a:solidFill>
              </a:rPr>
              <a:t>Contexto inicial</a:t>
            </a:r>
            <a:endParaRPr b="0" i="0" sz="1400" u="none" cap="none" strike="noStrike">
              <a:solidFill>
                <a:srgbClr val="000000"/>
              </a:solidFill>
              <a:latin typeface="Arial"/>
              <a:ea typeface="Arial"/>
              <a:cs typeface="Arial"/>
              <a:sym typeface="Arial"/>
            </a:endParaRPr>
          </a:p>
        </p:txBody>
      </p:sp>
      <p:sp>
        <p:nvSpPr>
          <p:cNvPr id="92" name="Google Shape;92;p2"/>
          <p:cNvSpPr txBox="1"/>
          <p:nvPr/>
        </p:nvSpPr>
        <p:spPr>
          <a:xfrm>
            <a:off x="14741090" y="6618060"/>
            <a:ext cx="4183800" cy="923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3000"/>
              <a:buFont typeface="Arial"/>
              <a:buNone/>
            </a:pPr>
            <a:r>
              <a:rPr b="1" lang="es-CL" sz="3000">
                <a:solidFill>
                  <a:schemeClr val="dk1"/>
                </a:solidFill>
              </a:rPr>
              <a:t>Presentación</a:t>
            </a:r>
            <a:r>
              <a:rPr b="1" lang="es-CL" sz="3000">
                <a:solidFill>
                  <a:schemeClr val="dk1"/>
                </a:solidFill>
              </a:rPr>
              <a:t> del equipo de trabajo</a:t>
            </a:r>
            <a:endParaRPr b="0" i="0" sz="1400" u="none" cap="none" strike="noStrike">
              <a:solidFill>
                <a:srgbClr val="000000"/>
              </a:solidFill>
              <a:latin typeface="Arial"/>
              <a:ea typeface="Arial"/>
              <a:cs typeface="Arial"/>
              <a:sym typeface="Arial"/>
            </a:endParaRPr>
          </a:p>
        </p:txBody>
      </p:sp>
      <p:sp>
        <p:nvSpPr>
          <p:cNvPr id="93" name="Google Shape;93;p2"/>
          <p:cNvSpPr txBox="1"/>
          <p:nvPr/>
        </p:nvSpPr>
        <p:spPr>
          <a:xfrm>
            <a:off x="14618199" y="5856060"/>
            <a:ext cx="1066800" cy="923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0"/>
              <a:buFont typeface="Arial"/>
              <a:buNone/>
            </a:pPr>
            <a:r>
              <a:rPr b="1" i="0" lang="es-CL" sz="6000" u="none" cap="none" strike="noStrike">
                <a:solidFill>
                  <a:schemeClr val="dk1"/>
                </a:solidFill>
                <a:latin typeface="Arial Black"/>
                <a:ea typeface="Arial Black"/>
                <a:cs typeface="Arial Black"/>
                <a:sym typeface="Arial Black"/>
              </a:rPr>
              <a:t>0</a:t>
            </a:r>
            <a:r>
              <a:rPr b="1" lang="es-CL" sz="6000">
                <a:solidFill>
                  <a:schemeClr val="dk1"/>
                </a:solidFill>
                <a:latin typeface="Arial Black"/>
                <a:ea typeface="Arial Black"/>
                <a:cs typeface="Arial Black"/>
                <a:sym typeface="Arial Black"/>
              </a:rPr>
              <a:t>7</a:t>
            </a:r>
            <a:endParaRPr b="0" i="0" sz="1400" u="none" cap="none" strike="noStrike">
              <a:solidFill>
                <a:srgbClr val="000000"/>
              </a:solidFill>
              <a:latin typeface="Arial"/>
              <a:ea typeface="Arial"/>
              <a:cs typeface="Arial"/>
              <a:sym typeface="Arial"/>
            </a:endParaRPr>
          </a:p>
        </p:txBody>
      </p:sp>
      <p:sp>
        <p:nvSpPr>
          <p:cNvPr id="94" name="Google Shape;94;p2"/>
          <p:cNvSpPr txBox="1"/>
          <p:nvPr/>
        </p:nvSpPr>
        <p:spPr>
          <a:xfrm>
            <a:off x="9567950" y="7851539"/>
            <a:ext cx="1066800" cy="923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0"/>
              <a:buFont typeface="Arial"/>
              <a:buNone/>
            </a:pPr>
            <a:r>
              <a:rPr b="1" i="0" lang="es-CL" sz="6000" u="none" cap="none" strike="noStrike">
                <a:solidFill>
                  <a:schemeClr val="dk1"/>
                </a:solidFill>
                <a:latin typeface="Arial Black"/>
                <a:ea typeface="Arial Black"/>
                <a:cs typeface="Arial Black"/>
                <a:sym typeface="Arial Black"/>
              </a:rPr>
              <a:t>0</a:t>
            </a:r>
            <a:r>
              <a:rPr b="1" lang="es-CL" sz="6000">
                <a:solidFill>
                  <a:schemeClr val="dk1"/>
                </a:solidFill>
                <a:latin typeface="Arial Black"/>
                <a:ea typeface="Arial Black"/>
                <a:cs typeface="Arial Black"/>
                <a:sym typeface="Arial Black"/>
              </a:rPr>
              <a:t>4</a:t>
            </a:r>
            <a:endParaRPr b="0" i="0" sz="1400" u="none" cap="none" strike="noStrike">
              <a:solidFill>
                <a:srgbClr val="000000"/>
              </a:solidFill>
              <a:latin typeface="Arial"/>
              <a:ea typeface="Arial"/>
              <a:cs typeface="Arial"/>
              <a:sym typeface="Arial"/>
            </a:endParaRPr>
          </a:p>
        </p:txBody>
      </p:sp>
      <p:sp>
        <p:nvSpPr>
          <p:cNvPr id="95" name="Google Shape;95;p2"/>
          <p:cNvSpPr txBox="1"/>
          <p:nvPr/>
        </p:nvSpPr>
        <p:spPr>
          <a:xfrm>
            <a:off x="9666562" y="8613538"/>
            <a:ext cx="4579200" cy="461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3000"/>
              <a:buFont typeface="Arial"/>
              <a:buNone/>
            </a:pPr>
            <a:r>
              <a:rPr b="1" lang="es-CL" sz="3000">
                <a:solidFill>
                  <a:schemeClr val="dk1"/>
                </a:solidFill>
              </a:rPr>
              <a:t>Solucion del problema</a:t>
            </a:r>
            <a:endParaRPr b="0" i="0" sz="1400" u="none" cap="none" strike="noStrike">
              <a:solidFill>
                <a:srgbClr val="000000"/>
              </a:solidFill>
              <a:latin typeface="Arial"/>
              <a:ea typeface="Arial"/>
              <a:cs typeface="Arial"/>
              <a:sym typeface="Arial"/>
            </a:endParaRPr>
          </a:p>
        </p:txBody>
      </p:sp>
      <p:sp>
        <p:nvSpPr>
          <p:cNvPr id="96" name="Google Shape;96;p2"/>
          <p:cNvSpPr txBox="1"/>
          <p:nvPr/>
        </p:nvSpPr>
        <p:spPr>
          <a:xfrm>
            <a:off x="14494100" y="8232539"/>
            <a:ext cx="1066800" cy="923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0"/>
              <a:buFont typeface="Arial"/>
              <a:buNone/>
            </a:pPr>
            <a:r>
              <a:rPr b="1" i="0" lang="es-CL" sz="6000" u="none" cap="none" strike="noStrike">
                <a:solidFill>
                  <a:schemeClr val="dk1"/>
                </a:solidFill>
                <a:latin typeface="Arial Black"/>
                <a:ea typeface="Arial Black"/>
                <a:cs typeface="Arial Black"/>
                <a:sym typeface="Arial Black"/>
              </a:rPr>
              <a:t>0</a:t>
            </a:r>
            <a:r>
              <a:rPr b="1" lang="es-CL" sz="6000">
                <a:solidFill>
                  <a:schemeClr val="dk1"/>
                </a:solidFill>
                <a:latin typeface="Arial Black"/>
                <a:ea typeface="Arial Black"/>
                <a:cs typeface="Arial Black"/>
                <a:sym typeface="Arial Black"/>
              </a:rPr>
              <a:t>8</a:t>
            </a:r>
            <a:endParaRPr b="0" i="0" sz="1400" u="none" cap="none" strike="noStrike">
              <a:solidFill>
                <a:srgbClr val="000000"/>
              </a:solidFill>
              <a:latin typeface="Arial"/>
              <a:ea typeface="Arial"/>
              <a:cs typeface="Arial"/>
              <a:sym typeface="Arial"/>
            </a:endParaRPr>
          </a:p>
        </p:txBody>
      </p:sp>
      <p:sp>
        <p:nvSpPr>
          <p:cNvPr id="97" name="Google Shape;97;p2"/>
          <p:cNvSpPr txBox="1"/>
          <p:nvPr/>
        </p:nvSpPr>
        <p:spPr>
          <a:xfrm>
            <a:off x="14592712" y="8994538"/>
            <a:ext cx="4579200" cy="461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3000"/>
              <a:buFont typeface="Arial"/>
              <a:buNone/>
            </a:pPr>
            <a:r>
              <a:rPr b="1" lang="es-CL" sz="3000">
                <a:solidFill>
                  <a:schemeClr val="dk1"/>
                </a:solidFill>
              </a:rPr>
              <a:t>RoadMap</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320ff19c360_0_1"/>
          <p:cNvSpPr txBox="1"/>
          <p:nvPr>
            <p:ph type="title"/>
          </p:nvPr>
        </p:nvSpPr>
        <p:spPr>
          <a:xfrm>
            <a:off x="7432828" y="7658201"/>
            <a:ext cx="9020100" cy="769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Roadmap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g320ff19c360_0_5"/>
          <p:cNvPicPr preferRelativeResize="0"/>
          <p:nvPr/>
        </p:nvPicPr>
        <p:blipFill>
          <a:blip r:embed="rId3">
            <a:alphaModFix/>
          </a:blip>
          <a:stretch>
            <a:fillRect/>
          </a:stretch>
        </p:blipFill>
        <p:spPr>
          <a:xfrm>
            <a:off x="521625" y="436225"/>
            <a:ext cx="17780975" cy="9677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7432828" y="7658201"/>
            <a:ext cx="9020022" cy="769441"/>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Alcance y limitaciones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1710155" y="2190467"/>
            <a:ext cx="16988400" cy="3401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sz="3600">
                <a:latin typeface="Calibri"/>
                <a:ea typeface="Calibri"/>
                <a:cs typeface="Calibri"/>
                <a:sym typeface="Calibri"/>
              </a:rPr>
              <a:t>Alcance del Proyecto:</a:t>
            </a:r>
            <a:endParaRPr sz="3600">
              <a:latin typeface="Calibri"/>
              <a:ea typeface="Calibri"/>
              <a:cs typeface="Calibri"/>
              <a:sym typeface="Calibri"/>
            </a:endParaRPr>
          </a:p>
          <a:p>
            <a:pPr indent="0" lvl="0" marL="0" rtl="0" algn="l">
              <a:lnSpc>
                <a:spcPct val="100000"/>
              </a:lnSpc>
              <a:spcBef>
                <a:spcPts val="600"/>
              </a:spcBef>
              <a:spcAft>
                <a:spcPts val="600"/>
              </a:spcAft>
              <a:buNone/>
            </a:pPr>
            <a:r>
              <a:rPr b="0" lang="es-CL" sz="3600">
                <a:latin typeface="Calibri"/>
                <a:ea typeface="Calibri"/>
                <a:cs typeface="Calibri"/>
                <a:sym typeface="Calibri"/>
              </a:rPr>
              <a:t>El proyecto se enfoca en rediseñar y optimizar el sitio web de la tienda al por mayor "MAYAN" para mejorar la usabilidad y funcionalidad. Esto incluye la implementación de un sistema de actualización automática de precios y productos,una experiencia de usuario más intuitiva y responsive. También se desarrollarán herramientas administrativas para facilitar la gestión de inventario y permisos.</a:t>
            </a:r>
            <a:endParaRPr sz="36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320ff19c360_1_6"/>
          <p:cNvSpPr txBox="1"/>
          <p:nvPr>
            <p:ph type="title"/>
          </p:nvPr>
        </p:nvSpPr>
        <p:spPr>
          <a:xfrm>
            <a:off x="1710155" y="2190467"/>
            <a:ext cx="16988400" cy="2293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sz="3600">
                <a:latin typeface="Calibri"/>
                <a:ea typeface="Calibri"/>
                <a:cs typeface="Calibri"/>
                <a:sym typeface="Calibri"/>
              </a:rPr>
              <a:t>Limitaciones</a:t>
            </a:r>
            <a:r>
              <a:rPr lang="es-CL" sz="3600">
                <a:latin typeface="Calibri"/>
                <a:ea typeface="Calibri"/>
                <a:cs typeface="Calibri"/>
                <a:sym typeface="Calibri"/>
              </a:rPr>
              <a:t> del Proyecto:</a:t>
            </a:r>
            <a:endParaRPr sz="3600">
              <a:latin typeface="Calibri"/>
              <a:ea typeface="Calibri"/>
              <a:cs typeface="Calibri"/>
              <a:sym typeface="Calibri"/>
            </a:endParaRPr>
          </a:p>
          <a:p>
            <a:pPr indent="0" lvl="0" marL="0" rtl="0" algn="l">
              <a:lnSpc>
                <a:spcPct val="100000"/>
              </a:lnSpc>
              <a:spcBef>
                <a:spcPts val="600"/>
              </a:spcBef>
              <a:spcAft>
                <a:spcPts val="600"/>
              </a:spcAft>
              <a:buNone/>
            </a:pPr>
            <a:r>
              <a:rPr b="0" lang="es-CL" sz="3600">
                <a:latin typeface="Calibri"/>
                <a:ea typeface="Calibri"/>
                <a:cs typeface="Calibri"/>
                <a:sym typeface="Calibri"/>
              </a:rPr>
              <a:t>El proyecto está limitado por un equipo pequeño de tres personas y un tiempo acotado definido por sprints de dos semanas cada uno, lo que podría restringir el desarrollo de funcionalidades adicionales.</a:t>
            </a:r>
            <a:endParaRPr b="0" sz="36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320ff19c360_0_13"/>
          <p:cNvSpPr txBox="1"/>
          <p:nvPr>
            <p:ph type="title"/>
          </p:nvPr>
        </p:nvSpPr>
        <p:spPr>
          <a:xfrm>
            <a:off x="7432828" y="7658201"/>
            <a:ext cx="9020100" cy="769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Viabilidad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320ff19c360_1_1"/>
          <p:cNvSpPr txBox="1"/>
          <p:nvPr>
            <p:ph type="title"/>
          </p:nvPr>
        </p:nvSpPr>
        <p:spPr>
          <a:xfrm>
            <a:off x="1710155" y="2190467"/>
            <a:ext cx="16988400" cy="5541300"/>
          </a:xfrm>
          <a:prstGeom prst="rect">
            <a:avLst/>
          </a:prstGeom>
          <a:noFill/>
          <a:ln>
            <a:noFill/>
          </a:ln>
        </p:spPr>
        <p:txBody>
          <a:bodyPr anchorCtr="0" anchor="t" bIns="0" lIns="0" spcFirstLastPara="1" rIns="0" wrap="square" tIns="0">
            <a:spAutoFit/>
          </a:bodyPr>
          <a:lstStyle/>
          <a:p>
            <a:pPr indent="-685800" lvl="0" marL="685800" rtl="0" algn="l">
              <a:lnSpc>
                <a:spcPct val="100000"/>
              </a:lnSpc>
              <a:spcBef>
                <a:spcPts val="0"/>
              </a:spcBef>
              <a:spcAft>
                <a:spcPts val="600"/>
              </a:spcAft>
              <a:buSzPts val="1400"/>
              <a:buChar char="•"/>
            </a:pPr>
            <a:r>
              <a:rPr lang="es-CL" sz="3600"/>
              <a:t>Viabilidad Técnica:</a:t>
            </a:r>
            <a:br>
              <a:rPr b="0" lang="es-CL" sz="3600"/>
            </a:br>
            <a:br>
              <a:rPr b="0" lang="es-CL" sz="3600"/>
            </a:br>
            <a:r>
              <a:rPr b="0" lang="es-CL" sz="3600"/>
              <a:t>La solución se implementará usando tecnologías conocidas (HTML, CSS, JavaScript, Django).</a:t>
            </a:r>
            <a:br>
              <a:rPr b="0" lang="es-CL" sz="3600"/>
            </a:br>
            <a:br>
              <a:rPr b="0" lang="es-CL" sz="3600"/>
            </a:br>
            <a:r>
              <a:rPr lang="es-CL" sz="3600"/>
              <a:t>Viabilidad Operacional:</a:t>
            </a:r>
            <a:br>
              <a:rPr b="0" lang="es-CL" sz="3600"/>
            </a:br>
            <a:br>
              <a:rPr b="0" lang="es-CL" sz="3600"/>
            </a:br>
            <a:r>
              <a:rPr b="0" lang="es-CL" sz="3600"/>
              <a:t>La solución se integrará sin interrumpir las operaciones actuales. Habrá capacitación para el equipo y soporte técnico continuo para asegurar el funcionamiento adecuado</a:t>
            </a:r>
            <a:endParaRPr b="0" sz="3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txBox="1"/>
          <p:nvPr>
            <p:ph type="title"/>
          </p:nvPr>
        </p:nvSpPr>
        <p:spPr>
          <a:xfrm>
            <a:off x="7432828" y="7658201"/>
            <a:ext cx="9020022" cy="769441"/>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Resultado esperado</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4"/>
          <p:cNvSpPr txBox="1"/>
          <p:nvPr>
            <p:ph type="title"/>
          </p:nvPr>
        </p:nvSpPr>
        <p:spPr>
          <a:xfrm>
            <a:off x="1244933" y="3201120"/>
            <a:ext cx="16988400" cy="6033900"/>
          </a:xfrm>
          <a:prstGeom prst="rect">
            <a:avLst/>
          </a:prstGeom>
          <a:noFill/>
          <a:ln>
            <a:noFill/>
          </a:ln>
        </p:spPr>
        <p:txBody>
          <a:bodyPr anchorCtr="0" anchor="t" bIns="0" lIns="0" spcFirstLastPara="1" rIns="0" wrap="square" tIns="0">
            <a:spAutoFit/>
          </a:bodyPr>
          <a:lstStyle/>
          <a:p>
            <a:pPr indent="0" lvl="0" marL="152400" rtl="0" algn="l">
              <a:lnSpc>
                <a:spcPct val="100000"/>
              </a:lnSpc>
              <a:spcBef>
                <a:spcPts val="0"/>
              </a:spcBef>
              <a:spcAft>
                <a:spcPts val="0"/>
              </a:spcAft>
              <a:buSzPts val="1400"/>
              <a:buNone/>
            </a:pPr>
            <a:r>
              <a:rPr b="0" lang="es-CL" sz="3600"/>
              <a:t>Abordar este problema es crucial para mejorar la relación con los clientes y aumentar las ventas. Resolverlo permitirá:</a:t>
            </a:r>
            <a:endParaRPr b="0" sz="3600"/>
          </a:p>
          <a:p>
            <a:pPr indent="0" lvl="0" marL="152400" rtl="0" algn="l">
              <a:lnSpc>
                <a:spcPct val="100000"/>
              </a:lnSpc>
              <a:spcBef>
                <a:spcPts val="600"/>
              </a:spcBef>
              <a:spcAft>
                <a:spcPts val="0"/>
              </a:spcAft>
              <a:buSzPts val="1400"/>
              <a:buNone/>
            </a:pPr>
            <a:r>
              <a:t/>
            </a:r>
            <a:endParaRPr b="0" sz="3600"/>
          </a:p>
          <a:p>
            <a:pPr indent="-457200" lvl="0" marL="457200" rtl="0" algn="l">
              <a:lnSpc>
                <a:spcPct val="100000"/>
              </a:lnSpc>
              <a:spcBef>
                <a:spcPts val="600"/>
              </a:spcBef>
              <a:spcAft>
                <a:spcPts val="0"/>
              </a:spcAft>
              <a:buSzPts val="3600"/>
              <a:buChar char="●"/>
            </a:pPr>
            <a:r>
              <a:rPr b="0" lang="es-CL" sz="3600"/>
              <a:t>Corto plazo: Mejora inmediata en la experiencia del cliente y la actualización de información, lo que puede generar más ventas.</a:t>
            </a:r>
            <a:endParaRPr b="0" sz="3600"/>
          </a:p>
          <a:p>
            <a:pPr indent="0" lvl="0" marL="457200" rtl="0" algn="l">
              <a:lnSpc>
                <a:spcPct val="100000"/>
              </a:lnSpc>
              <a:spcBef>
                <a:spcPts val="600"/>
              </a:spcBef>
              <a:spcAft>
                <a:spcPts val="0"/>
              </a:spcAft>
              <a:buNone/>
            </a:pPr>
            <a:r>
              <a:t/>
            </a:r>
            <a:endParaRPr b="0" sz="3600"/>
          </a:p>
          <a:p>
            <a:pPr indent="-457200" lvl="0" marL="457200" rtl="0" algn="l">
              <a:lnSpc>
                <a:spcPct val="100000"/>
              </a:lnSpc>
              <a:spcBef>
                <a:spcPts val="600"/>
              </a:spcBef>
              <a:spcAft>
                <a:spcPts val="0"/>
              </a:spcAft>
              <a:buSzPts val="3600"/>
              <a:buChar char="●"/>
            </a:pPr>
            <a:r>
              <a:rPr b="0" lang="es-CL" sz="3600"/>
              <a:t>Largo plazo: Aumento de la visibilidad de la empresa en el mercado digital y fortalecimiento de la marca, lo que facilitará la expansión y la fidelización de clientes.</a:t>
            </a:r>
            <a:br>
              <a:rPr lang="es-CL"/>
            </a:br>
            <a:endParaRPr/>
          </a:p>
        </p:txBody>
      </p:sp>
      <p:sp>
        <p:nvSpPr>
          <p:cNvPr id="258" name="Google Shape;258;p44"/>
          <p:cNvSpPr txBox="1"/>
          <p:nvPr/>
        </p:nvSpPr>
        <p:spPr>
          <a:xfrm>
            <a:off x="5455987" y="1059499"/>
            <a:ext cx="16056600" cy="1354500"/>
          </a:xfrm>
          <a:prstGeom prst="rect">
            <a:avLst/>
          </a:prstGeom>
          <a:noFill/>
          <a:ln>
            <a:noFill/>
          </a:ln>
        </p:spPr>
        <p:txBody>
          <a:bodyPr anchorCtr="0" anchor="t" bIns="0" lIns="0" spcFirstLastPara="1" rIns="0" wrap="square" tIns="0">
            <a:spAutoFit/>
          </a:bodyPr>
          <a:lstStyle/>
          <a:p>
            <a:pPr indent="0" lvl="0" marL="152400" marR="0" rtl="0" algn="l">
              <a:lnSpc>
                <a:spcPct val="100000"/>
              </a:lnSpc>
              <a:spcBef>
                <a:spcPts val="0"/>
              </a:spcBef>
              <a:spcAft>
                <a:spcPts val="600"/>
              </a:spcAft>
              <a:buClr>
                <a:srgbClr val="000000"/>
              </a:buClr>
              <a:buSzPts val="1400"/>
              <a:buFont typeface="Arial"/>
              <a:buNone/>
            </a:pPr>
            <a:r>
              <a:rPr b="1" lang="es-CL" sz="4000">
                <a:solidFill>
                  <a:schemeClr val="dk1"/>
                </a:solidFill>
              </a:rPr>
              <a:t>Resultado esperado</a:t>
            </a:r>
            <a:br>
              <a:rPr b="1" i="0" lang="es-CL" sz="4800" u="none" cap="none" strike="noStrike">
                <a:solidFill>
                  <a:schemeClr val="dk1"/>
                </a:solidFill>
                <a:latin typeface="Arial"/>
                <a:ea typeface="Arial"/>
                <a:cs typeface="Arial"/>
                <a:sym typeface="Arial"/>
              </a:rPr>
            </a:br>
            <a:endParaRPr b="1" i="0" sz="4800" u="none" cap="none"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txBox="1"/>
          <p:nvPr>
            <p:ph type="title"/>
          </p:nvPr>
        </p:nvSpPr>
        <p:spPr>
          <a:xfrm>
            <a:off x="7432828" y="7658201"/>
            <a:ext cx="9020022" cy="769441"/>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Resultado obtenido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31adf6d357f_0_13"/>
          <p:cNvSpPr/>
          <p:nvPr/>
        </p:nvSpPr>
        <p:spPr>
          <a:xfrm>
            <a:off x="9518650" y="563600"/>
            <a:ext cx="5357700" cy="1015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0"/>
              <a:buFont typeface="Arial"/>
              <a:buNone/>
            </a:pPr>
            <a:r>
              <a:rPr b="1" i="0" lang="es-CL" sz="6000" u="none" cap="none" strike="noStrike">
                <a:solidFill>
                  <a:srgbClr val="000000"/>
                </a:solidFill>
                <a:latin typeface="Arial Black"/>
                <a:ea typeface="Arial Black"/>
                <a:cs typeface="Arial Black"/>
                <a:sym typeface="Arial Black"/>
              </a:rPr>
              <a:t>CONTENIDO</a:t>
            </a:r>
            <a:endParaRPr b="0" i="0" sz="1400" u="none" cap="none" strike="noStrike">
              <a:solidFill>
                <a:srgbClr val="000000"/>
              </a:solidFill>
              <a:latin typeface="Arial"/>
              <a:ea typeface="Arial"/>
              <a:cs typeface="Arial"/>
              <a:sym typeface="Arial"/>
            </a:endParaRPr>
          </a:p>
        </p:txBody>
      </p:sp>
      <p:sp>
        <p:nvSpPr>
          <p:cNvPr id="103" name="Google Shape;103;g31adf6d357f_0_13"/>
          <p:cNvSpPr txBox="1"/>
          <p:nvPr/>
        </p:nvSpPr>
        <p:spPr>
          <a:xfrm>
            <a:off x="9567950" y="2131439"/>
            <a:ext cx="1066800" cy="923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0"/>
              <a:buFont typeface="Arial"/>
              <a:buNone/>
            </a:pPr>
            <a:r>
              <a:rPr b="1" lang="es-CL" sz="6000">
                <a:solidFill>
                  <a:schemeClr val="dk1"/>
                </a:solidFill>
                <a:latin typeface="Arial Black"/>
                <a:ea typeface="Arial Black"/>
                <a:cs typeface="Arial Black"/>
                <a:sym typeface="Arial Black"/>
              </a:rPr>
              <a:t>09</a:t>
            </a:r>
            <a:endParaRPr b="0" i="0" sz="1400" u="none" cap="none" strike="noStrike">
              <a:solidFill>
                <a:srgbClr val="000000"/>
              </a:solidFill>
              <a:latin typeface="Arial"/>
              <a:ea typeface="Arial"/>
              <a:cs typeface="Arial"/>
              <a:sym typeface="Arial"/>
            </a:endParaRPr>
          </a:p>
        </p:txBody>
      </p:sp>
      <p:sp>
        <p:nvSpPr>
          <p:cNvPr id="104" name="Google Shape;104;g31adf6d357f_0_13"/>
          <p:cNvSpPr txBox="1"/>
          <p:nvPr/>
        </p:nvSpPr>
        <p:spPr>
          <a:xfrm>
            <a:off x="9617262" y="4632315"/>
            <a:ext cx="4579200" cy="461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3000"/>
              <a:buFont typeface="Arial"/>
              <a:buNone/>
            </a:pPr>
            <a:r>
              <a:rPr b="1" lang="es-CL" sz="3000">
                <a:solidFill>
                  <a:schemeClr val="dk1"/>
                </a:solidFill>
              </a:rPr>
              <a:t>Viabilidad</a:t>
            </a:r>
            <a:endParaRPr b="0" i="0" sz="1400" u="none" cap="none" strike="noStrike">
              <a:solidFill>
                <a:srgbClr val="000000"/>
              </a:solidFill>
              <a:latin typeface="Arial"/>
              <a:ea typeface="Arial"/>
              <a:cs typeface="Arial"/>
              <a:sym typeface="Arial"/>
            </a:endParaRPr>
          </a:p>
        </p:txBody>
      </p:sp>
      <p:sp>
        <p:nvSpPr>
          <p:cNvPr id="105" name="Google Shape;105;g31adf6d357f_0_13"/>
          <p:cNvSpPr txBox="1"/>
          <p:nvPr/>
        </p:nvSpPr>
        <p:spPr>
          <a:xfrm>
            <a:off x="14679643" y="2518052"/>
            <a:ext cx="4728900" cy="461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3000"/>
              <a:buFont typeface="Arial"/>
              <a:buNone/>
            </a:pPr>
            <a:r>
              <a:rPr b="1" lang="es-CL" sz="3000">
                <a:solidFill>
                  <a:schemeClr val="dk1"/>
                </a:solidFill>
              </a:rPr>
              <a:t>Topologia</a:t>
            </a:r>
            <a:endParaRPr b="0" i="0" sz="1400" u="none" cap="none" strike="noStrike">
              <a:solidFill>
                <a:srgbClr val="000000"/>
              </a:solidFill>
              <a:latin typeface="Arial"/>
              <a:ea typeface="Arial"/>
              <a:cs typeface="Arial"/>
              <a:sym typeface="Arial"/>
            </a:endParaRPr>
          </a:p>
        </p:txBody>
      </p:sp>
      <p:sp>
        <p:nvSpPr>
          <p:cNvPr id="106" name="Google Shape;106;g31adf6d357f_0_13"/>
          <p:cNvSpPr txBox="1"/>
          <p:nvPr/>
        </p:nvSpPr>
        <p:spPr>
          <a:xfrm>
            <a:off x="9518650" y="3870315"/>
            <a:ext cx="1066800" cy="923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0"/>
              <a:buFont typeface="Arial"/>
              <a:buNone/>
            </a:pPr>
            <a:r>
              <a:rPr b="1" lang="es-CL" sz="6000">
                <a:solidFill>
                  <a:schemeClr val="dk1"/>
                </a:solidFill>
                <a:latin typeface="Arial Black"/>
                <a:ea typeface="Arial Black"/>
                <a:cs typeface="Arial Black"/>
                <a:sym typeface="Arial Black"/>
              </a:rPr>
              <a:t>10</a:t>
            </a:r>
            <a:endParaRPr b="0" i="0" sz="1400" u="none" cap="none" strike="noStrike">
              <a:solidFill>
                <a:srgbClr val="000000"/>
              </a:solidFill>
              <a:latin typeface="Arial"/>
              <a:ea typeface="Arial"/>
              <a:cs typeface="Arial"/>
              <a:sym typeface="Arial"/>
            </a:endParaRPr>
          </a:p>
        </p:txBody>
      </p:sp>
      <p:sp>
        <p:nvSpPr>
          <p:cNvPr id="107" name="Google Shape;107;g31adf6d357f_0_13"/>
          <p:cNvSpPr txBox="1"/>
          <p:nvPr/>
        </p:nvSpPr>
        <p:spPr>
          <a:xfrm>
            <a:off x="14556749" y="1744827"/>
            <a:ext cx="1066800" cy="923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0"/>
              <a:buFont typeface="Arial"/>
              <a:buNone/>
            </a:pPr>
            <a:r>
              <a:rPr b="1" lang="es-CL" sz="6000">
                <a:solidFill>
                  <a:schemeClr val="dk1"/>
                </a:solidFill>
                <a:latin typeface="Arial Black"/>
                <a:ea typeface="Arial Black"/>
                <a:cs typeface="Arial Black"/>
                <a:sym typeface="Arial Black"/>
              </a:rPr>
              <a:t>13</a:t>
            </a:r>
            <a:endParaRPr b="0" i="0" sz="1400" u="none" cap="none" strike="noStrike">
              <a:solidFill>
                <a:srgbClr val="000000"/>
              </a:solidFill>
              <a:latin typeface="Arial"/>
              <a:ea typeface="Arial"/>
              <a:cs typeface="Arial"/>
              <a:sym typeface="Arial"/>
            </a:endParaRPr>
          </a:p>
        </p:txBody>
      </p:sp>
      <p:sp>
        <p:nvSpPr>
          <p:cNvPr id="108" name="Google Shape;108;g31adf6d357f_0_13"/>
          <p:cNvSpPr txBox="1"/>
          <p:nvPr/>
        </p:nvSpPr>
        <p:spPr>
          <a:xfrm>
            <a:off x="9666562" y="6467906"/>
            <a:ext cx="4166100" cy="461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3000"/>
              <a:buFont typeface="Arial"/>
              <a:buNone/>
            </a:pPr>
            <a:r>
              <a:rPr b="1" lang="es-CL" sz="3000">
                <a:solidFill>
                  <a:schemeClr val="dk1"/>
                </a:solidFill>
              </a:rPr>
              <a:t>Resultado esperado</a:t>
            </a:r>
            <a:endParaRPr b="0" i="0" sz="1400" u="none" cap="none" strike="noStrike">
              <a:solidFill>
                <a:srgbClr val="000000"/>
              </a:solidFill>
              <a:latin typeface="Arial"/>
              <a:ea typeface="Arial"/>
              <a:cs typeface="Arial"/>
              <a:sym typeface="Arial"/>
            </a:endParaRPr>
          </a:p>
        </p:txBody>
      </p:sp>
      <p:sp>
        <p:nvSpPr>
          <p:cNvPr id="109" name="Google Shape;109;g31adf6d357f_0_13"/>
          <p:cNvSpPr txBox="1"/>
          <p:nvPr/>
        </p:nvSpPr>
        <p:spPr>
          <a:xfrm>
            <a:off x="14679640" y="4722152"/>
            <a:ext cx="4183800" cy="461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3000"/>
              <a:buFont typeface="Arial"/>
              <a:buNone/>
            </a:pPr>
            <a:r>
              <a:rPr b="1" lang="es-CL" sz="3000">
                <a:solidFill>
                  <a:schemeClr val="dk1"/>
                </a:solidFill>
              </a:rPr>
              <a:t>Conclusión</a:t>
            </a:r>
            <a:endParaRPr b="0" i="0" sz="1400" u="none" cap="none" strike="noStrike">
              <a:solidFill>
                <a:srgbClr val="000000"/>
              </a:solidFill>
              <a:latin typeface="Arial"/>
              <a:ea typeface="Arial"/>
              <a:cs typeface="Arial"/>
              <a:sym typeface="Arial"/>
            </a:endParaRPr>
          </a:p>
        </p:txBody>
      </p:sp>
      <p:sp>
        <p:nvSpPr>
          <p:cNvPr id="110" name="Google Shape;110;g31adf6d357f_0_13"/>
          <p:cNvSpPr txBox="1"/>
          <p:nvPr/>
        </p:nvSpPr>
        <p:spPr>
          <a:xfrm>
            <a:off x="9666562" y="5705906"/>
            <a:ext cx="1066800" cy="923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0"/>
              <a:buFont typeface="Arial"/>
              <a:buNone/>
            </a:pPr>
            <a:r>
              <a:rPr b="1" lang="es-CL" sz="6000">
                <a:solidFill>
                  <a:schemeClr val="dk1"/>
                </a:solidFill>
                <a:latin typeface="Arial Black"/>
                <a:ea typeface="Arial Black"/>
                <a:cs typeface="Arial Black"/>
                <a:sym typeface="Arial Black"/>
              </a:rPr>
              <a:t>11</a:t>
            </a:r>
            <a:endParaRPr b="0" i="0" sz="1400" u="none" cap="none" strike="noStrike">
              <a:solidFill>
                <a:srgbClr val="000000"/>
              </a:solidFill>
              <a:latin typeface="Arial"/>
              <a:ea typeface="Arial"/>
              <a:cs typeface="Arial"/>
              <a:sym typeface="Arial"/>
            </a:endParaRPr>
          </a:p>
        </p:txBody>
      </p:sp>
      <p:sp>
        <p:nvSpPr>
          <p:cNvPr id="111" name="Google Shape;111;g31adf6d357f_0_13"/>
          <p:cNvSpPr txBox="1"/>
          <p:nvPr/>
        </p:nvSpPr>
        <p:spPr>
          <a:xfrm>
            <a:off x="14556749" y="3960152"/>
            <a:ext cx="1066800" cy="923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0"/>
              <a:buFont typeface="Arial"/>
              <a:buNone/>
            </a:pPr>
            <a:r>
              <a:rPr b="1" lang="es-CL" sz="6000">
                <a:solidFill>
                  <a:schemeClr val="dk1"/>
                </a:solidFill>
                <a:latin typeface="Arial Black"/>
                <a:ea typeface="Arial Black"/>
                <a:cs typeface="Arial Black"/>
                <a:sym typeface="Arial Black"/>
              </a:rPr>
              <a:t>14</a:t>
            </a:r>
            <a:endParaRPr b="0" i="0" sz="1400" u="none" cap="none" strike="noStrike">
              <a:solidFill>
                <a:srgbClr val="000000"/>
              </a:solidFill>
              <a:latin typeface="Arial"/>
              <a:ea typeface="Arial"/>
              <a:cs typeface="Arial"/>
              <a:sym typeface="Arial"/>
            </a:endParaRPr>
          </a:p>
        </p:txBody>
      </p:sp>
      <p:sp>
        <p:nvSpPr>
          <p:cNvPr id="112" name="Google Shape;112;g31adf6d357f_0_13"/>
          <p:cNvSpPr txBox="1"/>
          <p:nvPr/>
        </p:nvSpPr>
        <p:spPr>
          <a:xfrm>
            <a:off x="9666562" y="2893438"/>
            <a:ext cx="4579200" cy="461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3000"/>
              <a:buFont typeface="Arial"/>
              <a:buNone/>
            </a:pPr>
            <a:r>
              <a:rPr b="1" lang="es-CL" sz="3000">
                <a:solidFill>
                  <a:schemeClr val="dk1"/>
                </a:solidFill>
              </a:rPr>
              <a:t>Alcances y limitaciones</a:t>
            </a:r>
            <a:endParaRPr b="0" i="0" sz="1400" u="none" cap="none" strike="noStrike">
              <a:solidFill>
                <a:srgbClr val="000000"/>
              </a:solidFill>
              <a:latin typeface="Arial"/>
              <a:ea typeface="Arial"/>
              <a:cs typeface="Arial"/>
              <a:sym typeface="Arial"/>
            </a:endParaRPr>
          </a:p>
        </p:txBody>
      </p:sp>
      <p:sp>
        <p:nvSpPr>
          <p:cNvPr id="113" name="Google Shape;113;g31adf6d357f_0_13"/>
          <p:cNvSpPr txBox="1"/>
          <p:nvPr/>
        </p:nvSpPr>
        <p:spPr>
          <a:xfrm>
            <a:off x="9567950" y="7541464"/>
            <a:ext cx="1066800" cy="923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0"/>
              <a:buFont typeface="Arial"/>
              <a:buNone/>
            </a:pPr>
            <a:r>
              <a:rPr b="1" lang="es-CL" sz="6000">
                <a:solidFill>
                  <a:schemeClr val="dk1"/>
                </a:solidFill>
                <a:latin typeface="Arial Black"/>
                <a:ea typeface="Arial Black"/>
                <a:cs typeface="Arial Black"/>
                <a:sym typeface="Arial Black"/>
              </a:rPr>
              <a:t>12</a:t>
            </a:r>
            <a:endParaRPr b="0" i="0" sz="1400" u="none" cap="none" strike="noStrike">
              <a:solidFill>
                <a:srgbClr val="000000"/>
              </a:solidFill>
              <a:latin typeface="Arial"/>
              <a:ea typeface="Arial"/>
              <a:cs typeface="Arial"/>
              <a:sym typeface="Arial"/>
            </a:endParaRPr>
          </a:p>
        </p:txBody>
      </p:sp>
      <p:sp>
        <p:nvSpPr>
          <p:cNvPr id="114" name="Google Shape;114;g31adf6d357f_0_13"/>
          <p:cNvSpPr txBox="1"/>
          <p:nvPr/>
        </p:nvSpPr>
        <p:spPr>
          <a:xfrm>
            <a:off x="9666562" y="8303463"/>
            <a:ext cx="4579200" cy="461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3000"/>
              <a:buFont typeface="Arial"/>
              <a:buNone/>
            </a:pPr>
            <a:r>
              <a:rPr b="1" lang="es-CL" sz="3000">
                <a:solidFill>
                  <a:schemeClr val="dk1"/>
                </a:solidFill>
              </a:rPr>
              <a:t>Resultado obtenido</a:t>
            </a:r>
            <a:endParaRPr b="0" i="0" sz="1400" u="none" cap="none" strike="noStrike">
              <a:solidFill>
                <a:srgbClr val="000000"/>
              </a:solidFill>
              <a:latin typeface="Arial"/>
              <a:ea typeface="Arial"/>
              <a:cs typeface="Arial"/>
              <a:sym typeface="Arial"/>
            </a:endParaRPr>
          </a:p>
        </p:txBody>
      </p:sp>
      <p:sp>
        <p:nvSpPr>
          <p:cNvPr id="115" name="Google Shape;115;g31adf6d357f_0_13"/>
          <p:cNvSpPr txBox="1"/>
          <p:nvPr/>
        </p:nvSpPr>
        <p:spPr>
          <a:xfrm>
            <a:off x="14494100" y="8232539"/>
            <a:ext cx="10668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320ff19c360_0_21"/>
          <p:cNvSpPr txBox="1"/>
          <p:nvPr>
            <p:ph type="title"/>
          </p:nvPr>
        </p:nvSpPr>
        <p:spPr>
          <a:xfrm>
            <a:off x="1067208" y="2231745"/>
            <a:ext cx="16988400" cy="9789600"/>
          </a:xfrm>
          <a:prstGeom prst="rect">
            <a:avLst/>
          </a:prstGeom>
          <a:noFill/>
          <a:ln>
            <a:noFill/>
          </a:ln>
        </p:spPr>
        <p:txBody>
          <a:bodyPr anchorCtr="0" anchor="t" bIns="0" lIns="0" spcFirstLastPara="1" rIns="0" wrap="square" tIns="0">
            <a:spAutoFit/>
          </a:bodyPr>
          <a:lstStyle/>
          <a:p>
            <a:pPr indent="0" lvl="0" marL="457200" rtl="0" algn="l">
              <a:lnSpc>
                <a:spcPct val="100000"/>
              </a:lnSpc>
              <a:spcBef>
                <a:spcPts val="0"/>
              </a:spcBef>
              <a:spcAft>
                <a:spcPts val="0"/>
              </a:spcAft>
              <a:buNone/>
            </a:pPr>
            <a:r>
              <a:rPr b="0" lang="es-CL" sz="3600"/>
              <a:t>-Al trabajar con </a:t>
            </a:r>
            <a:r>
              <a:rPr b="0" lang="es-CL" sz="3600"/>
              <a:t>metodología</a:t>
            </a:r>
            <a:r>
              <a:rPr b="0" lang="es-CL" sz="3600"/>
              <a:t> </a:t>
            </a:r>
            <a:r>
              <a:rPr b="0" lang="es-CL" sz="3600"/>
              <a:t>ágil</a:t>
            </a:r>
            <a:r>
              <a:rPr b="0" lang="es-CL" sz="3600"/>
              <a:t>: generamos 3 sprint (2 semanas cada uno), los cuales tienen como objetivo lo siguiente:</a:t>
            </a:r>
            <a:endParaRPr b="0" sz="3600"/>
          </a:p>
          <a:p>
            <a:pPr indent="0" lvl="0" marL="457200" rtl="0" algn="l">
              <a:lnSpc>
                <a:spcPct val="100000"/>
              </a:lnSpc>
              <a:spcBef>
                <a:spcPts val="600"/>
              </a:spcBef>
              <a:spcAft>
                <a:spcPts val="0"/>
              </a:spcAft>
              <a:buNone/>
            </a:pPr>
            <a:r>
              <a:t/>
            </a:r>
            <a:endParaRPr b="0" sz="3600"/>
          </a:p>
          <a:p>
            <a:pPr indent="-457200" lvl="0" marL="914400" rtl="0" algn="l">
              <a:lnSpc>
                <a:spcPct val="100000"/>
              </a:lnSpc>
              <a:spcBef>
                <a:spcPts val="600"/>
              </a:spcBef>
              <a:spcAft>
                <a:spcPts val="0"/>
              </a:spcAft>
              <a:buSzPts val="3600"/>
              <a:buAutoNum type="arabicPeriod"/>
            </a:pPr>
            <a:r>
              <a:rPr b="0" lang="es-CL" sz="3600"/>
              <a:t>Mejorar la experiencia del usuario dentro del sitio.</a:t>
            </a:r>
            <a:endParaRPr b="0" sz="3600"/>
          </a:p>
          <a:p>
            <a:pPr indent="0" lvl="0" marL="1371600" rtl="0" algn="l">
              <a:lnSpc>
                <a:spcPct val="100000"/>
              </a:lnSpc>
              <a:spcBef>
                <a:spcPts val="600"/>
              </a:spcBef>
              <a:spcAft>
                <a:spcPts val="0"/>
              </a:spcAft>
              <a:buNone/>
            </a:pPr>
            <a:r>
              <a:t/>
            </a:r>
            <a:endParaRPr b="0" sz="3600"/>
          </a:p>
          <a:p>
            <a:pPr indent="-457200" lvl="0" marL="914400" rtl="0" algn="l">
              <a:lnSpc>
                <a:spcPct val="100000"/>
              </a:lnSpc>
              <a:spcBef>
                <a:spcPts val="600"/>
              </a:spcBef>
              <a:spcAft>
                <a:spcPts val="0"/>
              </a:spcAft>
              <a:buSzPts val="3600"/>
              <a:buAutoNum type="arabicPeriod"/>
            </a:pPr>
            <a:r>
              <a:rPr b="0" lang="es-CL" sz="3600"/>
              <a:t>Gestión</a:t>
            </a:r>
            <a:r>
              <a:rPr b="0" lang="es-CL" sz="3600"/>
              <a:t> administrativa del sitio web.</a:t>
            </a:r>
            <a:endParaRPr b="0" sz="3600"/>
          </a:p>
          <a:p>
            <a:pPr indent="0" lvl="0" marL="1371600" rtl="0" algn="l">
              <a:lnSpc>
                <a:spcPct val="100000"/>
              </a:lnSpc>
              <a:spcBef>
                <a:spcPts val="600"/>
              </a:spcBef>
              <a:spcAft>
                <a:spcPts val="0"/>
              </a:spcAft>
              <a:buNone/>
            </a:pPr>
            <a:r>
              <a:t/>
            </a:r>
            <a:endParaRPr b="0" sz="3600"/>
          </a:p>
          <a:p>
            <a:pPr indent="-457200" lvl="0" marL="914400" rtl="0" algn="l">
              <a:lnSpc>
                <a:spcPct val="100000"/>
              </a:lnSpc>
              <a:spcBef>
                <a:spcPts val="600"/>
              </a:spcBef>
              <a:spcAft>
                <a:spcPts val="0"/>
              </a:spcAft>
              <a:buSzPts val="3600"/>
              <a:buAutoNum type="arabicPeriod"/>
            </a:pPr>
            <a:r>
              <a:rPr b="0" lang="es-CL" sz="3600"/>
              <a:t>Optimización</a:t>
            </a:r>
            <a:r>
              <a:rPr b="0" lang="es-CL" sz="3600"/>
              <a:t> de los pedidos.</a:t>
            </a:r>
            <a:endParaRPr b="0" sz="3600"/>
          </a:p>
          <a:p>
            <a:pPr indent="0" lvl="0" marL="914400" rtl="0" algn="l">
              <a:lnSpc>
                <a:spcPct val="100000"/>
              </a:lnSpc>
              <a:spcBef>
                <a:spcPts val="600"/>
              </a:spcBef>
              <a:spcAft>
                <a:spcPts val="0"/>
              </a:spcAft>
              <a:buNone/>
            </a:pPr>
            <a:r>
              <a:t/>
            </a:r>
            <a:endParaRPr b="0" sz="3600"/>
          </a:p>
          <a:p>
            <a:pPr indent="0" lvl="0" marL="0" rtl="0" algn="l">
              <a:lnSpc>
                <a:spcPct val="100000"/>
              </a:lnSpc>
              <a:spcBef>
                <a:spcPts val="600"/>
              </a:spcBef>
              <a:spcAft>
                <a:spcPts val="0"/>
              </a:spcAft>
              <a:buNone/>
            </a:pPr>
            <a:r>
              <a:rPr b="0" lang="es-CL" sz="3600"/>
              <a:t>    -Estos sprint cumplieron a la perfeccion con sus objetivos.</a:t>
            </a:r>
            <a:endParaRPr b="0" sz="3600"/>
          </a:p>
          <a:p>
            <a:pPr indent="0" lvl="0" marL="0" rtl="0" algn="l">
              <a:lnSpc>
                <a:spcPct val="100000"/>
              </a:lnSpc>
              <a:spcBef>
                <a:spcPts val="600"/>
              </a:spcBef>
              <a:spcAft>
                <a:spcPts val="0"/>
              </a:spcAft>
              <a:buNone/>
            </a:pPr>
            <a:r>
              <a:t/>
            </a:r>
            <a:endParaRPr b="0" sz="3600"/>
          </a:p>
          <a:p>
            <a:pPr indent="0" lvl="0" marL="0" rtl="0" algn="l">
              <a:lnSpc>
                <a:spcPct val="100000"/>
              </a:lnSpc>
              <a:spcBef>
                <a:spcPts val="600"/>
              </a:spcBef>
              <a:spcAft>
                <a:spcPts val="0"/>
              </a:spcAft>
              <a:buNone/>
            </a:pPr>
            <a:r>
              <a:t/>
            </a:r>
            <a:endParaRPr b="0" sz="3600"/>
          </a:p>
          <a:p>
            <a:pPr indent="0" lvl="0" marL="914400" rtl="0" algn="l">
              <a:lnSpc>
                <a:spcPct val="100000"/>
              </a:lnSpc>
              <a:spcBef>
                <a:spcPts val="600"/>
              </a:spcBef>
              <a:spcAft>
                <a:spcPts val="0"/>
              </a:spcAft>
              <a:buNone/>
            </a:pPr>
            <a:r>
              <a:t/>
            </a:r>
            <a:endParaRPr/>
          </a:p>
          <a:p>
            <a:pPr indent="0" lvl="0" marL="914400" rtl="0" algn="l">
              <a:lnSpc>
                <a:spcPct val="100000"/>
              </a:lnSpc>
              <a:spcBef>
                <a:spcPts val="600"/>
              </a:spcBef>
              <a:spcAft>
                <a:spcPts val="600"/>
              </a:spcAft>
              <a:buNone/>
            </a:pPr>
            <a:br>
              <a:rPr lang="es-CL"/>
            </a:br>
            <a:endParaRPr/>
          </a:p>
        </p:txBody>
      </p:sp>
      <p:sp>
        <p:nvSpPr>
          <p:cNvPr id="269" name="Google Shape;269;g320ff19c360_0_21"/>
          <p:cNvSpPr txBox="1"/>
          <p:nvPr/>
        </p:nvSpPr>
        <p:spPr>
          <a:xfrm>
            <a:off x="5455987" y="1059499"/>
            <a:ext cx="16056600" cy="1354500"/>
          </a:xfrm>
          <a:prstGeom prst="rect">
            <a:avLst/>
          </a:prstGeom>
          <a:noFill/>
          <a:ln>
            <a:noFill/>
          </a:ln>
        </p:spPr>
        <p:txBody>
          <a:bodyPr anchorCtr="0" anchor="t" bIns="0" lIns="0" spcFirstLastPara="1" rIns="0" wrap="square" tIns="0">
            <a:spAutoFit/>
          </a:bodyPr>
          <a:lstStyle/>
          <a:p>
            <a:pPr indent="0" lvl="0" marL="152400" marR="0" rtl="0" algn="l">
              <a:lnSpc>
                <a:spcPct val="100000"/>
              </a:lnSpc>
              <a:spcBef>
                <a:spcPts val="0"/>
              </a:spcBef>
              <a:spcAft>
                <a:spcPts val="600"/>
              </a:spcAft>
              <a:buClr>
                <a:srgbClr val="000000"/>
              </a:buClr>
              <a:buSzPts val="1400"/>
              <a:buFont typeface="Arial"/>
              <a:buNone/>
            </a:pPr>
            <a:r>
              <a:rPr b="1" lang="es-CL" sz="4000">
                <a:solidFill>
                  <a:schemeClr val="dk1"/>
                </a:solidFill>
              </a:rPr>
              <a:t>Resultado obtenido</a:t>
            </a:r>
            <a:br>
              <a:rPr b="1" i="0" lang="es-CL" sz="4800" u="none" cap="none" strike="noStrike">
                <a:solidFill>
                  <a:schemeClr val="dk1"/>
                </a:solidFill>
                <a:latin typeface="Arial"/>
                <a:ea typeface="Arial"/>
                <a:cs typeface="Arial"/>
                <a:sym typeface="Arial"/>
              </a:rPr>
            </a:br>
            <a:endParaRPr b="1" i="0" sz="4800" u="none" cap="none" strike="noStrik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320ff19c360_0_17"/>
          <p:cNvSpPr txBox="1"/>
          <p:nvPr>
            <p:ph type="title"/>
          </p:nvPr>
        </p:nvSpPr>
        <p:spPr>
          <a:xfrm>
            <a:off x="7432828" y="7658201"/>
            <a:ext cx="9020100" cy="769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Topología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320ff19c360_0_30"/>
          <p:cNvSpPr txBox="1"/>
          <p:nvPr>
            <p:ph type="title"/>
          </p:nvPr>
        </p:nvSpPr>
        <p:spPr>
          <a:xfrm>
            <a:off x="1244933" y="3201120"/>
            <a:ext cx="16988400" cy="2216400"/>
          </a:xfrm>
          <a:prstGeom prst="rect">
            <a:avLst/>
          </a:prstGeom>
          <a:noFill/>
          <a:ln>
            <a:noFill/>
          </a:ln>
        </p:spPr>
        <p:txBody>
          <a:bodyPr anchorCtr="0" anchor="t" bIns="0" lIns="0" spcFirstLastPara="1" rIns="0" wrap="square" tIns="0">
            <a:spAutoFit/>
          </a:bodyPr>
          <a:lstStyle/>
          <a:p>
            <a:pPr indent="-457200" lvl="0" marL="457200" rtl="0" algn="l">
              <a:lnSpc>
                <a:spcPct val="100000"/>
              </a:lnSpc>
              <a:spcBef>
                <a:spcPts val="0"/>
              </a:spcBef>
              <a:spcAft>
                <a:spcPts val="0"/>
              </a:spcAft>
              <a:buSzPts val="3600"/>
              <a:buChar char="●"/>
            </a:pPr>
            <a:r>
              <a:rPr lang="es-CL"/>
              <a:t>Para este proyecto estuvimos trabajando bajo la arquitectura MVT (Modelo-Vista-Template)</a:t>
            </a:r>
            <a:br>
              <a:rPr lang="es-CL"/>
            </a:br>
            <a:endParaRPr/>
          </a:p>
        </p:txBody>
      </p:sp>
      <p:sp>
        <p:nvSpPr>
          <p:cNvPr id="280" name="Google Shape;280;g320ff19c360_0_30"/>
          <p:cNvSpPr txBox="1"/>
          <p:nvPr/>
        </p:nvSpPr>
        <p:spPr>
          <a:xfrm>
            <a:off x="5455987" y="1059499"/>
            <a:ext cx="16056600" cy="1354500"/>
          </a:xfrm>
          <a:prstGeom prst="rect">
            <a:avLst/>
          </a:prstGeom>
          <a:noFill/>
          <a:ln>
            <a:noFill/>
          </a:ln>
        </p:spPr>
        <p:txBody>
          <a:bodyPr anchorCtr="0" anchor="t" bIns="0" lIns="0" spcFirstLastPara="1" rIns="0" wrap="square" tIns="0">
            <a:spAutoFit/>
          </a:bodyPr>
          <a:lstStyle/>
          <a:p>
            <a:pPr indent="0" lvl="0" marL="152400" marR="0" rtl="0" algn="l">
              <a:lnSpc>
                <a:spcPct val="100000"/>
              </a:lnSpc>
              <a:spcBef>
                <a:spcPts val="0"/>
              </a:spcBef>
              <a:spcAft>
                <a:spcPts val="600"/>
              </a:spcAft>
              <a:buClr>
                <a:srgbClr val="000000"/>
              </a:buClr>
              <a:buSzPts val="1400"/>
              <a:buFont typeface="Arial"/>
              <a:buNone/>
            </a:pPr>
            <a:r>
              <a:rPr b="1" lang="es-CL" sz="4000">
                <a:solidFill>
                  <a:schemeClr val="dk1"/>
                </a:solidFill>
              </a:rPr>
              <a:t>Topología</a:t>
            </a:r>
            <a:br>
              <a:rPr b="1" i="0" lang="es-CL" sz="4800" u="none" cap="none" strike="noStrike">
                <a:solidFill>
                  <a:schemeClr val="dk1"/>
                </a:solidFill>
                <a:latin typeface="Arial"/>
                <a:ea typeface="Arial"/>
                <a:cs typeface="Arial"/>
                <a:sym typeface="Arial"/>
              </a:rPr>
            </a:br>
            <a:endParaRPr b="1" i="0" sz="4800" u="none" cap="none" strike="noStrike">
              <a:solidFill>
                <a:schemeClr val="dk1"/>
              </a:solidFill>
              <a:latin typeface="Arial"/>
              <a:ea typeface="Arial"/>
              <a:cs typeface="Arial"/>
              <a:sym typeface="Arial"/>
            </a:endParaRPr>
          </a:p>
        </p:txBody>
      </p:sp>
      <p:pic>
        <p:nvPicPr>
          <p:cNvPr id="281" name="Google Shape;281;g320ff19c360_0_30"/>
          <p:cNvPicPr preferRelativeResize="0"/>
          <p:nvPr/>
        </p:nvPicPr>
        <p:blipFill>
          <a:blip r:embed="rId3">
            <a:alphaModFix/>
          </a:blip>
          <a:stretch>
            <a:fillRect/>
          </a:stretch>
        </p:blipFill>
        <p:spPr>
          <a:xfrm>
            <a:off x="2189299" y="6422650"/>
            <a:ext cx="4399849" cy="4399849"/>
          </a:xfrm>
          <a:prstGeom prst="rect">
            <a:avLst/>
          </a:prstGeom>
          <a:noFill/>
          <a:ln>
            <a:noFill/>
          </a:ln>
        </p:spPr>
      </p:pic>
      <p:sp>
        <p:nvSpPr>
          <p:cNvPr id="282" name="Google Shape;282;g320ff19c360_0_30"/>
          <p:cNvSpPr txBox="1"/>
          <p:nvPr/>
        </p:nvSpPr>
        <p:spPr>
          <a:xfrm>
            <a:off x="1244925" y="5279350"/>
            <a:ext cx="6288600" cy="14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CL" sz="4800">
                <a:latin typeface="Calibri"/>
                <a:ea typeface="Calibri"/>
                <a:cs typeface="Calibri"/>
                <a:sym typeface="Calibri"/>
              </a:rPr>
              <a:t>Flujo e interacciones</a:t>
            </a:r>
            <a:endParaRPr b="1" sz="4800">
              <a:latin typeface="Calibri"/>
              <a:ea typeface="Calibri"/>
              <a:cs typeface="Calibri"/>
              <a:sym typeface="Calibri"/>
            </a:endParaRPr>
          </a:p>
        </p:txBody>
      </p:sp>
      <p:pic>
        <p:nvPicPr>
          <p:cNvPr id="283" name="Google Shape;283;g320ff19c360_0_30"/>
          <p:cNvPicPr preferRelativeResize="0"/>
          <p:nvPr/>
        </p:nvPicPr>
        <p:blipFill>
          <a:blip r:embed="rId4">
            <a:alphaModFix/>
          </a:blip>
          <a:stretch>
            <a:fillRect/>
          </a:stretch>
        </p:blipFill>
        <p:spPr>
          <a:xfrm>
            <a:off x="10429763" y="5279342"/>
            <a:ext cx="6109025" cy="32121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31adf6d357f_2_0"/>
          <p:cNvSpPr txBox="1"/>
          <p:nvPr>
            <p:ph type="title"/>
          </p:nvPr>
        </p:nvSpPr>
        <p:spPr>
          <a:xfrm>
            <a:off x="7432828" y="7658201"/>
            <a:ext cx="9020100" cy="769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s-CL"/>
              <a:t>Tecnología</a:t>
            </a:r>
            <a:r>
              <a:rPr lang="es-CL"/>
              <a:t> utilizada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31adf6d357f_2_5"/>
          <p:cNvSpPr txBox="1"/>
          <p:nvPr>
            <p:ph type="title"/>
          </p:nvPr>
        </p:nvSpPr>
        <p:spPr>
          <a:xfrm>
            <a:off x="6043875" y="665569"/>
            <a:ext cx="16988400" cy="738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s-CL"/>
              <a:t>Tecnología</a:t>
            </a:r>
            <a:r>
              <a:rPr lang="es-CL"/>
              <a:t> utilizada </a:t>
            </a:r>
            <a:endParaRPr/>
          </a:p>
        </p:txBody>
      </p:sp>
      <p:sp>
        <p:nvSpPr>
          <p:cNvPr id="296" name="Google Shape;296;g31adf6d357f_2_5"/>
          <p:cNvSpPr txBox="1"/>
          <p:nvPr/>
        </p:nvSpPr>
        <p:spPr>
          <a:xfrm>
            <a:off x="599875" y="2198075"/>
            <a:ext cx="17797500" cy="69132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SzPts val="3600"/>
              <a:buFont typeface="Calibri"/>
              <a:buChar char="●"/>
            </a:pPr>
            <a:r>
              <a:rPr lang="es-CL" sz="3600">
                <a:latin typeface="Calibri"/>
                <a:ea typeface="Calibri"/>
                <a:cs typeface="Calibri"/>
                <a:sym typeface="Calibri"/>
              </a:rPr>
              <a:t>Equipos de desarrollo y pruebas: </a:t>
            </a:r>
            <a:r>
              <a:rPr lang="es-CL" sz="3600">
                <a:latin typeface="Calibri"/>
                <a:ea typeface="Calibri"/>
                <a:cs typeface="Calibri"/>
                <a:sym typeface="Calibri"/>
              </a:rPr>
              <a:t>computadoras</a:t>
            </a:r>
            <a:r>
              <a:rPr lang="es-CL" sz="3600">
                <a:latin typeface="Calibri"/>
                <a:ea typeface="Calibri"/>
                <a:cs typeface="Calibri"/>
                <a:sym typeface="Calibri"/>
              </a:rPr>
              <a:t> </a:t>
            </a:r>
            <a:endParaRPr sz="3600">
              <a:latin typeface="Calibri"/>
              <a:ea typeface="Calibri"/>
              <a:cs typeface="Calibri"/>
              <a:sym typeface="Calibri"/>
            </a:endParaRPr>
          </a:p>
          <a:p>
            <a:pPr indent="-457200" lvl="0" marL="457200" rtl="0" algn="l">
              <a:spcBef>
                <a:spcPts val="0"/>
              </a:spcBef>
              <a:spcAft>
                <a:spcPts val="0"/>
              </a:spcAft>
              <a:buSzPts val="3600"/>
              <a:buFont typeface="Calibri"/>
              <a:buChar char="●"/>
            </a:pPr>
            <a:r>
              <a:rPr lang="es-CL" sz="3600">
                <a:latin typeface="Calibri"/>
                <a:ea typeface="Calibri"/>
                <a:cs typeface="Calibri"/>
                <a:sym typeface="Calibri"/>
              </a:rPr>
              <a:t>Requerimientos de </a:t>
            </a:r>
            <a:r>
              <a:rPr lang="es-CL" sz="3600">
                <a:latin typeface="Calibri"/>
                <a:ea typeface="Calibri"/>
                <a:cs typeface="Calibri"/>
                <a:sym typeface="Calibri"/>
              </a:rPr>
              <a:t>software</a:t>
            </a:r>
            <a:r>
              <a:rPr lang="es-CL" sz="3600">
                <a:latin typeface="Calibri"/>
                <a:ea typeface="Calibri"/>
                <a:cs typeface="Calibri"/>
                <a:sym typeface="Calibri"/>
              </a:rPr>
              <a:t>: Sistema operativos windows</a:t>
            </a:r>
            <a:endParaRPr sz="3600">
              <a:latin typeface="Calibri"/>
              <a:ea typeface="Calibri"/>
              <a:cs typeface="Calibri"/>
              <a:sym typeface="Calibri"/>
            </a:endParaRPr>
          </a:p>
          <a:p>
            <a:pPr indent="-457200" lvl="0" marL="457200" rtl="0" algn="l">
              <a:spcBef>
                <a:spcPts val="0"/>
              </a:spcBef>
              <a:spcAft>
                <a:spcPts val="0"/>
              </a:spcAft>
              <a:buSzPts val="3600"/>
              <a:buFont typeface="Calibri"/>
              <a:buChar char="●"/>
            </a:pPr>
            <a:r>
              <a:rPr lang="es-CL" sz="3600">
                <a:latin typeface="Calibri"/>
                <a:ea typeface="Calibri"/>
                <a:cs typeface="Calibri"/>
                <a:sym typeface="Calibri"/>
              </a:rPr>
              <a:t>base de datos: Mysql</a:t>
            </a:r>
            <a:endParaRPr sz="3600">
              <a:latin typeface="Calibri"/>
              <a:ea typeface="Calibri"/>
              <a:cs typeface="Calibri"/>
              <a:sym typeface="Calibri"/>
            </a:endParaRPr>
          </a:p>
          <a:p>
            <a:pPr indent="-457200" lvl="0" marL="457200" rtl="0" algn="l">
              <a:spcBef>
                <a:spcPts val="0"/>
              </a:spcBef>
              <a:spcAft>
                <a:spcPts val="0"/>
              </a:spcAft>
              <a:buSzPts val="3600"/>
              <a:buFont typeface="Calibri"/>
              <a:buChar char="●"/>
            </a:pPr>
            <a:r>
              <a:rPr lang="es-CL" sz="3600">
                <a:latin typeface="Calibri"/>
                <a:ea typeface="Calibri"/>
                <a:cs typeface="Calibri"/>
                <a:sym typeface="Calibri"/>
              </a:rPr>
              <a:t>lenguaje de </a:t>
            </a:r>
            <a:r>
              <a:rPr lang="es-CL" sz="3600">
                <a:latin typeface="Calibri"/>
                <a:ea typeface="Calibri"/>
                <a:cs typeface="Calibri"/>
                <a:sym typeface="Calibri"/>
              </a:rPr>
              <a:t>programación</a:t>
            </a:r>
            <a:r>
              <a:rPr lang="es-CL" sz="3600">
                <a:latin typeface="Calibri"/>
                <a:ea typeface="Calibri"/>
                <a:cs typeface="Calibri"/>
                <a:sym typeface="Calibri"/>
              </a:rPr>
              <a:t>: Phyton, JavaScrip, Css</a:t>
            </a:r>
            <a:endParaRPr sz="3600">
              <a:latin typeface="Calibri"/>
              <a:ea typeface="Calibri"/>
              <a:cs typeface="Calibri"/>
              <a:sym typeface="Calibri"/>
            </a:endParaRPr>
          </a:p>
          <a:p>
            <a:pPr indent="-457200" lvl="0" marL="457200" rtl="0" algn="l">
              <a:spcBef>
                <a:spcPts val="0"/>
              </a:spcBef>
              <a:spcAft>
                <a:spcPts val="0"/>
              </a:spcAft>
              <a:buSzPts val="3600"/>
              <a:buFont typeface="Calibri"/>
              <a:buChar char="●"/>
            </a:pPr>
            <a:r>
              <a:rPr lang="es-CL" sz="3600">
                <a:latin typeface="Calibri"/>
                <a:ea typeface="Calibri"/>
                <a:cs typeface="Calibri"/>
                <a:sym typeface="Calibri"/>
              </a:rPr>
              <a:t>Frameworks: Django </a:t>
            </a:r>
            <a:endParaRPr sz="3600">
              <a:latin typeface="Calibri"/>
              <a:ea typeface="Calibri"/>
              <a:cs typeface="Calibri"/>
              <a:sym typeface="Calibri"/>
            </a:endParaRPr>
          </a:p>
          <a:p>
            <a:pPr indent="-457200" lvl="0" marL="457200" rtl="0" algn="l">
              <a:spcBef>
                <a:spcPts val="0"/>
              </a:spcBef>
              <a:spcAft>
                <a:spcPts val="0"/>
              </a:spcAft>
              <a:buSzPts val="3600"/>
              <a:buFont typeface="Calibri"/>
              <a:buChar char="●"/>
            </a:pPr>
            <a:r>
              <a:rPr lang="es-CL" sz="3600">
                <a:latin typeface="Calibri"/>
                <a:ea typeface="Calibri"/>
                <a:cs typeface="Calibri"/>
                <a:sym typeface="Calibri"/>
              </a:rPr>
              <a:t>Herramientas de desarrollo: Visual Studio Code</a:t>
            </a:r>
            <a:endParaRPr sz="3600">
              <a:latin typeface="Calibri"/>
              <a:ea typeface="Calibri"/>
              <a:cs typeface="Calibri"/>
              <a:sym typeface="Calibri"/>
            </a:endParaRPr>
          </a:p>
          <a:p>
            <a:pPr indent="0" lvl="0" marL="457200" rtl="0" algn="l">
              <a:spcBef>
                <a:spcPts val="0"/>
              </a:spcBef>
              <a:spcAft>
                <a:spcPts val="0"/>
              </a:spcAft>
              <a:buNone/>
            </a:pPr>
            <a:r>
              <a:t/>
            </a:r>
            <a:endParaRPr sz="1800">
              <a:latin typeface="Calibri"/>
              <a:ea typeface="Calibri"/>
              <a:cs typeface="Calibri"/>
              <a:sym typeface="Calibri"/>
            </a:endParaRPr>
          </a:p>
        </p:txBody>
      </p:sp>
      <p:pic>
        <p:nvPicPr>
          <p:cNvPr id="297" name="Google Shape;297;g31adf6d357f_2_5"/>
          <p:cNvPicPr preferRelativeResize="0"/>
          <p:nvPr/>
        </p:nvPicPr>
        <p:blipFill>
          <a:blip r:embed="rId3">
            <a:alphaModFix/>
          </a:blip>
          <a:stretch>
            <a:fillRect/>
          </a:stretch>
        </p:blipFill>
        <p:spPr>
          <a:xfrm rot="-988416">
            <a:off x="12657600" y="3295025"/>
            <a:ext cx="2843304" cy="1592250"/>
          </a:xfrm>
          <a:prstGeom prst="rect">
            <a:avLst/>
          </a:prstGeom>
          <a:noFill/>
          <a:ln>
            <a:noFill/>
          </a:ln>
        </p:spPr>
      </p:pic>
      <p:pic>
        <p:nvPicPr>
          <p:cNvPr id="298" name="Google Shape;298;g31adf6d357f_2_5"/>
          <p:cNvPicPr preferRelativeResize="0"/>
          <p:nvPr/>
        </p:nvPicPr>
        <p:blipFill>
          <a:blip r:embed="rId4">
            <a:alphaModFix/>
          </a:blip>
          <a:stretch>
            <a:fillRect/>
          </a:stretch>
        </p:blipFill>
        <p:spPr>
          <a:xfrm rot="1422525">
            <a:off x="14699008" y="2384551"/>
            <a:ext cx="3062529" cy="1540971"/>
          </a:xfrm>
          <a:prstGeom prst="rect">
            <a:avLst/>
          </a:prstGeom>
          <a:noFill/>
          <a:ln>
            <a:noFill/>
          </a:ln>
        </p:spPr>
      </p:pic>
      <p:pic>
        <p:nvPicPr>
          <p:cNvPr id="299" name="Google Shape;299;g31adf6d357f_2_5"/>
          <p:cNvPicPr preferRelativeResize="0"/>
          <p:nvPr/>
        </p:nvPicPr>
        <p:blipFill>
          <a:blip r:embed="rId5">
            <a:alphaModFix/>
          </a:blip>
          <a:stretch>
            <a:fillRect/>
          </a:stretch>
        </p:blipFill>
        <p:spPr>
          <a:xfrm rot="931200">
            <a:off x="15158712" y="4047450"/>
            <a:ext cx="2143125" cy="2143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320ff19c360_0_26"/>
          <p:cNvSpPr txBox="1"/>
          <p:nvPr>
            <p:ph type="title"/>
          </p:nvPr>
        </p:nvSpPr>
        <p:spPr>
          <a:xfrm>
            <a:off x="7432828" y="7658201"/>
            <a:ext cx="9020100" cy="769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Plan de pruebas y validación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8"/>
          <p:cNvSpPr txBox="1"/>
          <p:nvPr>
            <p:ph type="title"/>
          </p:nvPr>
        </p:nvSpPr>
        <p:spPr>
          <a:xfrm>
            <a:off x="1421398" y="2318805"/>
            <a:ext cx="16988400" cy="6095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600"/>
              </a:spcAft>
              <a:buSzPts val="1400"/>
              <a:buNone/>
            </a:pPr>
            <a:r>
              <a:rPr lang="es-CL" sz="3600"/>
              <a:t>Estrategia de Pruebas:</a:t>
            </a:r>
            <a:br>
              <a:rPr b="0" lang="es-CL" sz="3600"/>
            </a:br>
            <a:br>
              <a:rPr b="0" lang="es-CL" sz="3600"/>
            </a:br>
            <a:r>
              <a:rPr b="0" lang="es-CL" sz="3600"/>
              <a:t>Se realizarán pruebas unitarias, de integración y de aceptación del usuario para asegurar que el sistema funcione correctamente y cumpla con las expectativas de los usuarios.</a:t>
            </a:r>
            <a:br>
              <a:rPr b="0" lang="es-CL" sz="3600"/>
            </a:br>
            <a:br>
              <a:rPr b="0" lang="es-CL" sz="3600"/>
            </a:br>
            <a:r>
              <a:rPr lang="es-CL" sz="3600"/>
              <a:t>Mejora Continua:</a:t>
            </a:r>
            <a:br>
              <a:rPr b="0" lang="es-CL" sz="3600"/>
            </a:br>
            <a:br>
              <a:rPr b="0" lang="es-CL" sz="3600"/>
            </a:br>
            <a:r>
              <a:rPr b="0" lang="es-CL" sz="3600"/>
              <a:t>Basado en los resultados, se realizarán actualizaciones periódicas y ajustes para optimizar la experiencia de usuario y la funcionalidad del sistema.</a:t>
            </a:r>
            <a:br>
              <a:rPr lang="es-CL" sz="3600"/>
            </a:br>
            <a:endParaRPr sz="3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31adf6d357f_0_0"/>
          <p:cNvSpPr txBox="1"/>
          <p:nvPr>
            <p:ph type="title"/>
          </p:nvPr>
        </p:nvSpPr>
        <p:spPr>
          <a:xfrm>
            <a:off x="7432828" y="7658201"/>
            <a:ext cx="9020100" cy="769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Demostración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g320ff19c360_0_39" title="Perfil usuario 1 sin registro Trim.mp4">
            <a:hlinkClick r:id="rId3"/>
          </p:cNvPr>
          <p:cNvPicPr preferRelativeResize="0"/>
          <p:nvPr/>
        </p:nvPicPr>
        <p:blipFill>
          <a:blip r:embed="rId4">
            <a:alphaModFix/>
          </a:blip>
          <a:stretch>
            <a:fillRect/>
          </a:stretch>
        </p:blipFill>
        <p:spPr>
          <a:xfrm>
            <a:off x="2261875" y="294100"/>
            <a:ext cx="17254825" cy="9843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g320ff19c360_0_44" title="Perfil usuario 2 registrado .mp4">
            <a:hlinkClick r:id="rId3"/>
          </p:cNvPr>
          <p:cNvPicPr preferRelativeResize="0"/>
          <p:nvPr/>
        </p:nvPicPr>
        <p:blipFill>
          <a:blip r:embed="rId4">
            <a:alphaModFix/>
          </a:blip>
          <a:stretch>
            <a:fillRect/>
          </a:stretch>
        </p:blipFill>
        <p:spPr>
          <a:xfrm>
            <a:off x="2374975" y="384825"/>
            <a:ext cx="17386550" cy="97799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9"/>
          <p:cNvSpPr txBox="1"/>
          <p:nvPr>
            <p:ph type="title"/>
          </p:nvPr>
        </p:nvSpPr>
        <p:spPr>
          <a:xfrm>
            <a:off x="7432828" y="7658201"/>
            <a:ext cx="9020022" cy="769441"/>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Contexto inicial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g320ff19c360_0_48" title="Perfil usuario 3 administradorTrim.mp4">
            <a:hlinkClick r:id="rId3"/>
          </p:cNvPr>
          <p:cNvPicPr preferRelativeResize="0"/>
          <p:nvPr/>
        </p:nvPicPr>
        <p:blipFill>
          <a:blip r:embed="rId4">
            <a:alphaModFix/>
          </a:blip>
          <a:stretch>
            <a:fillRect/>
          </a:stretch>
        </p:blipFill>
        <p:spPr>
          <a:xfrm>
            <a:off x="2342650" y="96925"/>
            <a:ext cx="17335627" cy="98988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320ff19c360_0_35"/>
          <p:cNvSpPr txBox="1"/>
          <p:nvPr>
            <p:ph type="title"/>
          </p:nvPr>
        </p:nvSpPr>
        <p:spPr>
          <a:xfrm>
            <a:off x="7432828" y="7658201"/>
            <a:ext cx="9020100" cy="769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Costo del proyecto</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g31adf6d357f_0_4" title="d2a01c20-4398-4269-aa22-38a3f117561f.jpg"/>
          <p:cNvPicPr preferRelativeResize="0"/>
          <p:nvPr/>
        </p:nvPicPr>
        <p:blipFill>
          <a:blip r:embed="rId3">
            <a:alphaModFix/>
          </a:blip>
          <a:stretch>
            <a:fillRect/>
          </a:stretch>
        </p:blipFill>
        <p:spPr>
          <a:xfrm>
            <a:off x="1509475" y="2439600"/>
            <a:ext cx="17797174" cy="69148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320ff19c360_1_15"/>
          <p:cNvSpPr txBox="1"/>
          <p:nvPr>
            <p:ph type="title"/>
          </p:nvPr>
        </p:nvSpPr>
        <p:spPr>
          <a:xfrm>
            <a:off x="7432828" y="7658201"/>
            <a:ext cx="9020100" cy="769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Conclusión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320ff19c360_1_24"/>
          <p:cNvSpPr txBox="1"/>
          <p:nvPr>
            <p:ph type="title"/>
          </p:nvPr>
        </p:nvSpPr>
        <p:spPr>
          <a:xfrm>
            <a:off x="1176575" y="4572000"/>
            <a:ext cx="16988400" cy="3324900"/>
          </a:xfrm>
          <a:prstGeom prst="rect">
            <a:avLst/>
          </a:prstGeom>
          <a:noFill/>
          <a:ln>
            <a:noFill/>
          </a:ln>
        </p:spPr>
        <p:txBody>
          <a:bodyPr anchorCtr="0" anchor="t" bIns="0" lIns="0" spcFirstLastPara="1" rIns="0" wrap="square" tIns="0">
            <a:spAutoFit/>
          </a:bodyPr>
          <a:lstStyle/>
          <a:p>
            <a:pPr indent="-457200" lvl="0" marL="457200" rtl="0" algn="l">
              <a:lnSpc>
                <a:spcPct val="100000"/>
              </a:lnSpc>
              <a:spcBef>
                <a:spcPts val="0"/>
              </a:spcBef>
              <a:spcAft>
                <a:spcPts val="0"/>
              </a:spcAft>
              <a:buSzPts val="3600"/>
              <a:buChar char="●"/>
            </a:pPr>
            <a:r>
              <a:rPr lang="es-CL" sz="3600"/>
              <a:t>Logros.</a:t>
            </a:r>
            <a:endParaRPr sz="3600"/>
          </a:p>
          <a:p>
            <a:pPr indent="-457200" lvl="0" marL="457200" rtl="0" algn="l">
              <a:lnSpc>
                <a:spcPct val="100000"/>
              </a:lnSpc>
              <a:spcBef>
                <a:spcPts val="0"/>
              </a:spcBef>
              <a:spcAft>
                <a:spcPts val="0"/>
              </a:spcAft>
              <a:buSzPts val="3600"/>
              <a:buChar char="●"/>
            </a:pPr>
            <a:r>
              <a:rPr lang="es-CL" sz="3600"/>
              <a:t>Impacto.</a:t>
            </a:r>
            <a:endParaRPr sz="3600"/>
          </a:p>
          <a:p>
            <a:pPr indent="-457200" lvl="0" marL="457200" rtl="0" algn="l">
              <a:lnSpc>
                <a:spcPct val="100000"/>
              </a:lnSpc>
              <a:spcBef>
                <a:spcPts val="0"/>
              </a:spcBef>
              <a:spcAft>
                <a:spcPts val="0"/>
              </a:spcAft>
              <a:buSzPts val="3600"/>
              <a:buChar char="●"/>
            </a:pPr>
            <a:r>
              <a:rPr lang="es-CL" sz="3600"/>
              <a:t>Lecciones aprendidas:</a:t>
            </a:r>
            <a:endParaRPr sz="3600"/>
          </a:p>
          <a:p>
            <a:pPr indent="-457200" lvl="1" marL="1371600" rtl="0" algn="l">
              <a:lnSpc>
                <a:spcPct val="100000"/>
              </a:lnSpc>
              <a:spcBef>
                <a:spcPts val="0"/>
              </a:spcBef>
              <a:spcAft>
                <a:spcPts val="0"/>
              </a:spcAft>
              <a:buSzPts val="3600"/>
              <a:buChar char="○"/>
            </a:pPr>
            <a:r>
              <a:rPr b="1" lang="es-CL" sz="3600"/>
              <a:t>Desafíos.</a:t>
            </a:r>
            <a:endParaRPr b="1" sz="3600"/>
          </a:p>
          <a:p>
            <a:pPr indent="-457200" lvl="1" marL="1371600" rtl="0" algn="l">
              <a:lnSpc>
                <a:spcPct val="100000"/>
              </a:lnSpc>
              <a:spcBef>
                <a:spcPts val="0"/>
              </a:spcBef>
              <a:spcAft>
                <a:spcPts val="0"/>
              </a:spcAft>
              <a:buSzPts val="3600"/>
              <a:buChar char="○"/>
            </a:pPr>
            <a:r>
              <a:rPr b="1" lang="es-CL" sz="3600"/>
              <a:t>Mejoras futuras.	</a:t>
            </a:r>
            <a:endParaRPr b="1" sz="3600"/>
          </a:p>
          <a:p>
            <a:pPr indent="-457200" lvl="0" marL="914400" rtl="0" algn="l">
              <a:lnSpc>
                <a:spcPct val="100000"/>
              </a:lnSpc>
              <a:spcBef>
                <a:spcPts val="0"/>
              </a:spcBef>
              <a:spcAft>
                <a:spcPts val="0"/>
              </a:spcAft>
              <a:buSzPts val="3600"/>
              <a:buChar char="●"/>
            </a:pPr>
            <a:r>
              <a:rPr lang="es-CL" sz="3600"/>
              <a:t>Experiencia adquirida</a:t>
            </a:r>
            <a:endParaRPr sz="3600"/>
          </a:p>
        </p:txBody>
      </p:sp>
      <p:sp>
        <p:nvSpPr>
          <p:cNvPr id="350" name="Google Shape;350;g320ff19c360_1_24"/>
          <p:cNvSpPr txBox="1"/>
          <p:nvPr/>
        </p:nvSpPr>
        <p:spPr>
          <a:xfrm>
            <a:off x="5455987" y="1059499"/>
            <a:ext cx="16056600" cy="615600"/>
          </a:xfrm>
          <a:prstGeom prst="rect">
            <a:avLst/>
          </a:prstGeom>
          <a:noFill/>
          <a:ln>
            <a:noFill/>
          </a:ln>
        </p:spPr>
        <p:txBody>
          <a:bodyPr anchorCtr="0" anchor="t" bIns="0" lIns="0" spcFirstLastPara="1" rIns="0" wrap="square" tIns="0">
            <a:spAutoFit/>
          </a:bodyPr>
          <a:lstStyle/>
          <a:p>
            <a:pPr indent="0" lvl="0" marL="152400" marR="0" rtl="0" algn="l">
              <a:lnSpc>
                <a:spcPct val="100000"/>
              </a:lnSpc>
              <a:spcBef>
                <a:spcPts val="0"/>
              </a:spcBef>
              <a:spcAft>
                <a:spcPts val="600"/>
              </a:spcAft>
              <a:buClr>
                <a:srgbClr val="000000"/>
              </a:buClr>
              <a:buSzPts val="1400"/>
              <a:buFont typeface="Arial"/>
              <a:buNone/>
            </a:pPr>
            <a:r>
              <a:rPr b="1" lang="es-CL" sz="4000">
                <a:solidFill>
                  <a:schemeClr val="dk1"/>
                </a:solidFill>
              </a:rPr>
              <a:t>Conclusión (Resultados)</a:t>
            </a:r>
            <a:endParaRPr b="1" i="0" sz="4800" u="none" cap="none" strike="noStrike">
              <a:solidFill>
                <a:schemeClr val="dk1"/>
              </a:solidFill>
              <a:latin typeface="Arial"/>
              <a:ea typeface="Arial"/>
              <a:cs typeface="Arial"/>
              <a:sym typeface="Arial"/>
            </a:endParaRPr>
          </a:p>
        </p:txBody>
      </p:sp>
      <p:pic>
        <p:nvPicPr>
          <p:cNvPr id="351" name="Google Shape;351;g320ff19c360_1_24"/>
          <p:cNvPicPr preferRelativeResize="0"/>
          <p:nvPr/>
        </p:nvPicPr>
        <p:blipFill>
          <a:blip r:embed="rId3">
            <a:alphaModFix/>
          </a:blip>
          <a:stretch>
            <a:fillRect/>
          </a:stretch>
        </p:blipFill>
        <p:spPr>
          <a:xfrm rot="1221622">
            <a:off x="6130800" y="2731947"/>
            <a:ext cx="3219050" cy="2142150"/>
          </a:xfrm>
          <a:prstGeom prst="rect">
            <a:avLst/>
          </a:prstGeom>
          <a:noFill/>
          <a:ln>
            <a:noFill/>
          </a:ln>
        </p:spPr>
      </p:pic>
      <p:pic>
        <p:nvPicPr>
          <p:cNvPr id="352" name="Google Shape;352;g320ff19c360_1_24"/>
          <p:cNvPicPr preferRelativeResize="0"/>
          <p:nvPr/>
        </p:nvPicPr>
        <p:blipFill>
          <a:blip r:embed="rId4">
            <a:alphaModFix/>
          </a:blip>
          <a:stretch>
            <a:fillRect/>
          </a:stretch>
        </p:blipFill>
        <p:spPr>
          <a:xfrm>
            <a:off x="9316753" y="5665375"/>
            <a:ext cx="2597975" cy="2597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0"/>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Contexto inicial </a:t>
            </a:r>
            <a:endParaRPr/>
          </a:p>
        </p:txBody>
      </p:sp>
      <p:sp>
        <p:nvSpPr>
          <p:cNvPr id="126" name="Google Shape;126;p40"/>
          <p:cNvSpPr txBox="1"/>
          <p:nvPr/>
        </p:nvSpPr>
        <p:spPr>
          <a:xfrm>
            <a:off x="1188830" y="3017957"/>
            <a:ext cx="16988400" cy="4787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i="0" sz="3600" u="none" cap="none" strike="noStrike">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CL" sz="3600">
                <a:solidFill>
                  <a:schemeClr val="dk1"/>
                </a:solidFill>
              </a:rPr>
              <a:t>Mayan es una pequeña empresa que se especializa en la venta de artículos</a:t>
            </a:r>
            <a:r>
              <a:rPr b="1" lang="es-CL" sz="3600">
                <a:solidFill>
                  <a:schemeClr val="dk1"/>
                </a:solidFill>
              </a:rPr>
              <a:t> </a:t>
            </a:r>
            <a:r>
              <a:rPr lang="es-CL" sz="3600">
                <a:solidFill>
                  <a:schemeClr val="dk1"/>
                </a:solidFill>
              </a:rPr>
              <a:t>corporativos al por mayor, como tazas, camisetas, libretas, plumas, mochilas y otros productos personalizables con logotipos o diseños específicos. Su principal mercado incluye empresas, escuelas y organizaciones que buscan fortalecer su branding a través de materiales promocionales.</a:t>
            </a:r>
            <a:endParaRPr sz="3600">
              <a:solidFill>
                <a:schemeClr val="dk1"/>
              </a:solidFill>
            </a:endParaRPr>
          </a:p>
          <a:p>
            <a:pPr indent="0" lvl="0" marL="0" marR="0" rtl="0" algn="l">
              <a:lnSpc>
                <a:spcPct val="100000"/>
              </a:lnSpc>
              <a:spcBef>
                <a:spcPts val="1200"/>
              </a:spcBef>
              <a:spcAft>
                <a:spcPts val="0"/>
              </a:spcAft>
              <a:buClr>
                <a:srgbClr val="000000"/>
              </a:buClr>
              <a:buSzPts val="1400"/>
              <a:buFont typeface="Arial"/>
              <a:buNone/>
            </a:pPr>
            <a:r>
              <a:t/>
            </a:r>
            <a:endParaRPr b="1" sz="4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41"/>
          <p:cNvSpPr txBox="1"/>
          <p:nvPr>
            <p:ph type="title"/>
          </p:nvPr>
        </p:nvSpPr>
        <p:spPr>
          <a:xfrm>
            <a:off x="7432828" y="7658201"/>
            <a:ext cx="9020022" cy="1538883"/>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Identificación e impacto del problema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ph type="title"/>
          </p:nvPr>
        </p:nvSpPr>
        <p:spPr>
          <a:xfrm>
            <a:off x="1557918" y="2767984"/>
            <a:ext cx="16988400" cy="2770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0" lang="es-CL" sz="3600"/>
              <a:t>MAYAN tiene una página web que actualmente se encuentra descontinuada y fuera de servicio, lo que impacta negativamente el desarrollo del emprendimiento de nuestro cliente. La falta de una plataforma virtual funcional limita la posibilidad de gestionar pedidos de manera eficiente, ya que el sitio web ha quedado obsoleto en el contexto actual</a:t>
            </a:r>
            <a:endParaRPr b="0" sz="3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42"/>
          <p:cNvSpPr txBox="1"/>
          <p:nvPr>
            <p:ph type="title"/>
          </p:nvPr>
        </p:nvSpPr>
        <p:spPr>
          <a:xfrm>
            <a:off x="1405355" y="2238594"/>
            <a:ext cx="16988400" cy="3879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0" lang="es-CL" sz="3600"/>
              <a:t>La página web de MAYAN está obsoleta y fuera de servicio, lo que impide a los clientes acceder a información actualizada sobre inventarios y precios, así como realizar pedidos en línea. Esto afecta negativamente la experiencia del usuario, causando frustración y pérdida de confianza. Además, limita las ventas y la visibilidad digital de la empresa, reduciendo su competitividad frente a otros negocios que sí cuentan con plataformas funcionales.</a:t>
            </a:r>
            <a:br>
              <a:rPr b="0" lang="es-CL" sz="3600"/>
            </a:br>
            <a:endParaRPr b="0" sz="3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type="title"/>
          </p:nvPr>
        </p:nvSpPr>
        <p:spPr>
          <a:xfrm>
            <a:off x="7105850" y="8559575"/>
            <a:ext cx="9020100" cy="1015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sz="6600"/>
              <a:t>Origen del problema </a:t>
            </a:r>
            <a:endParaRPr/>
          </a:p>
        </p:txBody>
      </p:sp>
      <p:sp>
        <p:nvSpPr>
          <p:cNvPr id="147" name="Google Shape;147;p9"/>
          <p:cNvSpPr txBox="1"/>
          <p:nvPr/>
        </p:nvSpPr>
        <p:spPr>
          <a:xfrm>
            <a:off x="6276975" y="7752358"/>
            <a:ext cx="16710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6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2022-07-20T19:15:37Z</dcterms:created>
  <dc:creator>Daniela Taito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0x010100018D87CEFA56DA42BF8E9E6D1D515907</vt:lpwstr>
  </property>
</Properties>
</file>