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Anton"/>
      <p:regular r:id="rId27"/>
    </p:embeddedFont>
    <p:embeddedFont>
      <p:font typeface="Nixie One"/>
      <p:regular r:id="rId28"/>
    </p:embeddedFont>
    <p:embeddedFont>
      <p:font typeface="Helvetica Neue"/>
      <p:regular r:id="rId29"/>
      <p:bold r:id="rId30"/>
      <p:italic r:id="rId31"/>
      <p:boldItalic r:id="rId32"/>
    </p:embeddedFont>
    <p:embeddedFont>
      <p:font typeface="Helvetica Neue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iTx5vLU7o4bmM6DHHL575XNZBp6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icrosoft Office Us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ixieOne-regular.fntdata"/><Relationship Id="rId27" Type="http://schemas.openxmlformats.org/officeDocument/2006/relationships/font" Target="fonts/Anton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regular.fntdata"/><Relationship Id="rId10" Type="http://schemas.openxmlformats.org/officeDocument/2006/relationships/slide" Target="slides/slide4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35" Type="http://schemas.openxmlformats.org/officeDocument/2006/relationships/font" Target="fonts/HelveticaNeueLight-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HelveticaNeueL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8-16T12:57:23.169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N5f-_tU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82f8c8223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b82f8c82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46615c827_0_2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e46615c82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46615c82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e46615c8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1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7" name="Google Shape;67;p1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2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3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3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9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99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99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99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99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9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9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9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9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99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0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0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0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02" name="Google Shape;102;p100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0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0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0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00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00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0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12" name="Google Shape;112;p10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0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10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00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1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17" name="Google Shape;117;p10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0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0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0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0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00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00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25" name="Google Shape;125;p10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0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0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0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0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0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0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0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10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34" name="Google Shape;134;p10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0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0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0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0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1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10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42" name="Google Shape;142;p101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101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101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101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1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1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1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01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50" name="Google Shape;150;p10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0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01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10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Google Shape;154;p10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10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Google Shape;163;p10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10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2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102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102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2" name="Google Shape;172;p102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02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2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2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2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102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178" name="Google Shape;178;p10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0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02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102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182" name="Google Shape;182;p10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0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0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0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0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0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0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0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102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191" name="Google Shape;191;p10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0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0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0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02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2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02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2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2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102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201" name="Google Shape;201;p10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0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0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0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0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0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102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4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114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114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2" name="Google Shape;212;p114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4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14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4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114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217" name="Google Shape;217;p11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1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14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114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1" name="Google Shape;221;p11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1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1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1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1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1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1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1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114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230" name="Google Shape;230;p11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1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1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1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114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4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4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4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4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114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240" name="Google Shape;240;p11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1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1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1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1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1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14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5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115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115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251" name="Google Shape;251;p115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15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15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15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11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256" name="Google Shape;256;p11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1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115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115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260" name="Google Shape;260;p11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1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1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1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1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1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1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1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115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269" name="Google Shape;269;p11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1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1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1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115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15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15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5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15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115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279" name="Google Shape;279;p11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1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1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1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1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1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115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15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Nixie One"/>
              <a:buNone/>
            </a:pPr>
            <a:r>
              <a:rPr lang="es-MX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87" name="Google Shape;287;p1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p11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11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92" name="Google Shape;292;p11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3" name="Google Shape;293;p11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4" name="Google Shape;294;p11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1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1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1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11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9" name="Google Shape;299;p11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1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11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11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303" name="Google Shape;303;p11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1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1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1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1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1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1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1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11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12" name="Google Shape;312;p11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1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1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1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11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1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1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1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1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" name="Google Shape;321;p11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22" name="Google Shape;322;p11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1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1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1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1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1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11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3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10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11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11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4" name="Google Shape;334;p11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1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1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1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11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39" name="Google Shape;339;p11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1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11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11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343" name="Google Shape;343;p11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1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1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11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52" name="Google Shape;352;p11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1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" name="Google Shape;356;p11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1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1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1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1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11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62" name="Google Shape;362;p11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1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1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1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1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11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0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5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0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0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0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7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107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0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9" name="Google Shape;59;p11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0" name="Google Shape;60;p1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93C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84" name="Google Shape;84;p98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9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AndresNumen/ejemplo-promesas-unidad-02.git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2.jp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62B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"/>
          <p:cNvPicPr preferRelativeResize="0"/>
          <p:nvPr/>
        </p:nvPicPr>
        <p:blipFill rotWithShape="1">
          <a:blip r:embed="rId3">
            <a:alphaModFix amt="43000"/>
          </a:blip>
          <a:srcRect b="0" l="0" r="0" t="0"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"/>
          <p:cNvPicPr preferRelativeResize="0"/>
          <p:nvPr/>
        </p:nvPicPr>
        <p:blipFill rotWithShape="1">
          <a:blip r:embed="rId4">
            <a:alphaModFix/>
          </a:blip>
          <a:srcRect b="-74730" l="-150160" r="150160" t="74730"/>
          <a:stretch/>
        </p:blipFill>
        <p:spPr>
          <a:xfrm>
            <a:off x="3753986" y="1771648"/>
            <a:ext cx="1905000" cy="190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"/>
          <p:cNvPicPr preferRelativeResize="0"/>
          <p:nvPr/>
        </p:nvPicPr>
        <p:blipFill rotWithShape="1">
          <a:blip r:embed="rId5">
            <a:alphaModFix/>
          </a:blip>
          <a:srcRect b="-8094" l="5472" r="4790" t="-15867"/>
          <a:stretch/>
        </p:blipFill>
        <p:spPr>
          <a:xfrm>
            <a:off x="2728931" y="2021681"/>
            <a:ext cx="3500437" cy="110013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"/>
          <p:cNvSpPr/>
          <p:nvPr/>
        </p:nvSpPr>
        <p:spPr>
          <a:xfrm>
            <a:off x="2787450" y="3189150"/>
            <a:ext cx="4050900" cy="267600"/>
          </a:xfrm>
          <a:prstGeom prst="roundRect">
            <a:avLst>
              <a:gd fmla="val 16667" name="adj"/>
            </a:avLst>
          </a:prstGeom>
          <a:solidFill>
            <a:srgbClr val="28A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MX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FULL STACK 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"/>
          <p:cNvSpPr txBox="1"/>
          <p:nvPr/>
        </p:nvSpPr>
        <p:spPr>
          <a:xfrm>
            <a:off x="2772575" y="3568225"/>
            <a:ext cx="4192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MX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Comenzamos en unos minutos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2"/>
          <p:cNvSpPr txBox="1"/>
          <p:nvPr/>
        </p:nvSpPr>
        <p:spPr>
          <a:xfrm>
            <a:off x="867154" y="151800"/>
            <a:ext cx="5602919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nton"/>
              <a:buNone/>
            </a:pPr>
            <a:r>
              <a:rPr i="1" lang="es-MX" sz="4000">
                <a:solidFill>
                  <a:srgbClr val="19BBD5"/>
                </a:solidFill>
                <a:latin typeface="Anton"/>
                <a:ea typeface="Anton"/>
                <a:cs typeface="Anton"/>
                <a:sym typeface="Anton"/>
              </a:rPr>
              <a:t>Promesas</a:t>
            </a:r>
            <a:endParaRPr i="1" sz="4000">
              <a:solidFill>
                <a:srgbClr val="19BBD5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9" name="Google Shape;539;p12"/>
          <p:cNvSpPr txBox="1"/>
          <p:nvPr/>
        </p:nvSpPr>
        <p:spPr>
          <a:xfrm>
            <a:off x="1177576" y="827345"/>
            <a:ext cx="6788848" cy="4229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MX" sz="18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Una Promesa es un </a:t>
            </a:r>
            <a:r>
              <a:rPr b="1" lang="es-MX" sz="1800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objeto que encapsula una operación</a:t>
            </a:r>
            <a:r>
              <a:rPr lang="es-MX" sz="18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, y que permite definir acciones a tomar luego de finalizada dicha operación, según el resultado de la misma. Para ello, permite asociar manejadores que actuarán sobre un eventual valor (</a:t>
            </a:r>
            <a:r>
              <a:rPr b="1" lang="es-MX" sz="1800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r>
              <a:rPr lang="es-MX" sz="18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) en caso de éxito, o la razón de falla (</a:t>
            </a:r>
            <a:r>
              <a:rPr b="1" lang="es-MX" sz="1800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s-MX" sz="18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) en caso de una falla.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None/>
            </a:pPr>
            <a:r>
              <a:t/>
            </a:r>
            <a:endParaRPr sz="1800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MX" sz="18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Al igual que con los callbacks, este mecanismo permite definir desde afuera de una función un bloque de código que se ejecutará dentro de esa función, dependiendo del resultado. A diferencia de los callbacks, en este caso </a:t>
            </a:r>
            <a:r>
              <a:rPr b="1" lang="es-MX" sz="1800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se definirán dos manejadores </a:t>
            </a:r>
            <a:r>
              <a:rPr lang="es-MX" sz="18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en lugar de uno solo. </a:t>
            </a:r>
            <a:r>
              <a:rPr b="1" lang="es-MX" sz="1800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Esto permite evitar callback hells.</a:t>
            </a:r>
            <a:endParaRPr sz="1800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8"/>
          <p:cNvSpPr txBox="1"/>
          <p:nvPr/>
        </p:nvSpPr>
        <p:spPr>
          <a:xfrm>
            <a:off x="908700" y="470050"/>
            <a:ext cx="73266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nton"/>
              <a:buNone/>
            </a:pPr>
            <a:r>
              <a:rPr i="1" lang="es-MX" sz="4000">
                <a:solidFill>
                  <a:srgbClr val="19BBD5"/>
                </a:solidFill>
                <a:latin typeface="Anton"/>
                <a:ea typeface="Anton"/>
                <a:cs typeface="Anton"/>
                <a:sym typeface="Anton"/>
              </a:rPr>
              <a:t>Estados de una promesa</a:t>
            </a:r>
            <a:endParaRPr i="1" sz="4000">
              <a:solidFill>
                <a:srgbClr val="19BBD5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45" name="Google Shape;545;p18"/>
          <p:cNvSpPr txBox="1"/>
          <p:nvPr/>
        </p:nvSpPr>
        <p:spPr>
          <a:xfrm>
            <a:off x="585725" y="1388050"/>
            <a:ext cx="7706100" cy="3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Arial"/>
              <a:buNone/>
            </a:pPr>
            <a:r>
              <a:rPr lang="es-MX" sz="20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El estado inicial de una promesa es:</a:t>
            </a:r>
            <a:endParaRPr sz="2000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b="1" lang="es-MX" sz="2000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Pendiente</a:t>
            </a:r>
            <a:r>
              <a:rPr lang="es-MX" sz="20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 (pending)</a:t>
            </a:r>
            <a:endParaRPr sz="2000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Arial"/>
              <a:buNone/>
            </a:pPr>
            <a:r>
              <a:rPr lang="es-MX" sz="20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Una vez que la operación contenida se </a:t>
            </a:r>
            <a:r>
              <a:rPr b="1" lang="es-MX" sz="2000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resuelve</a:t>
            </a:r>
            <a:r>
              <a:rPr lang="es-MX" sz="20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s-MX" sz="2000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el estado </a:t>
            </a:r>
            <a:r>
              <a:rPr lang="es-MX" sz="20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de la promesa pasa a:</a:t>
            </a:r>
            <a:endParaRPr sz="2000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b="1" lang="es-MX" sz="2000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Cumplida</a:t>
            </a:r>
            <a:r>
              <a:rPr lang="es-MX" sz="20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 (fulfilled): la operación salió bien, y su resultado será manejado por el callback asignado mediante el método .</a:t>
            </a:r>
            <a:r>
              <a:rPr b="1" lang="es-MX" sz="2000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then().</a:t>
            </a:r>
            <a:endParaRPr b="1" sz="2000">
              <a:solidFill>
                <a:srgbClr val="00E1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b="1" lang="es-MX" sz="2000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Rechazada</a:t>
            </a:r>
            <a:r>
              <a:rPr lang="es-MX" sz="20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 (rejected): la operación falló, y su error será manejado por el callback asignado mediante el método .</a:t>
            </a:r>
            <a:r>
              <a:rPr b="1" lang="es-MX" sz="2000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catch().</a:t>
            </a:r>
            <a:endParaRPr b="1" sz="2000">
              <a:solidFill>
                <a:srgbClr val="00E1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5650" y="770225"/>
            <a:ext cx="5408725" cy="38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9"/>
          <p:cNvSpPr txBox="1"/>
          <p:nvPr/>
        </p:nvSpPr>
        <p:spPr>
          <a:xfrm>
            <a:off x="681197" y="421559"/>
            <a:ext cx="73266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nton"/>
              <a:buNone/>
            </a:pPr>
            <a:r>
              <a:rPr i="1" lang="es-MX" sz="4000">
                <a:solidFill>
                  <a:srgbClr val="19BBD5"/>
                </a:solidFill>
                <a:latin typeface="Anton"/>
                <a:ea typeface="Anton"/>
                <a:cs typeface="Anton"/>
                <a:sym typeface="Anton"/>
              </a:rPr>
              <a:t>Promesas: creación</a:t>
            </a:r>
            <a:endParaRPr i="1" sz="4000">
              <a:solidFill>
                <a:srgbClr val="19BBD5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6" name="Google Shape;556;p89"/>
          <p:cNvSpPr txBox="1"/>
          <p:nvPr/>
        </p:nvSpPr>
        <p:spPr>
          <a:xfrm>
            <a:off x="1387650" y="1250851"/>
            <a:ext cx="5913600" cy="3116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MX" sz="16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s-MX" sz="16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dividir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s-MX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1" lang="es-MX" sz="1600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dividendo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1" lang="es-MX" sz="1600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divisor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) </a:t>
            </a:r>
            <a:r>
              <a:rPr b="0" i="1" lang="es-MX" sz="16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s-MX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s-MX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s-MX" sz="16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i="1" lang="es-MX" sz="1600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1" lang="es-MX" sz="1600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)  </a:t>
            </a:r>
            <a:r>
              <a:rPr b="0" i="1" lang="es-MX" sz="16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s-MX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lang="es-MX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divisor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s-MX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s-MX" sz="1600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b="0" lang="es-MX" sz="16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MX" sz="1600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'no se puede dividir por cero'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       } </a:t>
            </a:r>
            <a:r>
              <a:rPr b="0" lang="es-MX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b="0" lang="es-MX" sz="16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MX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dividendo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s-MX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s-MX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divisor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 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   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600">
              <a:solidFill>
                <a:srgbClr val="DDDD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4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0"/>
          <p:cNvSpPr txBox="1"/>
          <p:nvPr/>
        </p:nvSpPr>
        <p:spPr>
          <a:xfrm>
            <a:off x="615069" y="306925"/>
            <a:ext cx="73266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nton"/>
              <a:buNone/>
            </a:pPr>
            <a:r>
              <a:rPr i="1" lang="es-MX" sz="4000">
                <a:solidFill>
                  <a:srgbClr val="19BBD5"/>
                </a:solidFill>
                <a:latin typeface="Anton"/>
                <a:ea typeface="Anton"/>
                <a:cs typeface="Anton"/>
                <a:sym typeface="Anton"/>
              </a:rPr>
              <a:t>Promesas: “caso feliz =)”</a:t>
            </a:r>
            <a:endParaRPr i="1" sz="4000">
              <a:solidFill>
                <a:srgbClr val="19BBD5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2" name="Google Shape;562;p90"/>
          <p:cNvSpPr txBox="1"/>
          <p:nvPr/>
        </p:nvSpPr>
        <p:spPr>
          <a:xfrm>
            <a:off x="1225083" y="1499791"/>
            <a:ext cx="6421800" cy="262512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600">
                <a:solidFill>
                  <a:srgbClr val="75715E"/>
                </a:solidFill>
                <a:latin typeface="Consolas"/>
                <a:ea typeface="Consolas"/>
                <a:cs typeface="Consolas"/>
                <a:sym typeface="Consolas"/>
              </a:rPr>
              <a:t>//CASO FELIZ, DEVUELVE 5</a:t>
            </a:r>
            <a:endParaRPr b="0" sz="1600">
              <a:solidFill>
                <a:srgbClr val="DDDD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6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dividir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MX" sz="1600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s-MX" sz="1600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   .</a:t>
            </a:r>
            <a:r>
              <a:rPr b="0" lang="es-MX" sz="16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s-MX" sz="1600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resultado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s-MX" sz="16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s-MX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s-MX" sz="16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MX" sz="1600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`resultado: </a:t>
            </a:r>
            <a:r>
              <a:rPr b="0" lang="es-MX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b="0" lang="es-MX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resultado</a:t>
            </a:r>
            <a:r>
              <a:rPr b="0" lang="es-MX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s-MX" sz="1600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   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   .</a:t>
            </a:r>
            <a:r>
              <a:rPr b="0" lang="es-MX" sz="16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s-MX" sz="1600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s-MX" sz="16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s-MX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s-MX" sz="16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MX" sz="1600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`error: </a:t>
            </a:r>
            <a:r>
              <a:rPr b="0" lang="es-MX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b="0" lang="es-MX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lang="es-MX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s-MX" sz="1600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   })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1"/>
          <p:cNvSpPr txBox="1"/>
          <p:nvPr/>
        </p:nvSpPr>
        <p:spPr>
          <a:xfrm>
            <a:off x="841956" y="514743"/>
            <a:ext cx="73266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nton"/>
              <a:buNone/>
            </a:pPr>
            <a:r>
              <a:rPr i="1" lang="es-MX" sz="4000">
                <a:solidFill>
                  <a:srgbClr val="19BBD5"/>
                </a:solidFill>
                <a:latin typeface="Anton"/>
                <a:ea typeface="Anton"/>
                <a:cs typeface="Anton"/>
                <a:sym typeface="Anton"/>
              </a:rPr>
              <a:t>Promesas: “caso triste =(”</a:t>
            </a:r>
            <a:endParaRPr i="1" sz="4000">
              <a:solidFill>
                <a:srgbClr val="19BBD5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8" name="Google Shape;568;p91"/>
          <p:cNvSpPr txBox="1"/>
          <p:nvPr/>
        </p:nvSpPr>
        <p:spPr>
          <a:xfrm>
            <a:off x="1294356" y="1679900"/>
            <a:ext cx="6421800" cy="262512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600">
                <a:solidFill>
                  <a:srgbClr val="75715E"/>
                </a:solidFill>
                <a:latin typeface="Consolas"/>
                <a:ea typeface="Consolas"/>
                <a:cs typeface="Consolas"/>
                <a:sym typeface="Consolas"/>
              </a:rPr>
              <a:t>//CASO TRISTE =( , NOS LARGA ERROR    </a:t>
            </a:r>
            <a:endParaRPr b="0" sz="1600">
              <a:solidFill>
                <a:srgbClr val="DDDD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6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dividir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MX" sz="1600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s-MX" sz="1600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s-MX" sz="16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s-MX" sz="1600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resultado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s-MX" sz="16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s-MX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s-MX" sz="16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MX" sz="1600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`resultado: </a:t>
            </a:r>
            <a:r>
              <a:rPr b="0" lang="es-MX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b="0" lang="es-MX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resultado</a:t>
            </a:r>
            <a:r>
              <a:rPr b="0" lang="es-MX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s-MX" sz="1600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s-MX" sz="16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s-MX" sz="1600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s-MX" sz="16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s-MX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s-MX" sz="16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MX" sz="1600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`error: </a:t>
            </a:r>
            <a:r>
              <a:rPr b="0" lang="es-MX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b="0" lang="es-MX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lang="es-MX" sz="16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s-MX" sz="1600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6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2"/>
          <p:cNvSpPr txBox="1"/>
          <p:nvPr/>
        </p:nvSpPr>
        <p:spPr>
          <a:xfrm>
            <a:off x="1655632" y="516993"/>
            <a:ext cx="7093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nton"/>
              <a:buNone/>
            </a:pPr>
            <a:r>
              <a:rPr i="1" lang="es-MX" sz="4000">
                <a:solidFill>
                  <a:srgbClr val="19BBD5"/>
                </a:solidFill>
                <a:latin typeface="Anton"/>
                <a:ea typeface="Anton"/>
                <a:cs typeface="Anton"/>
                <a:sym typeface="Anton"/>
              </a:rPr>
              <a:t>Sincronismo vs Asincronismo</a:t>
            </a:r>
            <a:endParaRPr i="1" sz="4000">
              <a:solidFill>
                <a:srgbClr val="19BBD5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74" name="Google Shape;57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6225" y="1245075"/>
            <a:ext cx="4195938" cy="307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3"/>
          <p:cNvSpPr txBox="1"/>
          <p:nvPr/>
        </p:nvSpPr>
        <p:spPr>
          <a:xfrm>
            <a:off x="1309843" y="388950"/>
            <a:ext cx="6694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nton"/>
              <a:buNone/>
            </a:pPr>
            <a:r>
              <a:rPr i="1" lang="es-MX" sz="4000">
                <a:solidFill>
                  <a:srgbClr val="19BBD5"/>
                </a:solidFill>
                <a:latin typeface="Anton"/>
                <a:ea typeface="Anton"/>
                <a:cs typeface="Anton"/>
                <a:sym typeface="Anton"/>
              </a:rPr>
              <a:t>Operaciones bloqueantes</a:t>
            </a:r>
            <a:endParaRPr i="1" sz="4000">
              <a:solidFill>
                <a:srgbClr val="19BBD5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0" name="Google Shape;580;p93"/>
          <p:cNvSpPr txBox="1"/>
          <p:nvPr/>
        </p:nvSpPr>
        <p:spPr>
          <a:xfrm>
            <a:off x="714300" y="1329449"/>
            <a:ext cx="7715400" cy="36096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●"/>
            </a:pPr>
            <a:r>
              <a:rPr lang="es-MX" sz="19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En la mayoría de los casos, precisamos que el programa ejecute todas sus operaciones en forma secuencial, y sólo comenzar una instrucción luego de haber terminado la anterior.</a:t>
            </a:r>
            <a:endParaRPr sz="1900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●"/>
            </a:pPr>
            <a:r>
              <a:rPr lang="es-MX" sz="19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A las operaciones que obligan al programa a esperar a que se finalicen antes de pasar a ejecutar la siguiente instrucción se las conoce como </a:t>
            </a:r>
            <a:r>
              <a:rPr b="1" lang="es-MX" sz="1900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bloqueantes. </a:t>
            </a:r>
            <a:endParaRPr b="1" sz="1900">
              <a:solidFill>
                <a:srgbClr val="00E1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500"/>
              <a:buFont typeface="Helvetica Neue Light"/>
              <a:buChar char="●"/>
            </a:pPr>
            <a:r>
              <a:rPr lang="es-MX" sz="19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Este tipo de operaciones permiten que el programa se comporte de la manera más intuitiva.</a:t>
            </a:r>
            <a:endParaRPr sz="1900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500"/>
              <a:buFont typeface="Helvetica Neue Light"/>
              <a:buChar char="●"/>
            </a:pPr>
            <a:r>
              <a:rPr lang="es-MX" sz="19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Permiten la ejecución de una sola operación en simultáneo.</a:t>
            </a:r>
            <a:endParaRPr sz="1900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●"/>
            </a:pPr>
            <a:r>
              <a:rPr lang="es-MX" sz="19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A este tipo de ejecución se la conoce como </a:t>
            </a:r>
            <a:r>
              <a:rPr b="1" lang="es-MX" sz="1900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sincrónica. </a:t>
            </a:r>
            <a:endParaRPr b="1" sz="1900">
              <a:solidFill>
                <a:srgbClr val="00E1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4"/>
          <p:cNvSpPr txBox="1"/>
          <p:nvPr/>
        </p:nvSpPr>
        <p:spPr>
          <a:xfrm>
            <a:off x="1224750" y="563850"/>
            <a:ext cx="6694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nton"/>
              <a:buNone/>
            </a:pPr>
            <a:r>
              <a:rPr i="1" lang="es-MX" sz="4000">
                <a:solidFill>
                  <a:srgbClr val="19BBD5"/>
                </a:solidFill>
                <a:latin typeface="Anton"/>
                <a:ea typeface="Anton"/>
                <a:cs typeface="Anton"/>
                <a:sym typeface="Anton"/>
              </a:rPr>
              <a:t>Operaciones no-bloqueantes</a:t>
            </a:r>
            <a:endParaRPr i="1" sz="4000">
              <a:solidFill>
                <a:srgbClr val="19BBD5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6" name="Google Shape;586;p94"/>
          <p:cNvSpPr txBox="1"/>
          <p:nvPr/>
        </p:nvSpPr>
        <p:spPr>
          <a:xfrm>
            <a:off x="714300" y="1329450"/>
            <a:ext cx="77154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-MX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algunos casos esperar a que una operación termine para iniciar la siguiente podría causar grandes demoras en la ejecución del programa.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-MX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eso que Javascript ofrece una segunda opción: las operaciones </a:t>
            </a:r>
            <a:r>
              <a:rPr b="1" lang="es-MX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bloqueantes</a:t>
            </a:r>
            <a:r>
              <a:rPr lang="es-MX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-MX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tipo de operaciones permiten que, una vez iniciadas, el programa pueda continuar con la siguiente instrucción, sin esperar a que finalice la anterior.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-MX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la ejecución de varias operaciones en paralelo, sucediendo al mismo tiempo.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-MX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este tipo de ejecución se la conoce como </a:t>
            </a:r>
            <a:r>
              <a:rPr b="1" lang="es-MX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asincrónica</a:t>
            </a:r>
            <a:r>
              <a:rPr lang="es-MX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5"/>
          <p:cNvSpPr txBox="1"/>
          <p:nvPr>
            <p:ph idx="4294967295" type="title"/>
          </p:nvPr>
        </p:nvSpPr>
        <p:spPr>
          <a:xfrm>
            <a:off x="1947445" y="433273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i="1" lang="es-MX">
                <a:latin typeface="Anton"/>
                <a:ea typeface="Anton"/>
                <a:cs typeface="Anton"/>
                <a:sym typeface="Anton"/>
              </a:rPr>
              <a:t>EJEMPLO EN VIVO</a:t>
            </a:r>
            <a:endParaRPr/>
          </a:p>
        </p:txBody>
      </p:sp>
      <p:sp>
        <p:nvSpPr>
          <p:cNvPr id="592" name="Google Shape;592;p9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‹#›</a:t>
            </a:fld>
            <a:endParaRPr b="0" i="0" sz="12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93" name="Google Shape;593;p95"/>
          <p:cNvSpPr txBox="1"/>
          <p:nvPr/>
        </p:nvSpPr>
        <p:spPr>
          <a:xfrm>
            <a:off x="1478291" y="1745323"/>
            <a:ext cx="6411873" cy="1696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•"/>
            </a:pPr>
            <a:r>
              <a:rPr b="1" i="0" lang="es-MX" sz="2400" u="sng" cap="none" strike="noStrike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https://github.com/AndresNumen/ejemplo-promesas-unidad-02.git</a:t>
            </a:r>
            <a:endParaRPr b="1" i="0" sz="2400" u="none" cap="none" strike="noStrike">
              <a:solidFill>
                <a:srgbClr val="00E1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4" name="Google Shape;594;p95"/>
          <p:cNvPicPr preferRelativeResize="0"/>
          <p:nvPr/>
        </p:nvPicPr>
        <p:blipFill rotWithShape="1">
          <a:blip r:embed="rId4">
            <a:alphaModFix/>
          </a:blip>
          <a:srcRect b="-8094" l="5472" r="4790" t="-15867"/>
          <a:stretch/>
        </p:blipFill>
        <p:spPr>
          <a:xfrm>
            <a:off x="6515727" y="4536440"/>
            <a:ext cx="1585089" cy="4981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Google Shape;595;p95"/>
          <p:cNvGrpSpPr/>
          <p:nvPr/>
        </p:nvGrpSpPr>
        <p:grpSpPr>
          <a:xfrm>
            <a:off x="6973671" y="433273"/>
            <a:ext cx="445768" cy="445697"/>
            <a:chOff x="1674084" y="3214987"/>
            <a:chExt cx="720142" cy="720027"/>
          </a:xfrm>
        </p:grpSpPr>
        <p:sp>
          <p:nvSpPr>
            <p:cNvPr id="596" name="Google Shape;596;p95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95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95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95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95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95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95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95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95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95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95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95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62B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2"/>
          <p:cNvPicPr preferRelativeResize="0"/>
          <p:nvPr/>
        </p:nvPicPr>
        <p:blipFill rotWithShape="1">
          <a:blip r:embed="rId3">
            <a:alphaModFix amt="43000"/>
          </a:blip>
          <a:srcRect b="0" l="0" r="0" t="0"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"/>
          <p:cNvPicPr preferRelativeResize="0"/>
          <p:nvPr/>
        </p:nvPicPr>
        <p:blipFill rotWithShape="1">
          <a:blip r:embed="rId4">
            <a:alphaModFix/>
          </a:blip>
          <a:srcRect b="-74730" l="-150160" r="150160" t="74730"/>
          <a:stretch/>
        </p:blipFill>
        <p:spPr>
          <a:xfrm>
            <a:off x="3753986" y="1771648"/>
            <a:ext cx="1905000" cy="190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"/>
          <p:cNvPicPr preferRelativeResize="0"/>
          <p:nvPr/>
        </p:nvPicPr>
        <p:blipFill rotWithShape="1">
          <a:blip r:embed="rId5">
            <a:alphaModFix/>
          </a:blip>
          <a:srcRect b="-8094" l="5472" r="4790" t="-15867"/>
          <a:stretch/>
        </p:blipFill>
        <p:spPr>
          <a:xfrm>
            <a:off x="2728931" y="2021681"/>
            <a:ext cx="3500437" cy="110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62B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21"/>
          <p:cNvPicPr preferRelativeResize="0"/>
          <p:nvPr/>
        </p:nvPicPr>
        <p:blipFill rotWithShape="1">
          <a:blip r:embed="rId3">
            <a:alphaModFix amt="43000"/>
          </a:blip>
          <a:srcRect b="0" l="0" r="0" t="0"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21"/>
          <p:cNvPicPr preferRelativeResize="0"/>
          <p:nvPr/>
        </p:nvPicPr>
        <p:blipFill rotWithShape="1">
          <a:blip r:embed="rId4">
            <a:alphaModFix/>
          </a:blip>
          <a:srcRect b="-74730" l="-150160" r="150160" t="74730"/>
          <a:stretch/>
        </p:blipFill>
        <p:spPr>
          <a:xfrm>
            <a:off x="3753986" y="1771648"/>
            <a:ext cx="1905000" cy="190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21"/>
          <p:cNvPicPr preferRelativeResize="0"/>
          <p:nvPr/>
        </p:nvPicPr>
        <p:blipFill rotWithShape="1">
          <a:blip r:embed="rId5">
            <a:alphaModFix/>
          </a:blip>
          <a:srcRect b="-8094" l="5472" r="4790" t="-15867"/>
          <a:stretch/>
        </p:blipFill>
        <p:spPr>
          <a:xfrm>
            <a:off x="2728931" y="2021681"/>
            <a:ext cx="3500437" cy="110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0BEC9"/>
            </a:gs>
            <a:gs pos="100000">
              <a:srgbClr val="04162B"/>
            </a:gs>
          </a:gsLst>
          <a:lin ang="0" scaled="0"/>
        </a:gra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3"/>
          <p:cNvPicPr preferRelativeResize="0"/>
          <p:nvPr/>
        </p:nvPicPr>
        <p:blipFill rotWithShape="1">
          <a:blip r:embed="rId3">
            <a:alphaModFix amt="10000"/>
          </a:blip>
          <a:srcRect b="11326" l="0" r="6030" t="9407"/>
          <a:stretch/>
        </p:blipFill>
        <p:spPr>
          <a:xfrm>
            <a:off x="-80119" y="-238778"/>
            <a:ext cx="9224119" cy="518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"/>
          <p:cNvPicPr preferRelativeResize="0"/>
          <p:nvPr/>
        </p:nvPicPr>
        <p:blipFill rotWithShape="1">
          <a:blip r:embed="rId4">
            <a:alphaModFix/>
          </a:blip>
          <a:srcRect b="-74730" l="-150160" r="150160" t="74730"/>
          <a:stretch/>
        </p:blipFill>
        <p:spPr>
          <a:xfrm>
            <a:off x="3753986" y="1771648"/>
            <a:ext cx="1905000" cy="190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"/>
          <p:cNvPicPr preferRelativeResize="0"/>
          <p:nvPr/>
        </p:nvPicPr>
        <p:blipFill rotWithShape="1">
          <a:blip r:embed="rId5">
            <a:alphaModFix/>
          </a:blip>
          <a:srcRect b="-8094" l="5472" r="4790" t="-15867"/>
          <a:stretch/>
        </p:blipFill>
        <p:spPr>
          <a:xfrm>
            <a:off x="7382961" y="4451620"/>
            <a:ext cx="1585089" cy="49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"/>
          <p:cNvSpPr txBox="1"/>
          <p:nvPr/>
        </p:nvSpPr>
        <p:spPr>
          <a:xfrm>
            <a:off x="568340" y="1433998"/>
            <a:ext cx="7927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Curso </a:t>
            </a:r>
            <a:r>
              <a:rPr b="1" i="0" lang="es-MX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Backend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Unidad 2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t/>
            </a:r>
            <a:endParaRPr b="1" i="0" sz="5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82f8c8223_0_39"/>
          <p:cNvSpPr txBox="1"/>
          <p:nvPr>
            <p:ph idx="4294967295" type="title"/>
          </p:nvPr>
        </p:nvSpPr>
        <p:spPr>
          <a:xfrm>
            <a:off x="1947445" y="765782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MX"/>
              <a:t>Contenido</a:t>
            </a:r>
            <a:endParaRPr/>
          </a:p>
        </p:txBody>
      </p:sp>
      <p:sp>
        <p:nvSpPr>
          <p:cNvPr id="399" name="Google Shape;399;gb82f8c8223_0_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‹#›</a:t>
            </a:fld>
            <a:endParaRPr b="0" i="0" sz="12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00" name="Google Shape;400;gb82f8c8223_0_39"/>
          <p:cNvSpPr txBox="1"/>
          <p:nvPr/>
        </p:nvSpPr>
        <p:spPr>
          <a:xfrm>
            <a:off x="1107757" y="1675189"/>
            <a:ext cx="6107072" cy="3289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Callbacks</a:t>
            </a:r>
            <a:endParaRPr b="0" i="0" sz="2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CallbackHell</a:t>
            </a:r>
            <a:endParaRPr b="0" i="0" sz="2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Promesas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Sincrónico y asincrónico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gb82f8c8223_0_39"/>
          <p:cNvPicPr preferRelativeResize="0"/>
          <p:nvPr/>
        </p:nvPicPr>
        <p:blipFill rotWithShape="1">
          <a:blip r:embed="rId3">
            <a:alphaModFix/>
          </a:blip>
          <a:srcRect b="-8094" l="5472" r="4790" t="-15867"/>
          <a:stretch/>
        </p:blipFill>
        <p:spPr>
          <a:xfrm>
            <a:off x="6515727" y="4536440"/>
            <a:ext cx="1585089" cy="4981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2" name="Google Shape;402;gb82f8c8223_0_39"/>
          <p:cNvGrpSpPr/>
          <p:nvPr/>
        </p:nvGrpSpPr>
        <p:grpSpPr>
          <a:xfrm>
            <a:off x="4667319" y="829856"/>
            <a:ext cx="286156" cy="361899"/>
            <a:chOff x="584925" y="238125"/>
            <a:chExt cx="415200" cy="525100"/>
          </a:xfrm>
        </p:grpSpPr>
        <p:sp>
          <p:nvSpPr>
            <p:cNvPr id="403" name="Google Shape;403;gb82f8c8223_0_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b82f8c8223_0_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b82f8c8223_0_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b82f8c8223_0_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b82f8c8223_0_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gb82f8c8223_0_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46615c827_0_277"/>
          <p:cNvSpPr txBox="1"/>
          <p:nvPr/>
        </p:nvSpPr>
        <p:spPr>
          <a:xfrm>
            <a:off x="2126865" y="766705"/>
            <a:ext cx="3220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Definiendo...</a:t>
            </a:r>
            <a:endParaRPr b="0" i="0" sz="4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14" name="Google Shape;414;ge46615c827_0_277"/>
          <p:cNvSpPr txBox="1"/>
          <p:nvPr/>
        </p:nvSpPr>
        <p:spPr>
          <a:xfrm>
            <a:off x="962550" y="1704610"/>
            <a:ext cx="7218900" cy="30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Char char="●"/>
            </a:pPr>
            <a:r>
              <a:rPr b="0" i="0" lang="es-MX" sz="2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i="0" lang="es-MX" sz="2400" u="none" cap="none" strike="noStrike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callback</a:t>
            </a:r>
            <a:r>
              <a:rPr b="0" i="0" lang="es-MX" sz="2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 es una función que se envía como argumento a otra función.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Char char="●"/>
            </a:pPr>
            <a:r>
              <a:rPr b="0" i="0" lang="es-MX" sz="2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i="0" lang="es-MX" sz="2400" u="none" cap="none" strike="noStrike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intención</a:t>
            </a:r>
            <a:r>
              <a:rPr b="0" i="0" lang="es-MX" sz="2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 es que la función que hace de </a:t>
            </a:r>
            <a:r>
              <a:rPr b="1" i="0" lang="es-MX" sz="2400" u="none" cap="none" strike="noStrike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receptora</a:t>
            </a:r>
            <a:r>
              <a:rPr b="0" i="0" lang="es-MX" sz="2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MX" sz="2400" u="none" cap="none" strike="noStrike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ejecute la función </a:t>
            </a:r>
            <a:r>
              <a:rPr b="0" i="0" lang="es-MX" sz="2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que se le está </a:t>
            </a:r>
            <a:r>
              <a:rPr b="1" i="0" lang="es-MX" sz="2400" u="none" cap="none" strike="noStrike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pasando</a:t>
            </a:r>
            <a:r>
              <a:rPr b="0" i="0" lang="es-MX" sz="2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 por parámetro.</a:t>
            </a:r>
            <a:endParaRPr b="0" i="0" sz="2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ge46615c827_0_277"/>
          <p:cNvGrpSpPr/>
          <p:nvPr/>
        </p:nvGrpSpPr>
        <p:grpSpPr>
          <a:xfrm>
            <a:off x="5254102" y="832363"/>
            <a:ext cx="460705" cy="491455"/>
            <a:chOff x="8770051" y="937343"/>
            <a:chExt cx="744272" cy="793950"/>
          </a:xfrm>
        </p:grpSpPr>
        <p:sp>
          <p:nvSpPr>
            <p:cNvPr id="416" name="Google Shape;416;ge46615c827_0_277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ge46615c827_0_277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ge46615c827_0_277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ge46615c827_0_277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ge46615c827_0_277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ge46615c827_0_277"/>
            <p:cNvGrpSpPr/>
            <p:nvPr/>
          </p:nvGrpSpPr>
          <p:grpSpPr>
            <a:xfrm>
              <a:off x="8770051" y="937343"/>
              <a:ext cx="744272" cy="793950"/>
              <a:chOff x="6565437" y="1588001"/>
              <a:chExt cx="744272" cy="793950"/>
            </a:xfrm>
          </p:grpSpPr>
          <p:sp>
            <p:nvSpPr>
              <p:cNvPr id="422" name="Google Shape;422;ge46615c827_0_27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ge46615c827_0_27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ge46615c827_0_27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ge46615c827_0_27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ge46615c827_0_27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ge46615c827_0_27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ge46615c827_0_27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ge46615c827_0_27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ge46615c827_0_27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ge46615c827_0_27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46615c827_0_0"/>
          <p:cNvSpPr txBox="1"/>
          <p:nvPr/>
        </p:nvSpPr>
        <p:spPr>
          <a:xfrm>
            <a:off x="1671327" y="12513"/>
            <a:ext cx="69213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s-MX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Callbacks: Algunas convenciones</a:t>
            </a:r>
            <a:endParaRPr b="0" i="0" sz="4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37" name="Google Shape;437;ge46615c827_0_0"/>
          <p:cNvSpPr txBox="1"/>
          <p:nvPr/>
        </p:nvSpPr>
        <p:spPr>
          <a:xfrm>
            <a:off x="1071231" y="1311513"/>
            <a:ext cx="6630000" cy="3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Char char="●"/>
            </a:pPr>
            <a:r>
              <a:rPr b="0" i="0" lang="es-MX" sz="18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El callback siempre es el </a:t>
            </a:r>
            <a:r>
              <a:rPr b="1" i="0" lang="es-MX" sz="1800" u="none" cap="none" strike="noStrike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último parámetro</a:t>
            </a:r>
            <a:r>
              <a:rPr b="0" i="0" lang="es-MX" sz="18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Char char="●"/>
            </a:pPr>
            <a:r>
              <a:rPr b="0" i="0" lang="es-MX" sz="18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b="1" i="0" lang="es-MX" sz="1800" u="none" cap="none" strike="noStrike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callback</a:t>
            </a:r>
            <a:r>
              <a:rPr b="0" i="0" lang="es-MX" sz="18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 suele ser una función que </a:t>
            </a:r>
            <a:r>
              <a:rPr b="1" i="0" lang="es-MX" sz="1800" u="none" cap="none" strike="noStrike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recibe dos parámetros</a:t>
            </a:r>
            <a:r>
              <a:rPr b="0" i="0" lang="es-MX" sz="18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Char char="●"/>
            </a:pPr>
            <a:r>
              <a:rPr b="0" i="0" lang="es-MX" sz="18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La función llama al callback al </a:t>
            </a:r>
            <a:r>
              <a:rPr b="1" i="0" lang="es-MX" sz="1800" u="none" cap="none" strike="noStrike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terminar</a:t>
            </a:r>
            <a:r>
              <a:rPr b="0" i="0" lang="es-MX" sz="18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 de ejecutar todas sus operaciones.</a:t>
            </a:r>
            <a:endParaRPr b="0" i="0" sz="18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Char char="●"/>
            </a:pPr>
            <a:r>
              <a:rPr b="0" i="0" lang="es-MX" sz="18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Si la </a:t>
            </a:r>
            <a:r>
              <a:rPr b="1" i="0" lang="es-MX" sz="1800" u="none" cap="none" strike="noStrike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operación fue exitosa</a:t>
            </a:r>
            <a:r>
              <a:rPr b="0" i="0" lang="es-MX" sz="18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, la función llamará al callback pasando null como primer parámetro y si generó algún resultado este se pasará como segundo parámetro.</a:t>
            </a:r>
            <a:endParaRPr b="0" i="0" sz="18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Char char="●"/>
            </a:pPr>
            <a:r>
              <a:rPr b="0" i="0" lang="es-MX" sz="18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Si la </a:t>
            </a:r>
            <a:r>
              <a:rPr b="1" i="0" lang="es-MX" sz="1800" u="none" cap="none" strike="noStrike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operación resultó en un error</a:t>
            </a:r>
            <a:r>
              <a:rPr b="0" i="0" lang="es-MX" sz="18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, la función llamará al callback pasando el error obtenido como primer parámetro.</a:t>
            </a:r>
            <a:endParaRPr b="0" i="0" sz="18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0"/>
          <p:cNvSpPr txBox="1"/>
          <p:nvPr>
            <p:ph type="title"/>
          </p:nvPr>
        </p:nvSpPr>
        <p:spPr>
          <a:xfrm>
            <a:off x="2258714" y="740760"/>
            <a:ext cx="5792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MX"/>
              <a:t>EJEMPLO DE CALLBACK</a:t>
            </a:r>
            <a:endParaRPr/>
          </a:p>
        </p:txBody>
      </p:sp>
      <p:sp>
        <p:nvSpPr>
          <p:cNvPr id="443" name="Google Shape;443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444" name="Google Shape;444;p10"/>
          <p:cNvPicPr preferRelativeResize="0"/>
          <p:nvPr/>
        </p:nvPicPr>
        <p:blipFill rotWithShape="1">
          <a:blip r:embed="rId3">
            <a:alphaModFix/>
          </a:blip>
          <a:srcRect b="-8094" l="5472" r="4790" t="-15867"/>
          <a:stretch/>
        </p:blipFill>
        <p:spPr>
          <a:xfrm>
            <a:off x="7424525" y="4536440"/>
            <a:ext cx="1585089" cy="498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128" y="1423983"/>
            <a:ext cx="4144722" cy="1541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128" y="3294578"/>
            <a:ext cx="4144722" cy="14671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7" name="Google Shape;447;p10"/>
          <p:cNvGrpSpPr/>
          <p:nvPr/>
        </p:nvGrpSpPr>
        <p:grpSpPr>
          <a:xfrm>
            <a:off x="7517066" y="610225"/>
            <a:ext cx="445812" cy="394517"/>
            <a:chOff x="1510757" y="3225422"/>
            <a:chExt cx="720214" cy="637346"/>
          </a:xfrm>
        </p:grpSpPr>
        <p:sp>
          <p:nvSpPr>
            <p:cNvPr id="448" name="Google Shape;448;p1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5" name="Google Shape;45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2997" y="1996661"/>
            <a:ext cx="3782465" cy="395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10"/>
          <p:cNvPicPr preferRelativeResize="0"/>
          <p:nvPr/>
        </p:nvPicPr>
        <p:blipFill rotWithShape="1">
          <a:blip r:embed="rId7">
            <a:alphaModFix/>
          </a:blip>
          <a:srcRect b="21395" l="155" r="15077" t="23294"/>
          <a:stretch/>
        </p:blipFill>
        <p:spPr>
          <a:xfrm>
            <a:off x="4891189" y="3883183"/>
            <a:ext cx="4144722" cy="289948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10"/>
          <p:cNvSpPr/>
          <p:nvPr/>
        </p:nvSpPr>
        <p:spPr>
          <a:xfrm>
            <a:off x="6343349" y="1462000"/>
            <a:ext cx="11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800" u="none" cap="none" strike="noStrike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Consola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0"/>
          <p:cNvSpPr/>
          <p:nvPr/>
        </p:nvSpPr>
        <p:spPr>
          <a:xfrm>
            <a:off x="6343349" y="3440025"/>
            <a:ext cx="11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Consola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"/>
          <p:cNvSpPr txBox="1"/>
          <p:nvPr>
            <p:ph type="ctrTitle"/>
          </p:nvPr>
        </p:nvSpPr>
        <p:spPr>
          <a:xfrm>
            <a:off x="2597727" y="499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MX"/>
              <a:t>Callbacks anidados</a:t>
            </a:r>
            <a:br>
              <a:rPr lang="es-MX"/>
            </a:br>
            <a:endParaRPr/>
          </a:p>
        </p:txBody>
      </p:sp>
      <p:sp>
        <p:nvSpPr>
          <p:cNvPr id="464" name="Google Shape;464;p4"/>
          <p:cNvSpPr txBox="1"/>
          <p:nvPr>
            <p:ph idx="1" type="subTitle"/>
          </p:nvPr>
        </p:nvSpPr>
        <p:spPr>
          <a:xfrm>
            <a:off x="2470268" y="1614734"/>
            <a:ext cx="6539346" cy="29217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5" name="Google Shape;465;p4"/>
          <p:cNvSpPr txBox="1"/>
          <p:nvPr/>
        </p:nvSpPr>
        <p:spPr>
          <a:xfrm>
            <a:off x="361084" y="17357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4"/>
          <p:cNvPicPr preferRelativeResize="0"/>
          <p:nvPr/>
        </p:nvPicPr>
        <p:blipFill rotWithShape="1">
          <a:blip r:embed="rId4">
            <a:alphaModFix/>
          </a:blip>
          <a:srcRect b="-8094" l="5472" r="4790" t="-15867"/>
          <a:stretch/>
        </p:blipFill>
        <p:spPr>
          <a:xfrm>
            <a:off x="7424525" y="4536440"/>
            <a:ext cx="1585089" cy="498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7984" y="1146895"/>
            <a:ext cx="6242104" cy="3453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8" name="Google Shape;468;p4"/>
          <p:cNvGrpSpPr/>
          <p:nvPr/>
        </p:nvGrpSpPr>
        <p:grpSpPr>
          <a:xfrm>
            <a:off x="6752045" y="3805503"/>
            <a:ext cx="1797208" cy="851953"/>
            <a:chOff x="1442627" y="5710929"/>
            <a:chExt cx="594318" cy="590600"/>
          </a:xfrm>
        </p:grpSpPr>
        <p:sp>
          <p:nvSpPr>
            <p:cNvPr id="469" name="Google Shape;469;p4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3" name="Google Shape;473;p4"/>
          <p:cNvSpPr/>
          <p:nvPr/>
        </p:nvSpPr>
        <p:spPr>
          <a:xfrm>
            <a:off x="6687979" y="3750650"/>
            <a:ext cx="190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se recomienda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4" name="Google Shape;474;p4"/>
          <p:cNvGrpSpPr/>
          <p:nvPr/>
        </p:nvGrpSpPr>
        <p:grpSpPr>
          <a:xfrm>
            <a:off x="7100319" y="575955"/>
            <a:ext cx="445681" cy="400652"/>
            <a:chOff x="9626723" y="5526313"/>
            <a:chExt cx="720002" cy="647256"/>
          </a:xfrm>
        </p:grpSpPr>
        <p:sp>
          <p:nvSpPr>
            <p:cNvPr id="475" name="Google Shape;475;p4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1218339" y="2326022"/>
            <a:ext cx="460705" cy="491455"/>
            <a:chOff x="6506504" y="937343"/>
            <a:chExt cx="744272" cy="793950"/>
          </a:xfrm>
        </p:grpSpPr>
        <p:sp>
          <p:nvSpPr>
            <p:cNvPr id="488" name="Google Shape;488;p4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1" name="Google Shape;491;p4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492" name="Google Shape;492;p4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1"/>
          <p:cNvSpPr txBox="1"/>
          <p:nvPr>
            <p:ph type="ctrTitle"/>
          </p:nvPr>
        </p:nvSpPr>
        <p:spPr>
          <a:xfrm>
            <a:off x="2428084" y="-167731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s-MX" sz="3600">
                <a:latin typeface="Anton"/>
                <a:ea typeface="Anton"/>
                <a:cs typeface="Anton"/>
                <a:sym typeface="Anton"/>
              </a:rPr>
              <a:t>Concepto</a:t>
            </a:r>
            <a:endParaRPr/>
          </a:p>
        </p:txBody>
      </p:sp>
      <p:sp>
        <p:nvSpPr>
          <p:cNvPr id="507" name="Google Shape;507;p11"/>
          <p:cNvSpPr txBox="1"/>
          <p:nvPr>
            <p:ph idx="1" type="subTitle"/>
          </p:nvPr>
        </p:nvSpPr>
        <p:spPr>
          <a:xfrm>
            <a:off x="2522851" y="813023"/>
            <a:ext cx="6151418" cy="3807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Char char="●"/>
            </a:pPr>
            <a:r>
              <a:rPr lang="es-MX" sz="2200"/>
              <a:t>Es un fragmento de código en el que una </a:t>
            </a:r>
            <a:r>
              <a:rPr b="1" lang="es-MX" sz="2200">
                <a:solidFill>
                  <a:srgbClr val="00E1C6"/>
                </a:solidFill>
              </a:rPr>
              <a:t>función llama a un callback</a:t>
            </a:r>
            <a:r>
              <a:rPr lang="es-MX" sz="2200"/>
              <a:t>, y este a otro callback, y este a otro, y así sucesivamente.</a:t>
            </a:r>
            <a:endParaRPr sz="1200"/>
          </a:p>
          <a:p>
            <a:pPr indent="127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Char char="●"/>
            </a:pPr>
            <a:r>
              <a:rPr lang="es-MX" sz="2200"/>
              <a:t>Son </a:t>
            </a:r>
            <a:r>
              <a:rPr b="1" lang="es-MX" sz="2200">
                <a:solidFill>
                  <a:srgbClr val="00E1C6"/>
                </a:solidFill>
              </a:rPr>
              <a:t>operaciones encadenadas</a:t>
            </a:r>
            <a:r>
              <a:rPr lang="es-MX" sz="2200"/>
              <a:t>, en serie.</a:t>
            </a:r>
            <a:endParaRPr sz="1200"/>
          </a:p>
          <a:p>
            <a:pPr indent="127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Char char="●"/>
            </a:pPr>
            <a:r>
              <a:rPr lang="es-MX" sz="2200"/>
              <a:t>Si el nivel de anidamiento es grande, se puede producir el llamado </a:t>
            </a:r>
            <a:r>
              <a:rPr b="1" lang="es-MX" sz="2200">
                <a:solidFill>
                  <a:srgbClr val="00E1C6"/>
                </a:solidFill>
              </a:rPr>
              <a:t>callback hell </a:t>
            </a:r>
            <a:r>
              <a:rPr lang="es-MX" sz="2200"/>
              <a:t>ó </a:t>
            </a:r>
            <a:r>
              <a:rPr b="1" lang="es-MX" sz="2200">
                <a:solidFill>
                  <a:srgbClr val="00E1C6"/>
                </a:solidFill>
              </a:rPr>
              <a:t>infierno de callbacks</a:t>
            </a:r>
            <a:r>
              <a:rPr lang="es-MX" sz="2200"/>
              <a:t>. También se conoce como pyramid of doom ó </a:t>
            </a:r>
            <a:r>
              <a:rPr b="1" lang="es-MX" sz="2200">
                <a:solidFill>
                  <a:srgbClr val="00E1C6"/>
                </a:solidFill>
              </a:rPr>
              <a:t>pirámide de la perdición</a:t>
            </a:r>
            <a:r>
              <a:rPr lang="es-MX" sz="2200"/>
              <a:t>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508" name="Google Shape;508;p11"/>
          <p:cNvSpPr txBox="1"/>
          <p:nvPr/>
        </p:nvSpPr>
        <p:spPr>
          <a:xfrm>
            <a:off x="361084" y="17357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11"/>
          <p:cNvPicPr preferRelativeResize="0"/>
          <p:nvPr/>
        </p:nvPicPr>
        <p:blipFill rotWithShape="1">
          <a:blip r:embed="rId3">
            <a:alphaModFix/>
          </a:blip>
          <a:srcRect b="-8094" l="5472" r="4790" t="-15867"/>
          <a:stretch/>
        </p:blipFill>
        <p:spPr>
          <a:xfrm>
            <a:off x="7424525" y="4536440"/>
            <a:ext cx="1585089" cy="4981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0" name="Google Shape;510;p11"/>
          <p:cNvGrpSpPr/>
          <p:nvPr/>
        </p:nvGrpSpPr>
        <p:grpSpPr>
          <a:xfrm rot="-5400000">
            <a:off x="4644521" y="306368"/>
            <a:ext cx="579592" cy="626337"/>
            <a:chOff x="2704878" y="4454697"/>
            <a:chExt cx="720000" cy="658890"/>
          </a:xfrm>
        </p:grpSpPr>
        <p:sp>
          <p:nvSpPr>
            <p:cNvPr id="511" name="Google Shape;511;p1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11"/>
          <p:cNvGrpSpPr/>
          <p:nvPr/>
        </p:nvGrpSpPr>
        <p:grpSpPr>
          <a:xfrm>
            <a:off x="1280851" y="2348854"/>
            <a:ext cx="373053" cy="445791"/>
            <a:chOff x="8095060" y="5664590"/>
            <a:chExt cx="497404" cy="594388"/>
          </a:xfrm>
        </p:grpSpPr>
        <p:grpSp>
          <p:nvGrpSpPr>
            <p:cNvPr id="518" name="Google Shape;518;p1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519" name="Google Shape;519;p1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1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2" name="Google Shape;522;p1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523" name="Google Shape;523;p1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1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1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1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527" name="Google Shape;527;p1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1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1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11"/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531" name="Google Shape;531;p1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1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1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cristian lucatti</dc:creator>
</cp:coreProperties>
</file>