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7" r:id="rId1"/>
    <p:sldMasterId id="2147483747" r:id="rId2"/>
    <p:sldMasterId id="2147483768" r:id="rId3"/>
    <p:sldMasterId id="2147483793" r:id="rId4"/>
  </p:sldMasterIdLst>
  <p:notesMasterIdLst>
    <p:notesMasterId r:id="rId58"/>
  </p:notesMasterIdLst>
  <p:handoutMasterIdLst>
    <p:handoutMasterId r:id="rId59"/>
  </p:handoutMasterIdLst>
  <p:sldIdLst>
    <p:sldId id="1451" r:id="rId5"/>
    <p:sldId id="2416" r:id="rId6"/>
    <p:sldId id="2386" r:id="rId7"/>
    <p:sldId id="1453" r:id="rId8"/>
    <p:sldId id="2419" r:id="rId9"/>
    <p:sldId id="2422" r:id="rId10"/>
    <p:sldId id="2423" r:id="rId11"/>
    <p:sldId id="2424" r:id="rId12"/>
    <p:sldId id="2425" r:id="rId13"/>
    <p:sldId id="2427" r:id="rId14"/>
    <p:sldId id="2428" r:id="rId15"/>
    <p:sldId id="2429" r:id="rId16"/>
    <p:sldId id="2426" r:id="rId17"/>
    <p:sldId id="2430" r:id="rId18"/>
    <p:sldId id="2431" r:id="rId19"/>
    <p:sldId id="2458" r:id="rId20"/>
    <p:sldId id="2432" r:id="rId21"/>
    <p:sldId id="2445" r:id="rId22"/>
    <p:sldId id="2433" r:id="rId23"/>
    <p:sldId id="2434" r:id="rId24"/>
    <p:sldId id="2435" r:id="rId25"/>
    <p:sldId id="2436" r:id="rId26"/>
    <p:sldId id="2456" r:id="rId27"/>
    <p:sldId id="2437" r:id="rId28"/>
    <p:sldId id="2438" r:id="rId29"/>
    <p:sldId id="2439" r:id="rId30"/>
    <p:sldId id="2459" r:id="rId31"/>
    <p:sldId id="2440" r:id="rId32"/>
    <p:sldId id="2467" r:id="rId33"/>
    <p:sldId id="2441" r:id="rId34"/>
    <p:sldId id="2442" r:id="rId35"/>
    <p:sldId id="2455" r:id="rId36"/>
    <p:sldId id="2443" r:id="rId37"/>
    <p:sldId id="2444" r:id="rId38"/>
    <p:sldId id="2451" r:id="rId39"/>
    <p:sldId id="2452" r:id="rId40"/>
    <p:sldId id="2453" r:id="rId41"/>
    <p:sldId id="2454" r:id="rId42"/>
    <p:sldId id="2457" r:id="rId43"/>
    <p:sldId id="2446" r:id="rId44"/>
    <p:sldId id="2447" r:id="rId45"/>
    <p:sldId id="2448" r:id="rId46"/>
    <p:sldId id="2468" r:id="rId47"/>
    <p:sldId id="2449" r:id="rId48"/>
    <p:sldId id="2461" r:id="rId49"/>
    <p:sldId id="2462" r:id="rId50"/>
    <p:sldId id="2463" r:id="rId51"/>
    <p:sldId id="2464" r:id="rId52"/>
    <p:sldId id="2469" r:id="rId53"/>
    <p:sldId id="2465" r:id="rId54"/>
    <p:sldId id="2460" r:id="rId55"/>
    <p:sldId id="2466" r:id="rId56"/>
    <p:sldId id="1463" r:id="rId57"/>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0" userDrawn="1">
          <p15:clr>
            <a:srgbClr val="A4A3A4"/>
          </p15:clr>
        </p15:guide>
        <p15:guide id="2" pos="3984" userDrawn="1">
          <p15:clr>
            <a:srgbClr val="A4A3A4"/>
          </p15:clr>
        </p15:guide>
        <p15:guide id="3" orient="horz" pos="1094" userDrawn="1">
          <p15:clr>
            <a:srgbClr val="A4A3A4"/>
          </p15:clr>
        </p15:guide>
        <p15:guide id="4" pos="3320" userDrawn="1">
          <p15:clr>
            <a:srgbClr val="A4A3A4"/>
          </p15:clr>
        </p15:guide>
        <p15:guide id="5" orient="horz" pos="323">
          <p15:clr>
            <a:srgbClr val="A4A3A4"/>
          </p15:clr>
        </p15:guide>
        <p15:guide id="6" orient="horz" pos="164">
          <p15:clr>
            <a:srgbClr val="A4A3A4"/>
          </p15:clr>
        </p15:guide>
        <p15:guide id="7" orient="horz" pos="482">
          <p15:clr>
            <a:srgbClr val="A4A3A4"/>
          </p15:clr>
        </p15:guide>
        <p15:guide id="8" orient="horz" pos="640">
          <p15:clr>
            <a:srgbClr val="A4A3A4"/>
          </p15:clr>
        </p15:guide>
        <p15:guide id="9" orient="horz" pos="4160">
          <p15:clr>
            <a:srgbClr val="A4A3A4"/>
          </p15:clr>
        </p15:guide>
        <p15:guide id="10" orient="horz" pos="4005">
          <p15:clr>
            <a:srgbClr val="A4A3A4"/>
          </p15:clr>
        </p15:guide>
        <p15:guide id="11" orient="horz" pos="3845">
          <p15:clr>
            <a:srgbClr val="A4A3A4"/>
          </p15:clr>
        </p15:guide>
        <p15:guide id="12" orient="horz" pos="799">
          <p15:clr>
            <a:srgbClr val="A4A3A4"/>
          </p15:clr>
        </p15:guide>
        <p15:guide id="13" orient="horz" pos="958">
          <p15:clr>
            <a:srgbClr val="A4A3A4"/>
          </p15:clr>
        </p15:guide>
        <p15:guide id="14" orient="horz" pos="1117">
          <p15:clr>
            <a:srgbClr val="A4A3A4"/>
          </p15:clr>
        </p15:guide>
        <p15:guide id="15" orient="horz" pos="1283">
          <p15:clr>
            <a:srgbClr val="A4A3A4"/>
          </p15:clr>
        </p15:guide>
        <p15:guide id="16" pos="325">
          <p15:clr>
            <a:srgbClr val="A4A3A4"/>
          </p15:clr>
        </p15:guide>
        <p15:guide id="17" pos="166">
          <p15:clr>
            <a:srgbClr val="A4A3A4"/>
          </p15:clr>
        </p15:guide>
        <p15:guide id="18" pos="7514">
          <p15:clr>
            <a:srgbClr val="A4A3A4"/>
          </p15:clr>
        </p15:guide>
        <p15:guide id="19" pos="3840">
          <p15:clr>
            <a:srgbClr val="A4A3A4"/>
          </p15:clr>
        </p15:guide>
        <p15:guide id="20" pos="642">
          <p15:clr>
            <a:srgbClr val="A4A3A4"/>
          </p15:clr>
        </p15:guide>
        <p15:guide id="21" pos="7039">
          <p15:clr>
            <a:srgbClr val="A4A3A4"/>
          </p15:clr>
        </p15:guide>
        <p15:guide id="22" pos="7362">
          <p15:clr>
            <a:srgbClr val="A4A3A4"/>
          </p15:clr>
        </p15:guide>
        <p15:guide id="23" pos="5019">
          <p15:clr>
            <a:srgbClr val="A4A3A4"/>
          </p15:clr>
        </p15:guide>
        <p15:guide id="24" pos="1925">
          <p15:clr>
            <a:srgbClr val="A4A3A4"/>
          </p15:clr>
        </p15:guide>
        <p15:guide id="25" pos="26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FFFF"/>
    <a:srgbClr val="C2C2C2"/>
    <a:srgbClr val="F29400"/>
    <a:srgbClr val="E7EEF7"/>
    <a:srgbClr val="CBDCEE"/>
    <a:srgbClr val="000000"/>
    <a:srgbClr val="00AED0"/>
    <a:srgbClr val="DDDDD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6807" autoAdjust="0"/>
  </p:normalViewPr>
  <p:slideViewPr>
    <p:cSldViewPr snapToObjects="1">
      <p:cViewPr varScale="1">
        <p:scale>
          <a:sx n="123" d="100"/>
          <a:sy n="123" d="100"/>
        </p:scale>
        <p:origin x="132" y="258"/>
      </p:cViewPr>
      <p:guideLst>
        <p:guide orient="horz" pos="1570"/>
        <p:guide pos="3984"/>
        <p:guide orient="horz" pos="1094"/>
        <p:guide pos="3320"/>
        <p:guide orient="horz" pos="323"/>
        <p:guide orient="horz" pos="164"/>
        <p:guide orient="horz" pos="482"/>
        <p:guide orient="horz" pos="640"/>
        <p:guide orient="horz" pos="4160"/>
        <p:guide orient="horz" pos="4005"/>
        <p:guide orient="horz" pos="3845"/>
        <p:guide orient="horz" pos="799"/>
        <p:guide orient="horz" pos="958"/>
        <p:guide orient="horz" pos="1117"/>
        <p:guide orient="horz" pos="1283"/>
        <p:guide pos="325"/>
        <p:guide pos="166"/>
        <p:guide pos="7514"/>
        <p:guide pos="3840"/>
        <p:guide pos="642"/>
        <p:guide pos="7039"/>
        <p:guide pos="7362"/>
        <p:guide pos="5019"/>
        <p:guide pos="1925"/>
        <p:guide pos="2668"/>
      </p:guideLst>
    </p:cSldViewPr>
  </p:slideViewPr>
  <p:outlineViewPr>
    <p:cViewPr>
      <p:scale>
        <a:sx n="33" d="100"/>
        <a:sy n="33" d="100"/>
      </p:scale>
      <p:origin x="0" y="-4422"/>
    </p:cViewPr>
  </p:outlineViewPr>
  <p:notesTextViewPr>
    <p:cViewPr>
      <p:scale>
        <a:sx n="1" d="1"/>
        <a:sy n="1" d="1"/>
      </p:scale>
      <p:origin x="0" y="0"/>
    </p:cViewPr>
  </p:notesTextViewPr>
  <p:sorterViewPr>
    <p:cViewPr>
      <p:scale>
        <a:sx n="100" d="100"/>
        <a:sy n="100" d="100"/>
      </p:scale>
      <p:origin x="0" y="-11526"/>
    </p:cViewPr>
  </p:sorterViewPr>
  <p:notesViewPr>
    <p:cSldViewPr snapToObjects="1">
      <p:cViewPr varScale="1">
        <p:scale>
          <a:sx n="76" d="100"/>
          <a:sy n="76" d="100"/>
        </p:scale>
        <p:origin x="2918"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77A12B-DEEE-4FE3-8BF3-46C80FE341D7}" type="datetimeFigureOut">
              <a:rPr lang="de-DE" smtClean="0"/>
              <a:t>05.11.2020</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9A2CFB-2336-4F26-BF34-FE97EF2B62AC}" type="slidenum">
              <a:rPr lang="de-DE" smtClean="0"/>
              <a:t>‹#›</a:t>
            </a:fld>
            <a:endParaRPr lang="de-DE"/>
          </a:p>
        </p:txBody>
      </p:sp>
    </p:spTree>
    <p:extLst>
      <p:ext uri="{BB962C8B-B14F-4D97-AF65-F5344CB8AC3E}">
        <p14:creationId xmlns:p14="http://schemas.microsoft.com/office/powerpoint/2010/main" val="4149451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D146-B4E0-1741-B9EE-9789392EFCC4}" type="datetimeFigureOut">
              <a:rPr lang="en-US" smtClean="0"/>
              <a:t>11/5/2020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63621-2E60-B848-8968-B0341E26A312}" type="slidenum">
              <a:rPr lang="en-US" smtClean="0"/>
              <a:t>‹#›</a:t>
            </a:fld>
            <a:endParaRPr lang="en-US"/>
          </a:p>
        </p:txBody>
      </p:sp>
    </p:spTree>
    <p:extLst>
      <p:ext uri="{BB962C8B-B14F-4D97-AF65-F5344CB8AC3E}">
        <p14:creationId xmlns:p14="http://schemas.microsoft.com/office/powerpoint/2010/main" val="1730024718"/>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Float 32 bits: https://en.wikipedia.org/wiki/Single-precision_floating-point_format</a:t>
            </a:r>
          </a:p>
          <a:p>
            <a:r>
              <a:rPr lang="en-GB"/>
              <a:t>Float 64 bits: https://en.wikipedia.org/wiki/Double-precision_floating-point_format</a:t>
            </a:r>
            <a:br>
              <a:rPr lang="en-GB"/>
            </a:br>
            <a:r>
              <a:rPr lang="en-GB" b="0" i="0">
                <a:solidFill>
                  <a:srgbClr val="000080"/>
                </a:solidFill>
                <a:effectLst/>
                <a:latin typeface="Times New Roman" panose="02020603050405020304" pitchFamily="18" charset="0"/>
              </a:rPr>
              <a:t>IEEE-754 Floating-Point Conversion online: https://babbage.cs.qc.cuny.edu/IEEE-754.old/64bit.html</a:t>
            </a:r>
            <a:endParaRPr lang="en-GB"/>
          </a:p>
        </p:txBody>
      </p:sp>
      <p:sp>
        <p:nvSpPr>
          <p:cNvPr id="4" name="Slide Number Placeholder 3"/>
          <p:cNvSpPr>
            <a:spLocks noGrp="1"/>
          </p:cNvSpPr>
          <p:nvPr>
            <p:ph type="sldNum" sz="quarter" idx="5"/>
          </p:nvPr>
        </p:nvSpPr>
        <p:spPr/>
        <p:txBody>
          <a:bodyPr/>
          <a:lstStyle/>
          <a:p>
            <a:fld id="{97863621-2E60-B848-8968-B0341E26A312}" type="slidenum">
              <a:rPr lang="en-US" smtClean="0"/>
              <a:t>8</a:t>
            </a:fld>
            <a:endParaRPr lang="en-US"/>
          </a:p>
        </p:txBody>
      </p:sp>
    </p:spTree>
    <p:extLst>
      <p:ext uri="{BB962C8B-B14F-4D97-AF65-F5344CB8AC3E}">
        <p14:creationId xmlns:p14="http://schemas.microsoft.com/office/powerpoint/2010/main" val="3232493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7863621-2E60-B848-8968-B0341E26A312}" type="slidenum">
              <a:rPr lang="en-US" smtClean="0"/>
              <a:t>15</a:t>
            </a:fld>
            <a:endParaRPr lang="en-US"/>
          </a:p>
        </p:txBody>
      </p:sp>
    </p:spTree>
    <p:extLst>
      <p:ext uri="{BB962C8B-B14F-4D97-AF65-F5344CB8AC3E}">
        <p14:creationId xmlns:p14="http://schemas.microsoft.com/office/powerpoint/2010/main" val="30335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97863621-2E60-B848-8968-B0341E26A312}" type="slidenum">
              <a:rPr lang="en-US" smtClean="0"/>
              <a:t>53</a:t>
            </a:fld>
            <a:endParaRPr lang="en-US"/>
          </a:p>
        </p:txBody>
      </p:sp>
    </p:spTree>
    <p:extLst>
      <p:ext uri="{BB962C8B-B14F-4D97-AF65-F5344CB8AC3E}">
        <p14:creationId xmlns:p14="http://schemas.microsoft.com/office/powerpoint/2010/main" val="1874004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
        <p:nvSpPr>
          <p:cNvPr id="2" name="Date Placeholder 1">
            <a:extLst>
              <a:ext uri="{FF2B5EF4-FFF2-40B4-BE49-F238E27FC236}">
                <a16:creationId xmlns:a16="http://schemas.microsoft.com/office/drawing/2014/main" id="{3A51DC1F-C430-4716-9A37-C857C0A577AE}"/>
              </a:ext>
            </a:extLst>
          </p:cNvPr>
          <p:cNvSpPr>
            <a:spLocks noGrp="1"/>
          </p:cNvSpPr>
          <p:nvPr>
            <p:ph type="dt" sz="half" idx="13"/>
          </p:nvPr>
        </p:nvSpPr>
        <p:spPr/>
        <p:txBody>
          <a:bodyPr/>
          <a:lstStyle/>
          <a:p>
            <a:fld id="{6BAD482B-56E9-4FB9-8F2A-B735685C511F}" type="datetime1">
              <a:rPr lang="en-US" smtClean="0"/>
              <a:t>11/5/2020</a:t>
            </a:fld>
            <a:endParaRPr lang="de-DE" dirty="0"/>
          </a:p>
        </p:txBody>
      </p:sp>
      <p:sp>
        <p:nvSpPr>
          <p:cNvPr id="3" name="Footer Placeholder 2">
            <a:extLst>
              <a:ext uri="{FF2B5EF4-FFF2-40B4-BE49-F238E27FC236}">
                <a16:creationId xmlns:a16="http://schemas.microsoft.com/office/drawing/2014/main" id="{60F2E6AD-B6D0-4E69-8D5B-9FF87ED44D49}"/>
              </a:ext>
            </a:extLst>
          </p:cNvPr>
          <p:cNvSpPr>
            <a:spLocks noGrp="1"/>
          </p:cNvSpPr>
          <p:nvPr>
            <p:ph type="ftr" sz="quarter" idx="14"/>
          </p:nvPr>
        </p:nvSpPr>
        <p:spPr/>
        <p:txBody>
          <a:bodyPr/>
          <a:lstStyle/>
          <a:p>
            <a:r>
              <a:rPr lang="en-US" dirty="0"/>
              <a:t>TTTech Auto AG – Confidential and Proprietary Information</a:t>
            </a:r>
            <a:endParaRPr lang="de-DE" dirty="0"/>
          </a:p>
        </p:txBody>
      </p:sp>
      <p:sp>
        <p:nvSpPr>
          <p:cNvPr id="4" name="Slide Number Placeholder 3">
            <a:extLst>
              <a:ext uri="{FF2B5EF4-FFF2-40B4-BE49-F238E27FC236}">
                <a16:creationId xmlns:a16="http://schemas.microsoft.com/office/drawing/2014/main" id="{115B0870-1D74-4F1C-BD7A-0D739A7E0A7A}"/>
              </a:ext>
            </a:extLst>
          </p:cNvPr>
          <p:cNvSpPr>
            <a:spLocks noGrp="1"/>
          </p:cNvSpPr>
          <p:nvPr>
            <p:ph type="sldNum" sz="quarter" idx="15"/>
          </p:nvPr>
        </p:nvSpPr>
        <p:spPr/>
        <p:txBody>
          <a:bodyPr/>
          <a:lstStyle/>
          <a:p>
            <a:fld id="{0D46BA1D-85D8-4A66-B78C-46ED6382B9BC}" type="slidenum">
              <a:rPr lang="de-DE" smtClean="0"/>
              <a:pPr/>
              <a:t>‹#›</a:t>
            </a:fld>
            <a:endParaRPr lang="de-DE"/>
          </a:p>
        </p:txBody>
      </p:sp>
      <p:sp>
        <p:nvSpPr>
          <p:cNvPr id="9" name="Title 8">
            <a:extLst>
              <a:ext uri="{FF2B5EF4-FFF2-40B4-BE49-F238E27FC236}">
                <a16:creationId xmlns:a16="http://schemas.microsoft.com/office/drawing/2014/main" id="{017AD324-0270-4C5A-9D45-455446C2F7F5}"/>
              </a:ext>
            </a:extLst>
          </p:cNvPr>
          <p:cNvSpPr>
            <a:spLocks noGrp="1"/>
          </p:cNvSpPr>
          <p:nvPr>
            <p:ph type="title"/>
          </p:nvPr>
        </p:nvSpPr>
        <p:spPr/>
        <p:txBody>
          <a:bodyPr/>
          <a:lstStyle/>
          <a:p>
            <a:r>
              <a:rPr lang="en-US"/>
              <a:t>Click to edit Master title style</a:t>
            </a:r>
            <a:endParaRPr lang="de-AT"/>
          </a:p>
        </p:txBody>
      </p:sp>
    </p:spTree>
    <p:extLst>
      <p:ext uri="{BB962C8B-B14F-4D97-AF65-F5344CB8AC3E}">
        <p14:creationId xmlns:p14="http://schemas.microsoft.com/office/powerpoint/2010/main" val="67127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CD02D66F-3F4C-4301-8107-8CE5F5A4D22B}"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1380714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8978A7F3-93BF-4C85-B5B2-6D4DEA891C2C}"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434873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03F3661B-F377-454A-B418-FB56902F7FBB}"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516967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99CFFC1-04D3-4DBC-A141-C6EAF2B6D4FB}"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698216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AE9C968B-97C9-4D83-9D9B-1552AA40E79A}"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2569781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8BBC38A3-C706-40A1-83A2-1D6B0E94CE60}"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667979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A4C5AD2F-0C1A-4FA7-9ADD-2F86C67F1A33}"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083547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85DFBFA-58C2-4225-B0A9-BE5886090076}"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2486888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3D8FAB1F-6F18-4AEB-9C29-09E3AC3F0226}" type="datetime1">
              <a:rPr lang="en-US" smtClean="0"/>
              <a:t>11/5/2020</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extLst>
              <p:ext uri="{D42A27DB-BD31-4B8C-83A1-F6EECF244321}">
                <p14:modId xmlns:p14="http://schemas.microsoft.com/office/powerpoint/2010/main" val="2262811944"/>
              </p:ext>
            </p:extLst>
          </p:nvPr>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a:extLst>
              <a:ext uri="{FF2B5EF4-FFF2-40B4-BE49-F238E27FC236}">
                <a16:creationId xmlns:a16="http://schemas.microsoft.com/office/drawing/2014/main" id="{A137E890-E26A-4E5E-8BF3-5076A52C3048}"/>
              </a:ext>
            </a:extLst>
          </p:cNvPr>
          <p:cNvPicPr>
            <a:picLocks noChangeAspect="1"/>
          </p:cNvPicPr>
          <p:nvPr userDrawn="1"/>
        </p:nvPicPr>
        <p:blipFill>
          <a:blip r:embed="rId2"/>
          <a:stretch>
            <a:fillRect/>
          </a:stretch>
        </p:blipFill>
        <p:spPr>
          <a:xfrm>
            <a:off x="3279687" y="1717960"/>
            <a:ext cx="5632626" cy="1435886"/>
          </a:xfrm>
          <a:prstGeom prst="rect">
            <a:avLst/>
          </a:prstGeom>
        </p:spPr>
      </p:pic>
      <p:sp>
        <p:nvSpPr>
          <p:cNvPr id="10" name="Rechteck 9">
            <a:extLst>
              <a:ext uri="{FF2B5EF4-FFF2-40B4-BE49-F238E27FC236}">
                <a16:creationId xmlns:a16="http://schemas.microsoft.com/office/drawing/2014/main" id="{65654F59-B016-46FB-ACC8-781B1F6C29A3}"/>
              </a:ext>
            </a:extLst>
          </p:cNvPr>
          <p:cNvSpPr/>
          <p:nvPr userDrawn="1"/>
        </p:nvSpPr>
        <p:spPr>
          <a:xfrm>
            <a:off x="9336360" y="44624"/>
            <a:ext cx="2520280"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7" name="Inhaltsplatzhalter 5">
            <a:extLst>
              <a:ext uri="{FF2B5EF4-FFF2-40B4-BE49-F238E27FC236}">
                <a16:creationId xmlns:a16="http://schemas.microsoft.com/office/drawing/2014/main" id="{195CC7C7-F3A2-4C2B-BC63-9AAB54603F8E}"/>
              </a:ext>
            </a:extLst>
          </p:cNvPr>
          <p:cNvSpPr txBox="1">
            <a:spLocks/>
          </p:cNvSpPr>
          <p:nvPr userDrawn="1"/>
        </p:nvSpPr>
        <p:spPr>
          <a:xfrm>
            <a:off x="7304201"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 AG</a:t>
            </a:r>
            <a:r>
              <a:rPr lang="en-US" altLang="de-DE" sz="800" kern="1200" dirty="0">
                <a:solidFill>
                  <a:schemeClr val="bg1">
                    <a:lumMod val="50000"/>
                  </a:schemeClr>
                </a:solidFill>
                <a:latin typeface="Arial" panose="020B0604020202020204" pitchFamily="34" charset="0"/>
                <a:ea typeface="+mn-ea"/>
                <a:cs typeface="Arial" panose="020B0604020202020204" pitchFamily="34" charset="0"/>
              </a:rPr>
              <a:t>. </a:t>
            </a:r>
            <a:r>
              <a:rPr lang="en-US" altLang="de-DE" dirty="0">
                <a:solidFill>
                  <a:schemeClr val="bg1">
                    <a:lumMod val="50000"/>
                  </a:schemeClr>
                </a:solidFill>
              </a:rPr>
              <a:t>All rights reserved.</a:t>
            </a:r>
          </a:p>
        </p:txBody>
      </p:sp>
    </p:spTree>
    <p:extLst>
      <p:ext uri="{BB962C8B-B14F-4D97-AF65-F5344CB8AC3E}">
        <p14:creationId xmlns:p14="http://schemas.microsoft.com/office/powerpoint/2010/main" val="49984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10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5288950E-DF62-4869-83E6-2CEEF97F4FAD}" type="datetime1">
              <a:rPr lang="en-US" noProof="0" smtClean="0"/>
              <a:t>11/5/2020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289025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A766858E-046E-4201-AB32-462644192F30}" type="datetime1">
              <a:rPr lang="en-US" smtClean="0"/>
              <a:t>11/5/2020</a:t>
            </a:fld>
            <a:endParaRPr lang="en-US" dirty="0"/>
          </a:p>
        </p:txBody>
      </p:sp>
      <p:sp>
        <p:nvSpPr>
          <p:cNvPr id="4" name="Fußzeilenplatzhalter 3"/>
          <p:cNvSpPr>
            <a:spLocks noGrp="1"/>
          </p:cNvSpPr>
          <p:nvPr>
            <p:ph type="ftr" sz="quarter" idx="11"/>
          </p:nvPr>
        </p:nvSpPr>
        <p:spPr>
          <a:xfrm>
            <a:off x="5735960" y="5049180"/>
            <a:ext cx="5940102" cy="515936"/>
          </a:xfrm>
        </p:spPr>
        <p:txBody>
          <a:bodyPr lIns="432000" anchor="ctr"/>
          <a:lstStyle>
            <a:lvl1pPr algn="r">
              <a:defRPr sz="1600">
                <a:solidFill>
                  <a:schemeClr val="accent1"/>
                </a:solidFill>
              </a:defRPr>
            </a:lvl1pPr>
          </a:lstStyle>
          <a:p>
            <a:r>
              <a:rPr lang="en-US" dirty="0"/>
              <a:t>TTTech Auto AG – Confidential and Proprietary Information</a:t>
            </a:r>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23104219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DB334ADC-61DD-4D7B-8676-0A46025F560E}" type="datetime1">
              <a:rPr lang="en-US" noProof="0" smtClean="0"/>
              <a:t>11/5/2020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398666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228EA786-3FC3-4D5E-89E7-DAF4CF3E008C}"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29591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68AF8E1-79CA-4999-97C2-E2FD471F277B}" type="datetime1">
              <a:rPr lang="en-US" noProof="0" smtClean="0"/>
              <a:t>11/5/2020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404266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543321F9-8CB2-4F3E-BA52-3AA679C9F077}" type="datetime1">
              <a:rPr lang="en-US" noProof="0" smtClean="0"/>
              <a:t>11/5/2020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132461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10354C4B-800A-423F-A33C-A51EF8377E42}"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4925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0DA86B23-5638-44C7-9A58-B815E7DBBCDE}"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6276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C1E85D11-F217-4847-AD92-C244E5E31CBA}"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95939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8D916591-4EC7-4D3E-8F10-F51C42E352E8}"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1799139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7BCEA34C-8694-49F2-A2F0-88955B5CA007}"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01927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85FD545-3D3A-49CE-AD32-4D874B742C67}"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6562863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678B1824-9D3F-45D4-82F4-AC17739C0B9C}"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1942507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BCF1C09-9641-4324-B465-C4614BB9534E}"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33587006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8E5C781-8ABB-46E0-BFAE-E4E791C0FD38}"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2425842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F67AAE2F-5C44-4CA7-A1FD-346936C0D968}"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32288151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1CE3B8AD-AEA7-45AC-9FD5-D742739966DE}"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1331849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08380554-D858-4155-BF90-E00DDD35B677}"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16716874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98CB9C3-234D-4CC2-808A-4A2D0E980CB9}"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2915482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498DF712-06A2-47DE-AB65-C0F208AE81F6}" type="datetime1">
              <a:rPr lang="en-US" smtClean="0"/>
              <a:t>11/5/2020</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0" name="Rechteck 9">
            <a:extLst>
              <a:ext uri="{FF2B5EF4-FFF2-40B4-BE49-F238E27FC236}">
                <a16:creationId xmlns:a16="http://schemas.microsoft.com/office/drawing/2014/main" id="{65654F59-B016-46FB-ACC8-781B1F6C29A3}"/>
              </a:ext>
            </a:extLst>
          </p:cNvPr>
          <p:cNvSpPr/>
          <p:nvPr userDrawn="1"/>
        </p:nvSpPr>
        <p:spPr>
          <a:xfrm>
            <a:off x="9264352" y="44624"/>
            <a:ext cx="2592288"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11" name="Inhaltsplatzhalter 5">
            <a:extLst>
              <a:ext uri="{FF2B5EF4-FFF2-40B4-BE49-F238E27FC236}">
                <a16:creationId xmlns:a16="http://schemas.microsoft.com/office/drawing/2014/main" id="{02BB0093-27EA-4D80-B46A-0BD66FB0F7F7}"/>
              </a:ext>
            </a:extLst>
          </p:cNvPr>
          <p:cNvSpPr txBox="1">
            <a:spLocks/>
          </p:cNvSpPr>
          <p:nvPr userDrawn="1"/>
        </p:nvSpPr>
        <p:spPr>
          <a:xfrm>
            <a:off x="7061373"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Automotive GmbH. All rights reserved.</a:t>
            </a:r>
          </a:p>
        </p:txBody>
      </p:sp>
      <p:pic>
        <p:nvPicPr>
          <p:cNvPr id="7" name="Picture 1">
            <a:extLst>
              <a:ext uri="{FF2B5EF4-FFF2-40B4-BE49-F238E27FC236}">
                <a16:creationId xmlns:a16="http://schemas.microsoft.com/office/drawing/2014/main" id="{78D5D54B-B9E7-42D9-90F1-BDB68CF96763}"/>
              </a:ext>
            </a:extLst>
          </p:cNvPr>
          <p:cNvPicPr>
            <a:picLocks noChangeAspect="1"/>
          </p:cNvPicPr>
          <p:nvPr userDrawn="1"/>
        </p:nvPicPr>
        <p:blipFill>
          <a:blip r:embed="rId2"/>
          <a:stretch>
            <a:fillRect/>
          </a:stretch>
        </p:blipFill>
        <p:spPr>
          <a:xfrm>
            <a:off x="3279687" y="1717960"/>
            <a:ext cx="5632626" cy="1435886"/>
          </a:xfrm>
          <a:prstGeom prst="rect">
            <a:avLst/>
          </a:prstGeom>
        </p:spPr>
      </p:pic>
    </p:spTree>
    <p:extLst>
      <p:ext uri="{BB962C8B-B14F-4D97-AF65-F5344CB8AC3E}">
        <p14:creationId xmlns:p14="http://schemas.microsoft.com/office/powerpoint/2010/main" val="133610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6648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TTech Main [no UR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endParaRPr lang="de-AT" dirty="0"/>
          </a:p>
        </p:txBody>
      </p:sp>
      <p:sp>
        <p:nvSpPr>
          <p:cNvPr id="3" name="Slide Number Placeholder 2"/>
          <p:cNvSpPr>
            <a:spLocks noGrp="1"/>
          </p:cNvSpPr>
          <p:nvPr>
            <p:ph type="sldNum" sz="quarter" idx="10"/>
          </p:nvPr>
        </p:nvSpPr>
        <p:spPr>
          <a:xfrm>
            <a:off x="10814849" y="6425336"/>
            <a:ext cx="474916" cy="432664"/>
          </a:xfrm>
          <a:prstGeom prst="rect">
            <a:avLst/>
          </a:prstGeom>
        </p:spPr>
        <p:txBody>
          <a:bodyPr/>
          <a:lstStyle/>
          <a:p>
            <a:fld id="{960969DB-8E82-4D43-9BFE-4A6533691751}" type="slidenum">
              <a:rPr lang="en-US" smtClean="0"/>
              <a:pPr/>
              <a:t>‹#›</a:t>
            </a:fld>
            <a:endParaRPr lang="en-US" dirty="0"/>
          </a:p>
        </p:txBody>
      </p:sp>
      <p:sp>
        <p:nvSpPr>
          <p:cNvPr id="5" name="Content Placeholder 5"/>
          <p:cNvSpPr>
            <a:spLocks noGrp="1"/>
          </p:cNvSpPr>
          <p:nvPr>
            <p:ph sz="quarter" idx="11"/>
          </p:nvPr>
        </p:nvSpPr>
        <p:spPr>
          <a:xfrm>
            <a:off x="892799" y="1620001"/>
            <a:ext cx="10411200" cy="4248151"/>
          </a:xfrm>
          <a:prstGeom prst="rect">
            <a:avLst/>
          </a:prstGeom>
        </p:spPr>
        <p:txBody>
          <a:bodyPr lIns="0" tIns="0" rIns="0" bIns="0"/>
          <a:lstStyle>
            <a:lvl1pPr marL="457189" indent="-457189">
              <a:lnSpc>
                <a:spcPct val="100000"/>
              </a:lnSpc>
              <a:buFontTx/>
              <a:buBlip>
                <a:blip r:embed="rId2"/>
              </a:buBlip>
              <a:defRPr/>
            </a:lvl1pPr>
            <a:lvl2pPr marL="952476" indent="-469888">
              <a:lnSpc>
                <a:spcPct val="100000"/>
              </a:lnSpc>
              <a:buFontTx/>
              <a:buBlip>
                <a:blip r:embed="rId2"/>
              </a:buBlip>
              <a:defRPr/>
            </a:lvl2pPr>
            <a:lvl3pPr marL="1320767" indent="-368291">
              <a:buFontTx/>
              <a:buBlip>
                <a:blip r:embed="rId2"/>
              </a:buBlip>
              <a:defRPr/>
            </a:lvl3pPr>
            <a:lvl4pPr marL="1676358" indent="-355591">
              <a:buFontTx/>
              <a:buBlip>
                <a:blip r:embed="rId2"/>
              </a:buBlip>
              <a:defRPr/>
            </a:lvl4pPr>
            <a:lvl5pPr marL="1921885" indent="-243411">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02359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DCDB275-C431-4C25-BC0D-C9AFC24765EA}" type="datetime1">
              <a:rPr lang="en-US" noProof="0" smtClean="0"/>
              <a:t>11/5/2020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44669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670C5909-138A-4C9F-9284-F5C7F33C9575}" type="datetime1">
              <a:rPr lang="en-US" smtClean="0"/>
              <a:t>11/5/2020</a:t>
            </a:fld>
            <a:endParaRPr lang="en-US" dirty="0"/>
          </a:p>
        </p:txBody>
      </p:sp>
      <p:sp>
        <p:nvSpPr>
          <p:cNvPr id="4" name="Fußzeilenplatzhalter 3"/>
          <p:cNvSpPr>
            <a:spLocks noGrp="1"/>
          </p:cNvSpPr>
          <p:nvPr>
            <p:ph type="ftr" sz="quarter" idx="11"/>
          </p:nvPr>
        </p:nvSpPr>
        <p:spPr>
          <a:xfrm>
            <a:off x="6096000" y="5049180"/>
            <a:ext cx="5580062" cy="515936"/>
          </a:xfrm>
        </p:spPr>
        <p:txBody>
          <a:bodyPr lIns="432000" anchor="ctr"/>
          <a:lstStyle>
            <a:lvl1pPr algn="r">
              <a:defRPr sz="1600">
                <a:solidFill>
                  <a:schemeClr val="accent1"/>
                </a:solidFill>
              </a:defRPr>
            </a:lvl1pPr>
          </a:lstStyle>
          <a:p>
            <a:r>
              <a:rPr lang="en-US"/>
              <a:t>TTTech Auto AG – Confidential and Proprietary Information</a:t>
            </a:r>
            <a:endParaRPr lang="en-US" dirty="0"/>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32800479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131FFE-30B4-459C-9D31-3D9F12ECB604}"/>
              </a:ext>
            </a:extLst>
          </p:cNvPr>
          <p:cNvPicPr>
            <a:picLocks noChangeAspect="1"/>
          </p:cNvPicPr>
          <p:nvPr userDrawn="1"/>
        </p:nvPicPr>
        <p:blipFill>
          <a:blip r:embed="rId2"/>
          <a:stretch>
            <a:fillRect/>
          </a:stretch>
        </p:blipFill>
        <p:spPr>
          <a:xfrm>
            <a:off x="-11324" y="3315"/>
            <a:ext cx="12192000" cy="6858000"/>
          </a:xfrm>
          <a:prstGeom prst="rect">
            <a:avLst/>
          </a:prstGeom>
        </p:spPr>
      </p:pic>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bg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solidFill>
                  <a:schemeClr val="bg1"/>
                </a:solidFill>
              </a:defRPr>
            </a:lvl1pPr>
            <a:lvl2pPr algn="r">
              <a:defRPr/>
            </a:lvl2pPr>
            <a:lvl3pPr algn="r">
              <a:defRPr/>
            </a:lvl3pPr>
            <a:lvl4pPr algn="r">
              <a:defRPr/>
            </a:lvl4pPr>
            <a:lvl5pPr algn="r">
              <a:defRPr/>
            </a:lvl5pPr>
          </a:lstStyle>
          <a:p>
            <a:pPr lvl="0"/>
            <a:r>
              <a:rPr lang="en-US" dirty="0"/>
              <a:t>Click here to edit subtitle</a:t>
            </a:r>
          </a:p>
        </p:txBody>
      </p:sp>
      <p:pic>
        <p:nvPicPr>
          <p:cNvPr id="7" name="Picture 4">
            <a:extLst>
              <a:ext uri="{FF2B5EF4-FFF2-40B4-BE49-F238E27FC236}">
                <a16:creationId xmlns:a16="http://schemas.microsoft.com/office/drawing/2014/main" id="{C64DE331-43BD-49C5-9FF2-5A3B54BBDEC0}"/>
              </a:ext>
            </a:extLst>
          </p:cNvPr>
          <p:cNvPicPr>
            <a:picLocks noChangeAspect="1"/>
          </p:cNvPicPr>
          <p:nvPr userDrawn="1"/>
        </p:nvPicPr>
        <p:blipFill>
          <a:blip r:embed="rId3"/>
          <a:stretch>
            <a:fillRect/>
          </a:stretch>
        </p:blipFill>
        <p:spPr>
          <a:xfrm>
            <a:off x="9745200" y="183600"/>
            <a:ext cx="2245386" cy="572400"/>
          </a:xfrm>
          <a:prstGeom prst="rect">
            <a:avLst/>
          </a:prstGeom>
          <a:effectLst/>
        </p:spPr>
      </p:pic>
      <p:sp>
        <p:nvSpPr>
          <p:cNvPr id="8" name="Datumsplatzhalter 2">
            <a:extLst>
              <a:ext uri="{FF2B5EF4-FFF2-40B4-BE49-F238E27FC236}">
                <a16:creationId xmlns:a16="http://schemas.microsoft.com/office/drawing/2014/main" id="{4A96A553-EAAB-4862-A9EA-C5B29ACA658C}"/>
              </a:ext>
            </a:extLst>
          </p:cNvPr>
          <p:cNvSpPr txBox="1">
            <a:spLocks/>
          </p:cNvSpPr>
          <p:nvPr userDrawn="1"/>
        </p:nvSpPr>
        <p:spPr>
          <a:xfrm>
            <a:off x="6096000" y="5613364"/>
            <a:ext cx="5591176"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E4185596-FCA4-4AA9-A2F9-EE4FCBB7AEBB}" type="datetime4">
              <a:rPr lang="en-US" smtClean="0">
                <a:solidFill>
                  <a:schemeClr val="bg1"/>
                </a:solidFill>
              </a:rPr>
              <a:pPr/>
              <a:t>November 5, 2020</a:t>
            </a:fld>
            <a:endParaRPr lang="en-US" dirty="0">
              <a:solidFill>
                <a:schemeClr val="bg1"/>
              </a:solidFill>
            </a:endParaRPr>
          </a:p>
        </p:txBody>
      </p:sp>
      <p:sp>
        <p:nvSpPr>
          <p:cNvPr id="10" name="Fußzeilenplatzhalter 3">
            <a:extLst>
              <a:ext uri="{FF2B5EF4-FFF2-40B4-BE49-F238E27FC236}">
                <a16:creationId xmlns:a16="http://schemas.microsoft.com/office/drawing/2014/main" id="{39A04823-715E-4EBF-8214-A6A1F7A17625}"/>
              </a:ext>
            </a:extLst>
          </p:cNvPr>
          <p:cNvSpPr txBox="1">
            <a:spLocks/>
          </p:cNvSpPr>
          <p:nvPr userDrawn="1"/>
        </p:nvSpPr>
        <p:spPr>
          <a:xfrm>
            <a:off x="6096000" y="5085184"/>
            <a:ext cx="5580062"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dirty="0">
                <a:solidFill>
                  <a:schemeClr val="bg1"/>
                </a:solidFill>
              </a:rPr>
              <a:t>TTTech Auto AG Confidential and Proprietary Information</a:t>
            </a:r>
          </a:p>
        </p:txBody>
      </p:sp>
    </p:spTree>
    <p:extLst>
      <p:ext uri="{BB962C8B-B14F-4D97-AF65-F5344CB8AC3E}">
        <p14:creationId xmlns:p14="http://schemas.microsoft.com/office/powerpoint/2010/main" val="29164127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131FFE-30B4-459C-9D31-3D9F12ECB604}"/>
              </a:ext>
            </a:extLst>
          </p:cNvPr>
          <p:cNvPicPr>
            <a:picLocks noChangeAspect="1"/>
          </p:cNvPicPr>
          <p:nvPr userDrawn="1"/>
        </p:nvPicPr>
        <p:blipFill>
          <a:blip r:embed="rId2"/>
          <a:stretch>
            <a:fillRect/>
          </a:stretch>
        </p:blipFill>
        <p:spPr>
          <a:xfrm>
            <a:off x="13500" y="3315"/>
            <a:ext cx="12192000" cy="6858000"/>
          </a:xfrm>
          <a:prstGeom prst="rect">
            <a:avLst/>
          </a:prstGeom>
        </p:spPr>
      </p:pic>
      <p:sp>
        <p:nvSpPr>
          <p:cNvPr id="3" name="Datumsplatzhalter 2"/>
          <p:cNvSpPr>
            <a:spLocks noGrp="1"/>
          </p:cNvSpPr>
          <p:nvPr>
            <p:ph type="dt" sz="half" idx="10"/>
          </p:nvPr>
        </p:nvSpPr>
        <p:spPr>
          <a:xfrm>
            <a:off x="6096000" y="5229200"/>
            <a:ext cx="5591176" cy="515936"/>
          </a:xfrm>
        </p:spPr>
        <p:txBody>
          <a:bodyPr lIns="432000" anchor="ctr"/>
          <a:lstStyle>
            <a:lvl1pPr algn="r">
              <a:defRPr sz="1600">
                <a:solidFill>
                  <a:schemeClr val="bg1"/>
                </a:solidFill>
              </a:defRPr>
            </a:lvl1pPr>
          </a:lstStyle>
          <a:p>
            <a:fld id="{7D2D289A-E2AD-4F55-B28C-55CF03D63461}" type="datetime1">
              <a:rPr lang="en-US" smtClean="0"/>
              <a:t>11/5/2020</a:t>
            </a:fld>
            <a:endParaRPr lang="en-US" dirty="0"/>
          </a:p>
        </p:txBody>
      </p:sp>
      <p:sp>
        <p:nvSpPr>
          <p:cNvPr id="4" name="Fußzeilenplatzhalter 3"/>
          <p:cNvSpPr>
            <a:spLocks noGrp="1"/>
          </p:cNvSpPr>
          <p:nvPr>
            <p:ph type="ftr" sz="quarter" idx="11"/>
          </p:nvPr>
        </p:nvSpPr>
        <p:spPr>
          <a:xfrm>
            <a:off x="6096000" y="4689140"/>
            <a:ext cx="5580062" cy="515936"/>
          </a:xfrm>
        </p:spPr>
        <p:txBody>
          <a:bodyPr lIns="432000" anchor="ctr"/>
          <a:lstStyle>
            <a:lvl1pPr algn="r">
              <a:defRPr sz="1600">
                <a:solidFill>
                  <a:schemeClr val="bg1"/>
                </a:solidFill>
              </a:defRPr>
            </a:lvl1pPr>
          </a:lstStyle>
          <a:p>
            <a:r>
              <a:rPr lang="en-US"/>
              <a:t>TTTech Auto AG – Confidential and Proprietary Information</a:t>
            </a:r>
            <a:endParaRPr lang="en-US" dirty="0"/>
          </a:p>
        </p:txBody>
      </p:sp>
      <p:sp>
        <p:nvSpPr>
          <p:cNvPr id="5" name="Textplatzhalter 4"/>
          <p:cNvSpPr>
            <a:spLocks noGrp="1"/>
          </p:cNvSpPr>
          <p:nvPr>
            <p:ph type="body" sz="quarter" idx="12" hasCustomPrompt="1"/>
          </p:nvPr>
        </p:nvSpPr>
        <p:spPr>
          <a:xfrm>
            <a:off x="6096001" y="2708920"/>
            <a:ext cx="5577346" cy="1980219"/>
          </a:xfrm>
        </p:spPr>
        <p:txBody>
          <a:bodyPr anchor="ctr"/>
          <a:lstStyle>
            <a:lvl1pPr algn="r">
              <a:defRPr sz="2800">
                <a:solidFill>
                  <a:schemeClr val="bg1"/>
                </a:solidFill>
              </a:defRPr>
            </a:lvl1pPr>
            <a:lvl2pPr algn="r">
              <a:defRPr/>
            </a:lvl2pPr>
            <a:lvl3pPr algn="r">
              <a:defRPr/>
            </a:lvl3pPr>
            <a:lvl4pPr algn="r">
              <a:defRPr/>
            </a:lvl4pPr>
            <a:lvl5pPr algn="r">
              <a:defRPr/>
            </a:lvl5pPr>
          </a:lstStyle>
          <a:p>
            <a:pPr lvl="0"/>
            <a:r>
              <a:rPr lang="en-US" dirty="0"/>
              <a:t>Click here to edit subtitle</a:t>
            </a:r>
          </a:p>
        </p:txBody>
      </p:sp>
      <p:pic>
        <p:nvPicPr>
          <p:cNvPr id="8" name="Picture 7">
            <a:extLst>
              <a:ext uri="{FF2B5EF4-FFF2-40B4-BE49-F238E27FC236}">
                <a16:creationId xmlns:a16="http://schemas.microsoft.com/office/drawing/2014/main" id="{BD778654-3D95-4157-A0CC-738724757B2B}"/>
              </a:ext>
            </a:extLst>
          </p:cNvPr>
          <p:cNvPicPr>
            <a:picLocks noChangeAspect="1"/>
          </p:cNvPicPr>
          <p:nvPr userDrawn="1"/>
        </p:nvPicPr>
        <p:blipFill>
          <a:blip r:embed="rId3"/>
          <a:stretch>
            <a:fillRect/>
          </a:stretch>
        </p:blipFill>
        <p:spPr>
          <a:xfrm>
            <a:off x="7182383" y="1700808"/>
            <a:ext cx="4504793" cy="1148376"/>
          </a:xfrm>
          <a:prstGeom prst="rect">
            <a:avLst/>
          </a:prstGeom>
        </p:spPr>
      </p:pic>
    </p:spTree>
    <p:extLst>
      <p:ext uri="{BB962C8B-B14F-4D97-AF65-F5344CB8AC3E}">
        <p14:creationId xmlns:p14="http://schemas.microsoft.com/office/powerpoint/2010/main" val="21151940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hapter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30950E-330E-4256-997C-D1CAB777835F}"/>
              </a:ext>
            </a:extLst>
          </p:cNvPr>
          <p:cNvSpPr/>
          <p:nvPr userDrawn="1"/>
        </p:nvSpPr>
        <p:spPr>
          <a:xfrm>
            <a:off x="0" y="0"/>
            <a:ext cx="12192000" cy="6858000"/>
          </a:xfrm>
          <a:prstGeom prst="rect">
            <a:avLst/>
          </a:prstGeom>
          <a:solidFill>
            <a:schemeClr val="accent1"/>
          </a:solidFill>
        </p:spPr>
        <p:txBody>
          <a:bodyPr rtlCol="0" anchor="ctr">
            <a:spAutoFit/>
          </a:bodyPr>
          <a:lstStyle/>
          <a:p>
            <a:pPr marL="0" algn="l"/>
            <a:endParaRPr lang="de-AT" sz="1600" dirty="0"/>
          </a:p>
        </p:txBody>
      </p:sp>
      <p:sp>
        <p:nvSpPr>
          <p:cNvPr id="8" name="Datumsplatzhalter 7"/>
          <p:cNvSpPr>
            <a:spLocks noGrp="1"/>
          </p:cNvSpPr>
          <p:nvPr>
            <p:ph type="dt" sz="half" idx="19"/>
          </p:nvPr>
        </p:nvSpPr>
        <p:spPr/>
        <p:txBody>
          <a:bodyPr/>
          <a:lstStyle>
            <a:lvl1pPr>
              <a:defRPr>
                <a:solidFill>
                  <a:schemeClr val="bg1"/>
                </a:solidFill>
                <a:effectLst/>
              </a:defRPr>
            </a:lvl1pPr>
          </a:lstStyle>
          <a:p>
            <a:fld id="{597E07B3-6BC4-4372-AA31-F5F378FF6F41}" type="datetime1">
              <a:rPr lang="en-US" smtClean="0"/>
              <a:t>11/5/2020</a:t>
            </a:fld>
            <a:endParaRPr lang="en-US" dirty="0"/>
          </a:p>
        </p:txBody>
      </p:sp>
      <p:sp>
        <p:nvSpPr>
          <p:cNvPr id="9" name="Fußzeilenplatzhalter 8"/>
          <p:cNvSpPr>
            <a:spLocks noGrp="1"/>
          </p:cNvSpPr>
          <p:nvPr>
            <p:ph type="ftr" sz="quarter" idx="20"/>
          </p:nvPr>
        </p:nvSpPr>
        <p:spPr/>
        <p:txBody>
          <a:bodyPr/>
          <a:lstStyle>
            <a:lvl1pPr>
              <a:defRPr>
                <a:solidFill>
                  <a:schemeClr val="bg1"/>
                </a:solidFill>
                <a:effectLst/>
              </a:defRPr>
            </a:lvl1pPr>
          </a:lstStyle>
          <a:p>
            <a:r>
              <a:rPr lang="en-US"/>
              <a:t>TTTech Auto AG – Confidential and Proprietary Information</a:t>
            </a:r>
            <a:endParaRPr lang="en-US" dirty="0"/>
          </a:p>
        </p:txBody>
      </p:sp>
      <p:sp>
        <p:nvSpPr>
          <p:cNvPr id="10" name="Foliennummernplatzhalter 9"/>
          <p:cNvSpPr>
            <a:spLocks noGrp="1"/>
          </p:cNvSpPr>
          <p:nvPr>
            <p:ph type="sldNum" sz="quarter" idx="21"/>
          </p:nvPr>
        </p:nvSpPr>
        <p:spPr/>
        <p:txBody>
          <a:bodyPr/>
          <a:lstStyle>
            <a:lvl1pPr>
              <a:defRPr>
                <a:solidFill>
                  <a:schemeClr val="bg1"/>
                </a:solidFill>
              </a:defRPr>
            </a:lvl1pPr>
          </a:lstStyle>
          <a:p>
            <a:fld id="{0D46BA1D-85D8-4A66-B78C-46ED6382B9BC}" type="slidenum">
              <a:rPr lang="en-US" smtClean="0"/>
              <a:pPr/>
              <a:t>‹#›</a:t>
            </a:fld>
            <a:endParaRPr lang="en-US" dirty="0"/>
          </a:p>
        </p:txBody>
      </p:sp>
      <p:pic>
        <p:nvPicPr>
          <p:cNvPr id="16" name="Picture 4">
            <a:extLst>
              <a:ext uri="{FF2B5EF4-FFF2-40B4-BE49-F238E27FC236}">
                <a16:creationId xmlns:a16="http://schemas.microsoft.com/office/drawing/2014/main" id="{8D378394-0505-4631-9C27-57BD6E3D3AEB}"/>
              </a:ext>
            </a:extLst>
          </p:cNvPr>
          <p:cNvPicPr>
            <a:picLocks noChangeAspect="1"/>
          </p:cNvPicPr>
          <p:nvPr userDrawn="1"/>
        </p:nvPicPr>
        <p:blipFill>
          <a:blip r:embed="rId2"/>
          <a:stretch>
            <a:fillRect/>
          </a:stretch>
        </p:blipFill>
        <p:spPr>
          <a:xfrm>
            <a:off x="9745200" y="183600"/>
            <a:ext cx="2245386" cy="572400"/>
          </a:xfrm>
          <a:prstGeom prst="rect">
            <a:avLst/>
          </a:prstGeom>
          <a:effectLst/>
        </p:spPr>
      </p:pic>
      <p:sp>
        <p:nvSpPr>
          <p:cNvPr id="4" name="Text Placeholder 3">
            <a:extLst>
              <a:ext uri="{FF2B5EF4-FFF2-40B4-BE49-F238E27FC236}">
                <a16:creationId xmlns:a16="http://schemas.microsoft.com/office/drawing/2014/main" id="{4D751E3E-1536-4850-996B-B22017676F12}"/>
              </a:ext>
            </a:extLst>
          </p:cNvPr>
          <p:cNvSpPr>
            <a:spLocks noGrp="1"/>
          </p:cNvSpPr>
          <p:nvPr>
            <p:ph type="body" sz="quarter" idx="22"/>
          </p:nvPr>
        </p:nvSpPr>
        <p:spPr>
          <a:xfrm>
            <a:off x="1667509" y="3753036"/>
            <a:ext cx="8964996" cy="1441546"/>
          </a:xfrm>
        </p:spPr>
        <p:txBody>
          <a:bodyPr/>
          <a:lstStyle>
            <a:lvl1pPr algn="ctr">
              <a:defRPr sz="3600">
                <a:solidFill>
                  <a:schemeClr val="bg1"/>
                </a:solidFill>
              </a:defRPr>
            </a:lvl1pPr>
            <a:lvl2pPr>
              <a:defRPr sz="36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dirty="0"/>
              <a:t>Edit Master text styles</a:t>
            </a:r>
          </a:p>
          <a:p>
            <a:pPr lvl="1"/>
            <a:endParaRPr lang="de-AT" dirty="0"/>
          </a:p>
        </p:txBody>
      </p:sp>
      <p:sp>
        <p:nvSpPr>
          <p:cNvPr id="6" name="Text Placeholder 5">
            <a:extLst>
              <a:ext uri="{FF2B5EF4-FFF2-40B4-BE49-F238E27FC236}">
                <a16:creationId xmlns:a16="http://schemas.microsoft.com/office/drawing/2014/main" id="{ABEAEE32-A2C9-41F6-9C83-3E767CEF7510}"/>
              </a:ext>
            </a:extLst>
          </p:cNvPr>
          <p:cNvSpPr>
            <a:spLocks noGrp="1"/>
          </p:cNvSpPr>
          <p:nvPr>
            <p:ph type="body" sz="quarter" idx="23"/>
          </p:nvPr>
        </p:nvSpPr>
        <p:spPr>
          <a:xfrm>
            <a:off x="1667508" y="2492896"/>
            <a:ext cx="8964996" cy="1007542"/>
          </a:xfrm>
        </p:spPr>
        <p:txBody>
          <a:bodyPr/>
          <a:lstStyle>
            <a:lvl1pPr algn="ctr">
              <a:defRPr sz="6000">
                <a:solidFill>
                  <a:schemeClr val="bg1"/>
                </a:solidFill>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US" dirty="0"/>
              <a:t>Edit Master text styles</a:t>
            </a:r>
          </a:p>
          <a:p>
            <a:pPr lvl="1"/>
            <a:endParaRPr lang="de-AT" dirty="0"/>
          </a:p>
        </p:txBody>
      </p:sp>
    </p:spTree>
    <p:extLst>
      <p:ext uri="{BB962C8B-B14F-4D97-AF65-F5344CB8AC3E}">
        <p14:creationId xmlns:p14="http://schemas.microsoft.com/office/powerpoint/2010/main" val="1982065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338B-EC0B-439B-B8EF-0782EA88EDB0}"/>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2BAA19B7-7757-4BCF-BF92-0F3F19584E38}"/>
              </a:ext>
            </a:extLst>
          </p:cNvPr>
          <p:cNvSpPr>
            <a:spLocks noGrp="1"/>
          </p:cNvSpPr>
          <p:nvPr>
            <p:ph type="dt" sz="half" idx="10"/>
          </p:nvPr>
        </p:nvSpPr>
        <p:spPr/>
        <p:txBody>
          <a:bodyPr/>
          <a:lstStyle/>
          <a:p>
            <a:fld id="{D191B659-4265-4F40-AE7E-B4064AA82A2C}" type="datetime1">
              <a:rPr lang="en-US" smtClean="0"/>
              <a:t>11/5/2020</a:t>
            </a:fld>
            <a:endParaRPr lang="de-DE"/>
          </a:p>
        </p:txBody>
      </p:sp>
      <p:sp>
        <p:nvSpPr>
          <p:cNvPr id="4" name="Footer Placeholder 3">
            <a:extLst>
              <a:ext uri="{FF2B5EF4-FFF2-40B4-BE49-F238E27FC236}">
                <a16:creationId xmlns:a16="http://schemas.microsoft.com/office/drawing/2014/main" id="{57BC23D3-2E85-4DF5-B7A3-B5388F4A616A}"/>
              </a:ext>
            </a:extLst>
          </p:cNvPr>
          <p:cNvSpPr>
            <a:spLocks noGrp="1"/>
          </p:cNvSpPr>
          <p:nvPr>
            <p:ph type="ftr" sz="quarter" idx="11"/>
          </p:nvPr>
        </p:nvSpPr>
        <p:spPr/>
        <p:txBody>
          <a:bodyPr/>
          <a:lstStyle/>
          <a:p>
            <a:r>
              <a:rPr lang="en-US"/>
              <a:t>TTTech Auto AG – Confidential and Proprietary Information</a:t>
            </a:r>
            <a:endParaRPr lang="de-DE" dirty="0"/>
          </a:p>
        </p:txBody>
      </p:sp>
      <p:sp>
        <p:nvSpPr>
          <p:cNvPr id="5" name="Slide Number Placeholder 4">
            <a:extLst>
              <a:ext uri="{FF2B5EF4-FFF2-40B4-BE49-F238E27FC236}">
                <a16:creationId xmlns:a16="http://schemas.microsoft.com/office/drawing/2014/main" id="{6E267D33-20BD-487E-A13E-95D013A20A66}"/>
              </a:ext>
            </a:extLst>
          </p:cNvPr>
          <p:cNvSpPr>
            <a:spLocks noGrp="1"/>
          </p:cNvSpPr>
          <p:nvPr>
            <p:ph type="sldNum" sz="quarter" idx="12"/>
          </p:nvPr>
        </p:nvSpPr>
        <p:spPr/>
        <p:txBody>
          <a:bodyPr/>
          <a:lstStyle/>
          <a:p>
            <a:fld id="{0D46BA1D-85D8-4A66-B78C-46ED6382B9BC}" type="slidenum">
              <a:rPr lang="de-DE" smtClean="0"/>
              <a:pPr/>
              <a:t>‹#›</a:t>
            </a:fld>
            <a:endParaRPr lang="de-DE"/>
          </a:p>
        </p:txBody>
      </p:sp>
    </p:spTree>
    <p:extLst>
      <p:ext uri="{BB962C8B-B14F-4D97-AF65-F5344CB8AC3E}">
        <p14:creationId xmlns:p14="http://schemas.microsoft.com/office/powerpoint/2010/main" val="2419979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NEW">
    <p:spTree>
      <p:nvGrpSpPr>
        <p:cNvPr id="1" name=""/>
        <p:cNvGrpSpPr/>
        <p:nvPr/>
      </p:nvGrpSpPr>
      <p:grpSpPr>
        <a:xfrm>
          <a:off x="0" y="0"/>
          <a:ext cx="0" cy="0"/>
          <a:chOff x="0" y="0"/>
          <a:chExt cx="0" cy="0"/>
        </a:xfrm>
      </p:grpSpPr>
      <p:sp>
        <p:nvSpPr>
          <p:cNvPr id="10" name="Textplatzhalter 9"/>
          <p:cNvSpPr>
            <a:spLocks noGrp="1"/>
          </p:cNvSpPr>
          <p:nvPr>
            <p:ph type="body" sz="quarter" idx="16"/>
          </p:nvPr>
        </p:nvSpPr>
        <p:spPr>
          <a:xfrm>
            <a:off x="2292351" y="2036763"/>
            <a:ext cx="9383712" cy="1570037"/>
          </a:xfrm>
        </p:spPr>
        <p:txBody>
          <a:bodyPr anchor="b"/>
          <a:lstStyle>
            <a:lvl1pPr algn="r">
              <a:defRPr lang="de-DE" sz="2800" kern="800" spc="-13" dirty="0" smtClean="0">
                <a:solidFill>
                  <a:schemeClr val="accent1"/>
                </a:solidFill>
                <a:latin typeface="Arial" panose="020B0604020202020204" pitchFamily="34" charset="0"/>
                <a:ea typeface="+mn-ea"/>
                <a:cs typeface="Arial" panose="020B0604020202020204" pitchFamily="34" charset="0"/>
              </a:defRPr>
            </a:lvl1pPr>
            <a:lvl2pPr algn="r">
              <a:defRPr/>
            </a:lvl2pPr>
            <a:lvl3pPr algn="r">
              <a:defRPr/>
            </a:lvl3pPr>
            <a:lvl4pPr algn="r">
              <a:defRPr/>
            </a:lvl4pPr>
            <a:lvl5pPr algn="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11"/>
          <p:cNvSpPr>
            <a:spLocks noGrp="1"/>
          </p:cNvSpPr>
          <p:nvPr>
            <p:ph type="body" sz="quarter" idx="17"/>
          </p:nvPr>
        </p:nvSpPr>
        <p:spPr>
          <a:xfrm>
            <a:off x="2292350" y="3825044"/>
            <a:ext cx="9383713" cy="1655763"/>
          </a:xfrm>
        </p:spPr>
        <p:txBody>
          <a:bodyPr/>
          <a:lstStyle>
            <a:lvl1pPr algn="r">
              <a:defRPr lang="de-DE" sz="4800" kern="800" spc="-53" dirty="0" smtClean="0">
                <a:solidFill>
                  <a:schemeClr val="accent1"/>
                </a:solidFill>
                <a:latin typeface="Arial" panose="020B0604020202020204" pitchFamily="34" charset="0"/>
                <a:ea typeface="+mj-ea"/>
                <a:cs typeface="Arial" panose="020B0604020202020204" pitchFamily="34" charset="0"/>
              </a:defRPr>
            </a:lvl1pPr>
            <a:lvl2pPr algn="r">
              <a:defRPr lang="de-DE" sz="4000" kern="800" spc="-13" dirty="0" smtClean="0">
                <a:solidFill>
                  <a:schemeClr val="accent1"/>
                </a:solidFill>
                <a:latin typeface="Arial" panose="020B0604020202020204" pitchFamily="34" charset="0"/>
                <a:ea typeface="+mn-ea"/>
                <a:cs typeface="Arial" panose="020B0604020202020204" pitchFamily="34" charset="0"/>
              </a:defRPr>
            </a:lvl2pPr>
            <a:lvl3pPr algn="r">
              <a:defRPr/>
            </a:lvl3pPr>
            <a:lvl4pPr algn="r">
              <a:defRPr/>
            </a:lvl4pPr>
            <a:lvl5pPr algn="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4732855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1514CD3D-0AEF-4C7A-9F6F-C66D26A06867}"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09638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B3F58EB-46DE-4773-B82B-4E02BD275DB4}"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24094574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2CDBD0A7-7822-4A4D-A1FD-046314FD742C}"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02375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57854EA6-C12F-4317-BE74-8BE198BC66E2}"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313506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3DFE4DB8-2DCB-4677-99D9-47CA9669FA70}" type="datetime1">
              <a:rPr lang="en-US" noProof="0" smtClean="0"/>
              <a:t>11/5/2020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413678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C5926A69-A46A-4F34-BD2A-932EBE0538AE}"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105937976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3F0D0E2F-E9F6-4F39-A785-5D4C11C72ACF}"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42505351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7E9118FA-17FA-4759-B3E5-3CACE69BD2BA}"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29536253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024BA3F7-629B-4646-A99C-2911A8845614}"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27947487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437A4AAD-B4A3-401B-8E66-0FC03146A638}"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2591817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AB28C297-8248-4560-BE9B-4602884941CB}"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32879801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Zitat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97092D8E-E025-4F69-B8FB-223A09C02EE5}"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598920" y="1268413"/>
            <a:ext cx="507714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dirty="0"/>
          </a:p>
        </p:txBody>
      </p:sp>
      <p:sp>
        <p:nvSpPr>
          <p:cNvPr id="4" name="Bildplatzhalter 3"/>
          <p:cNvSpPr>
            <a:spLocks noGrp="1"/>
          </p:cNvSpPr>
          <p:nvPr>
            <p:ph type="pic" sz="quarter" idx="20" hasCustomPrompt="1"/>
          </p:nvPr>
        </p:nvSpPr>
        <p:spPr>
          <a:xfrm>
            <a:off x="3287688" y="1268413"/>
            <a:ext cx="2808312" cy="4835525"/>
          </a:xfrm>
        </p:spPr>
        <p:txBody>
          <a:bodyPr anchor="ctr"/>
          <a:lstStyle>
            <a:lvl1pPr algn="ctr">
              <a:defRPr/>
            </a:lvl1pPr>
          </a:lstStyle>
          <a:p>
            <a:r>
              <a:rPr lang="en-US" noProof="0" dirty="0"/>
              <a:t>Please Upload New Picture</a:t>
            </a:r>
          </a:p>
        </p:txBody>
      </p:sp>
      <p:sp>
        <p:nvSpPr>
          <p:cNvPr id="8" name="Bildplatzhalter 3"/>
          <p:cNvSpPr>
            <a:spLocks noGrp="1"/>
          </p:cNvSpPr>
          <p:nvPr>
            <p:ph type="pic" sz="quarter" idx="21" hasCustomPrompt="1"/>
          </p:nvPr>
        </p:nvSpPr>
        <p:spPr>
          <a:xfrm>
            <a:off x="479376" y="3680460"/>
            <a:ext cx="2808312" cy="2423478"/>
          </a:xfrm>
        </p:spPr>
        <p:txBody>
          <a:bodyPr anchor="ctr"/>
          <a:lstStyle>
            <a:lvl1pPr algn="ctr">
              <a:defRPr/>
            </a:lvl1pPr>
          </a:lstStyle>
          <a:p>
            <a:r>
              <a:rPr lang="en-US" noProof="0" dirty="0"/>
              <a:t>Please Upload New Picture</a:t>
            </a:r>
          </a:p>
        </p:txBody>
      </p:sp>
      <p:sp>
        <p:nvSpPr>
          <p:cNvPr id="10" name="Inhaltsplatzhalter 5"/>
          <p:cNvSpPr>
            <a:spLocks noGrp="1"/>
          </p:cNvSpPr>
          <p:nvPr>
            <p:ph sz="quarter" idx="22" hasCustomPrompt="1"/>
          </p:nvPr>
        </p:nvSpPr>
        <p:spPr>
          <a:xfrm>
            <a:off x="479376" y="1268413"/>
            <a:ext cx="2808312" cy="2412047"/>
          </a:xfrm>
          <a:solidFill>
            <a:schemeClr val="accent1"/>
          </a:solidFill>
        </p:spPr>
        <p:txBody>
          <a:bodyPr lIns="216000" tIns="216000" rIns="216000" bIns="216000"/>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449263" indent="-182563">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noProof="0" dirty="0"/>
              <a:t>Level 1</a:t>
            </a:r>
          </a:p>
          <a:p>
            <a:pPr lvl="1"/>
            <a:r>
              <a:rPr lang="en-US" noProof="0" dirty="0"/>
              <a:t>Level 2</a:t>
            </a:r>
          </a:p>
        </p:txBody>
      </p:sp>
    </p:spTree>
    <p:extLst>
      <p:ext uri="{BB962C8B-B14F-4D97-AF65-F5344CB8AC3E}">
        <p14:creationId xmlns:p14="http://schemas.microsoft.com/office/powerpoint/2010/main" val="37321496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D6A6717-B6AD-45AB-B2AA-784DB7E9615C}"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14220932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95DE7962-74B1-4601-A5FF-653B0C13B7D5}"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42561460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B43CB57-08F5-4F7D-911D-AAECA4DAF70C}"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31787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E654F650-0A32-4A79-82D2-1B7E77552D6E}"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32319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B063426-C784-4C68-83C5-CA6636C96A48}"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1181533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8DA9CDB5-200C-49AF-94AD-374F624F9BF2}"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6997077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01435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7" name="Bildplatzhalter 6"/>
          <p:cNvSpPr>
            <a:spLocks noGrp="1"/>
          </p:cNvSpPr>
          <p:nvPr>
            <p:ph type="pic" sz="quarter" idx="10"/>
          </p:nvPr>
        </p:nvSpPr>
        <p:spPr>
          <a:xfrm>
            <a:off x="1" y="1"/>
            <a:ext cx="12192000" cy="6858000"/>
          </a:xfrm>
        </p:spPr>
        <p:txBody>
          <a:bodyPr anchor="ctr"/>
          <a:lstStyle>
            <a:lvl1pPr algn="ctr">
              <a:defRPr/>
            </a:lvl1pPr>
          </a:lstStyle>
          <a:p>
            <a:r>
              <a:rPr lang="de-DE"/>
              <a:t>Bild durch Klicken auf Symbol hinzufügen</a:t>
            </a:r>
            <a:endParaRPr lang="en-US"/>
          </a:p>
        </p:txBody>
      </p:sp>
    </p:spTree>
    <p:extLst>
      <p:ext uri="{BB962C8B-B14F-4D97-AF65-F5344CB8AC3E}">
        <p14:creationId xmlns:p14="http://schemas.microsoft.com/office/powerpoint/2010/main" val="12658273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C467DC29-4018-4009-804A-0694E8709C16}" type="datetime1">
              <a:rPr lang="en-US" smtClean="0"/>
              <a:t>11/5/2020</a:t>
            </a:fld>
            <a:endParaRPr lang="en-US" dirty="0"/>
          </a:p>
        </p:txBody>
      </p:sp>
      <p:sp>
        <p:nvSpPr>
          <p:cNvPr id="4" name="Fußzeilenplatzhalter 3"/>
          <p:cNvSpPr>
            <a:spLocks noGrp="1"/>
          </p:cNvSpPr>
          <p:nvPr>
            <p:ph type="ftr" sz="quarter" idx="11"/>
          </p:nvPr>
        </p:nvSpPr>
        <p:spPr>
          <a:xfrm>
            <a:off x="5735960" y="5049180"/>
            <a:ext cx="5940102" cy="515936"/>
          </a:xfrm>
        </p:spPr>
        <p:txBody>
          <a:bodyPr lIns="432000" anchor="ctr"/>
          <a:lstStyle>
            <a:lvl1pPr algn="r">
              <a:defRPr sz="1600">
                <a:solidFill>
                  <a:schemeClr val="accent1"/>
                </a:solidFill>
              </a:defRPr>
            </a:lvl1pPr>
          </a:lstStyle>
          <a:p>
            <a:r>
              <a:rPr lang="en-GB"/>
              <a:t>TTTech Auto AG – Confidential and Proprietary Information</a:t>
            </a:r>
            <a:endParaRPr lang="en-US" dirty="0"/>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42177532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273FC531-D314-4D11-9EFF-4472228C31A8}" type="datetime1">
              <a:rPr lang="en-US" noProof="0" smtClean="0"/>
              <a:t>11/5/2020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87221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15EE72BA-8B32-431F-95D5-AAFD7217EFFE}"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332742152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38F1D437-18F7-45FB-A1E7-420A1BC0DB4A}" type="datetime1">
              <a:rPr lang="en-US" noProof="0" smtClean="0"/>
              <a:t>11/5/2020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62062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69D2C886-17E7-4324-9E72-BAB241C82E02}" type="datetime1">
              <a:rPr lang="en-US" noProof="0" smtClean="0"/>
              <a:t>11/5/2020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66951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0EFE02DF-A416-456F-909A-35AB5DA9EEB0}"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091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FBC4E1FB-8BC8-45E2-90E6-DE1ABAA323F1}"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78141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99E328D6-D020-4306-BF46-F338F3C838C0}"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5895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DB8E78BA-1BF9-421D-99F4-4F86C76B3AAA}"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22237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2FCC7096-9AFD-4F84-94F7-B546B90EC3CF}"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0198360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E0132529-F7F6-4D9C-A3C2-311CADBB0561}"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6721934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DE82D75F-B3FB-40C7-9282-CEA1C0F68F0E}"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0714976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4A2F6B2-C5C6-4DC2-9EE8-B77ABE28265C}"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370451173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102F196-CFAC-4A52-800F-735195E837F0}"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40724122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E7506157-6A3A-4520-A805-D75FF70935A2}"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61135552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D3C6FC25-24EC-4959-9903-1E8E5EB59C17}"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4073786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80384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E06C7C54-2779-4CC4-BA1B-CC1B05FFE420}"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52779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AB104E2-E08A-46B7-8284-9B90FFEAA9EA}"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5154612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7020B2BE-1A42-48CE-84D2-793A2E787B83}" type="datetime1">
              <a:rPr lang="en-US" smtClean="0"/>
              <a:t>11/5/2020</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a:extLst>
              <a:ext uri="{FF2B5EF4-FFF2-40B4-BE49-F238E27FC236}">
                <a16:creationId xmlns:a16="http://schemas.microsoft.com/office/drawing/2014/main" id="{A137E890-E26A-4E5E-8BF3-5076A52C30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25000"/>
          <a:stretch/>
        </p:blipFill>
        <p:spPr>
          <a:xfrm>
            <a:off x="4113318" y="1916832"/>
            <a:ext cx="3949361" cy="1080120"/>
          </a:xfrm>
          <a:prstGeom prst="rect">
            <a:avLst/>
          </a:prstGeom>
        </p:spPr>
      </p:pic>
      <p:sp>
        <p:nvSpPr>
          <p:cNvPr id="10" name="Rechteck 9">
            <a:extLst>
              <a:ext uri="{FF2B5EF4-FFF2-40B4-BE49-F238E27FC236}">
                <a16:creationId xmlns:a16="http://schemas.microsoft.com/office/drawing/2014/main" id="{65654F59-B016-46FB-ACC8-781B1F6C29A3}"/>
              </a:ext>
            </a:extLst>
          </p:cNvPr>
          <p:cNvSpPr/>
          <p:nvPr userDrawn="1"/>
        </p:nvSpPr>
        <p:spPr>
          <a:xfrm>
            <a:off x="9912424" y="44624"/>
            <a:ext cx="1944216"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7" name="Inhaltsplatzhalter 5">
            <a:extLst>
              <a:ext uri="{FF2B5EF4-FFF2-40B4-BE49-F238E27FC236}">
                <a16:creationId xmlns:a16="http://schemas.microsoft.com/office/drawing/2014/main" id="{195CC7C7-F3A2-4C2B-BC63-9AAB54603F8E}"/>
              </a:ext>
            </a:extLst>
          </p:cNvPr>
          <p:cNvSpPr txBox="1">
            <a:spLocks/>
          </p:cNvSpPr>
          <p:nvPr userDrawn="1"/>
        </p:nvSpPr>
        <p:spPr>
          <a:xfrm>
            <a:off x="7304201"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a:t>
            </a:r>
            <a:r>
              <a:rPr lang="en-US" altLang="de-DE" dirty="0" err="1">
                <a:solidFill>
                  <a:schemeClr val="bg1">
                    <a:lumMod val="50000"/>
                  </a:schemeClr>
                </a:solidFill>
              </a:rPr>
              <a:t>TTTech</a:t>
            </a:r>
            <a:r>
              <a:rPr lang="en-US" altLang="de-DE" dirty="0">
                <a:solidFill>
                  <a:schemeClr val="bg1">
                    <a:lumMod val="50000"/>
                  </a:schemeClr>
                </a:solidFill>
              </a:rPr>
              <a:t> </a:t>
            </a:r>
            <a:r>
              <a:rPr lang="en-US" altLang="de-DE" dirty="0" err="1">
                <a:solidFill>
                  <a:schemeClr val="bg1">
                    <a:lumMod val="50000"/>
                  </a:schemeClr>
                </a:solidFill>
              </a:rPr>
              <a:t>Computertechnik</a:t>
            </a:r>
            <a:r>
              <a:rPr lang="en-US" altLang="de-DE" dirty="0">
                <a:solidFill>
                  <a:schemeClr val="bg1">
                    <a:lumMod val="50000"/>
                  </a:schemeClr>
                </a:solidFill>
              </a:rPr>
              <a:t> AG – </a:t>
            </a:r>
            <a:r>
              <a:rPr lang="en-US" altLang="de-DE" sz="800" kern="1200" dirty="0">
                <a:solidFill>
                  <a:schemeClr val="bg1">
                    <a:lumMod val="50000"/>
                  </a:schemeClr>
                </a:solidFill>
                <a:latin typeface="Arial" panose="020B0604020202020204" pitchFamily="34" charset="0"/>
                <a:ea typeface="+mn-ea"/>
                <a:cs typeface="Arial" panose="020B0604020202020204" pitchFamily="34" charset="0"/>
              </a:rPr>
              <a:t>Automotive. </a:t>
            </a:r>
            <a:r>
              <a:rPr lang="en-US" altLang="de-DE" dirty="0">
                <a:solidFill>
                  <a:schemeClr val="bg1">
                    <a:lumMod val="50000"/>
                  </a:schemeClr>
                </a:solidFill>
              </a:rPr>
              <a:t>All rights reserved.</a:t>
            </a:r>
          </a:p>
        </p:txBody>
      </p:sp>
    </p:spTree>
    <p:extLst>
      <p:ext uri="{BB962C8B-B14F-4D97-AF65-F5344CB8AC3E}">
        <p14:creationId xmlns:p14="http://schemas.microsoft.com/office/powerpoint/2010/main" val="146799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46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9B6BB41B-FAF9-4374-B0E9-D6FE7EFF015B}"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11827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heme" Target="../theme/theme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2.png"/><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image" Target="../media/image1.png"/><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theme" Target="../theme/theme3.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3" Type="http://schemas.openxmlformats.org/officeDocument/2006/relationships/slideLayout" Target="../slideLayouts/slideLayout66.xml"/><Relationship Id="rId21" Type="http://schemas.openxmlformats.org/officeDocument/2006/relationships/image" Target="../media/image7.png"/><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theme" Target="../theme/theme4.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95577"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34370901-4093-4241-8056-AAC2F62EE9B8}" type="datetime1">
              <a:rPr lang="en-US" smtClean="0"/>
              <a:t>11/5/2020</a:t>
            </a:fld>
            <a:endParaRPr lang="de-DE" dirty="0"/>
          </a:p>
        </p:txBody>
      </p:sp>
      <p:sp>
        <p:nvSpPr>
          <p:cNvPr id="10" name="Fußzeilenplatzhalter 9"/>
          <p:cNvSpPr>
            <a:spLocks noGrp="1"/>
          </p:cNvSpPr>
          <p:nvPr>
            <p:ph type="ftr" sz="quarter" idx="3"/>
          </p:nvPr>
        </p:nvSpPr>
        <p:spPr>
          <a:xfrm>
            <a:off x="1703512" y="6356351"/>
            <a:ext cx="7705601"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dirty="0"/>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9" name="Picture 4"/>
          <p:cNvPicPr>
            <a:picLocks noChangeAspect="1"/>
          </p:cNvPicPr>
          <p:nvPr userDrawn="1"/>
        </p:nvPicPr>
        <p:blipFill>
          <a:blip r:embed="rId21"/>
          <a:stretch>
            <a:fillRect/>
          </a:stretch>
        </p:blipFill>
        <p:spPr>
          <a:xfrm>
            <a:off x="9586241" y="177796"/>
            <a:ext cx="2302293" cy="586908"/>
          </a:xfrm>
          <a:prstGeom prst="rect">
            <a:avLst/>
          </a:prstGeom>
        </p:spPr>
      </p:pic>
    </p:spTree>
    <p:extLst>
      <p:ext uri="{BB962C8B-B14F-4D97-AF65-F5344CB8AC3E}">
        <p14:creationId xmlns:p14="http://schemas.microsoft.com/office/powerpoint/2010/main" val="177733895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6" r:id="rId18"/>
    <p:sldLayoutId id="2147483745" r:id="rId19"/>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dirty="0"/>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76352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275F7254-FE16-4F87-88CA-78C87B335E32}" type="datetime1">
              <a:rPr lang="en-US" smtClean="0"/>
              <a:t>11/5/2020</a:t>
            </a:fld>
            <a:endParaRPr lang="de-DE" dirty="0"/>
          </a:p>
        </p:txBody>
      </p:sp>
      <p:sp>
        <p:nvSpPr>
          <p:cNvPr id="10" name="Fußzeilenplatzhalter 9"/>
          <p:cNvSpPr>
            <a:spLocks noGrp="1"/>
          </p:cNvSpPr>
          <p:nvPr>
            <p:ph type="ftr" sz="quarter" idx="3"/>
          </p:nvPr>
        </p:nvSpPr>
        <p:spPr>
          <a:xfrm>
            <a:off x="1271464" y="6356351"/>
            <a:ext cx="813764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dirty="0"/>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13" name="Picture 4">
            <a:extLst>
              <a:ext uri="{FF2B5EF4-FFF2-40B4-BE49-F238E27FC236}">
                <a16:creationId xmlns:a16="http://schemas.microsoft.com/office/drawing/2014/main" id="{6C59791B-71C3-4017-A84B-F041928FE4D6}"/>
              </a:ext>
            </a:extLst>
          </p:cNvPr>
          <p:cNvPicPr>
            <a:picLocks noChangeAspect="1"/>
          </p:cNvPicPr>
          <p:nvPr userDrawn="1"/>
        </p:nvPicPr>
        <p:blipFill>
          <a:blip r:embed="rId22"/>
          <a:stretch>
            <a:fillRect/>
          </a:stretch>
        </p:blipFill>
        <p:spPr>
          <a:xfrm>
            <a:off x="9586241" y="177796"/>
            <a:ext cx="2302293" cy="586908"/>
          </a:xfrm>
          <a:prstGeom prst="rect">
            <a:avLst/>
          </a:prstGeom>
        </p:spPr>
      </p:pic>
    </p:spTree>
    <p:extLst>
      <p:ext uri="{BB962C8B-B14F-4D97-AF65-F5344CB8AC3E}">
        <p14:creationId xmlns:p14="http://schemas.microsoft.com/office/powerpoint/2010/main" val="95642668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3"/>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59573"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8C174501-5E51-44E7-8C5A-50279433726B}" type="datetime1">
              <a:rPr lang="en-US" smtClean="0"/>
              <a:t>11/5/2020</a:t>
            </a:fld>
            <a:endParaRPr lang="de-DE"/>
          </a:p>
        </p:txBody>
      </p:sp>
      <p:sp>
        <p:nvSpPr>
          <p:cNvPr id="10" name="Fußzeilenplatzhalter 9"/>
          <p:cNvSpPr>
            <a:spLocks noGrp="1"/>
          </p:cNvSpPr>
          <p:nvPr>
            <p:ph type="ftr" sz="quarter" idx="3"/>
          </p:nvPr>
        </p:nvSpPr>
        <p:spPr>
          <a:xfrm>
            <a:off x="1703512" y="6356351"/>
            <a:ext cx="813764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13" name="Picture 12">
            <a:extLst>
              <a:ext uri="{FF2B5EF4-FFF2-40B4-BE49-F238E27FC236}">
                <a16:creationId xmlns:a16="http://schemas.microsoft.com/office/drawing/2014/main" id="{1ABFDBD9-6B33-4216-8747-CD17CBD8C308}"/>
              </a:ext>
            </a:extLst>
          </p:cNvPr>
          <p:cNvPicPr>
            <a:picLocks noChangeAspect="1"/>
          </p:cNvPicPr>
          <p:nvPr userDrawn="1"/>
        </p:nvPicPr>
        <p:blipFill>
          <a:blip r:embed="rId26"/>
          <a:stretch>
            <a:fillRect/>
          </a:stretch>
        </p:blipFill>
        <p:spPr>
          <a:xfrm>
            <a:off x="9745195" y="181750"/>
            <a:ext cx="2245039" cy="572312"/>
          </a:xfrm>
          <a:prstGeom prst="rect">
            <a:avLst/>
          </a:prstGeom>
        </p:spPr>
      </p:pic>
    </p:spTree>
    <p:extLst>
      <p:ext uri="{BB962C8B-B14F-4D97-AF65-F5344CB8AC3E}">
        <p14:creationId xmlns:p14="http://schemas.microsoft.com/office/powerpoint/2010/main" val="127339864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7"/>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95577"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7CC4A01E-80EB-41E9-98CA-8E1821A16381}" type="datetime1">
              <a:rPr lang="en-US" smtClean="0"/>
              <a:t>11/5/2020</a:t>
            </a:fld>
            <a:endParaRPr lang="de-DE" dirty="0"/>
          </a:p>
        </p:txBody>
      </p:sp>
      <p:sp>
        <p:nvSpPr>
          <p:cNvPr id="10" name="Fußzeilenplatzhalter 9"/>
          <p:cNvSpPr>
            <a:spLocks noGrp="1"/>
          </p:cNvSpPr>
          <p:nvPr>
            <p:ph type="ftr" sz="quarter" idx="3"/>
          </p:nvPr>
        </p:nvSpPr>
        <p:spPr>
          <a:xfrm>
            <a:off x="1703512" y="6356351"/>
            <a:ext cx="7705601"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GB"/>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8" name="Picture 4"/>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0092444" y="260350"/>
            <a:ext cx="1578856" cy="384931"/>
          </a:xfrm>
          <a:prstGeom prst="rect">
            <a:avLst/>
          </a:prstGeom>
        </p:spPr>
      </p:pic>
      <p:pic>
        <p:nvPicPr>
          <p:cNvPr id="9" name="Picture 4"/>
          <p:cNvPicPr>
            <a:picLocks noChangeAspect="1"/>
          </p:cNvPicPr>
          <p:nvPr userDrawn="1"/>
        </p:nvPicPr>
        <p:blipFill rotWithShape="1">
          <a:blip r:embed="rId21">
            <a:extLst>
              <a:ext uri="{28A0092B-C50C-407E-A947-70E740481C1C}">
                <a14:useLocalDpi xmlns:a14="http://schemas.microsoft.com/office/drawing/2010/main" val="0"/>
              </a:ext>
            </a:extLst>
          </a:blip>
          <a:srcRect/>
          <a:stretch/>
        </p:blipFill>
        <p:spPr>
          <a:xfrm>
            <a:off x="10092444" y="260350"/>
            <a:ext cx="1578856" cy="384931"/>
          </a:xfrm>
          <a:prstGeom prst="rect">
            <a:avLst/>
          </a:prstGeom>
        </p:spPr>
      </p:pic>
    </p:spTree>
    <p:extLst>
      <p:ext uri="{BB962C8B-B14F-4D97-AF65-F5344CB8AC3E}">
        <p14:creationId xmlns:p14="http://schemas.microsoft.com/office/powerpoint/2010/main" val="377046219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hyperlink" Target="https://github.com/pablotttech/c_basics" TargetMode="Externa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9.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9.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9.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9.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9.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9.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9.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9.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hyperlink" Target="https://www.draw.io/?page-id=8RP-jtn8o83ubYyVh9-R&amp;scale=auto#G1yXb6krDSG8GGxExj-DvcUHlD57Xt91SD" TargetMode="External"/><Relationship Id="rId2" Type="http://schemas.openxmlformats.org/officeDocument/2006/relationships/image" Target="../media/image9.png"/><Relationship Id="rId1" Type="http://schemas.openxmlformats.org/officeDocument/2006/relationships/slideLayout" Target="../slideLayouts/slideLayout7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FB9D5-D1FE-4CE1-B679-461B6702CB35}"/>
              </a:ext>
            </a:extLst>
          </p:cNvPr>
          <p:cNvSpPr>
            <a:spLocks noGrp="1"/>
          </p:cNvSpPr>
          <p:nvPr>
            <p:ph type="dt" sz="half" idx="13"/>
          </p:nvPr>
        </p:nvSpPr>
        <p:spPr/>
        <p:txBody>
          <a:bodyPr/>
          <a:lstStyle/>
          <a:p>
            <a:fld id="{E980200B-A4CC-4C40-AA35-55B6F58A69EB}" type="datetime1">
              <a:rPr lang="en-US" smtClean="0"/>
              <a:t>11/5/2020</a:t>
            </a:fld>
            <a:endParaRPr lang="de-DE" dirty="0"/>
          </a:p>
        </p:txBody>
      </p:sp>
      <p:sp>
        <p:nvSpPr>
          <p:cNvPr id="4" name="Footer Placeholder 3">
            <a:extLst>
              <a:ext uri="{FF2B5EF4-FFF2-40B4-BE49-F238E27FC236}">
                <a16:creationId xmlns:a16="http://schemas.microsoft.com/office/drawing/2014/main" id="{1373C6DE-BACF-4608-96BA-07C529BDE6E5}"/>
              </a:ext>
            </a:extLst>
          </p:cNvPr>
          <p:cNvSpPr>
            <a:spLocks noGrp="1"/>
          </p:cNvSpPr>
          <p:nvPr>
            <p:ph type="ftr" sz="quarter" idx="14"/>
          </p:nvPr>
        </p:nvSpPr>
        <p:spPr/>
        <p:txBody>
          <a:bodyPr/>
          <a:lstStyle/>
          <a:p>
            <a:r>
              <a:rPr lang="en-US" dirty="0"/>
              <a:t>TTTech Auto AG – Confidential and Proprietary Information</a:t>
            </a:r>
            <a:endParaRPr lang="de-DE" dirty="0"/>
          </a:p>
        </p:txBody>
      </p:sp>
      <p:sp>
        <p:nvSpPr>
          <p:cNvPr id="6" name="Datumsplatzhalter 5">
            <a:extLst>
              <a:ext uri="{FF2B5EF4-FFF2-40B4-BE49-F238E27FC236}">
                <a16:creationId xmlns:a16="http://schemas.microsoft.com/office/drawing/2014/main" id="{A971AEA0-A4E7-438C-A65F-61CAAC4351E8}"/>
              </a:ext>
            </a:extLst>
          </p:cNvPr>
          <p:cNvSpPr txBox="1">
            <a:spLocks/>
          </p:cNvSpPr>
          <p:nvPr/>
        </p:nvSpPr>
        <p:spPr>
          <a:xfrm>
            <a:off x="6248400" y="5729760"/>
            <a:ext cx="5591176"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86F0877D-B159-4112-93FB-46971DCD4CB9}" type="datetime4">
              <a:rPr kumimoji="0" lang="en-US" sz="1600" b="0" i="0" u="none" strike="noStrike" kern="1200" cap="none" spc="0" normalizeH="0" baseline="0" noProof="0" smtClean="0">
                <a:ln>
                  <a:noFill/>
                </a:ln>
                <a:solidFill>
                  <a:srgbClr val="0093D0"/>
                </a:solidFill>
                <a:effectLst/>
                <a:uLnTx/>
                <a:uFillTx/>
                <a:latin typeface="Arial" panose="020B0604020202020204" pitchFamily="34" charset="0"/>
                <a:ea typeface="+mn-ea"/>
                <a:cs typeface="Arial" panose="020B0604020202020204"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November 5, 2020</a:t>
            </a:fld>
            <a:endParaRPr kumimoji="0" lang="en-US" sz="1600" b="0" i="0" u="none" strike="noStrike" kern="1200" cap="none" spc="0"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endParaRPr>
          </a:p>
        </p:txBody>
      </p:sp>
      <p:sp>
        <p:nvSpPr>
          <p:cNvPr id="7" name="Fußzeilenplatzhalter 6">
            <a:extLst>
              <a:ext uri="{FF2B5EF4-FFF2-40B4-BE49-F238E27FC236}">
                <a16:creationId xmlns:a16="http://schemas.microsoft.com/office/drawing/2014/main" id="{B91D25E6-FBB8-46CD-A104-2DCB88166C64}"/>
              </a:ext>
            </a:extLst>
          </p:cNvPr>
          <p:cNvSpPr txBox="1">
            <a:spLocks/>
          </p:cNvSpPr>
          <p:nvPr/>
        </p:nvSpPr>
        <p:spPr>
          <a:xfrm>
            <a:off x="5888360" y="5201580"/>
            <a:ext cx="5940102"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rPr>
              <a:t>TTTech Auto Bootcamp Material</a:t>
            </a:r>
          </a:p>
        </p:txBody>
      </p:sp>
      <p:sp>
        <p:nvSpPr>
          <p:cNvPr id="8" name="Titel 9">
            <a:extLst>
              <a:ext uri="{FF2B5EF4-FFF2-40B4-BE49-F238E27FC236}">
                <a16:creationId xmlns:a16="http://schemas.microsoft.com/office/drawing/2014/main" id="{BCFA4B0B-701F-436C-850D-1A945DD22A26}"/>
              </a:ext>
            </a:extLst>
          </p:cNvPr>
          <p:cNvSpPr txBox="1">
            <a:spLocks/>
          </p:cNvSpPr>
          <p:nvPr/>
        </p:nvSpPr>
        <p:spPr>
          <a:xfrm>
            <a:off x="5591945" y="1656421"/>
            <a:ext cx="6236518" cy="2321023"/>
          </a:xfrm>
          <a:prstGeom prst="rect">
            <a:avLst/>
          </a:prstGeom>
          <a:noFill/>
        </p:spPr>
        <p:txBody>
          <a:bodyPr vert="horz" lIns="432000" tIns="0" rIns="0" bIns="0" rtlCol="0" anchor="b">
            <a:noAutofit/>
          </a:bodyPr>
          <a:lstStyle>
            <a:lvl1pPr algn="r" defTabSz="1219170" rtl="0" eaLnBrk="1" latinLnBrk="0" hangingPunct="1">
              <a:lnSpc>
                <a:spcPts val="4800"/>
              </a:lnSpc>
              <a:spcBef>
                <a:spcPct val="0"/>
              </a:spcBef>
              <a:buNone/>
              <a:defRPr sz="4800" kern="800" spc="-53">
                <a:solidFill>
                  <a:schemeClr val="accent1"/>
                </a:solidFill>
                <a:latin typeface="Arial" panose="020B0604020202020204" pitchFamily="34" charset="0"/>
                <a:ea typeface="+mj-ea"/>
                <a:cs typeface="Arial" panose="020B0604020202020204" pitchFamily="34" charset="0"/>
              </a:defRPr>
            </a:lvl1pPr>
          </a:lstStyle>
          <a:p>
            <a:pPr marL="0" marR="0" lvl="0" indent="0" algn="r" defTabSz="1219170" rtl="0" eaLnBrk="1" fontAlgn="auto" latinLnBrk="0" hangingPunct="1">
              <a:lnSpc>
                <a:spcPts val="4800"/>
              </a:lnSpc>
              <a:spcBef>
                <a:spcPct val="0"/>
              </a:spcBef>
              <a:spcAft>
                <a:spcPts val="0"/>
              </a:spcAft>
              <a:buClrTx/>
              <a:buSzTx/>
              <a:buFontTx/>
              <a:buNone/>
              <a:tabLst/>
              <a:defRPr/>
            </a:pPr>
            <a:endParaRPr kumimoji="0" lang="en-US" sz="4800" b="0" i="0" u="none" strike="noStrike" kern="800" cap="none" spc="-53" normalizeH="0" baseline="0" noProof="0" dirty="0">
              <a:ln>
                <a:noFill/>
              </a:ln>
              <a:solidFill>
                <a:srgbClr val="0093D0"/>
              </a:solidFill>
              <a:effectLst/>
              <a:uLnTx/>
              <a:uFillTx/>
              <a:latin typeface="Arial" panose="020B0604020202020204" pitchFamily="34" charset="0"/>
              <a:ea typeface="+mj-ea"/>
              <a:cs typeface="Arial" panose="020B0604020202020204" pitchFamily="34" charset="0"/>
            </a:endParaRPr>
          </a:p>
          <a:p>
            <a:pPr marL="0" marR="0" lvl="0" indent="0" algn="r" defTabSz="1219170" rtl="0" eaLnBrk="1" fontAlgn="auto" latinLnBrk="0" hangingPunct="1">
              <a:lnSpc>
                <a:spcPts val="4800"/>
              </a:lnSpc>
              <a:spcBef>
                <a:spcPct val="0"/>
              </a:spcBef>
              <a:spcAft>
                <a:spcPts val="0"/>
              </a:spcAft>
              <a:buClrTx/>
              <a:buSzTx/>
              <a:buFontTx/>
              <a:buNone/>
              <a:tabLst/>
              <a:defRPr/>
            </a:pPr>
            <a:r>
              <a:rPr lang="en-US" dirty="0">
                <a:solidFill>
                  <a:srgbClr val="0093D0"/>
                </a:solidFill>
              </a:rPr>
              <a:t>C Training</a:t>
            </a:r>
            <a:endParaRPr kumimoji="0" lang="en-US" sz="4800" b="0" i="0" u="none" strike="noStrike" kern="800" cap="none" spc="-53" normalizeH="0" baseline="0" noProof="0" dirty="0">
              <a:ln>
                <a:noFill/>
              </a:ln>
              <a:solidFill>
                <a:srgbClr val="0093D0"/>
              </a:solidFill>
              <a:effectLst/>
              <a:uLnTx/>
              <a:uFillTx/>
              <a:latin typeface="Arial" panose="020B0604020202020204" pitchFamily="34" charset="0"/>
              <a:ea typeface="+mj-ea"/>
              <a:cs typeface="Arial" panose="020B0604020202020204" pitchFamily="34" charset="0"/>
            </a:endParaRPr>
          </a:p>
        </p:txBody>
      </p:sp>
      <p:sp>
        <p:nvSpPr>
          <p:cNvPr id="9" name="Textplatzhalter 12">
            <a:extLst>
              <a:ext uri="{FF2B5EF4-FFF2-40B4-BE49-F238E27FC236}">
                <a16:creationId xmlns:a16="http://schemas.microsoft.com/office/drawing/2014/main" id="{CEBCA47D-0936-4482-B983-59D483AFB658}"/>
              </a:ext>
            </a:extLst>
          </p:cNvPr>
          <p:cNvSpPr txBox="1">
            <a:spLocks/>
          </p:cNvSpPr>
          <p:nvPr/>
        </p:nvSpPr>
        <p:spPr>
          <a:xfrm>
            <a:off x="911424" y="3977444"/>
            <a:ext cx="10914323" cy="1224135"/>
          </a:xfrm>
          <a:prstGeom prst="rect">
            <a:avLst/>
          </a:prstGeom>
        </p:spPr>
        <p:txBody>
          <a:bodyPr vert="horz" lIns="0" tIns="0" rIns="0" bIns="0" rtlCol="0" anchor="ctr">
            <a:noAutofit/>
          </a:bodyPr>
          <a:lstStyle>
            <a:lvl1pPr marL="0" indent="0" algn="r" defTabSz="1219170" rtl="0" eaLnBrk="1" latinLnBrk="0" hangingPunct="1">
              <a:spcBef>
                <a:spcPts val="300"/>
              </a:spcBef>
              <a:spcAft>
                <a:spcPts val="600"/>
              </a:spcAft>
              <a:buClr>
                <a:schemeClr val="accent1"/>
              </a:buClr>
              <a:buFont typeface="Arial" panose="020B0604020202020204" pitchFamily="34" charset="0"/>
              <a:buNone/>
              <a:defRPr sz="2800" kern="800" spc="-13">
                <a:solidFill>
                  <a:schemeClr val="accent1"/>
                </a:solidFill>
                <a:latin typeface="Arial" panose="020B0604020202020204" pitchFamily="34" charset="0"/>
                <a:ea typeface="+mn-ea"/>
                <a:cs typeface="Arial" panose="020B0604020202020204" pitchFamily="34" charset="0"/>
              </a:defRPr>
            </a:lvl1pPr>
            <a:lvl2pPr marL="0" indent="0" algn="r"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r"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r"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r"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endParaRPr kumimoji="0" lang="en-US" sz="2800" b="0" i="0" u="none" strike="noStrike" kern="800" cap="none" spc="-13"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6C325E67-4687-4A34-9E6F-8266708C503A}"/>
              </a:ext>
            </a:extLst>
          </p:cNvPr>
          <p:cNvSpPr>
            <a:spLocks noGrp="1"/>
          </p:cNvSpPr>
          <p:nvPr>
            <p:ph type="sldNum" sz="quarter" idx="15"/>
          </p:nvPr>
        </p:nvSpPr>
        <p:spPr/>
        <p:txBody>
          <a:bodyPr/>
          <a:lstStyle/>
          <a:p>
            <a:fld id="{0D46BA1D-85D8-4A66-B78C-46ED6382B9BC}" type="slidenum">
              <a:rPr lang="de-DE" smtClean="0"/>
              <a:pPr/>
              <a:t>1</a:t>
            </a:fld>
            <a:endParaRPr lang="de-DE"/>
          </a:p>
        </p:txBody>
      </p:sp>
    </p:spTree>
    <p:extLst>
      <p:ext uri="{BB962C8B-B14F-4D97-AF65-F5344CB8AC3E}">
        <p14:creationId xmlns:p14="http://schemas.microsoft.com/office/powerpoint/2010/main" val="1472266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E6ABE-1D63-4384-BC54-7BD486122288}"/>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EF4135DD-E8A6-4F40-A1D3-CC7E93495C3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E0C2E881-41B6-4E21-B6FB-BBAF362507B9}"/>
              </a:ext>
            </a:extLst>
          </p:cNvPr>
          <p:cNvSpPr>
            <a:spLocks noGrp="1"/>
          </p:cNvSpPr>
          <p:nvPr>
            <p:ph type="sldNum" sz="quarter" idx="21"/>
          </p:nvPr>
        </p:nvSpPr>
        <p:spPr/>
        <p:txBody>
          <a:bodyPr/>
          <a:lstStyle/>
          <a:p>
            <a:fld id="{0D46BA1D-85D8-4A66-B78C-46ED6382B9BC}" type="slidenum">
              <a:rPr lang="en-US" noProof="0" smtClean="0"/>
              <a:pPr/>
              <a:t>10</a:t>
            </a:fld>
            <a:endParaRPr lang="en-US" noProof="0" dirty="0"/>
          </a:p>
        </p:txBody>
      </p:sp>
      <p:sp>
        <p:nvSpPr>
          <p:cNvPr id="5" name="Title 4">
            <a:extLst>
              <a:ext uri="{FF2B5EF4-FFF2-40B4-BE49-F238E27FC236}">
                <a16:creationId xmlns:a16="http://schemas.microsoft.com/office/drawing/2014/main" id="{13CB374F-5E86-4B11-A82E-1661ED280801}"/>
              </a:ext>
            </a:extLst>
          </p:cNvPr>
          <p:cNvSpPr>
            <a:spLocks noGrp="1"/>
          </p:cNvSpPr>
          <p:nvPr>
            <p:ph type="title"/>
          </p:nvPr>
        </p:nvSpPr>
        <p:spPr/>
        <p:txBody>
          <a:bodyPr/>
          <a:lstStyle/>
          <a:p>
            <a:r>
              <a:rPr lang="en-GB" dirty="0"/>
              <a:t>Cast</a:t>
            </a:r>
          </a:p>
        </p:txBody>
      </p:sp>
      <p:sp>
        <p:nvSpPr>
          <p:cNvPr id="7" name="TextBox 6">
            <a:extLst>
              <a:ext uri="{FF2B5EF4-FFF2-40B4-BE49-F238E27FC236}">
                <a16:creationId xmlns:a16="http://schemas.microsoft.com/office/drawing/2014/main" id="{90CB640E-1580-4849-A976-AB0D3C650EA1}"/>
              </a:ext>
            </a:extLst>
          </p:cNvPr>
          <p:cNvSpPr txBox="1"/>
          <p:nvPr/>
        </p:nvSpPr>
        <p:spPr>
          <a:xfrm>
            <a:off x="695399" y="1248916"/>
            <a:ext cx="10479013" cy="2882840"/>
          </a:xfrm>
          <a:prstGeom prst="rect">
            <a:avLst/>
          </a:prstGeom>
          <a:noFill/>
        </p:spPr>
        <p:txBody>
          <a:bodyPr wrap="square">
            <a:spAutoFit/>
          </a:bodyPr>
          <a:lstStyle/>
          <a:p>
            <a:pPr rtl="0">
              <a:spcBef>
                <a:spcPts val="0"/>
              </a:spcBef>
              <a:spcAft>
                <a:spcPts val="1600"/>
              </a:spcAft>
            </a:pPr>
            <a:r>
              <a:rPr lang="es-ES" sz="2400" b="0" i="0" u="none" strike="noStrike" dirty="0">
                <a:solidFill>
                  <a:srgbClr val="ADADAD"/>
                </a:solidFill>
                <a:effectLst/>
                <a:latin typeface="Arial" panose="020B0604020202020204" pitchFamily="34" charset="0"/>
              </a:rPr>
              <a:t>Will </a:t>
            </a:r>
            <a:r>
              <a:rPr lang="es-ES" sz="2400" b="0" i="0" u="none" strike="noStrike" dirty="0" err="1">
                <a:solidFill>
                  <a:srgbClr val="ADADAD"/>
                </a:solidFill>
                <a:effectLst/>
                <a:latin typeface="Arial" panose="020B0604020202020204" pitchFamily="34" charset="0"/>
              </a:rPr>
              <a:t>allow</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you</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to</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indicate</a:t>
            </a:r>
            <a:r>
              <a:rPr lang="es-ES" sz="2400" b="0" i="0" u="none" strike="noStrike" dirty="0">
                <a:solidFill>
                  <a:srgbClr val="ADADAD"/>
                </a:solidFill>
                <a:effectLst/>
                <a:latin typeface="Arial" panose="020B0604020202020204" pitchFamily="34" charset="0"/>
              </a:rPr>
              <a:t> a </a:t>
            </a:r>
            <a:r>
              <a:rPr lang="es-ES" sz="2400" b="0" i="0" u="none" strike="noStrike" dirty="0" err="1">
                <a:solidFill>
                  <a:srgbClr val="ADADAD"/>
                </a:solidFill>
                <a:effectLst/>
                <a:latin typeface="Arial" panose="020B0604020202020204" pitchFamily="34" charset="0"/>
              </a:rPr>
              <a:t>temporary</a:t>
            </a:r>
            <a:r>
              <a:rPr lang="es-ES" sz="2400" b="0" i="0" u="none" strike="noStrike" dirty="0">
                <a:solidFill>
                  <a:srgbClr val="ADADAD"/>
                </a:solidFill>
                <a:effectLst/>
                <a:latin typeface="Arial" panose="020B0604020202020204" pitchFamily="34" charset="0"/>
              </a:rPr>
              <a:t> data </a:t>
            </a:r>
            <a:r>
              <a:rPr lang="es-ES" sz="2400" b="0" i="0" u="none" strike="noStrike" dirty="0" err="1">
                <a:solidFill>
                  <a:srgbClr val="ADADAD"/>
                </a:solidFill>
                <a:effectLst/>
                <a:latin typeface="Arial" panose="020B0604020202020204" pitchFamily="34" charset="0"/>
              </a:rPr>
              <a:t>type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change</a:t>
            </a:r>
            <a:r>
              <a:rPr lang="es-ES" sz="2400" b="0" i="0" u="none" strike="noStrike" dirty="0">
                <a:solidFill>
                  <a:srgbClr val="ADADAD"/>
                </a:solidFill>
                <a:effectLst/>
                <a:latin typeface="Arial" panose="020B0604020202020204" pitchFamily="34" charset="0"/>
              </a:rPr>
              <a:t> </a:t>
            </a:r>
            <a:endParaRPr lang="es-ES" b="0" dirty="0">
              <a:effectLst/>
            </a:endParaRPr>
          </a:p>
          <a:p>
            <a:pPr rtl="0">
              <a:spcBef>
                <a:spcPts val="0"/>
              </a:spcBef>
              <a:spcAft>
                <a:spcPts val="0"/>
              </a:spcAft>
            </a:pPr>
            <a:r>
              <a:rPr lang="es-ES" sz="2400" b="0" i="0" u="none" strike="noStrike" dirty="0" err="1">
                <a:solidFill>
                  <a:srgbClr val="ADADAD"/>
                </a:solidFill>
                <a:effectLst/>
                <a:latin typeface="Courier New" panose="02070309020205020404" pitchFamily="49" charset="0"/>
              </a:rPr>
              <a:t>int</a:t>
            </a:r>
            <a:r>
              <a:rPr lang="es-ES" sz="2400" b="0" i="0" u="none" strike="noStrike" dirty="0">
                <a:solidFill>
                  <a:srgbClr val="ADADAD"/>
                </a:solidFill>
                <a:effectLst/>
                <a:latin typeface="Courier New" panose="02070309020205020404" pitchFamily="49" charset="0"/>
              </a:rPr>
              <a:t> </a:t>
            </a:r>
            <a:r>
              <a:rPr lang="es-ES" sz="2400" b="0" i="0" u="none" strike="noStrike">
                <a:solidFill>
                  <a:srgbClr val="ADADAD"/>
                </a:solidFill>
                <a:effectLst/>
                <a:latin typeface="Courier New" panose="02070309020205020404" pitchFamily="49" charset="0"/>
              </a:rPr>
              <a:t>z;		// </a:t>
            </a:r>
            <a:r>
              <a:rPr lang="es-ES">
                <a:solidFill>
                  <a:srgbClr val="ADADAD"/>
                </a:solidFill>
                <a:latin typeface="Courier New" panose="02070309020205020404" pitchFamily="49" charset="0"/>
              </a:rPr>
              <a:t>‘z’ declaration</a:t>
            </a:r>
          </a:p>
          <a:p>
            <a:pPr rtl="0">
              <a:spcBef>
                <a:spcPts val="0"/>
              </a:spcBef>
              <a:spcAft>
                <a:spcPts val="0"/>
              </a:spcAft>
            </a:pPr>
            <a:r>
              <a:rPr lang="es-ES">
                <a:solidFill>
                  <a:srgbClr val="ADADAD"/>
                </a:solidFill>
                <a:latin typeface="Courier New" panose="02070309020205020404" pitchFamily="49" charset="0"/>
              </a:rPr>
              <a:t>int </a:t>
            </a:r>
            <a:r>
              <a:rPr lang="es-ES" dirty="0">
                <a:solidFill>
                  <a:srgbClr val="ADADAD"/>
                </a:solidFill>
                <a:latin typeface="Courier New" panose="02070309020205020404" pitchFamily="49" charset="0"/>
              </a:rPr>
              <a:t>x </a:t>
            </a:r>
            <a:r>
              <a:rPr lang="es-ES">
                <a:solidFill>
                  <a:srgbClr val="ADADAD"/>
                </a:solidFill>
                <a:latin typeface="Courier New" panose="02070309020205020404" pitchFamily="49" charset="0"/>
              </a:rPr>
              <a:t>= 100;	// ‘x’ declaration &amp; initialization</a:t>
            </a:r>
          </a:p>
          <a:p>
            <a:pPr rtl="0">
              <a:spcBef>
                <a:spcPts val="0"/>
              </a:spcBef>
              <a:spcAft>
                <a:spcPts val="0"/>
              </a:spcAft>
            </a:pPr>
            <a:r>
              <a:rPr lang="es-ES">
                <a:solidFill>
                  <a:srgbClr val="ADADAD"/>
                </a:solidFill>
                <a:latin typeface="Courier New" panose="02070309020205020404" pitchFamily="49" charset="0"/>
              </a:rPr>
              <a:t>char </a:t>
            </a:r>
            <a:r>
              <a:rPr lang="es-ES" dirty="0">
                <a:solidFill>
                  <a:srgbClr val="ADADAD"/>
                </a:solidFill>
                <a:latin typeface="Courier New" panose="02070309020205020404" pitchFamily="49" charset="0"/>
              </a:rPr>
              <a:t>y </a:t>
            </a:r>
            <a:r>
              <a:rPr lang="es-ES">
                <a:solidFill>
                  <a:srgbClr val="ADADAD"/>
                </a:solidFill>
                <a:latin typeface="Courier New" panose="02070309020205020404" pitchFamily="49" charset="0"/>
              </a:rPr>
              <a:t>= 63;	// ‘y’ declaration &amp; initialization</a:t>
            </a:r>
            <a:endParaRPr lang="es-ES" dirty="0">
              <a:solidFill>
                <a:srgbClr val="ADADAD"/>
              </a:solidFill>
              <a:latin typeface="Courier New" panose="02070309020205020404" pitchFamily="49" charset="0"/>
            </a:endParaRPr>
          </a:p>
          <a:p>
            <a:pPr rtl="0">
              <a:spcBef>
                <a:spcPts val="0"/>
              </a:spcBef>
              <a:spcAft>
                <a:spcPts val="0"/>
              </a:spcAft>
            </a:pPr>
            <a:br>
              <a:rPr lang="es-ES" b="0" dirty="0">
                <a:effectLst/>
              </a:rPr>
            </a:br>
            <a:r>
              <a:rPr lang="es-ES" sz="2400" b="0" i="0" u="none" strike="noStrike" dirty="0">
                <a:solidFill>
                  <a:srgbClr val="ADADAD"/>
                </a:solidFill>
                <a:effectLst/>
                <a:latin typeface="Courier New" panose="02070309020205020404" pitchFamily="49" charset="0"/>
              </a:rPr>
              <a:t>z = ( y * 10 ) + x;</a:t>
            </a:r>
            <a:endParaRPr lang="es-ES" b="0" dirty="0">
              <a:effectLst/>
            </a:endParaRPr>
          </a:p>
          <a:p>
            <a:r>
              <a:rPr lang="es-ES" sz="2400" b="0" i="0" u="none" strike="noStrike" dirty="0">
                <a:solidFill>
                  <a:srgbClr val="ADADAD"/>
                </a:solidFill>
                <a:effectLst/>
                <a:latin typeface="Courier New" panose="02070309020205020404" pitchFamily="49" charset="0"/>
              </a:rPr>
              <a:t>z = ( </a:t>
            </a:r>
            <a:r>
              <a:rPr lang="es-ES" sz="2400" b="1" i="0" u="none" strike="noStrike" dirty="0">
                <a:solidFill>
                  <a:srgbClr val="ADADAD"/>
                </a:solidFill>
                <a:effectLst/>
                <a:latin typeface="Courier New" panose="02070309020205020404" pitchFamily="49" charset="0"/>
              </a:rPr>
              <a:t>(</a:t>
            </a:r>
            <a:r>
              <a:rPr lang="es-ES" sz="2400" b="1" i="0" u="none" strike="noStrike" dirty="0" err="1">
                <a:solidFill>
                  <a:srgbClr val="ADADAD"/>
                </a:solidFill>
                <a:effectLst/>
                <a:latin typeface="Courier New" panose="02070309020205020404" pitchFamily="49" charset="0"/>
              </a:rPr>
              <a:t>int</a:t>
            </a:r>
            <a:r>
              <a:rPr lang="es-ES" sz="2400" b="1" i="0" u="none" strike="noStrike" dirty="0">
                <a:solidFill>
                  <a:srgbClr val="ADADAD"/>
                </a:solidFill>
                <a:effectLst/>
                <a:latin typeface="Courier New" panose="02070309020205020404" pitchFamily="49" charset="0"/>
              </a:rPr>
              <a:t>)</a:t>
            </a:r>
            <a:r>
              <a:rPr lang="es-ES" sz="2400" b="0" i="0" u="none" strike="noStrike" dirty="0">
                <a:solidFill>
                  <a:srgbClr val="ADADAD"/>
                </a:solidFill>
                <a:effectLst/>
                <a:latin typeface="Courier New" panose="02070309020205020404" pitchFamily="49" charset="0"/>
              </a:rPr>
              <a:t>y * 10 ) + x; </a:t>
            </a:r>
            <a:endParaRPr lang="en-GB" dirty="0"/>
          </a:p>
        </p:txBody>
      </p:sp>
    </p:spTree>
    <p:extLst>
      <p:ext uri="{BB962C8B-B14F-4D97-AF65-F5344CB8AC3E}">
        <p14:creationId xmlns:p14="http://schemas.microsoft.com/office/powerpoint/2010/main" val="43765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D48847-005C-4008-A857-34A83012B708}"/>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0018CD6A-404F-44B0-9BD9-F900BC00A2F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2966DB58-2956-4C53-9D78-36E6FBC3A13B}"/>
              </a:ext>
            </a:extLst>
          </p:cNvPr>
          <p:cNvSpPr>
            <a:spLocks noGrp="1"/>
          </p:cNvSpPr>
          <p:nvPr>
            <p:ph type="sldNum" sz="quarter" idx="21"/>
          </p:nvPr>
        </p:nvSpPr>
        <p:spPr/>
        <p:txBody>
          <a:bodyPr/>
          <a:lstStyle/>
          <a:p>
            <a:fld id="{0D46BA1D-85D8-4A66-B78C-46ED6382B9BC}" type="slidenum">
              <a:rPr lang="en-US" noProof="0" smtClean="0"/>
              <a:pPr/>
              <a:t>11</a:t>
            </a:fld>
            <a:endParaRPr lang="en-US" noProof="0" dirty="0"/>
          </a:p>
        </p:txBody>
      </p:sp>
      <p:sp>
        <p:nvSpPr>
          <p:cNvPr id="5" name="Title 4">
            <a:extLst>
              <a:ext uri="{FF2B5EF4-FFF2-40B4-BE49-F238E27FC236}">
                <a16:creationId xmlns:a16="http://schemas.microsoft.com/office/drawing/2014/main" id="{67092DF0-E79E-4C5B-87C6-8791BE8E62A8}"/>
              </a:ext>
            </a:extLst>
          </p:cNvPr>
          <p:cNvSpPr>
            <a:spLocks noGrp="1"/>
          </p:cNvSpPr>
          <p:nvPr>
            <p:ph type="title"/>
          </p:nvPr>
        </p:nvSpPr>
        <p:spPr/>
        <p:txBody>
          <a:bodyPr/>
          <a:lstStyle/>
          <a:p>
            <a:r>
              <a:rPr lang="en-GB" dirty="0"/>
              <a:t>Scope</a:t>
            </a:r>
          </a:p>
        </p:txBody>
      </p:sp>
      <p:sp>
        <p:nvSpPr>
          <p:cNvPr id="7" name="TextBox 6">
            <a:extLst>
              <a:ext uri="{FF2B5EF4-FFF2-40B4-BE49-F238E27FC236}">
                <a16:creationId xmlns:a16="http://schemas.microsoft.com/office/drawing/2014/main" id="{9EE2519D-FDA1-4026-909B-44529D8D001F}"/>
              </a:ext>
            </a:extLst>
          </p:cNvPr>
          <p:cNvSpPr txBox="1"/>
          <p:nvPr/>
        </p:nvSpPr>
        <p:spPr>
          <a:xfrm>
            <a:off x="839416" y="1208814"/>
            <a:ext cx="9721080" cy="3995966"/>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s-ES" sz="2100" b="1" i="0" u="none" strike="noStrike" dirty="0">
                <a:solidFill>
                  <a:srgbClr val="ADADAD"/>
                </a:solidFill>
                <a:effectLst/>
                <a:latin typeface="Arial" panose="020B0604020202020204" pitchFamily="34" charset="0"/>
              </a:rPr>
              <a:t>Local</a:t>
            </a:r>
            <a:r>
              <a:rPr lang="es-ES" sz="21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b="0" i="0" u="none" strike="noStrike" dirty="0">
                <a:solidFill>
                  <a:srgbClr val="ADADAD"/>
                </a:solidFill>
                <a:effectLst/>
                <a:latin typeface="Arial" panose="020B0604020202020204" pitchFamily="34" charset="0"/>
              </a:rPr>
              <a:t>Are </a:t>
            </a:r>
            <a:r>
              <a:rPr lang="es-ES" sz="2100" b="0" i="0" u="none" strike="noStrike" dirty="0" err="1">
                <a:solidFill>
                  <a:srgbClr val="ADADAD"/>
                </a:solidFill>
                <a:effectLst/>
                <a:latin typeface="Arial" panose="020B0604020202020204" pitchFamily="34" charset="0"/>
              </a:rPr>
              <a:t>declared</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inside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the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function</a:t>
            </a:r>
            <a:r>
              <a:rPr lang="es-ES" sz="21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b="0" i="0" u="none" strike="noStrike" dirty="0">
                <a:solidFill>
                  <a:srgbClr val="ADADAD"/>
                </a:solidFill>
                <a:effectLst/>
                <a:latin typeface="Arial" panose="020B0604020202020204" pitchFamily="34" charset="0"/>
              </a:rPr>
              <a:t>Access </a:t>
            </a:r>
            <a:r>
              <a:rPr lang="es-ES" sz="2100" b="0" i="0" u="none" strike="noStrike" dirty="0" err="1">
                <a:solidFill>
                  <a:srgbClr val="ADADAD"/>
                </a:solidFill>
                <a:effectLst/>
                <a:latin typeface="Arial" panose="020B0604020202020204" pitchFamily="34" charset="0"/>
              </a:rPr>
              <a:t>allowed</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only</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from</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inside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the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function</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where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they</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were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created</a:t>
            </a:r>
            <a:r>
              <a:rPr lang="es-ES" sz="21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b="0" i="0" u="none" strike="noStrike" dirty="0" err="1">
                <a:solidFill>
                  <a:srgbClr val="ADADAD"/>
                </a:solidFill>
                <a:effectLst/>
                <a:latin typeface="Arial" panose="020B0604020202020204" pitchFamily="34" charset="0"/>
              </a:rPr>
              <a:t>Allocated</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inside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registers</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or</a:t>
            </a:r>
            <a:r>
              <a:rPr lang="es-ES" sz="2100" b="0" i="0" u="none" strike="noStrike" dirty="0">
                <a:solidFill>
                  <a:srgbClr val="ADADAD"/>
                </a:solidFill>
                <a:effectLst/>
                <a:latin typeface="Arial" panose="020B0604020202020204" pitchFamily="34" charset="0"/>
              </a:rPr>
              <a:t> </a:t>
            </a:r>
            <a:r>
              <a:rPr lang="es-ES" sz="2100" b="0" i="0" u="none" strike="noStrike" err="1">
                <a:solidFill>
                  <a:srgbClr val="ADADAD"/>
                </a:solidFill>
                <a:effectLst/>
                <a:latin typeface="Arial" panose="020B0604020202020204" pitchFamily="34" charset="0"/>
              </a:rPr>
              <a:t>function</a:t>
            </a:r>
            <a:r>
              <a:rPr lang="es-ES" sz="2100" b="0" i="0" u="none" strike="noStrike">
                <a:solidFill>
                  <a:srgbClr val="ADADAD"/>
                </a:solidFill>
                <a:effectLst/>
                <a:latin typeface="Arial" panose="020B0604020202020204" pitchFamily="34" charset="0"/>
              </a:rPr>
              <a:t> stack.</a:t>
            </a:r>
            <a:endParaRPr lang="es-ES" sz="2100" b="0" i="0" u="none" strike="noStrike" dirty="0">
              <a:solidFill>
                <a:srgbClr val="ADADAD"/>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s-ES" sz="2100" b="1" i="0" u="none" strike="noStrike" dirty="0">
                <a:solidFill>
                  <a:srgbClr val="ADADAD"/>
                </a:solidFill>
                <a:effectLst/>
                <a:latin typeface="Arial" panose="020B0604020202020204" pitchFamily="34" charset="0"/>
              </a:rPr>
              <a:t>Global</a:t>
            </a:r>
            <a:r>
              <a:rPr lang="es-ES" sz="21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b="0" i="0" u="none" strike="noStrike" dirty="0">
                <a:solidFill>
                  <a:srgbClr val="ADADAD"/>
                </a:solidFill>
                <a:effectLst/>
                <a:latin typeface="Arial" panose="020B0604020202020204" pitchFamily="34" charset="0"/>
              </a:rPr>
              <a:t>Are </a:t>
            </a:r>
            <a:r>
              <a:rPr lang="es-ES" sz="2100" b="0" i="0" u="none" strike="noStrike" dirty="0" err="1">
                <a:solidFill>
                  <a:srgbClr val="ADADAD"/>
                </a:solidFill>
                <a:effectLst/>
                <a:latin typeface="Arial" panose="020B0604020202020204" pitchFamily="34" charset="0"/>
              </a:rPr>
              <a:t>not</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declared</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inside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any</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function</a:t>
            </a:r>
            <a:r>
              <a:rPr lang="es-ES" sz="21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dirty="0">
                <a:solidFill>
                  <a:srgbClr val="ADADAD"/>
                </a:solidFill>
                <a:latin typeface="Arial" panose="020B0604020202020204" pitchFamily="34" charset="0"/>
              </a:rPr>
              <a:t>Can be </a:t>
            </a:r>
            <a:r>
              <a:rPr lang="es-ES" sz="2100" dirty="0" err="1">
                <a:solidFill>
                  <a:srgbClr val="ADADAD"/>
                </a:solidFill>
                <a:latin typeface="Arial" panose="020B0604020202020204" pitchFamily="34" charset="0"/>
              </a:rPr>
              <a:t>accesed</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from</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anywhere</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Except</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for</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static</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declared</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ones</a:t>
            </a:r>
            <a:r>
              <a:rPr lang="es-ES" sz="2100" dirty="0">
                <a:solidFill>
                  <a:srgbClr val="ADADAD"/>
                </a:solidFill>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b="0" i="0" u="none" strike="noStrike" dirty="0">
                <a:solidFill>
                  <a:srgbClr val="ADADAD"/>
                </a:solidFill>
                <a:effectLst/>
                <a:latin typeface="Arial" panose="020B0604020202020204" pitchFamily="34" charset="0"/>
              </a:rPr>
              <a:t>Are </a:t>
            </a:r>
            <a:r>
              <a:rPr lang="es-ES" sz="2100" b="0" i="0" u="none" strike="noStrike" dirty="0" err="1">
                <a:solidFill>
                  <a:srgbClr val="ADADAD"/>
                </a:solidFill>
                <a:effectLst/>
                <a:latin typeface="Arial" panose="020B0604020202020204" pitchFamily="34" charset="0"/>
              </a:rPr>
              <a:t>allocated</a:t>
            </a:r>
            <a:r>
              <a:rPr lang="es-ES" sz="2100" b="0" i="0" u="none" strike="noStrike" dirty="0">
                <a:solidFill>
                  <a:srgbClr val="ADADAD"/>
                </a:solidFill>
                <a:effectLst/>
                <a:latin typeface="Arial" panose="020B0604020202020204" pitchFamily="34" charset="0"/>
              </a:rPr>
              <a:t> in </a:t>
            </a:r>
            <a:r>
              <a:rPr lang="es-ES" sz="2100" b="0" i="0" u="none" strike="noStrike" dirty="0" err="1">
                <a:solidFill>
                  <a:srgbClr val="ADADAD"/>
                </a:solidFill>
                <a:effectLst/>
                <a:latin typeface="Arial" panose="020B0604020202020204" pitchFamily="34" charset="0"/>
              </a:rPr>
              <a:t>fixed</a:t>
            </a:r>
            <a:r>
              <a:rPr lang="es-ES" sz="2100" b="0" i="0" u="none" strike="noStrike" dirty="0">
                <a:solidFill>
                  <a:srgbClr val="ADADAD"/>
                </a:solidFill>
                <a:effectLst/>
                <a:latin typeface="Arial" panose="020B0604020202020204" pitchFamily="34" charset="0"/>
              </a:rPr>
              <a:t> </a:t>
            </a:r>
            <a:r>
              <a:rPr lang="es-ES" sz="2100" b="0" i="0" u="none" strike="noStrike">
                <a:solidFill>
                  <a:srgbClr val="ADADAD"/>
                </a:solidFill>
                <a:effectLst/>
                <a:latin typeface="Arial" panose="020B0604020202020204" pitchFamily="34" charset="0"/>
              </a:rPr>
              <a:t>RAM addresses.</a:t>
            </a:r>
            <a:endParaRPr lang="es-ES" sz="2100" b="0" i="0" u="none" strike="noStrike" dirty="0">
              <a:solidFill>
                <a:srgbClr val="ADADAD"/>
              </a:solidFill>
              <a:effectLst/>
              <a:latin typeface="Arial" panose="020B0604020202020204" pitchFamily="34" charset="0"/>
            </a:endParaRPr>
          </a:p>
          <a:p>
            <a:pPr marL="742950" lvl="1" indent="-285750" rtl="0" fontAlgn="base">
              <a:spcBef>
                <a:spcPts val="0"/>
              </a:spcBef>
              <a:spcAft>
                <a:spcPts val="1600"/>
              </a:spcAft>
              <a:buFont typeface="Arial" panose="020B0604020202020204" pitchFamily="34" charset="0"/>
              <a:buChar char="•"/>
            </a:pPr>
            <a:endParaRPr lang="es-ES" sz="2000" b="0" i="0" u="none" strike="noStrike" dirty="0">
              <a:solidFill>
                <a:srgbClr val="ADADAD"/>
              </a:solidFill>
              <a:effectLst/>
              <a:latin typeface="Arial" panose="020B0604020202020204" pitchFamily="34" charset="0"/>
            </a:endParaRPr>
          </a:p>
          <a:p>
            <a:r>
              <a:rPr lang="es-ES" sz="2000" dirty="0">
                <a:solidFill>
                  <a:srgbClr val="ADADAD"/>
                </a:solidFill>
                <a:latin typeface="Arial" panose="020B0604020202020204" pitchFamily="34" charset="0"/>
              </a:rPr>
              <a:t>Note: </a:t>
            </a:r>
            <a:r>
              <a:rPr lang="es-ES" sz="2000" dirty="0" err="1">
                <a:solidFill>
                  <a:srgbClr val="ADADAD"/>
                </a:solidFill>
                <a:latin typeface="Arial" panose="020B0604020202020204" pitchFamily="34" charset="0"/>
              </a:rPr>
              <a:t>Using</a:t>
            </a:r>
            <a:r>
              <a:rPr lang="es-ES" sz="2000" dirty="0">
                <a:solidFill>
                  <a:srgbClr val="ADADAD"/>
                </a:solidFill>
                <a:latin typeface="Arial" panose="020B0604020202020204" pitchFamily="34" charset="0"/>
              </a:rPr>
              <a:t> </a:t>
            </a:r>
            <a:r>
              <a:rPr lang="es-ES" sz="2000" dirty="0" err="1">
                <a:solidFill>
                  <a:srgbClr val="ADADAD"/>
                </a:solidFill>
                <a:latin typeface="Arial" panose="020B0604020202020204" pitchFamily="34" charset="0"/>
              </a:rPr>
              <a:t>same</a:t>
            </a:r>
            <a:r>
              <a:rPr lang="es-ES" sz="2000" dirty="0">
                <a:solidFill>
                  <a:srgbClr val="ADADAD"/>
                </a:solidFill>
                <a:latin typeface="Arial" panose="020B0604020202020204" pitchFamily="34" charset="0"/>
              </a:rPr>
              <a:t> </a:t>
            </a:r>
            <a:r>
              <a:rPr lang="es-ES" sz="2000" dirty="0" err="1">
                <a:solidFill>
                  <a:srgbClr val="ADADAD"/>
                </a:solidFill>
                <a:latin typeface="Arial" panose="020B0604020202020204" pitchFamily="34" charset="0"/>
              </a:rPr>
              <a:t>names</a:t>
            </a:r>
            <a:r>
              <a:rPr lang="es-ES" sz="2000" dirty="0">
                <a:solidFill>
                  <a:srgbClr val="ADADAD"/>
                </a:solidFill>
                <a:latin typeface="Arial" panose="020B0604020202020204" pitchFamily="34" charset="0"/>
              </a:rPr>
              <a:t>, a local variables </a:t>
            </a:r>
            <a:r>
              <a:rPr lang="es-ES" sz="2000" dirty="0" err="1">
                <a:solidFill>
                  <a:srgbClr val="ADADAD"/>
                </a:solidFill>
                <a:latin typeface="Arial" panose="020B0604020202020204" pitchFamily="34" charset="0"/>
              </a:rPr>
              <a:t>have</a:t>
            </a:r>
            <a:r>
              <a:rPr lang="es-ES" sz="2000" dirty="0">
                <a:solidFill>
                  <a:srgbClr val="ADADAD"/>
                </a:solidFill>
                <a:latin typeface="Arial" panose="020B0604020202020204" pitchFamily="34" charset="0"/>
              </a:rPr>
              <a:t> </a:t>
            </a:r>
            <a:r>
              <a:rPr lang="es-ES" sz="2000" err="1">
                <a:solidFill>
                  <a:srgbClr val="ADADAD"/>
                </a:solidFill>
                <a:latin typeface="Arial" panose="020B0604020202020204" pitchFamily="34" charset="0"/>
              </a:rPr>
              <a:t>priority</a:t>
            </a:r>
            <a:r>
              <a:rPr lang="es-ES" sz="2000">
                <a:solidFill>
                  <a:srgbClr val="ADADAD"/>
                </a:solidFill>
                <a:latin typeface="Arial" panose="020B0604020202020204" pitchFamily="34" charset="0"/>
              </a:rPr>
              <a:t> against global </a:t>
            </a:r>
            <a:r>
              <a:rPr lang="es-ES" sz="2000" dirty="0" err="1">
                <a:solidFill>
                  <a:srgbClr val="ADADAD"/>
                </a:solidFill>
                <a:latin typeface="Arial" panose="020B0604020202020204" pitchFamily="34" charset="0"/>
              </a:rPr>
              <a:t>ones</a:t>
            </a:r>
            <a:r>
              <a:rPr lang="es-ES" sz="2000">
                <a:solidFill>
                  <a:srgbClr val="ADADAD"/>
                </a:solidFill>
                <a:latin typeface="Arial" panose="020B0604020202020204" pitchFamily="34" charset="0"/>
              </a:rPr>
              <a:t>.</a:t>
            </a:r>
            <a:br>
              <a:rPr lang="es-ES" dirty="0"/>
            </a:br>
            <a:endParaRPr lang="en-GB" dirty="0"/>
          </a:p>
        </p:txBody>
      </p:sp>
    </p:spTree>
    <p:extLst>
      <p:ext uri="{BB962C8B-B14F-4D97-AF65-F5344CB8AC3E}">
        <p14:creationId xmlns:p14="http://schemas.microsoft.com/office/powerpoint/2010/main" val="692496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04A33-C7C4-4F20-A1CC-B6BFEDD3543C}"/>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79ECB394-8444-4FE3-B5A1-005C85E36B2F}"/>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5A49CD7-0A20-41B5-9F3C-A7756966BDC4}"/>
              </a:ext>
            </a:extLst>
          </p:cNvPr>
          <p:cNvSpPr>
            <a:spLocks noGrp="1"/>
          </p:cNvSpPr>
          <p:nvPr>
            <p:ph type="sldNum" sz="quarter" idx="21"/>
          </p:nvPr>
        </p:nvSpPr>
        <p:spPr/>
        <p:txBody>
          <a:bodyPr/>
          <a:lstStyle/>
          <a:p>
            <a:fld id="{0D46BA1D-85D8-4A66-B78C-46ED6382B9BC}" type="slidenum">
              <a:rPr lang="en-US" noProof="0" smtClean="0"/>
              <a:pPr/>
              <a:t>12</a:t>
            </a:fld>
            <a:endParaRPr lang="en-US" noProof="0" dirty="0"/>
          </a:p>
        </p:txBody>
      </p:sp>
      <p:sp>
        <p:nvSpPr>
          <p:cNvPr id="5" name="Title 4">
            <a:extLst>
              <a:ext uri="{FF2B5EF4-FFF2-40B4-BE49-F238E27FC236}">
                <a16:creationId xmlns:a16="http://schemas.microsoft.com/office/drawing/2014/main" id="{829933F8-51FE-4C50-BD04-0C6443E13A7D}"/>
              </a:ext>
            </a:extLst>
          </p:cNvPr>
          <p:cNvSpPr>
            <a:spLocks noGrp="1"/>
          </p:cNvSpPr>
          <p:nvPr>
            <p:ph type="title"/>
          </p:nvPr>
        </p:nvSpPr>
        <p:spPr/>
        <p:txBody>
          <a:bodyPr/>
          <a:lstStyle/>
          <a:p>
            <a:r>
              <a:rPr lang="en-GB" dirty="0"/>
              <a:t>Constants</a:t>
            </a:r>
          </a:p>
        </p:txBody>
      </p:sp>
      <p:sp>
        <p:nvSpPr>
          <p:cNvPr id="7" name="TextBox 6">
            <a:extLst>
              <a:ext uri="{FF2B5EF4-FFF2-40B4-BE49-F238E27FC236}">
                <a16:creationId xmlns:a16="http://schemas.microsoft.com/office/drawing/2014/main" id="{2766786D-F448-47C4-A2ED-ECE40A40DC50}"/>
              </a:ext>
            </a:extLst>
          </p:cNvPr>
          <p:cNvSpPr txBox="1"/>
          <p:nvPr/>
        </p:nvSpPr>
        <p:spPr>
          <a:xfrm>
            <a:off x="485303" y="908720"/>
            <a:ext cx="5106641" cy="5427127"/>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s-ES" sz="2200" b="0" i="0" u="none" strike="noStrike" dirty="0">
                <a:solidFill>
                  <a:srgbClr val="ADADAD"/>
                </a:solidFill>
                <a:effectLst/>
                <a:latin typeface="Arial" panose="020B0604020202020204" pitchFamily="34" charset="0"/>
              </a:rPr>
              <a:t>Literal and </a:t>
            </a:r>
            <a:r>
              <a:rPr lang="es-ES" sz="2200" b="0" i="0" u="none" strike="noStrike" dirty="0" err="1">
                <a:solidFill>
                  <a:srgbClr val="ADADAD"/>
                </a:solidFill>
                <a:effectLst/>
                <a:latin typeface="Arial" panose="020B0604020202020204" pitchFamily="34" charset="0"/>
              </a:rPr>
              <a:t>symbolics</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b="0" i="0" u="none" strike="noStrike" dirty="0">
                <a:solidFill>
                  <a:srgbClr val="ADADAD"/>
                </a:solidFill>
                <a:effectLst/>
                <a:latin typeface="Arial" panose="020B0604020202020204" pitchFamily="34" charset="0"/>
              </a:rPr>
              <a:t>#define PI 3.1416</a:t>
            </a:r>
          </a:p>
          <a:p>
            <a:pPr marL="742950" lvl="1" indent="-285750" rtl="0" fontAlgn="base">
              <a:spcBef>
                <a:spcPts val="0"/>
              </a:spcBef>
              <a:spcAft>
                <a:spcPts val="100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const</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char</a:t>
            </a:r>
            <a:r>
              <a:rPr lang="es-ES" sz="2200" b="0" i="0" u="none" strike="noStrike" dirty="0">
                <a:solidFill>
                  <a:srgbClr val="ADADAD"/>
                </a:solidFill>
                <a:effectLst/>
                <a:latin typeface="Arial" panose="020B0604020202020204" pitchFamily="34" charset="0"/>
              </a:rPr>
              <a:t> c = 57;</a:t>
            </a:r>
          </a:p>
          <a:p>
            <a:pPr rtl="0" fontAlgn="base">
              <a:spcBef>
                <a:spcPts val="0"/>
              </a:spcBef>
              <a:spcAft>
                <a:spcPts val="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Prefix</a:t>
            </a:r>
            <a:r>
              <a:rPr lang="es-ES" sz="2200" b="0" i="0" u="none" strike="noStrike" dirty="0">
                <a:solidFill>
                  <a:srgbClr val="ADADAD"/>
                </a:solidFill>
                <a:effectLst/>
                <a:latin typeface="Arial" panose="020B0604020202020204" pitchFamily="34" charset="0"/>
              </a:rPr>
              <a:t> and </a:t>
            </a:r>
            <a:r>
              <a:rPr lang="es-ES" sz="2200" b="0" i="0" u="none" strike="noStrike" dirty="0" err="1">
                <a:solidFill>
                  <a:srgbClr val="ADADAD"/>
                </a:solidFill>
                <a:effectLst/>
                <a:latin typeface="Arial" panose="020B0604020202020204" pitchFamily="34" charset="0"/>
              </a:rPr>
              <a:t>subfix</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b="0" i="0" u="none" strike="noStrike" dirty="0">
                <a:solidFill>
                  <a:srgbClr val="ADADAD"/>
                </a:solidFill>
                <a:effectLst/>
                <a:latin typeface="Arial" panose="020B0604020202020204" pitchFamily="34" charset="0"/>
              </a:rPr>
              <a:t>0, 0b, 0x, </a:t>
            </a:r>
          </a:p>
          <a:p>
            <a:pPr marL="742950" lvl="1" indent="-285750" rtl="0" fontAlgn="base">
              <a:spcBef>
                <a:spcPts val="0"/>
              </a:spcBef>
              <a:spcAft>
                <a:spcPts val="1000"/>
              </a:spcAft>
              <a:buFont typeface="Arial" panose="020B0604020202020204" pitchFamily="34" charset="0"/>
              <a:buChar char="•"/>
            </a:pPr>
            <a:r>
              <a:rPr lang="es-ES" sz="2200" b="0" i="0" u="none" strike="noStrike" dirty="0">
                <a:solidFill>
                  <a:srgbClr val="ADADAD"/>
                </a:solidFill>
                <a:effectLst/>
                <a:latin typeface="Arial" panose="020B0604020202020204" pitchFamily="34" charset="0"/>
              </a:rPr>
              <a:t>U, L, UL, F</a:t>
            </a:r>
          </a:p>
          <a:p>
            <a:pPr rtl="0" fontAlgn="base">
              <a:spcBef>
                <a:spcPts val="0"/>
              </a:spcBef>
              <a:spcAft>
                <a:spcPts val="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Special</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chars</a:t>
            </a:r>
            <a:r>
              <a:rPr lang="es-ES" sz="2200" b="0" i="0" u="none" strike="noStrike" dirty="0">
                <a:solidFill>
                  <a:srgbClr val="ADADAD"/>
                </a:solidFill>
                <a:effectLst/>
                <a:latin typeface="Arial" panose="020B0604020202020204" pitchFamily="34" charset="0"/>
              </a:rPr>
              <a:t>: </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\n		// Insert new line</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\r		// Carriage return</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\t		// Insert TAB</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\b		// Backspace</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		// Insert one ‘\’</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		// Insert one ‘</a:t>
            </a:r>
          </a:p>
          <a:p>
            <a:pPr marL="742950" lvl="1" indent="-285750" fontAlgn="base">
              <a:buFont typeface="Arial" panose="020B0604020202020204" pitchFamily="34" charset="0"/>
              <a:buChar char="•"/>
            </a:pPr>
            <a:r>
              <a:rPr lang="es-ES" sz="2200">
                <a:solidFill>
                  <a:srgbClr val="ADADAD"/>
                </a:solidFill>
                <a:latin typeface="Arial" panose="020B0604020202020204" pitchFamily="34" charset="0"/>
              </a:rPr>
              <a:t>\”		// Insert one “</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\0		// NULL chacarter</a:t>
            </a:r>
            <a:endParaRPr lang="es-ES" sz="2200" dirty="0">
              <a:solidFill>
                <a:srgbClr val="ADADAD"/>
              </a:solidFill>
              <a:latin typeface="Arial" panose="020B0604020202020204" pitchFamily="34" charset="0"/>
            </a:endParaRPr>
          </a:p>
        </p:txBody>
      </p:sp>
      <p:sp>
        <p:nvSpPr>
          <p:cNvPr id="6" name="TextBox 5">
            <a:extLst>
              <a:ext uri="{FF2B5EF4-FFF2-40B4-BE49-F238E27FC236}">
                <a16:creationId xmlns:a16="http://schemas.microsoft.com/office/drawing/2014/main" id="{9EBE49BD-AC6E-4526-B934-0D4BA9454642}"/>
              </a:ext>
            </a:extLst>
          </p:cNvPr>
          <p:cNvSpPr txBox="1"/>
          <p:nvPr/>
        </p:nvSpPr>
        <p:spPr>
          <a:xfrm>
            <a:off x="6576394" y="1302231"/>
            <a:ext cx="5328592" cy="4576702"/>
          </a:xfrm>
          <a:prstGeom prst="rect">
            <a:avLst/>
          </a:prstGeom>
          <a:noFill/>
        </p:spPr>
        <p:txBody>
          <a:bodyPr wrap="square">
            <a:spAutoFit/>
          </a:bodyPr>
          <a:lstStyle/>
          <a:p>
            <a:pPr fontAlgn="base">
              <a:lnSpc>
                <a:spcPct val="150000"/>
              </a:lnSpc>
            </a:pPr>
            <a:r>
              <a:rPr lang="es-ES" sz="1400" b="0" i="0" u="none" strike="noStrike">
                <a:solidFill>
                  <a:srgbClr val="808080"/>
                </a:solidFill>
                <a:effectLst/>
                <a:latin typeface="Arial" panose="020B0604020202020204" pitchFamily="34" charset="0"/>
              </a:rPr>
              <a:t>Commands to be use with </a:t>
            </a:r>
            <a:r>
              <a:rPr lang="es-ES" sz="1400" b="1" i="0" u="none" strike="noStrike">
                <a:solidFill>
                  <a:srgbClr val="808080"/>
                </a:solidFill>
                <a:effectLst/>
                <a:latin typeface="Arial" panose="020B0604020202020204" pitchFamily="34" charset="0"/>
              </a:rPr>
              <a:t>printf() </a:t>
            </a:r>
            <a:r>
              <a:rPr lang="es-ES" sz="1400" b="0" i="0" u="none" strike="noStrike">
                <a:solidFill>
                  <a:srgbClr val="808080"/>
                </a:solidFill>
                <a:effectLst/>
                <a:latin typeface="Arial" panose="020B0604020202020204" pitchFamily="34" charset="0"/>
              </a:rPr>
              <a:t>&amp; </a:t>
            </a:r>
            <a:r>
              <a:rPr lang="es-ES" sz="1400" b="1" i="0" u="none" strike="noStrike">
                <a:solidFill>
                  <a:srgbClr val="808080"/>
                </a:solidFill>
                <a:effectLst/>
                <a:latin typeface="Arial" panose="020B0604020202020204" pitchFamily="34" charset="0"/>
              </a:rPr>
              <a:t>scanf()</a:t>
            </a:r>
            <a:endParaRPr lang="es-ES" sz="1400" b="0" i="0" u="none" strike="noStrike">
              <a:solidFill>
                <a:srgbClr val="808080"/>
              </a:solidFill>
              <a:effectLst/>
              <a:latin typeface="Arial" panose="020B0604020202020204" pitchFamily="34" charset="0"/>
            </a:endParaRP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printf("%d", var_int);	// Integer</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printf("%ld", var_int);	// Long integer</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printf("%u", var_int);	// Unsigned integer</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printf("%nd", var_int);	// Integer with ‘n’ digits</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printf("%x", var_int);	// Hexadecimal</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printf("%X", var_int);	// Hexadecimal UPPERCASE</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printf("%p", var_ptr);	// Memory location in Hexa</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printf("%f", var_float);	// Float in decimal notation</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printf("%4.2f", var_float);	// Float with 4 digits + 2 decimal</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printf("%e", var_float);	// Float in exponential format</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printf("%g", var_float);	// Shorter between '%f’ and '%e'</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printf("%c", var_char);	// Character</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printf("%s", var_string);	// String</a:t>
            </a:r>
            <a:endParaRPr lang="es-ES" sz="1400" b="0" i="0" u="none" strike="noStrike" dirty="0">
              <a:solidFill>
                <a:srgbClr val="808080"/>
              </a:solidFill>
              <a:effectLst/>
              <a:latin typeface="Arial" panose="020B0604020202020204" pitchFamily="34" charset="0"/>
            </a:endParaRPr>
          </a:p>
        </p:txBody>
      </p:sp>
    </p:spTree>
    <p:extLst>
      <p:ext uri="{BB962C8B-B14F-4D97-AF65-F5344CB8AC3E}">
        <p14:creationId xmlns:p14="http://schemas.microsoft.com/office/powerpoint/2010/main" val="4072369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02424D-4A66-453B-9DE0-1CCD2222D9E1}"/>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AFD2F849-2C51-4166-B0ED-9B3D793E049D}"/>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A192930-AD0C-430A-A21D-ED39C315B92B}"/>
              </a:ext>
            </a:extLst>
          </p:cNvPr>
          <p:cNvSpPr>
            <a:spLocks noGrp="1"/>
          </p:cNvSpPr>
          <p:nvPr>
            <p:ph type="sldNum" sz="quarter" idx="21"/>
          </p:nvPr>
        </p:nvSpPr>
        <p:spPr/>
        <p:txBody>
          <a:bodyPr/>
          <a:lstStyle/>
          <a:p>
            <a:fld id="{0D46BA1D-85D8-4A66-B78C-46ED6382B9BC}" type="slidenum">
              <a:rPr lang="en-US" noProof="0" smtClean="0"/>
              <a:pPr/>
              <a:t>13</a:t>
            </a:fld>
            <a:endParaRPr lang="en-US" noProof="0" dirty="0"/>
          </a:p>
        </p:txBody>
      </p:sp>
      <p:sp>
        <p:nvSpPr>
          <p:cNvPr id="5" name="Title 4">
            <a:extLst>
              <a:ext uri="{FF2B5EF4-FFF2-40B4-BE49-F238E27FC236}">
                <a16:creationId xmlns:a16="http://schemas.microsoft.com/office/drawing/2014/main" id="{C7F3D65B-C2EF-4830-A426-B60D689F3DE7}"/>
              </a:ext>
            </a:extLst>
          </p:cNvPr>
          <p:cNvSpPr>
            <a:spLocks noGrp="1"/>
          </p:cNvSpPr>
          <p:nvPr>
            <p:ph type="title"/>
          </p:nvPr>
        </p:nvSpPr>
        <p:spPr/>
        <p:txBody>
          <a:bodyPr/>
          <a:lstStyle/>
          <a:p>
            <a:r>
              <a:rPr lang="en-GB" dirty="0"/>
              <a:t>Arithmetic operators</a:t>
            </a:r>
          </a:p>
        </p:txBody>
      </p:sp>
      <p:sp>
        <p:nvSpPr>
          <p:cNvPr id="7" name="TextBox 6">
            <a:extLst>
              <a:ext uri="{FF2B5EF4-FFF2-40B4-BE49-F238E27FC236}">
                <a16:creationId xmlns:a16="http://schemas.microsoft.com/office/drawing/2014/main" id="{5E4EA5E2-1D20-4C91-A959-D48FE027C64F}"/>
              </a:ext>
            </a:extLst>
          </p:cNvPr>
          <p:cNvSpPr txBox="1"/>
          <p:nvPr/>
        </p:nvSpPr>
        <p:spPr>
          <a:xfrm>
            <a:off x="407368" y="863636"/>
            <a:ext cx="7632848" cy="1831271"/>
          </a:xfrm>
          <a:prstGeom prst="rect">
            <a:avLst/>
          </a:prstGeom>
          <a:noFill/>
        </p:spPr>
        <p:txBody>
          <a:bodyPr wrap="square">
            <a:spAutoFit/>
          </a:bodyPr>
          <a:lstStyle/>
          <a:p>
            <a:pPr rtl="0" fontAlgn="base">
              <a:spcBef>
                <a:spcPts val="0"/>
              </a:spcBef>
              <a:spcAft>
                <a:spcPts val="100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Arithmetic</a:t>
            </a:r>
            <a:r>
              <a:rPr lang="es-ES" sz="2200" b="0" i="0" u="none" strike="noStrike" dirty="0">
                <a:solidFill>
                  <a:srgbClr val="ADADAD"/>
                </a:solidFill>
                <a:effectLst/>
                <a:latin typeface="Arial" panose="020B0604020202020204" pitchFamily="34" charset="0"/>
              </a:rPr>
              <a:t>: +, -, *, /, %, ++, --</a:t>
            </a:r>
          </a:p>
          <a:p>
            <a:pPr rtl="0" fontAlgn="base">
              <a:spcBef>
                <a:spcPts val="0"/>
              </a:spcBef>
              <a:spcAft>
                <a:spcPts val="100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Assignment</a:t>
            </a:r>
            <a:r>
              <a:rPr lang="es-ES" sz="2200" b="0" i="0" u="none" strike="noStrike">
                <a:solidFill>
                  <a:srgbClr val="ADADAD"/>
                </a:solidFill>
                <a:effectLst/>
                <a:latin typeface="Arial" panose="020B0604020202020204" pitchFamily="34" charset="0"/>
              </a:rPr>
              <a:t>: =, </a:t>
            </a:r>
            <a:r>
              <a:rPr lang="es-ES" sz="2200">
                <a:solidFill>
                  <a:srgbClr val="ADADAD"/>
                </a:solidFill>
                <a:latin typeface="Arial" panose="020B0604020202020204" pitchFamily="34" charset="0"/>
              </a:rPr>
              <a:t>+=, -=, *=, /=, %=</a:t>
            </a:r>
            <a:endParaRPr lang="es-ES" sz="2200" dirty="0">
              <a:solidFill>
                <a:srgbClr val="ADADAD"/>
              </a:solidFill>
              <a:latin typeface="Arial" panose="020B0604020202020204" pitchFamily="34" charset="0"/>
            </a:endParaRPr>
          </a:p>
          <a:p>
            <a:pPr rtl="0" fontAlgn="base">
              <a:spcBef>
                <a:spcPts val="0"/>
              </a:spcBef>
              <a:spcAft>
                <a:spcPts val="1000"/>
              </a:spcAft>
              <a:buFont typeface="Arial" panose="020B0604020202020204" pitchFamily="34" charset="0"/>
              <a:buChar char="•"/>
            </a:pPr>
            <a:r>
              <a:rPr lang="es-ES" sz="2200" b="0" i="0" u="none" strike="noStrike">
                <a:solidFill>
                  <a:srgbClr val="ADADAD"/>
                </a:solidFill>
                <a:effectLst/>
                <a:latin typeface="Arial" panose="020B0604020202020204" pitchFamily="34" charset="0"/>
              </a:rPr>
              <a:t>Logical </a:t>
            </a:r>
            <a:r>
              <a:rPr lang="es-ES" sz="2200" b="0" i="0" u="none" strike="noStrike" dirty="0" err="1">
                <a:solidFill>
                  <a:srgbClr val="ADADAD"/>
                </a:solidFill>
                <a:effectLst/>
                <a:latin typeface="Arial" panose="020B0604020202020204" pitchFamily="34" charset="0"/>
              </a:rPr>
              <a:t>comparison</a:t>
            </a:r>
            <a:r>
              <a:rPr lang="es-ES" sz="2200" b="0" i="0" u="none" strike="noStrike" dirty="0">
                <a:solidFill>
                  <a:srgbClr val="ADADAD"/>
                </a:solidFill>
                <a:effectLst/>
                <a:latin typeface="Arial" panose="020B0604020202020204" pitchFamily="34" charset="0"/>
              </a:rPr>
              <a:t>: &lt;, &lt;=, &gt;, &gt;=, !=, ==, &amp;&amp;, ||, !</a:t>
            </a:r>
          </a:p>
          <a:p>
            <a:pPr rtl="0" fontAlgn="base">
              <a:spcBef>
                <a:spcPts val="0"/>
              </a:spcBef>
              <a:spcAft>
                <a:spcPts val="1000"/>
              </a:spcAft>
              <a:buFont typeface="Arial" panose="020B0604020202020204" pitchFamily="34" charset="0"/>
              <a:buChar char="•"/>
            </a:pPr>
            <a:r>
              <a:rPr lang="es-ES" sz="2200" b="0" i="0" u="none" strike="noStrike">
                <a:solidFill>
                  <a:srgbClr val="ADADAD"/>
                </a:solidFill>
                <a:effectLst/>
                <a:latin typeface="Arial" panose="020B0604020202020204" pitchFamily="34" charset="0"/>
              </a:rPr>
              <a:t>Logical bit-level: </a:t>
            </a:r>
            <a:r>
              <a:rPr lang="es-ES" sz="2200" b="0" i="0" u="none" strike="noStrike" dirty="0">
                <a:solidFill>
                  <a:srgbClr val="ADADAD"/>
                </a:solidFill>
                <a:effectLst/>
                <a:latin typeface="Arial" panose="020B0604020202020204" pitchFamily="34" charset="0"/>
              </a:rPr>
              <a:t>&lt;&lt;, &lt;&lt;=, &gt;&gt;, &gt;&gt;=, &amp;, &amp;=, |, |=, ^, ^=, ~</a:t>
            </a:r>
          </a:p>
        </p:txBody>
      </p:sp>
      <p:cxnSp>
        <p:nvCxnSpPr>
          <p:cNvPr id="8" name="Straight Connector 7">
            <a:extLst>
              <a:ext uri="{FF2B5EF4-FFF2-40B4-BE49-F238E27FC236}">
                <a16:creationId xmlns:a16="http://schemas.microsoft.com/office/drawing/2014/main" id="{C1068D61-B7D5-4B0B-BAC0-CC46D3C6A9FF}"/>
              </a:ext>
            </a:extLst>
          </p:cNvPr>
          <p:cNvCxnSpPr/>
          <p:nvPr/>
        </p:nvCxnSpPr>
        <p:spPr>
          <a:xfrm>
            <a:off x="623392" y="2670112"/>
            <a:ext cx="1872208" cy="0"/>
          </a:xfrm>
          <a:prstGeom prst="line">
            <a:avLst/>
          </a:prstGeom>
          <a:ln w="19050">
            <a:solidFill>
              <a:srgbClr val="80808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737737E-E62A-41B7-9CC7-28E6A404D863}"/>
              </a:ext>
            </a:extLst>
          </p:cNvPr>
          <p:cNvSpPr txBox="1"/>
          <p:nvPr/>
        </p:nvSpPr>
        <p:spPr>
          <a:xfrm>
            <a:off x="4727848" y="2925357"/>
            <a:ext cx="6696744" cy="3554819"/>
          </a:xfrm>
          <a:prstGeom prst="rect">
            <a:avLst/>
          </a:prstGeom>
          <a:noFill/>
        </p:spPr>
        <p:txBody>
          <a:bodyPr wrap="square">
            <a:spAutoFit/>
          </a:bodyPr>
          <a:lstStyle/>
          <a:p>
            <a:pPr rtl="0" fontAlgn="base">
              <a:spcBef>
                <a:spcPts val="0"/>
              </a:spcBef>
              <a:spcAft>
                <a:spcPts val="600"/>
              </a:spcAft>
            </a:pPr>
            <a:r>
              <a:rPr lang="es-ES" sz="1800" b="0" i="0" u="none" strike="noStrike">
                <a:solidFill>
                  <a:srgbClr val="808080"/>
                </a:solidFill>
                <a:effectLst/>
                <a:latin typeface="Arial" panose="020B0604020202020204" pitchFamily="34" charset="0"/>
              </a:rPr>
              <a:t>Use in Embedded Systems:</a:t>
            </a:r>
          </a:p>
          <a:p>
            <a:pPr marL="285750" indent="-285750" rtl="0" fontAlgn="base">
              <a:spcBef>
                <a:spcPts val="0"/>
              </a:spcBef>
              <a:spcAft>
                <a:spcPts val="600"/>
              </a:spcAft>
              <a:buFont typeface="Arial" panose="020B0604020202020204" pitchFamily="34" charset="0"/>
              <a:buChar char="•"/>
            </a:pPr>
            <a:r>
              <a:rPr lang="es-ES" sz="1800" b="0" i="0" u="none" strike="noStrike">
                <a:solidFill>
                  <a:srgbClr val="808080"/>
                </a:solidFill>
                <a:effectLst/>
                <a:latin typeface="Arial" panose="020B0604020202020204" pitchFamily="34" charset="0"/>
              </a:rPr>
              <a:t>Set a bit in a variable:</a:t>
            </a:r>
          </a:p>
          <a:p>
            <a:pPr rtl="0" fontAlgn="base">
              <a:spcBef>
                <a:spcPts val="0"/>
              </a:spcBef>
              <a:spcAft>
                <a:spcPts val="600"/>
              </a:spcAft>
            </a:pPr>
            <a:r>
              <a:rPr lang="es-ES" sz="1800" b="0" i="0" u="none" strike="noStrike">
                <a:solidFill>
                  <a:srgbClr val="808080"/>
                </a:solidFill>
                <a:effectLst/>
                <a:latin typeface="Arial" panose="020B0604020202020204" pitchFamily="34" charset="0"/>
              </a:rPr>
              <a:t>	variable |= (1 &lt;&lt; index);</a:t>
            </a:r>
          </a:p>
          <a:p>
            <a:pPr marL="285750" indent="-285750" rtl="0" fontAlgn="base">
              <a:spcBef>
                <a:spcPts val="0"/>
              </a:spcBef>
              <a:spcAft>
                <a:spcPts val="600"/>
              </a:spcAft>
              <a:buFont typeface="Arial" panose="020B0604020202020204" pitchFamily="34" charset="0"/>
              <a:buChar char="•"/>
            </a:pPr>
            <a:r>
              <a:rPr lang="es-ES" sz="1800" b="0" i="0" u="none" strike="noStrike">
                <a:solidFill>
                  <a:srgbClr val="808080"/>
                </a:solidFill>
                <a:effectLst/>
                <a:latin typeface="Arial" panose="020B0604020202020204" pitchFamily="34" charset="0"/>
              </a:rPr>
              <a:t>Reset a bit from a variable:</a:t>
            </a:r>
          </a:p>
          <a:p>
            <a:pPr rtl="0" fontAlgn="base">
              <a:spcBef>
                <a:spcPts val="0"/>
              </a:spcBef>
              <a:spcAft>
                <a:spcPts val="600"/>
              </a:spcAft>
            </a:pPr>
            <a:r>
              <a:rPr lang="es-ES" sz="1800" b="0" i="0" u="none" strike="noStrike">
                <a:solidFill>
                  <a:srgbClr val="808080"/>
                </a:solidFill>
                <a:effectLst/>
                <a:latin typeface="Arial" panose="020B0604020202020204" pitchFamily="34" charset="0"/>
              </a:rPr>
              <a:t>	variable &amp;= ~(1 &lt;&lt; index);</a:t>
            </a:r>
          </a:p>
          <a:p>
            <a:pPr marL="285750" indent="-285750" rtl="0" fontAlgn="base">
              <a:spcBef>
                <a:spcPts val="0"/>
              </a:spcBef>
              <a:spcAft>
                <a:spcPts val="600"/>
              </a:spcAft>
              <a:buFont typeface="Arial" panose="020B0604020202020204" pitchFamily="34" charset="0"/>
              <a:buChar char="•"/>
            </a:pPr>
            <a:r>
              <a:rPr lang="es-ES" sz="1800" b="0" i="0" u="none" strike="noStrike">
                <a:solidFill>
                  <a:srgbClr val="808080"/>
                </a:solidFill>
                <a:effectLst/>
                <a:latin typeface="Arial" panose="020B0604020202020204" pitchFamily="34" charset="0"/>
              </a:rPr>
              <a:t>Toggle a bit from a variable:</a:t>
            </a:r>
          </a:p>
          <a:p>
            <a:pPr rtl="0" fontAlgn="base">
              <a:spcBef>
                <a:spcPts val="0"/>
              </a:spcBef>
              <a:spcAft>
                <a:spcPts val="600"/>
              </a:spcAft>
            </a:pPr>
            <a:r>
              <a:rPr lang="es-ES" sz="1800" b="0" i="0" u="none" strike="noStrike">
                <a:solidFill>
                  <a:srgbClr val="808080"/>
                </a:solidFill>
                <a:effectLst/>
                <a:latin typeface="Arial" panose="020B0604020202020204" pitchFamily="34" charset="0"/>
              </a:rPr>
              <a:t>	variable ^= (1 &lt;&lt; index);</a:t>
            </a:r>
          </a:p>
          <a:p>
            <a:pPr marL="285750" indent="-285750" rtl="0" fontAlgn="base">
              <a:spcBef>
                <a:spcPts val="0"/>
              </a:spcBef>
              <a:spcAft>
                <a:spcPts val="600"/>
              </a:spcAft>
              <a:buFont typeface="Arial" panose="020B0604020202020204" pitchFamily="34" charset="0"/>
              <a:buChar char="•"/>
            </a:pPr>
            <a:r>
              <a:rPr lang="es-ES" sz="1800" b="0" i="0" u="none" strike="noStrike">
                <a:solidFill>
                  <a:srgbClr val="808080"/>
                </a:solidFill>
                <a:effectLst/>
                <a:latin typeface="Arial" panose="020B0604020202020204" pitchFamily="34" charset="0"/>
              </a:rPr>
              <a:t>Check a bit from a variable:</a:t>
            </a:r>
          </a:p>
          <a:p>
            <a:pPr rtl="0" fontAlgn="base">
              <a:spcBef>
                <a:spcPts val="0"/>
              </a:spcBef>
              <a:spcAft>
                <a:spcPts val="600"/>
              </a:spcAft>
            </a:pPr>
            <a:r>
              <a:rPr lang="es-ES" sz="1800" b="0" i="0" u="none" strike="noStrike">
                <a:solidFill>
                  <a:srgbClr val="808080"/>
                </a:solidFill>
                <a:effectLst/>
                <a:latin typeface="Arial" panose="020B0604020202020204" pitchFamily="34" charset="0"/>
              </a:rPr>
              <a:t>	bit = variable &amp; (1 &lt;&lt; index);	// Option #1</a:t>
            </a:r>
          </a:p>
          <a:p>
            <a:pPr rtl="0" fontAlgn="base">
              <a:spcBef>
                <a:spcPts val="0"/>
              </a:spcBef>
              <a:spcAft>
                <a:spcPts val="600"/>
              </a:spcAft>
            </a:pPr>
            <a:r>
              <a:rPr lang="es-ES" sz="1800" b="0" i="0" u="none" strike="noStrike">
                <a:solidFill>
                  <a:srgbClr val="808080"/>
                </a:solidFill>
                <a:effectLst/>
                <a:latin typeface="Arial" panose="020B0604020202020204" pitchFamily="34" charset="0"/>
              </a:rPr>
              <a:t>	bit = (variable &gt;&gt; index) &amp; 0x01;	// Option #2</a:t>
            </a:r>
            <a:endParaRPr lang="es-ES" sz="1800" b="0" i="0" u="none" strike="noStrike" dirty="0">
              <a:solidFill>
                <a:srgbClr val="808080"/>
              </a:solidFill>
              <a:effectLst/>
              <a:latin typeface="Arial" panose="020B0604020202020204" pitchFamily="34" charset="0"/>
            </a:endParaRPr>
          </a:p>
        </p:txBody>
      </p:sp>
      <p:cxnSp>
        <p:nvCxnSpPr>
          <p:cNvPr id="14" name="Straight Arrow Connector 13">
            <a:extLst>
              <a:ext uri="{FF2B5EF4-FFF2-40B4-BE49-F238E27FC236}">
                <a16:creationId xmlns:a16="http://schemas.microsoft.com/office/drawing/2014/main" id="{F457D3A0-547B-49E0-A688-D5A6A8672285}"/>
              </a:ext>
            </a:extLst>
          </p:cNvPr>
          <p:cNvCxnSpPr/>
          <p:nvPr/>
        </p:nvCxnSpPr>
        <p:spPr>
          <a:xfrm>
            <a:off x="2495600" y="2670112"/>
            <a:ext cx="2232248" cy="398848"/>
          </a:xfrm>
          <a:prstGeom prst="straightConnector1">
            <a:avLst/>
          </a:prstGeom>
          <a:ln w="19050">
            <a:solidFill>
              <a:srgbClr val="80808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043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D1003-9255-4705-A813-2C15FDE4472A}"/>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073122DA-EA63-4988-855E-4F26279B35A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6F21256-E2D0-4415-8C5E-080D1E4A03CD}"/>
              </a:ext>
            </a:extLst>
          </p:cNvPr>
          <p:cNvSpPr>
            <a:spLocks noGrp="1"/>
          </p:cNvSpPr>
          <p:nvPr>
            <p:ph type="sldNum" sz="quarter" idx="21"/>
          </p:nvPr>
        </p:nvSpPr>
        <p:spPr/>
        <p:txBody>
          <a:bodyPr/>
          <a:lstStyle/>
          <a:p>
            <a:fld id="{0D46BA1D-85D8-4A66-B78C-46ED6382B9BC}" type="slidenum">
              <a:rPr lang="en-US" noProof="0" smtClean="0"/>
              <a:pPr/>
              <a:t>14</a:t>
            </a:fld>
            <a:endParaRPr lang="en-US" noProof="0" dirty="0"/>
          </a:p>
        </p:txBody>
      </p:sp>
      <p:sp>
        <p:nvSpPr>
          <p:cNvPr id="5" name="Title 4">
            <a:extLst>
              <a:ext uri="{FF2B5EF4-FFF2-40B4-BE49-F238E27FC236}">
                <a16:creationId xmlns:a16="http://schemas.microsoft.com/office/drawing/2014/main" id="{9B227CE4-4BEF-49F5-9FD4-243B6BDF1B15}"/>
              </a:ext>
            </a:extLst>
          </p:cNvPr>
          <p:cNvSpPr>
            <a:spLocks noGrp="1"/>
          </p:cNvSpPr>
          <p:nvPr>
            <p:ph type="title"/>
          </p:nvPr>
        </p:nvSpPr>
        <p:spPr/>
        <p:txBody>
          <a:bodyPr/>
          <a:lstStyle/>
          <a:p>
            <a:r>
              <a:rPr lang="en-GB" dirty="0"/>
              <a:t>Functions</a:t>
            </a:r>
          </a:p>
        </p:txBody>
      </p:sp>
      <p:sp>
        <p:nvSpPr>
          <p:cNvPr id="9" name="TextBox 8">
            <a:extLst>
              <a:ext uri="{FF2B5EF4-FFF2-40B4-BE49-F238E27FC236}">
                <a16:creationId xmlns:a16="http://schemas.microsoft.com/office/drawing/2014/main" id="{87627A2D-27E7-493D-9E93-B5DFC467D01A}"/>
              </a:ext>
            </a:extLst>
          </p:cNvPr>
          <p:cNvSpPr txBox="1"/>
          <p:nvPr/>
        </p:nvSpPr>
        <p:spPr>
          <a:xfrm>
            <a:off x="455744" y="765175"/>
            <a:ext cx="11202007" cy="6032421"/>
          </a:xfrm>
          <a:prstGeom prst="rect">
            <a:avLst/>
          </a:prstGeom>
          <a:noFill/>
        </p:spPr>
        <p:txBody>
          <a:bodyPr wrap="square">
            <a:spAutoFit/>
          </a:bodyPr>
          <a:lstStyle/>
          <a:p>
            <a:pPr rtl="0" fontAlgn="base">
              <a:spcBef>
                <a:spcPts val="0"/>
              </a:spcBef>
              <a:spcAft>
                <a:spcPts val="1000"/>
              </a:spcAft>
              <a:buFont typeface="Arial" panose="020B0604020202020204" pitchFamily="34" charset="0"/>
              <a:buChar char="•"/>
            </a:pPr>
            <a:r>
              <a:rPr lang="es-ES" dirty="0" err="1">
                <a:solidFill>
                  <a:srgbClr val="ADADAD"/>
                </a:solidFill>
                <a:latin typeface="Arial" panose="020B0604020202020204" pitchFamily="34" charset="0"/>
              </a:rPr>
              <a:t>Allows</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to</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keep</a:t>
            </a:r>
            <a:r>
              <a:rPr lang="es-ES" dirty="0">
                <a:solidFill>
                  <a:srgbClr val="ADADAD"/>
                </a:solidFill>
                <a:latin typeface="Arial" panose="020B0604020202020204" pitchFamily="34" charset="0"/>
              </a:rPr>
              <a:t> a </a:t>
            </a:r>
            <a:r>
              <a:rPr lang="es-ES" dirty="0" err="1">
                <a:solidFill>
                  <a:srgbClr val="ADADAD"/>
                </a:solidFill>
                <a:latin typeface="Arial" panose="020B0604020202020204" pitchFamily="34" charset="0"/>
              </a:rPr>
              <a:t>better</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code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visibility</a:t>
            </a:r>
            <a:r>
              <a:rPr lang="es-ES" sz="2400" b="0" i="0" u="none" strike="noStrike" dirty="0">
                <a:solidFill>
                  <a:srgbClr val="ADADAD"/>
                </a:solidFill>
                <a:effectLst/>
                <a:latin typeface="Arial" panose="020B0604020202020204" pitchFamily="34" charset="0"/>
              </a:rPr>
              <a:t>.</a:t>
            </a:r>
            <a:endParaRPr lang="es-ES" dirty="0">
              <a:solidFill>
                <a:srgbClr val="ADADAD"/>
              </a:solidFill>
              <a:latin typeface="Arial" panose="020B0604020202020204" pitchFamily="34" charset="0"/>
            </a:endParaRPr>
          </a:p>
          <a:p>
            <a:pPr rtl="0" fontAlgn="base">
              <a:spcBef>
                <a:spcPts val="0"/>
              </a:spcBef>
              <a:spcAft>
                <a:spcPts val="100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If</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used</a:t>
            </a:r>
            <a:r>
              <a:rPr lang="es-ES" sz="2400" b="0" i="0" u="none" strike="noStrike" dirty="0">
                <a:solidFill>
                  <a:srgbClr val="ADADAD"/>
                </a:solidFill>
                <a:effectLst/>
                <a:latin typeface="Arial" panose="020B0604020202020204" pitchFamily="34" charset="0"/>
              </a:rPr>
              <a:t> </a:t>
            </a:r>
            <a:r>
              <a:rPr lang="es-ES" dirty="0" err="1">
                <a:solidFill>
                  <a:srgbClr val="ADADAD"/>
                </a:solidFill>
                <a:latin typeface="Arial" panose="020B0604020202020204" pitchFamily="34" charset="0"/>
              </a:rPr>
              <a:t>correctly</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will</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allow</a:t>
            </a:r>
            <a:r>
              <a:rPr lang="es-ES" dirty="0">
                <a:solidFill>
                  <a:srgbClr val="ADADAD"/>
                </a:solidFill>
                <a:latin typeface="Arial" panose="020B0604020202020204" pitchFamily="34" charset="0"/>
              </a:rPr>
              <a:t> re use.</a:t>
            </a:r>
          </a:p>
          <a:p>
            <a:pPr rtl="0" fontAlgn="base">
              <a:spcBef>
                <a:spcPts val="0"/>
              </a:spcBef>
              <a:spcAft>
                <a:spcPts val="100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Code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encapsulation</a:t>
            </a:r>
            <a:r>
              <a:rPr lang="es-ES" sz="2400" b="0" i="0" u="none" strike="noStrike" dirty="0">
                <a:solidFill>
                  <a:srgbClr val="ADADAD"/>
                </a:solidFill>
                <a:effectLst/>
                <a:latin typeface="Arial" panose="020B0604020202020204" pitchFamily="34" charset="0"/>
              </a:rPr>
              <a:t> and </a:t>
            </a:r>
            <a:r>
              <a:rPr lang="es-ES" sz="2400" b="0" i="0" u="none" strike="noStrike" dirty="0" err="1">
                <a:solidFill>
                  <a:srgbClr val="ADADAD"/>
                </a:solidFill>
                <a:effectLst/>
                <a:latin typeface="Arial" panose="020B0604020202020204" pitchFamily="34" charset="0"/>
              </a:rPr>
              <a:t>abstraction</a:t>
            </a:r>
            <a:r>
              <a:rPr lang="es-ES" sz="2400" b="0" i="0" u="none" strike="noStrike" dirty="0">
                <a:solidFill>
                  <a:srgbClr val="ADADAD"/>
                </a:solidFill>
                <a:effectLst/>
                <a:latin typeface="Arial" panose="020B0604020202020204" pitchFamily="34" charset="0"/>
              </a:rPr>
              <a:t>.</a:t>
            </a:r>
          </a:p>
          <a:p>
            <a:pPr rtl="0" fontAlgn="base">
              <a:spcBef>
                <a:spcPts val="0"/>
              </a:spcBef>
              <a:spcAft>
                <a:spcPts val="100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Functions</a:t>
            </a:r>
            <a:r>
              <a:rPr lang="es-ES" sz="2400" b="0" i="0" u="none" strike="noStrike" dirty="0">
                <a:solidFill>
                  <a:srgbClr val="ADADAD"/>
                </a:solidFill>
                <a:effectLst/>
                <a:latin typeface="Arial" panose="020B0604020202020204" pitchFamily="34" charset="0"/>
              </a:rPr>
              <a:t> </a:t>
            </a:r>
            <a:r>
              <a:rPr lang="es-ES" dirty="0">
                <a:solidFill>
                  <a:srgbClr val="ADADAD"/>
                </a:solidFill>
                <a:latin typeface="Arial" panose="020B0604020202020204" pitchFamily="34" charset="0"/>
              </a:rPr>
              <a:t>can </a:t>
            </a:r>
            <a:r>
              <a:rPr lang="es-ES" dirty="0" err="1">
                <a:solidFill>
                  <a:srgbClr val="ADADAD"/>
                </a:solidFill>
                <a:latin typeface="Arial" panose="020B0604020202020204" pitchFamily="34" charset="0"/>
              </a:rPr>
              <a:t>accept</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parameter</a:t>
            </a:r>
            <a:r>
              <a:rPr lang="es-ES" dirty="0">
                <a:solidFill>
                  <a:srgbClr val="ADADAD"/>
                </a:solidFill>
                <a:latin typeface="Arial" panose="020B0604020202020204" pitchFamily="34" charset="0"/>
              </a:rPr>
              <a:t> and can </a:t>
            </a:r>
            <a:r>
              <a:rPr lang="es-ES" dirty="0" err="1">
                <a:solidFill>
                  <a:srgbClr val="ADADAD"/>
                </a:solidFill>
                <a:latin typeface="Arial" panose="020B0604020202020204" pitchFamily="34" charset="0"/>
              </a:rPr>
              <a:t>return</a:t>
            </a:r>
            <a:r>
              <a:rPr lang="es-ES" dirty="0">
                <a:solidFill>
                  <a:srgbClr val="ADADAD"/>
                </a:solidFill>
                <a:latin typeface="Arial" panose="020B0604020202020204" pitchFamily="34" charset="0"/>
              </a:rPr>
              <a:t> a </a:t>
            </a:r>
            <a:r>
              <a:rPr lang="es-ES" dirty="0" err="1">
                <a:solidFill>
                  <a:srgbClr val="ADADAD"/>
                </a:solidFill>
                <a:latin typeface="Arial" panose="020B0604020202020204" pitchFamily="34" charset="0"/>
              </a:rPr>
              <a:t>value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Parameter</a:t>
            </a:r>
            <a:r>
              <a:rPr lang="es-ES" dirty="0">
                <a:solidFill>
                  <a:srgbClr val="ADADAD"/>
                </a:solidFill>
                <a:latin typeface="Arial" panose="020B0604020202020204" pitchFamily="34" charset="0"/>
              </a:rPr>
              <a:t> and </a:t>
            </a:r>
            <a:r>
              <a:rPr lang="es-ES" dirty="0" err="1">
                <a:solidFill>
                  <a:srgbClr val="ADADAD"/>
                </a:solidFill>
                <a:latin typeface="Arial" panose="020B0604020202020204" pitchFamily="34" charset="0"/>
              </a:rPr>
              <a:t>return</a:t>
            </a:r>
            <a:r>
              <a:rPr lang="es-ES" dirty="0">
                <a:solidFill>
                  <a:srgbClr val="ADADAD"/>
                </a:solidFill>
                <a:latin typeface="Arial" panose="020B0604020202020204" pitchFamily="34" charset="0"/>
              </a:rPr>
              <a:t> can be </a:t>
            </a:r>
            <a:r>
              <a:rPr lang="es-ES" dirty="0" err="1">
                <a:solidFill>
                  <a:srgbClr val="ADADAD"/>
                </a:solidFill>
                <a:latin typeface="Arial" panose="020B0604020202020204" pitchFamily="34" charset="0"/>
              </a:rPr>
              <a:t>passed</a:t>
            </a:r>
            <a:r>
              <a:rPr lang="es-ES" dirty="0">
                <a:solidFill>
                  <a:srgbClr val="ADADAD"/>
                </a:solidFill>
                <a:latin typeface="Arial" panose="020B0604020202020204" pitchFamily="34" charset="0"/>
              </a:rPr>
              <a:t> as </a:t>
            </a:r>
            <a:r>
              <a:rPr lang="es-ES" dirty="0" err="1">
                <a:solidFill>
                  <a:srgbClr val="ADADAD"/>
                </a:solidFill>
                <a:latin typeface="Arial" panose="020B0604020202020204" pitchFamily="34" charset="0"/>
              </a:rPr>
              <a:t>value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or</a:t>
            </a:r>
            <a:r>
              <a:rPr lang="es-ES" dirty="0">
                <a:solidFill>
                  <a:srgbClr val="ADADAD"/>
                </a:solidFill>
                <a:latin typeface="Arial" panose="020B0604020202020204" pitchFamily="34" charset="0"/>
              </a:rPr>
              <a:t> as </a:t>
            </a:r>
            <a:r>
              <a:rPr lang="es-ES" dirty="0" err="1">
                <a:solidFill>
                  <a:srgbClr val="ADADAD"/>
                </a:solidFill>
                <a:latin typeface="Arial" panose="020B0604020202020204" pitchFamily="34" charset="0"/>
              </a:rPr>
              <a:t>reference</a:t>
            </a:r>
            <a:r>
              <a:rPr lang="es-ES" dirty="0">
                <a:solidFill>
                  <a:srgbClr val="ADADAD"/>
                </a:solidFill>
                <a:latin typeface="Arial" panose="020B0604020202020204" pitchFamily="34" charset="0"/>
              </a:rPr>
              <a:t> (pointers).</a:t>
            </a:r>
          </a:p>
          <a:p>
            <a:pPr rtl="0" fontAlgn="base">
              <a:spcBef>
                <a:spcPts val="0"/>
              </a:spcBef>
              <a:spcAft>
                <a:spcPts val="100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Proto</a:t>
            </a:r>
            <a:r>
              <a:rPr lang="es-ES" dirty="0" err="1">
                <a:solidFill>
                  <a:srgbClr val="ADADAD"/>
                </a:solidFill>
                <a:latin typeface="Arial" panose="020B0604020202020204" pitchFamily="34" charset="0"/>
              </a:rPr>
              <a:t>type</a:t>
            </a:r>
            <a:r>
              <a:rPr lang="es-ES" dirty="0">
                <a:solidFill>
                  <a:srgbClr val="ADADAD"/>
                </a:solidFill>
                <a:latin typeface="Arial" panose="020B0604020202020204" pitchFamily="34" charset="0"/>
              </a:rPr>
              <a:t>: Used </a:t>
            </a:r>
            <a:r>
              <a:rPr lang="es-ES" dirty="0" err="1">
                <a:solidFill>
                  <a:srgbClr val="ADADAD"/>
                </a:solidFill>
                <a:latin typeface="Arial" panose="020B0604020202020204" pitchFamily="34" charset="0"/>
              </a:rPr>
              <a:t>to</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notify</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the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compiler</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about</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the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function</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characteristics</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Allows</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having</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declaration</a:t>
            </a:r>
            <a:r>
              <a:rPr lang="es-ES" dirty="0">
                <a:solidFill>
                  <a:srgbClr val="ADADAD"/>
                </a:solidFill>
                <a:latin typeface="Arial" panose="020B0604020202020204" pitchFamily="34" charset="0"/>
              </a:rPr>
              <a:t> and </a:t>
            </a:r>
            <a:r>
              <a:rPr lang="es-ES" dirty="0" err="1">
                <a:solidFill>
                  <a:srgbClr val="ADADAD"/>
                </a:solidFill>
                <a:latin typeface="Arial" panose="020B0604020202020204" pitchFamily="34" charset="0"/>
              </a:rPr>
              <a:t>source</a:t>
            </a:r>
            <a:r>
              <a:rPr lang="es-ES" dirty="0">
                <a:solidFill>
                  <a:srgbClr val="ADADAD"/>
                </a:solidFill>
                <a:latin typeface="Arial" panose="020B0604020202020204" pitchFamily="34" charset="0"/>
              </a:rPr>
              <a:t> in </a:t>
            </a:r>
            <a:r>
              <a:rPr lang="es-ES" dirty="0" err="1">
                <a:solidFill>
                  <a:srgbClr val="ADADAD"/>
                </a:solidFill>
                <a:latin typeface="Arial" panose="020B0604020202020204" pitchFamily="34" charset="0"/>
              </a:rPr>
              <a:t>different</a:t>
            </a:r>
            <a:r>
              <a:rPr lang="es-ES" dirty="0">
                <a:solidFill>
                  <a:srgbClr val="ADADAD"/>
                </a:solidFill>
                <a:latin typeface="Arial" panose="020B0604020202020204" pitchFamily="34" charset="0"/>
              </a:rPr>
              <a:t> files.</a:t>
            </a:r>
            <a:endParaRPr lang="es-ES" sz="2400" b="0" i="0" u="none" strike="noStrike" dirty="0">
              <a:solidFill>
                <a:srgbClr val="ADADAD"/>
              </a:solidFill>
              <a:effectLst/>
              <a:latin typeface="Arial" panose="020B0604020202020204" pitchFamily="34" charset="0"/>
            </a:endParaRPr>
          </a:p>
          <a:p>
            <a:pPr rtl="0" fontAlgn="base">
              <a:spcBef>
                <a:spcPts val="0"/>
              </a:spcBef>
              <a:spcAft>
                <a:spcPts val="100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Notation</a:t>
            </a:r>
            <a:r>
              <a:rPr lang="es-ES" sz="2400" b="0" i="0" u="none" strike="noStrike" dirty="0">
                <a:solidFill>
                  <a:srgbClr val="ADADAD"/>
                </a:solidFill>
                <a:effectLst/>
                <a:latin typeface="Arial" panose="020B0604020202020204" pitchFamily="34" charset="0"/>
              </a:rPr>
              <a:t>:</a:t>
            </a:r>
          </a:p>
          <a:p>
            <a:pPr marL="457200" rtl="0">
              <a:spcBef>
                <a:spcPts val="0"/>
              </a:spcBef>
              <a:spcAft>
                <a:spcPts val="0"/>
              </a:spcAft>
            </a:pPr>
            <a:r>
              <a:rPr lang="es-ES">
                <a:solidFill>
                  <a:srgbClr val="ADADAD"/>
                </a:solidFill>
                <a:latin typeface="Courier New" panose="02070309020205020404" pitchFamily="49" charset="0"/>
              </a:rPr>
              <a:t>return_type </a:t>
            </a:r>
            <a:r>
              <a:rPr lang="es-ES" sz="2400" b="0" i="0" u="none" strike="noStrike">
                <a:solidFill>
                  <a:srgbClr val="ADADAD"/>
                </a:solidFill>
                <a:effectLst/>
                <a:latin typeface="Courier New" panose="02070309020205020404" pitchFamily="49" charset="0"/>
              </a:rPr>
              <a:t>myFunction </a:t>
            </a:r>
            <a:r>
              <a:rPr lang="es-ES" sz="2400" b="0" i="0" u="none" strike="noStrike" dirty="0">
                <a:solidFill>
                  <a:srgbClr val="ADADAD"/>
                </a:solidFill>
                <a:effectLst/>
                <a:latin typeface="Courier New" panose="02070309020205020404" pitchFamily="49" charset="0"/>
              </a:rPr>
              <a:t>(</a:t>
            </a:r>
            <a:r>
              <a:rPr lang="es-ES" sz="2400" b="0" i="0" u="none" strike="noStrike" dirty="0" err="1">
                <a:solidFill>
                  <a:srgbClr val="ADADAD"/>
                </a:solidFill>
                <a:effectLst/>
                <a:latin typeface="Courier New" panose="02070309020205020404" pitchFamily="49" charset="0"/>
              </a:rPr>
              <a:t>type</a:t>
            </a:r>
            <a:r>
              <a:rPr lang="es-ES" sz="2400" b="0" i="0" u="none" strike="noStrike" dirty="0">
                <a:solidFill>
                  <a:srgbClr val="ADADAD"/>
                </a:solidFill>
                <a:effectLst/>
                <a:latin typeface="Courier New" panose="02070309020205020404" pitchFamily="49" charset="0"/>
              </a:rPr>
              <a:t> param1, ...) {</a:t>
            </a:r>
            <a:endParaRPr lang="es-ES" b="0" dirty="0">
              <a:effectLst/>
            </a:endParaRPr>
          </a:p>
          <a:p>
            <a:pPr marL="457200" rtl="0">
              <a:spcBef>
                <a:spcPts val="0"/>
              </a:spcBef>
              <a:spcAft>
                <a:spcPts val="0"/>
              </a:spcAft>
            </a:pPr>
            <a:r>
              <a:rPr lang="es-ES" sz="2400" b="0" i="0" u="none" strike="noStrike" dirty="0">
                <a:solidFill>
                  <a:srgbClr val="ADADAD"/>
                </a:solidFill>
                <a:effectLst/>
                <a:latin typeface="Courier New" panose="02070309020205020404" pitchFamily="49" charset="0"/>
              </a:rPr>
              <a:t>	</a:t>
            </a:r>
            <a:r>
              <a:rPr lang="es-ES" sz="2400" b="0" i="0" u="none" strike="noStrike" dirty="0" err="1">
                <a:solidFill>
                  <a:srgbClr val="ADADAD"/>
                </a:solidFill>
                <a:effectLst/>
                <a:latin typeface="Courier New" panose="02070309020205020404" pitchFamily="49" charset="0"/>
              </a:rPr>
              <a:t>type</a:t>
            </a:r>
            <a:r>
              <a:rPr lang="es-ES" sz="2400" b="0" i="0" u="none" strike="noStrike" dirty="0">
                <a:solidFill>
                  <a:srgbClr val="ADADAD"/>
                </a:solidFill>
                <a:effectLst/>
                <a:latin typeface="Courier New" panose="02070309020205020404" pitchFamily="49" charset="0"/>
              </a:rPr>
              <a:t> </a:t>
            </a:r>
            <a:r>
              <a:rPr lang="es-ES" sz="2400" b="0" i="0" u="none" strike="noStrike" dirty="0" err="1">
                <a:solidFill>
                  <a:srgbClr val="ADADAD"/>
                </a:solidFill>
                <a:effectLst/>
                <a:latin typeface="Courier New" panose="02070309020205020404" pitchFamily="49" charset="0"/>
              </a:rPr>
              <a:t>localVar</a:t>
            </a:r>
            <a:r>
              <a:rPr lang="es-ES" sz="2400" b="0" i="0" u="none" strike="noStrike" dirty="0">
                <a:solidFill>
                  <a:srgbClr val="ADADAD"/>
                </a:solidFill>
                <a:effectLst/>
                <a:latin typeface="Courier New" panose="02070309020205020404" pitchFamily="49" charset="0"/>
              </a:rPr>
              <a:t>;</a:t>
            </a:r>
            <a:endParaRPr lang="es-ES" b="0" dirty="0">
              <a:effectLst/>
            </a:endParaRPr>
          </a:p>
          <a:p>
            <a:pPr marL="457200" rtl="0">
              <a:spcBef>
                <a:spcPts val="0"/>
              </a:spcBef>
              <a:spcAft>
                <a:spcPts val="0"/>
              </a:spcAft>
            </a:pPr>
            <a:r>
              <a:rPr lang="es-ES" sz="2400" b="0" i="0" u="none" strike="noStrike" dirty="0">
                <a:solidFill>
                  <a:srgbClr val="ADADAD"/>
                </a:solidFill>
                <a:effectLst/>
                <a:latin typeface="Courier New" panose="02070309020205020404" pitchFamily="49" charset="0"/>
              </a:rPr>
              <a:t>	...</a:t>
            </a:r>
            <a:endParaRPr lang="es-ES" b="0" dirty="0">
              <a:effectLst/>
            </a:endParaRPr>
          </a:p>
          <a:p>
            <a:pPr marL="457200" rtl="0">
              <a:spcBef>
                <a:spcPts val="0"/>
              </a:spcBef>
              <a:spcAft>
                <a:spcPts val="0"/>
              </a:spcAft>
            </a:pPr>
            <a:r>
              <a:rPr lang="es-ES" sz="2400" b="0" i="0" u="none" strike="noStrike" dirty="0">
                <a:solidFill>
                  <a:srgbClr val="ADADAD"/>
                </a:solidFill>
                <a:effectLst/>
                <a:latin typeface="Courier New" panose="02070309020205020404" pitchFamily="49" charset="0"/>
              </a:rPr>
              <a:t>	...</a:t>
            </a:r>
          </a:p>
          <a:p>
            <a:pPr marL="457200" rtl="0">
              <a:spcBef>
                <a:spcPts val="0"/>
              </a:spcBef>
              <a:spcAft>
                <a:spcPts val="0"/>
              </a:spcAft>
            </a:pPr>
            <a:r>
              <a:rPr lang="es-ES" dirty="0">
                <a:solidFill>
                  <a:srgbClr val="ADADAD"/>
                </a:solidFill>
                <a:latin typeface="Courier New" panose="02070309020205020404" pitchFamily="49" charset="0"/>
              </a:rPr>
              <a:t>	</a:t>
            </a:r>
            <a:r>
              <a:rPr lang="es-ES" dirty="0" err="1">
                <a:solidFill>
                  <a:srgbClr val="ADADAD"/>
                </a:solidFill>
                <a:latin typeface="Courier New" panose="02070309020205020404" pitchFamily="49" charset="0"/>
              </a:rPr>
              <a:t>return</a:t>
            </a:r>
            <a:r>
              <a:rPr lang="es-ES" dirty="0">
                <a:solidFill>
                  <a:srgbClr val="ADADAD"/>
                </a:solidFill>
                <a:latin typeface="Courier New" panose="02070309020205020404" pitchFamily="49" charset="0"/>
              </a:rPr>
              <a:t> </a:t>
            </a:r>
            <a:r>
              <a:rPr lang="es-ES" dirty="0" err="1">
                <a:solidFill>
                  <a:srgbClr val="ADADAD"/>
                </a:solidFill>
                <a:latin typeface="Courier New" panose="02070309020205020404" pitchFamily="49" charset="0"/>
              </a:rPr>
              <a:t>localVar</a:t>
            </a:r>
            <a:r>
              <a:rPr lang="es-ES" dirty="0">
                <a:solidFill>
                  <a:srgbClr val="ADADAD"/>
                </a:solidFill>
                <a:latin typeface="Courier New" panose="02070309020205020404" pitchFamily="49" charset="0"/>
              </a:rPr>
              <a:t>;</a:t>
            </a:r>
            <a:endParaRPr lang="es-ES" dirty="0"/>
          </a:p>
          <a:p>
            <a:pPr marL="457200" rtl="0">
              <a:spcBef>
                <a:spcPts val="0"/>
              </a:spcBef>
              <a:spcAft>
                <a:spcPts val="0"/>
              </a:spcAft>
            </a:pPr>
            <a:r>
              <a:rPr lang="es-ES" sz="2400" b="0" i="0" u="none" strike="noStrike">
                <a:solidFill>
                  <a:srgbClr val="ADADAD"/>
                </a:solidFill>
                <a:effectLst/>
                <a:latin typeface="Courier New" panose="02070309020205020404" pitchFamily="49" charset="0"/>
              </a:rPr>
              <a:t>}</a:t>
            </a:r>
            <a:endParaRPr lang="en-GB" dirty="0"/>
          </a:p>
        </p:txBody>
      </p:sp>
    </p:spTree>
    <p:extLst>
      <p:ext uri="{BB962C8B-B14F-4D97-AF65-F5344CB8AC3E}">
        <p14:creationId xmlns:p14="http://schemas.microsoft.com/office/powerpoint/2010/main" val="2359120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E3EF88-1FCE-454E-A8DB-CE70F6E4C05A}"/>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DEE58CC8-B457-4832-B7ED-4ED0423AC090}"/>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C2A6405B-2E5A-45F5-9070-12D092235045}"/>
              </a:ext>
            </a:extLst>
          </p:cNvPr>
          <p:cNvSpPr>
            <a:spLocks noGrp="1"/>
          </p:cNvSpPr>
          <p:nvPr>
            <p:ph type="sldNum" sz="quarter" idx="21"/>
          </p:nvPr>
        </p:nvSpPr>
        <p:spPr/>
        <p:txBody>
          <a:bodyPr/>
          <a:lstStyle/>
          <a:p>
            <a:fld id="{0D46BA1D-85D8-4A66-B78C-46ED6382B9BC}" type="slidenum">
              <a:rPr lang="en-US" noProof="0" smtClean="0"/>
              <a:pPr/>
              <a:t>15</a:t>
            </a:fld>
            <a:endParaRPr lang="en-US" noProof="0" dirty="0"/>
          </a:p>
        </p:txBody>
      </p:sp>
      <p:sp>
        <p:nvSpPr>
          <p:cNvPr id="5" name="Title 4">
            <a:extLst>
              <a:ext uri="{FF2B5EF4-FFF2-40B4-BE49-F238E27FC236}">
                <a16:creationId xmlns:a16="http://schemas.microsoft.com/office/drawing/2014/main" id="{49B0BE4F-1C51-42FA-82FD-D68140F290A0}"/>
              </a:ext>
            </a:extLst>
          </p:cNvPr>
          <p:cNvSpPr>
            <a:spLocks noGrp="1"/>
          </p:cNvSpPr>
          <p:nvPr>
            <p:ph type="title"/>
          </p:nvPr>
        </p:nvSpPr>
        <p:spPr/>
        <p:txBody>
          <a:bodyPr/>
          <a:lstStyle/>
          <a:p>
            <a:r>
              <a:rPr lang="en-GB" dirty="0"/>
              <a:t>Control statements</a:t>
            </a:r>
          </a:p>
        </p:txBody>
      </p:sp>
      <p:graphicFrame>
        <p:nvGraphicFramePr>
          <p:cNvPr id="11" name="Table 11">
            <a:extLst>
              <a:ext uri="{FF2B5EF4-FFF2-40B4-BE49-F238E27FC236}">
                <a16:creationId xmlns:a16="http://schemas.microsoft.com/office/drawing/2014/main" id="{C9BF4371-3A42-4CEC-9C0A-2AB4ECAD7B57}"/>
              </a:ext>
            </a:extLst>
          </p:cNvPr>
          <p:cNvGraphicFramePr>
            <a:graphicFrameLocks noGrp="1"/>
          </p:cNvGraphicFramePr>
          <p:nvPr>
            <p:extLst>
              <p:ext uri="{D42A27DB-BD31-4B8C-83A1-F6EECF244321}">
                <p14:modId xmlns:p14="http://schemas.microsoft.com/office/powerpoint/2010/main" val="1616275653"/>
              </p:ext>
            </p:extLst>
          </p:nvPr>
        </p:nvGraphicFramePr>
        <p:xfrm>
          <a:off x="486373" y="908720"/>
          <a:ext cx="4464496" cy="4104605"/>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1512197561"/>
                    </a:ext>
                  </a:extLst>
                </a:gridCol>
                <a:gridCol w="2952328">
                  <a:extLst>
                    <a:ext uri="{9D8B030D-6E8A-4147-A177-3AD203B41FA5}">
                      <a16:colId xmlns:a16="http://schemas.microsoft.com/office/drawing/2014/main" val="2899261112"/>
                    </a:ext>
                  </a:extLst>
                </a:gridCol>
              </a:tblGrid>
              <a:tr h="447005">
                <a:tc>
                  <a:txBody>
                    <a:bodyPr/>
                    <a:lstStyle/>
                    <a:p>
                      <a:r>
                        <a:rPr lang="en-GB" sz="2000" dirty="0"/>
                        <a:t>Statement</a:t>
                      </a:r>
                      <a:endParaRPr lang="en-GB" dirty="0"/>
                    </a:p>
                  </a:txBody>
                  <a:tcPr/>
                </a:tc>
                <a:tc>
                  <a:txBody>
                    <a:bodyPr/>
                    <a:lstStyle/>
                    <a:p>
                      <a:r>
                        <a:rPr lang="en-GB" sz="2000" dirty="0"/>
                        <a:t>Notation</a:t>
                      </a:r>
                      <a:endParaRPr lang="en-GB" dirty="0"/>
                    </a:p>
                  </a:txBody>
                  <a:tcPr/>
                </a:tc>
                <a:extLst>
                  <a:ext uri="{0D108BD9-81ED-4DB2-BD59-A6C34878D82A}">
                    <a16:rowId xmlns:a16="http://schemas.microsoft.com/office/drawing/2014/main" val="365955230"/>
                  </a:ext>
                </a:extLst>
              </a:tr>
              <a:tr h="983412">
                <a:tc>
                  <a:txBody>
                    <a:bodyPr/>
                    <a:lstStyle/>
                    <a:p>
                      <a:r>
                        <a:rPr lang="en-GB" sz="1800"/>
                        <a:t>if </a:t>
                      </a:r>
                      <a:r>
                        <a:rPr lang="en-GB" sz="1800" dirty="0"/>
                        <a:t>– else</a:t>
                      </a:r>
                    </a:p>
                  </a:txBody>
                  <a:tcPr/>
                </a:tc>
                <a:tc>
                  <a:txBody>
                    <a:bodyPr/>
                    <a:lstStyle/>
                    <a:p>
                      <a:r>
                        <a:rPr lang="en-GB" sz="1200" dirty="0"/>
                        <a:t>If(condition)</a:t>
                      </a:r>
                    </a:p>
                    <a:p>
                      <a:r>
                        <a:rPr lang="en-GB" sz="1200" dirty="0"/>
                        <a:t>{</a:t>
                      </a:r>
                    </a:p>
                    <a:p>
                      <a:r>
                        <a:rPr lang="en-GB" sz="1200"/>
                        <a:t>}</a:t>
                      </a:r>
                    </a:p>
                    <a:p>
                      <a:r>
                        <a:rPr lang="en-GB" sz="1200"/>
                        <a:t>else</a:t>
                      </a:r>
                      <a:endParaRPr lang="en-GB" sz="1200" dirty="0"/>
                    </a:p>
                    <a:p>
                      <a:r>
                        <a:rPr lang="en-GB" sz="1200" dirty="0"/>
                        <a:t>{</a:t>
                      </a:r>
                    </a:p>
                    <a:p>
                      <a:r>
                        <a:rPr lang="en-GB" sz="1200" dirty="0"/>
                        <a:t>}</a:t>
                      </a:r>
                    </a:p>
                  </a:txBody>
                  <a:tcPr anchor="ctr"/>
                </a:tc>
                <a:extLst>
                  <a:ext uri="{0D108BD9-81ED-4DB2-BD59-A6C34878D82A}">
                    <a16:rowId xmlns:a16="http://schemas.microsoft.com/office/drawing/2014/main" val="1579402894"/>
                  </a:ext>
                </a:extLst>
              </a:tr>
              <a:tr h="625807">
                <a:tc>
                  <a:txBody>
                    <a:bodyPr/>
                    <a:lstStyle/>
                    <a:p>
                      <a:r>
                        <a:rPr lang="en-GB" sz="1800" dirty="0"/>
                        <a:t>do - while</a:t>
                      </a:r>
                    </a:p>
                  </a:txBody>
                  <a:tcPr/>
                </a:tc>
                <a:tc>
                  <a:txBody>
                    <a:bodyPr/>
                    <a:lstStyle/>
                    <a:p>
                      <a:r>
                        <a:rPr lang="en-GB" sz="1200" dirty="0"/>
                        <a:t>do</a:t>
                      </a:r>
                    </a:p>
                    <a:p>
                      <a:r>
                        <a:rPr lang="en-GB" sz="1200" dirty="0"/>
                        <a:t>{</a:t>
                      </a:r>
                    </a:p>
                    <a:p>
                      <a:r>
                        <a:rPr lang="en-GB" sz="1200"/>
                        <a:t>} while</a:t>
                      </a:r>
                      <a:r>
                        <a:rPr lang="en-GB" sz="1200" dirty="0"/>
                        <a:t>(condition);</a:t>
                      </a:r>
                    </a:p>
                  </a:txBody>
                  <a:tcPr anchor="ctr"/>
                </a:tc>
                <a:extLst>
                  <a:ext uri="{0D108BD9-81ED-4DB2-BD59-A6C34878D82A}">
                    <a16:rowId xmlns:a16="http://schemas.microsoft.com/office/drawing/2014/main" val="3422676551"/>
                  </a:ext>
                </a:extLst>
              </a:tr>
              <a:tr h="625807">
                <a:tc>
                  <a:txBody>
                    <a:bodyPr/>
                    <a:lstStyle/>
                    <a:p>
                      <a:r>
                        <a:rPr lang="en-GB" sz="1800" dirty="0"/>
                        <a:t>while</a:t>
                      </a:r>
                    </a:p>
                  </a:txBody>
                  <a:tcPr/>
                </a:tc>
                <a:tc>
                  <a:txBody>
                    <a:bodyPr/>
                    <a:lstStyle/>
                    <a:p>
                      <a:r>
                        <a:rPr lang="en-GB" sz="1200" dirty="0"/>
                        <a:t>while(condition)</a:t>
                      </a:r>
                    </a:p>
                    <a:p>
                      <a:r>
                        <a:rPr lang="en-GB" sz="1200" dirty="0"/>
                        <a:t>{</a:t>
                      </a:r>
                    </a:p>
                    <a:p>
                      <a:r>
                        <a:rPr lang="en-GB" sz="1200" dirty="0"/>
                        <a:t>}</a:t>
                      </a:r>
                    </a:p>
                  </a:txBody>
                  <a:tcPr anchor="ctr"/>
                </a:tc>
                <a:extLst>
                  <a:ext uri="{0D108BD9-81ED-4DB2-BD59-A6C34878D82A}">
                    <a16:rowId xmlns:a16="http://schemas.microsoft.com/office/drawing/2014/main" val="352769847"/>
                  </a:ext>
                </a:extLst>
              </a:tr>
              <a:tr h="804610">
                <a:tc>
                  <a:txBody>
                    <a:bodyPr/>
                    <a:lstStyle/>
                    <a:p>
                      <a:r>
                        <a:rPr lang="en-GB" sz="1800" dirty="0"/>
                        <a:t>for</a:t>
                      </a:r>
                    </a:p>
                  </a:txBody>
                  <a:tcPr/>
                </a:tc>
                <a:tc>
                  <a:txBody>
                    <a:bodyPr/>
                    <a:lstStyle/>
                    <a:p>
                      <a:r>
                        <a:rPr lang="en-GB" sz="1200" dirty="0"/>
                        <a:t>for(</a:t>
                      </a:r>
                      <a:r>
                        <a:rPr lang="en-GB" sz="1200"/>
                        <a:t>initial state ; end condition ; iteration)</a:t>
                      </a:r>
                    </a:p>
                    <a:p>
                      <a:endParaRPr lang="en-GB" sz="1200"/>
                    </a:p>
                    <a:p>
                      <a:r>
                        <a:rPr lang="en-GB" sz="1200" i="1"/>
                        <a:t>Example</a:t>
                      </a:r>
                      <a:endParaRPr lang="en-GB" sz="1200" i="1" dirty="0"/>
                    </a:p>
                    <a:p>
                      <a:r>
                        <a:rPr lang="en-GB" sz="1200" dirty="0"/>
                        <a:t>for(x</a:t>
                      </a:r>
                      <a:r>
                        <a:rPr lang="en-GB" sz="1200"/>
                        <a:t>=0 ; x &lt; 10 ; x</a:t>
                      </a:r>
                      <a:r>
                        <a:rPr lang="en-GB" sz="1200" dirty="0"/>
                        <a:t>++)</a:t>
                      </a:r>
                    </a:p>
                    <a:p>
                      <a:r>
                        <a:rPr lang="en-GB" sz="1200" dirty="0"/>
                        <a:t>{</a:t>
                      </a:r>
                    </a:p>
                    <a:p>
                      <a:r>
                        <a:rPr lang="en-GB" sz="1200" dirty="0"/>
                        <a:t>}</a:t>
                      </a:r>
                    </a:p>
                  </a:txBody>
                  <a:tcPr anchor="ctr"/>
                </a:tc>
                <a:extLst>
                  <a:ext uri="{0D108BD9-81ED-4DB2-BD59-A6C34878D82A}">
                    <a16:rowId xmlns:a16="http://schemas.microsoft.com/office/drawing/2014/main" val="2497151051"/>
                  </a:ext>
                </a:extLst>
              </a:tr>
            </a:tbl>
          </a:graphicData>
        </a:graphic>
      </p:graphicFrame>
      <p:graphicFrame>
        <p:nvGraphicFramePr>
          <p:cNvPr id="6" name="Table 11">
            <a:extLst>
              <a:ext uri="{FF2B5EF4-FFF2-40B4-BE49-F238E27FC236}">
                <a16:creationId xmlns:a16="http://schemas.microsoft.com/office/drawing/2014/main" id="{AC4F2BD1-1A7D-44DF-8F10-D4E44FA27E86}"/>
              </a:ext>
            </a:extLst>
          </p:cNvPr>
          <p:cNvGraphicFramePr>
            <a:graphicFrameLocks noGrp="1"/>
          </p:cNvGraphicFramePr>
          <p:nvPr>
            <p:extLst>
              <p:ext uri="{D42A27DB-BD31-4B8C-83A1-F6EECF244321}">
                <p14:modId xmlns:p14="http://schemas.microsoft.com/office/powerpoint/2010/main" val="398389113"/>
              </p:ext>
            </p:extLst>
          </p:nvPr>
        </p:nvGraphicFramePr>
        <p:xfrm>
          <a:off x="5518623" y="910570"/>
          <a:ext cx="6157439" cy="3352695"/>
        </p:xfrm>
        <a:graphic>
          <a:graphicData uri="http://schemas.openxmlformats.org/drawingml/2006/table">
            <a:tbl>
              <a:tblPr firstRow="1" bandRow="1">
                <a:tableStyleId>{5C22544A-7EE6-4342-B048-85BDC9FD1C3A}</a:tableStyleId>
              </a:tblPr>
              <a:tblGrid>
                <a:gridCol w="2557039">
                  <a:extLst>
                    <a:ext uri="{9D8B030D-6E8A-4147-A177-3AD203B41FA5}">
                      <a16:colId xmlns:a16="http://schemas.microsoft.com/office/drawing/2014/main" val="1512197561"/>
                    </a:ext>
                  </a:extLst>
                </a:gridCol>
                <a:gridCol w="3600400">
                  <a:extLst>
                    <a:ext uri="{9D8B030D-6E8A-4147-A177-3AD203B41FA5}">
                      <a16:colId xmlns:a16="http://schemas.microsoft.com/office/drawing/2014/main" val="2899261112"/>
                    </a:ext>
                  </a:extLst>
                </a:gridCol>
              </a:tblGrid>
              <a:tr h="447005">
                <a:tc>
                  <a:txBody>
                    <a:bodyPr/>
                    <a:lstStyle/>
                    <a:p>
                      <a:r>
                        <a:rPr lang="en-GB" sz="2000" dirty="0"/>
                        <a:t>Statement</a:t>
                      </a:r>
                      <a:endParaRPr lang="en-GB" dirty="0"/>
                    </a:p>
                  </a:txBody>
                  <a:tcPr/>
                </a:tc>
                <a:tc>
                  <a:txBody>
                    <a:bodyPr/>
                    <a:lstStyle/>
                    <a:p>
                      <a:r>
                        <a:rPr lang="en-GB" sz="2000" dirty="0"/>
                        <a:t>Notation</a:t>
                      </a:r>
                      <a:endParaRPr lang="en-GB" dirty="0"/>
                    </a:p>
                  </a:txBody>
                  <a:tcPr/>
                </a:tc>
                <a:extLst>
                  <a:ext uri="{0D108BD9-81ED-4DB2-BD59-A6C34878D82A}">
                    <a16:rowId xmlns:a16="http://schemas.microsoft.com/office/drawing/2014/main" val="365955230"/>
                  </a:ext>
                </a:extLst>
              </a:tr>
              <a:tr h="1341016">
                <a:tc>
                  <a:txBody>
                    <a:bodyPr/>
                    <a:lstStyle/>
                    <a:p>
                      <a:r>
                        <a:rPr lang="en-GB" sz="1800" dirty="0"/>
                        <a:t>switch - case</a:t>
                      </a:r>
                    </a:p>
                  </a:txBody>
                  <a:tcPr/>
                </a:tc>
                <a:tc>
                  <a:txBody>
                    <a:bodyPr/>
                    <a:lstStyle/>
                    <a:p>
                      <a:r>
                        <a:rPr lang="en-GB" sz="1200" dirty="0"/>
                        <a:t>switch(variable)</a:t>
                      </a:r>
                    </a:p>
                    <a:p>
                      <a:r>
                        <a:rPr lang="en-GB" sz="1200" dirty="0"/>
                        <a:t>{</a:t>
                      </a:r>
                    </a:p>
                    <a:p>
                      <a:r>
                        <a:rPr lang="en-GB" sz="1200"/>
                        <a:t>    case </a:t>
                      </a:r>
                      <a:r>
                        <a:rPr lang="en-GB" sz="1200" dirty="0"/>
                        <a:t>…:</a:t>
                      </a:r>
                    </a:p>
                    <a:p>
                      <a:r>
                        <a:rPr lang="en-GB" sz="1200"/>
                        <a:t>        break;</a:t>
                      </a:r>
                    </a:p>
                    <a:p>
                      <a:r>
                        <a:rPr lang="en-GB" sz="1200"/>
                        <a:t>    …</a:t>
                      </a:r>
                      <a:endParaRPr lang="en-GB" sz="1200" dirty="0"/>
                    </a:p>
                    <a:p>
                      <a:r>
                        <a:rPr lang="en-GB" sz="1200"/>
                        <a:t>    default</a:t>
                      </a:r>
                      <a:r>
                        <a:rPr lang="en-GB" sz="1200" dirty="0"/>
                        <a:t>:</a:t>
                      </a:r>
                    </a:p>
                    <a:p>
                      <a:r>
                        <a:rPr lang="en-GB" sz="1200"/>
                        <a:t>        break</a:t>
                      </a:r>
                      <a:r>
                        <a:rPr lang="en-GB" sz="1200" dirty="0"/>
                        <a:t>;</a:t>
                      </a:r>
                    </a:p>
                    <a:p>
                      <a:r>
                        <a:rPr lang="en-GB" sz="1200" dirty="0"/>
                        <a:t>}</a:t>
                      </a:r>
                    </a:p>
                  </a:txBody>
                  <a:tcPr anchor="ctr"/>
                </a:tc>
                <a:extLst>
                  <a:ext uri="{0D108BD9-81ED-4DB2-BD59-A6C34878D82A}">
                    <a16:rowId xmlns:a16="http://schemas.microsoft.com/office/drawing/2014/main" val="2406243254"/>
                  </a:ext>
                </a:extLst>
              </a:tr>
              <a:tr h="447005">
                <a:tc>
                  <a:txBody>
                    <a:bodyPr/>
                    <a:lstStyle/>
                    <a:p>
                      <a:r>
                        <a:rPr lang="en-GB" sz="1800" dirty="0"/>
                        <a:t>break and continue</a:t>
                      </a:r>
                    </a:p>
                  </a:txBody>
                  <a:tcPr/>
                </a:tc>
                <a:tc>
                  <a:txBody>
                    <a:bodyPr/>
                    <a:lstStyle/>
                    <a:p>
                      <a:r>
                        <a:rPr lang="en-GB" sz="1200"/>
                        <a:t>Break: Jump </a:t>
                      </a:r>
                      <a:r>
                        <a:rPr lang="en-GB" sz="1200" dirty="0"/>
                        <a:t>out from the loop</a:t>
                      </a:r>
                    </a:p>
                    <a:p>
                      <a:r>
                        <a:rPr lang="en-GB" sz="1200" dirty="0"/>
                        <a:t>Continue: Will continue with </a:t>
                      </a:r>
                      <a:r>
                        <a:rPr lang="en-GB" sz="1200"/>
                        <a:t>other conditions</a:t>
                      </a:r>
                      <a:endParaRPr lang="en-GB" sz="1200" dirty="0"/>
                    </a:p>
                  </a:txBody>
                  <a:tcPr anchor="ctr"/>
                </a:tc>
                <a:extLst>
                  <a:ext uri="{0D108BD9-81ED-4DB2-BD59-A6C34878D82A}">
                    <a16:rowId xmlns:a16="http://schemas.microsoft.com/office/drawing/2014/main" val="1006490657"/>
                  </a:ext>
                </a:extLst>
              </a:tr>
              <a:tr h="447005">
                <a:tc>
                  <a:txBody>
                    <a:bodyPr/>
                    <a:lstStyle/>
                    <a:p>
                      <a:r>
                        <a:rPr lang="en-GB" sz="1800" dirty="0" err="1"/>
                        <a:t>goto</a:t>
                      </a:r>
                      <a:endParaRPr lang="en-GB" sz="1800" dirty="0"/>
                    </a:p>
                  </a:txBody>
                  <a:tcPr/>
                </a:tc>
                <a:tc>
                  <a:txBody>
                    <a:bodyPr/>
                    <a:lstStyle/>
                    <a:p>
                      <a:r>
                        <a:rPr lang="en-GB" sz="1200" dirty="0"/>
                        <a:t>Jump to an specific label. Must not be used</a:t>
                      </a:r>
                    </a:p>
                  </a:txBody>
                  <a:tcPr anchor="ctr"/>
                </a:tc>
                <a:extLst>
                  <a:ext uri="{0D108BD9-81ED-4DB2-BD59-A6C34878D82A}">
                    <a16:rowId xmlns:a16="http://schemas.microsoft.com/office/drawing/2014/main" val="4141508972"/>
                  </a:ext>
                </a:extLst>
              </a:tr>
              <a:tr h="447005">
                <a:tc>
                  <a:txBody>
                    <a:bodyPr/>
                    <a:lstStyle/>
                    <a:p>
                      <a:r>
                        <a:rPr lang="es-ES" sz="1800">
                          <a:solidFill>
                            <a:schemeClr val="tx1"/>
                          </a:solidFill>
                        </a:rPr>
                        <a:t>Conditional expression</a:t>
                      </a:r>
                      <a:endParaRPr lang="en-GB" sz="1800" dirty="0">
                        <a:solidFill>
                          <a:schemeClr val="tx1"/>
                        </a:solidFill>
                      </a:endParaRPr>
                    </a:p>
                  </a:txBody>
                  <a:tcPr/>
                </a:tc>
                <a:tc>
                  <a:txBody>
                    <a:bodyPr/>
                    <a:lstStyle/>
                    <a:p>
                      <a:r>
                        <a:rPr lang="es-ES" sz="1200">
                          <a:solidFill>
                            <a:schemeClr val="tx1"/>
                          </a:solidFill>
                        </a:rPr>
                        <a:t>result = (condition) ? value_if_true : value_if_false;</a:t>
                      </a:r>
                      <a:endParaRPr lang="en-GB" sz="1200" dirty="0">
                        <a:solidFill>
                          <a:schemeClr val="tx1"/>
                        </a:solidFill>
                      </a:endParaRPr>
                    </a:p>
                  </a:txBody>
                  <a:tcPr anchor="ctr"/>
                </a:tc>
                <a:extLst>
                  <a:ext uri="{0D108BD9-81ED-4DB2-BD59-A6C34878D82A}">
                    <a16:rowId xmlns:a16="http://schemas.microsoft.com/office/drawing/2014/main" val="3216827453"/>
                  </a:ext>
                </a:extLst>
              </a:tr>
            </a:tbl>
          </a:graphicData>
        </a:graphic>
      </p:graphicFrame>
    </p:spTree>
    <p:extLst>
      <p:ext uri="{BB962C8B-B14F-4D97-AF65-F5344CB8AC3E}">
        <p14:creationId xmlns:p14="http://schemas.microsoft.com/office/powerpoint/2010/main" val="2270295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11/5/2020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6" y="4683699"/>
            <a:ext cx="2519362" cy="679674"/>
          </a:xfrm>
        </p:spPr>
        <p:txBody>
          <a:bodyPr/>
          <a:lstStyle/>
          <a:p>
            <a:endParaRPr lang="en-US" dirty="0"/>
          </a:p>
        </p:txBody>
      </p:sp>
      <p:sp>
        <p:nvSpPr>
          <p:cNvPr id="7" name="Titel 6"/>
          <p:cNvSpPr>
            <a:spLocks noGrp="1"/>
          </p:cNvSpPr>
          <p:nvPr>
            <p:ph type="title"/>
          </p:nvPr>
        </p:nvSpPr>
        <p:spPr/>
        <p:txBody>
          <a:bodyPr>
            <a:normAutofit/>
          </a:bodyPr>
          <a:lstStyle/>
          <a:p>
            <a:r>
              <a:rPr lang="en-US" dirty="0"/>
              <a:t>Datatypes</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02</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16</a:t>
            </a:fld>
            <a:endParaRPr lang="en-US" noProof="0" dirty="0"/>
          </a:p>
        </p:txBody>
      </p:sp>
    </p:spTree>
    <p:extLst>
      <p:ext uri="{BB962C8B-B14F-4D97-AF65-F5344CB8AC3E}">
        <p14:creationId xmlns:p14="http://schemas.microsoft.com/office/powerpoint/2010/main" val="2723959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C4970F-D575-4149-AC11-2133D6A24660}"/>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F17D1B6B-CF1F-462D-B764-9CF5C519DF1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780973BA-77E4-44C4-8CB8-1DC6D43C865E}"/>
              </a:ext>
            </a:extLst>
          </p:cNvPr>
          <p:cNvSpPr>
            <a:spLocks noGrp="1"/>
          </p:cNvSpPr>
          <p:nvPr>
            <p:ph type="sldNum" sz="quarter" idx="21"/>
          </p:nvPr>
        </p:nvSpPr>
        <p:spPr/>
        <p:txBody>
          <a:bodyPr/>
          <a:lstStyle/>
          <a:p>
            <a:fld id="{0D46BA1D-85D8-4A66-B78C-46ED6382B9BC}" type="slidenum">
              <a:rPr lang="en-US" noProof="0" smtClean="0"/>
              <a:pPr/>
              <a:t>17</a:t>
            </a:fld>
            <a:endParaRPr lang="en-US" noProof="0" dirty="0"/>
          </a:p>
        </p:txBody>
      </p:sp>
      <p:sp>
        <p:nvSpPr>
          <p:cNvPr id="5" name="Title 4">
            <a:extLst>
              <a:ext uri="{FF2B5EF4-FFF2-40B4-BE49-F238E27FC236}">
                <a16:creationId xmlns:a16="http://schemas.microsoft.com/office/drawing/2014/main" id="{74E01852-39D7-44E2-AAC7-F8684AF423D0}"/>
              </a:ext>
            </a:extLst>
          </p:cNvPr>
          <p:cNvSpPr>
            <a:spLocks noGrp="1"/>
          </p:cNvSpPr>
          <p:nvPr>
            <p:ph type="title"/>
          </p:nvPr>
        </p:nvSpPr>
        <p:spPr/>
        <p:txBody>
          <a:bodyPr/>
          <a:lstStyle/>
          <a:p>
            <a:r>
              <a:rPr lang="en-GB" dirty="0"/>
              <a:t>Arrays</a:t>
            </a:r>
          </a:p>
        </p:txBody>
      </p:sp>
      <p:sp>
        <p:nvSpPr>
          <p:cNvPr id="7" name="TextBox 6">
            <a:extLst>
              <a:ext uri="{FF2B5EF4-FFF2-40B4-BE49-F238E27FC236}">
                <a16:creationId xmlns:a16="http://schemas.microsoft.com/office/drawing/2014/main" id="{7CB96B7E-D12F-4BD5-AFF8-40F31608B2C4}"/>
              </a:ext>
            </a:extLst>
          </p:cNvPr>
          <p:cNvSpPr txBox="1"/>
          <p:nvPr/>
        </p:nvSpPr>
        <p:spPr>
          <a:xfrm>
            <a:off x="486599" y="873202"/>
            <a:ext cx="11189463" cy="5119350"/>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s-ES" sz="2000" b="0" i="0" u="none" strike="noStrike" dirty="0" err="1">
                <a:solidFill>
                  <a:srgbClr val="ADADAD"/>
                </a:solidFill>
                <a:effectLst/>
                <a:latin typeface="Arial" panose="020B0604020202020204" pitchFamily="34" charset="0"/>
              </a:rPr>
              <a:t>Same</a:t>
            </a:r>
            <a:r>
              <a:rPr lang="es-ES" sz="2000" b="0" i="0" u="none" strike="noStrike" dirty="0">
                <a:solidFill>
                  <a:srgbClr val="ADADAD"/>
                </a:solidFill>
                <a:effectLst/>
                <a:latin typeface="Arial" panose="020B0604020202020204" pitchFamily="34" charset="0"/>
              </a:rPr>
              <a:t> </a:t>
            </a:r>
            <a:r>
              <a:rPr lang="es-ES" sz="2000" b="0" i="0" u="none" strike="noStrike" dirty="0" err="1">
                <a:solidFill>
                  <a:srgbClr val="ADADAD"/>
                </a:solidFill>
                <a:effectLst/>
                <a:latin typeface="Arial" panose="020B0604020202020204" pitchFamily="34" charset="0"/>
              </a:rPr>
              <a:t>datatype</a:t>
            </a:r>
            <a:r>
              <a:rPr lang="es-ES" sz="2000" b="0" i="0" u="none" strike="noStrike" dirty="0">
                <a:solidFill>
                  <a:srgbClr val="ADADAD"/>
                </a:solidFill>
                <a:effectLst/>
                <a:latin typeface="Arial" panose="020B0604020202020204" pitchFamily="34" charset="0"/>
              </a:rPr>
              <a:t> </a:t>
            </a:r>
            <a:r>
              <a:rPr lang="es-ES" sz="2000" b="0" i="0" u="none" strike="noStrike" dirty="0" err="1">
                <a:solidFill>
                  <a:srgbClr val="ADADAD"/>
                </a:solidFill>
                <a:effectLst/>
                <a:latin typeface="Arial" panose="020B0604020202020204" pitchFamily="34" charset="0"/>
              </a:rPr>
              <a:t>collection</a:t>
            </a:r>
            <a:r>
              <a:rPr lang="es-ES" sz="2000" b="0" i="0" u="none" strike="noStrike" dirty="0">
                <a:solidFill>
                  <a:srgbClr val="ADADAD"/>
                </a:solidFill>
                <a:effectLst/>
                <a:latin typeface="Arial" panose="020B0604020202020204" pitchFamily="34" charset="0"/>
              </a:rPr>
              <a:t>.</a:t>
            </a:r>
          </a:p>
          <a:p>
            <a:pPr rtl="0" fontAlgn="base">
              <a:spcBef>
                <a:spcPts val="0"/>
              </a:spcBef>
              <a:spcAft>
                <a:spcPts val="0"/>
              </a:spcAft>
              <a:buFont typeface="Arial" panose="020B0604020202020204" pitchFamily="34" charset="0"/>
              <a:buChar char="•"/>
            </a:pPr>
            <a:r>
              <a:rPr lang="es-ES" sz="2000" dirty="0" err="1">
                <a:solidFill>
                  <a:srgbClr val="ADADAD"/>
                </a:solidFill>
                <a:latin typeface="Arial" panose="020B0604020202020204" pitchFamily="34" charset="0"/>
              </a:rPr>
              <a:t>Referenced</a:t>
            </a:r>
            <a:r>
              <a:rPr lang="es-ES" sz="2000" dirty="0">
                <a:solidFill>
                  <a:srgbClr val="ADADAD"/>
                </a:solidFill>
                <a:latin typeface="Arial" panose="020B0604020202020204" pitchFamily="34" charset="0"/>
              </a:rPr>
              <a:t> </a:t>
            </a:r>
            <a:r>
              <a:rPr lang="es-ES" sz="2000" dirty="0" err="1">
                <a:solidFill>
                  <a:srgbClr val="ADADAD"/>
                </a:solidFill>
                <a:latin typeface="Arial" panose="020B0604020202020204" pitchFamily="34" charset="0"/>
              </a:rPr>
              <a:t>by</a:t>
            </a:r>
            <a:r>
              <a:rPr lang="es-ES" sz="2000" dirty="0">
                <a:solidFill>
                  <a:srgbClr val="ADADAD"/>
                </a:solidFill>
                <a:latin typeface="Arial" panose="020B0604020202020204" pitchFamily="34" charset="0"/>
              </a:rPr>
              <a:t> a </a:t>
            </a:r>
            <a:r>
              <a:rPr lang="es-ES" sz="2000" dirty="0" err="1">
                <a:solidFill>
                  <a:srgbClr val="ADADAD"/>
                </a:solidFill>
                <a:latin typeface="Arial" panose="020B0604020202020204" pitchFamily="34" charset="0"/>
              </a:rPr>
              <a:t>name</a:t>
            </a:r>
            <a:r>
              <a:rPr lang="es-ES" sz="2000" dirty="0">
                <a:solidFill>
                  <a:srgbClr val="ADADAD"/>
                </a:solidFill>
                <a:latin typeface="Arial" panose="020B0604020202020204" pitchFamily="34" charset="0"/>
              </a:rPr>
              <a:t> and a </a:t>
            </a:r>
            <a:r>
              <a:rPr lang="es-ES" sz="2000" dirty="0" err="1">
                <a:solidFill>
                  <a:srgbClr val="ADADAD"/>
                </a:solidFill>
                <a:latin typeface="Arial" panose="020B0604020202020204" pitchFamily="34" charset="0"/>
              </a:rPr>
              <a:t>subindex</a:t>
            </a:r>
            <a:r>
              <a:rPr lang="es-ES" sz="2000" b="0" i="0" u="none" strike="noStrike" dirty="0">
                <a:solidFill>
                  <a:srgbClr val="ADADAD"/>
                </a:solidFill>
                <a:effectLst/>
                <a:latin typeface="Arial" panose="020B0604020202020204" pitchFamily="34" charset="0"/>
              </a:rPr>
              <a:t>.</a:t>
            </a:r>
          </a:p>
          <a:p>
            <a:pPr rtl="0" fontAlgn="base">
              <a:spcBef>
                <a:spcPts val="0"/>
              </a:spcBef>
              <a:spcAft>
                <a:spcPts val="1600"/>
              </a:spcAft>
              <a:buFont typeface="Arial" panose="020B0604020202020204" pitchFamily="34" charset="0"/>
              <a:buChar char="•"/>
            </a:pPr>
            <a:r>
              <a:rPr lang="es-ES" sz="2000" b="0" i="0" u="none" strike="noStrike" dirty="0" err="1">
                <a:solidFill>
                  <a:srgbClr val="ADADAD"/>
                </a:solidFill>
                <a:effectLst/>
                <a:latin typeface="Arial" panose="020B0604020202020204" pitchFamily="34" charset="0"/>
              </a:rPr>
              <a:t>Allocated</a:t>
            </a:r>
            <a:r>
              <a:rPr lang="es-ES" sz="2000" b="0" i="0" u="none" strike="noStrike" dirty="0">
                <a:solidFill>
                  <a:srgbClr val="ADADAD"/>
                </a:solidFill>
                <a:effectLst/>
                <a:latin typeface="Arial" panose="020B0604020202020204" pitchFamily="34" charset="0"/>
              </a:rPr>
              <a:t> in a continuos </a:t>
            </a:r>
            <a:r>
              <a:rPr lang="es-ES" sz="2000" b="0" i="0" u="none" strike="noStrike" dirty="0" err="1">
                <a:solidFill>
                  <a:srgbClr val="ADADAD"/>
                </a:solidFill>
                <a:effectLst/>
                <a:latin typeface="Arial" panose="020B0604020202020204" pitchFamily="34" charset="0"/>
              </a:rPr>
              <a:t>memory</a:t>
            </a:r>
            <a:r>
              <a:rPr lang="es-ES" sz="2000" b="0" i="0" u="none" strike="noStrike" dirty="0">
                <a:solidFill>
                  <a:srgbClr val="ADADAD"/>
                </a:solidFill>
                <a:effectLst/>
                <a:latin typeface="Arial" panose="020B0604020202020204" pitchFamily="34" charset="0"/>
              </a:rPr>
              <a:t> </a:t>
            </a:r>
            <a:r>
              <a:rPr lang="es-ES" sz="2000" b="0" i="0" u="none" strike="noStrike" dirty="0" err="1">
                <a:solidFill>
                  <a:srgbClr val="ADADAD"/>
                </a:solidFill>
                <a:effectLst/>
                <a:latin typeface="Arial" panose="020B0604020202020204" pitchFamily="34" charset="0"/>
              </a:rPr>
              <a:t>space</a:t>
            </a:r>
            <a:r>
              <a:rPr lang="es-ES" sz="2000" b="0" i="0" u="none" strike="noStrike" dirty="0">
                <a:solidFill>
                  <a:srgbClr val="ADADAD"/>
                </a:solidFill>
                <a:effectLst/>
                <a:latin typeface="Arial" panose="020B0604020202020204" pitchFamily="34" charset="0"/>
              </a:rPr>
              <a:t>.</a:t>
            </a:r>
          </a:p>
          <a:p>
            <a:pPr rtl="0">
              <a:spcBef>
                <a:spcPts val="0"/>
              </a:spcBef>
              <a:spcAft>
                <a:spcPts val="1600"/>
              </a:spcAft>
            </a:pPr>
            <a:r>
              <a:rPr lang="es-ES" sz="2000" b="0" i="0" u="none" strike="noStrike" err="1">
                <a:solidFill>
                  <a:srgbClr val="ADADAD"/>
                </a:solidFill>
                <a:effectLst/>
                <a:latin typeface="Arial" panose="020B0604020202020204" pitchFamily="34" charset="0"/>
              </a:rPr>
              <a:t>Example</a:t>
            </a:r>
            <a:r>
              <a:rPr lang="es-ES" sz="2000" b="0" i="0" u="none" strike="noStrike">
                <a:solidFill>
                  <a:srgbClr val="ADADAD"/>
                </a:solidFill>
                <a:effectLst/>
                <a:latin typeface="Arial" panose="020B0604020202020204" pitchFamily="34" charset="0"/>
              </a:rPr>
              <a:t>:</a:t>
            </a:r>
          </a:p>
          <a:p>
            <a:pPr rtl="0">
              <a:spcBef>
                <a:spcPts val="0"/>
              </a:spcBef>
              <a:spcAft>
                <a:spcPts val="1600"/>
              </a:spcAft>
            </a:pPr>
            <a:r>
              <a:rPr lang="es-ES" sz="2000">
                <a:solidFill>
                  <a:srgbClr val="808080"/>
                </a:solidFill>
                <a:latin typeface="Arial" panose="020B0604020202020204" pitchFamily="34" charset="0"/>
              </a:rPr>
              <a:t>	Declaration:</a:t>
            </a:r>
          </a:p>
          <a:p>
            <a:pPr rtl="0">
              <a:spcBef>
                <a:spcPts val="0"/>
              </a:spcBef>
              <a:spcAft>
                <a:spcPts val="1600"/>
              </a:spcAft>
            </a:pPr>
            <a:r>
              <a:rPr lang="es-ES" sz="2000" b="0" i="0" u="none" strike="noStrike">
                <a:solidFill>
                  <a:srgbClr val="808080"/>
                </a:solidFill>
                <a:effectLst/>
                <a:latin typeface="Arial" panose="020B0604020202020204" pitchFamily="34" charset="0"/>
              </a:rPr>
              <a:t>		</a:t>
            </a:r>
            <a:r>
              <a:rPr lang="es-ES" sz="2000" b="0" i="0" u="none" strike="noStrike">
                <a:solidFill>
                  <a:srgbClr val="808080"/>
                </a:solidFill>
                <a:effectLst/>
                <a:latin typeface="Courier New" panose="02070309020205020404" pitchFamily="49" charset="0"/>
              </a:rPr>
              <a:t>data</a:t>
            </a:r>
            <a:r>
              <a:rPr lang="es-ES" sz="2000" b="0" i="0" u="none" strike="noStrike" dirty="0" err="1">
                <a:solidFill>
                  <a:srgbClr val="808080"/>
                </a:solidFill>
                <a:effectLst/>
                <a:latin typeface="Courier New" panose="02070309020205020404" pitchFamily="49" charset="0"/>
              </a:rPr>
              <a:t>_type</a:t>
            </a:r>
            <a:r>
              <a:rPr lang="es-ES" sz="2000" b="0" i="0" u="none" strike="noStrike" dirty="0">
                <a:solidFill>
                  <a:srgbClr val="808080"/>
                </a:solidFill>
                <a:effectLst/>
                <a:latin typeface="Courier New" panose="02070309020205020404" pitchFamily="49" charset="0"/>
              </a:rPr>
              <a:t> </a:t>
            </a:r>
            <a:r>
              <a:rPr lang="es-ES" sz="2000" b="0" i="0" u="none" strike="noStrike" dirty="0" err="1">
                <a:solidFill>
                  <a:srgbClr val="808080"/>
                </a:solidFill>
                <a:effectLst/>
                <a:latin typeface="Courier New" panose="02070309020205020404" pitchFamily="49" charset="0"/>
              </a:rPr>
              <a:t>array</a:t>
            </a:r>
            <a:r>
              <a:rPr lang="es-ES" sz="2000" b="0" i="0" u="none" strike="noStrike" err="1">
                <a:solidFill>
                  <a:srgbClr val="808080"/>
                </a:solidFill>
                <a:effectLst/>
                <a:latin typeface="Courier New" panose="02070309020205020404" pitchFamily="49" charset="0"/>
              </a:rPr>
              <a:t>_</a:t>
            </a:r>
            <a:r>
              <a:rPr lang="es-ES" sz="2000" b="0" i="0" u="none" strike="noStrike">
                <a:solidFill>
                  <a:srgbClr val="808080"/>
                </a:solidFill>
                <a:effectLst/>
                <a:latin typeface="Courier New" panose="02070309020205020404" pitchFamily="49" charset="0"/>
              </a:rPr>
              <a:t>name [</a:t>
            </a:r>
            <a:r>
              <a:rPr lang="es-ES" sz="2000" b="0" i="0" u="none" strike="noStrike" err="1">
                <a:solidFill>
                  <a:srgbClr val="808080"/>
                </a:solidFill>
                <a:effectLst/>
                <a:latin typeface="Courier New" panose="02070309020205020404" pitchFamily="49" charset="0"/>
              </a:rPr>
              <a:t>size</a:t>
            </a:r>
            <a:r>
              <a:rPr lang="es-ES" sz="2000" b="0" i="0" u="none" strike="noStrike">
                <a:solidFill>
                  <a:srgbClr val="808080"/>
                </a:solidFill>
                <a:effectLst/>
                <a:latin typeface="Courier New" panose="02070309020205020404" pitchFamily="49" charset="0"/>
              </a:rPr>
              <a:t>];</a:t>
            </a:r>
          </a:p>
          <a:p>
            <a:pPr>
              <a:spcAft>
                <a:spcPts val="1600"/>
              </a:spcAft>
            </a:pPr>
            <a:r>
              <a:rPr lang="es-ES" sz="2000">
                <a:solidFill>
                  <a:srgbClr val="808080"/>
                </a:solidFill>
                <a:latin typeface="Arial" panose="020B0604020202020204" pitchFamily="34" charset="0"/>
              </a:rPr>
              <a:t>	Declaration and initialization:</a:t>
            </a:r>
          </a:p>
          <a:p>
            <a:pPr rtl="0">
              <a:spcBef>
                <a:spcPts val="0"/>
              </a:spcBef>
              <a:spcAft>
                <a:spcPts val="1600"/>
              </a:spcAft>
            </a:pPr>
            <a:r>
              <a:rPr lang="es-ES" sz="2000">
                <a:solidFill>
                  <a:srgbClr val="808080"/>
                </a:solidFill>
                <a:latin typeface="Courier New" panose="02070309020205020404" pitchFamily="49" charset="0"/>
              </a:rPr>
              <a:t>		data_type array_name [size] = {ele1, ele2, …, elex};</a:t>
            </a:r>
          </a:p>
          <a:p>
            <a:pPr>
              <a:spcBef>
                <a:spcPts val="0"/>
              </a:spcBef>
              <a:spcAft>
                <a:spcPts val="1600"/>
              </a:spcAft>
            </a:pPr>
            <a:r>
              <a:rPr lang="es-ES" sz="2000">
                <a:solidFill>
                  <a:srgbClr val="808080"/>
                </a:solidFill>
                <a:latin typeface="Arial" panose="020B0604020202020204" pitchFamily="34" charset="0"/>
              </a:rPr>
              <a:t>	</a:t>
            </a:r>
            <a:r>
              <a:rPr lang="en-GB" sz="2000">
                <a:solidFill>
                  <a:srgbClr val="808080"/>
                </a:solidFill>
                <a:latin typeface="Arial" panose="020B0604020202020204" pitchFamily="34" charset="0"/>
              </a:rPr>
              <a:t> Access one of its elements:</a:t>
            </a:r>
          </a:p>
          <a:p>
            <a:pPr>
              <a:spcAft>
                <a:spcPts val="1600"/>
              </a:spcAft>
            </a:pPr>
            <a:r>
              <a:rPr lang="en-GB" sz="2000">
                <a:solidFill>
                  <a:srgbClr val="808080"/>
                </a:solidFill>
                <a:latin typeface="Arial" panose="020B0604020202020204" pitchFamily="34" charset="0"/>
              </a:rPr>
              <a:t>		Read	</a:t>
            </a:r>
            <a:r>
              <a:rPr lang="en-GB" sz="2000">
                <a:solidFill>
                  <a:srgbClr val="808080"/>
                </a:solidFill>
                <a:latin typeface="Courier New" panose="02070309020205020404" pitchFamily="49" charset="0"/>
              </a:rPr>
              <a:t>value_read = </a:t>
            </a:r>
            <a:r>
              <a:rPr lang="es-ES" sz="2000">
                <a:solidFill>
                  <a:srgbClr val="808080"/>
                </a:solidFill>
                <a:latin typeface="Courier New" panose="02070309020205020404" pitchFamily="49" charset="0"/>
              </a:rPr>
              <a:t>array_name [index]</a:t>
            </a:r>
          </a:p>
          <a:p>
            <a:pPr>
              <a:spcAft>
                <a:spcPts val="1600"/>
              </a:spcAft>
            </a:pPr>
            <a:r>
              <a:rPr lang="en-GB" sz="2000">
                <a:solidFill>
                  <a:srgbClr val="808080"/>
                </a:solidFill>
                <a:latin typeface="Arial" panose="020B0604020202020204" pitchFamily="34" charset="0"/>
              </a:rPr>
              <a:t>		Write	</a:t>
            </a:r>
            <a:r>
              <a:rPr lang="es-ES" sz="2000">
                <a:solidFill>
                  <a:srgbClr val="808080"/>
                </a:solidFill>
                <a:latin typeface="Courier New" panose="02070309020205020404" pitchFamily="49" charset="0"/>
              </a:rPr>
              <a:t>array_name [index] = value_write</a:t>
            </a:r>
          </a:p>
        </p:txBody>
      </p:sp>
    </p:spTree>
    <p:extLst>
      <p:ext uri="{BB962C8B-B14F-4D97-AF65-F5344CB8AC3E}">
        <p14:creationId xmlns:p14="http://schemas.microsoft.com/office/powerpoint/2010/main" val="305922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26D1E6-0297-423D-9EBB-17F9B8E91BE3}"/>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0322B8EC-3B96-4C3C-B571-C63498E22E15}"/>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D03D7D5-5C25-420F-8C43-3DA89575EA20}"/>
              </a:ext>
            </a:extLst>
          </p:cNvPr>
          <p:cNvSpPr>
            <a:spLocks noGrp="1"/>
          </p:cNvSpPr>
          <p:nvPr>
            <p:ph type="sldNum" sz="quarter" idx="21"/>
          </p:nvPr>
        </p:nvSpPr>
        <p:spPr/>
        <p:txBody>
          <a:bodyPr/>
          <a:lstStyle/>
          <a:p>
            <a:fld id="{0D46BA1D-85D8-4A66-B78C-46ED6382B9BC}" type="slidenum">
              <a:rPr lang="en-US" noProof="0" smtClean="0"/>
              <a:pPr/>
              <a:t>18</a:t>
            </a:fld>
            <a:endParaRPr lang="en-US" noProof="0" dirty="0"/>
          </a:p>
        </p:txBody>
      </p:sp>
      <p:sp>
        <p:nvSpPr>
          <p:cNvPr id="5" name="Title 4">
            <a:extLst>
              <a:ext uri="{FF2B5EF4-FFF2-40B4-BE49-F238E27FC236}">
                <a16:creationId xmlns:a16="http://schemas.microsoft.com/office/drawing/2014/main" id="{8E4A0048-4553-4C07-9BA6-C260F8DDEE9D}"/>
              </a:ext>
            </a:extLst>
          </p:cNvPr>
          <p:cNvSpPr>
            <a:spLocks noGrp="1"/>
          </p:cNvSpPr>
          <p:nvPr>
            <p:ph type="title"/>
          </p:nvPr>
        </p:nvSpPr>
        <p:spPr/>
        <p:txBody>
          <a:bodyPr/>
          <a:lstStyle/>
          <a:p>
            <a:r>
              <a:rPr lang="en-GB" dirty="0"/>
              <a:t>Matrix</a:t>
            </a:r>
          </a:p>
        </p:txBody>
      </p:sp>
      <p:pic>
        <p:nvPicPr>
          <p:cNvPr id="6" name="Picture 5">
            <a:extLst>
              <a:ext uri="{FF2B5EF4-FFF2-40B4-BE49-F238E27FC236}">
                <a16:creationId xmlns:a16="http://schemas.microsoft.com/office/drawing/2014/main" id="{1C3ACF3E-637D-4B7A-B164-93BCBEE6A215}"/>
              </a:ext>
            </a:extLst>
          </p:cNvPr>
          <p:cNvPicPr>
            <a:picLocks noChangeAspect="1"/>
          </p:cNvPicPr>
          <p:nvPr/>
        </p:nvPicPr>
        <p:blipFill>
          <a:blip r:embed="rId2"/>
          <a:stretch>
            <a:fillRect/>
          </a:stretch>
        </p:blipFill>
        <p:spPr>
          <a:xfrm>
            <a:off x="3503712" y="1825786"/>
            <a:ext cx="5413518" cy="2755342"/>
          </a:xfrm>
          <a:prstGeom prst="rect">
            <a:avLst/>
          </a:prstGeom>
        </p:spPr>
      </p:pic>
      <p:sp>
        <p:nvSpPr>
          <p:cNvPr id="8" name="TextBox 7">
            <a:extLst>
              <a:ext uri="{FF2B5EF4-FFF2-40B4-BE49-F238E27FC236}">
                <a16:creationId xmlns:a16="http://schemas.microsoft.com/office/drawing/2014/main" id="{249E09BB-BADC-4198-B1BC-063B9F9F9001}"/>
              </a:ext>
            </a:extLst>
          </p:cNvPr>
          <p:cNvSpPr txBox="1"/>
          <p:nvPr/>
        </p:nvSpPr>
        <p:spPr>
          <a:xfrm>
            <a:off x="495774" y="1027185"/>
            <a:ext cx="10856809" cy="461665"/>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s-ES" dirty="0" err="1">
                <a:solidFill>
                  <a:srgbClr val="ADADAD"/>
                </a:solidFill>
                <a:latin typeface="Arial" panose="020B0604020202020204" pitchFamily="34" charset="0"/>
              </a:rPr>
              <a:t>Arrays</a:t>
            </a:r>
            <a:r>
              <a:rPr lang="es-ES" dirty="0">
                <a:solidFill>
                  <a:srgbClr val="ADADAD"/>
                </a:solidFill>
                <a:latin typeface="Arial" panose="020B0604020202020204" pitchFamily="34" charset="0"/>
              </a:rPr>
              <a:t> can be </a:t>
            </a:r>
            <a:r>
              <a:rPr lang="es-ES" dirty="0" err="1">
                <a:solidFill>
                  <a:srgbClr val="ADADAD"/>
                </a:solidFill>
                <a:latin typeface="Arial" panose="020B0604020202020204" pitchFamily="34" charset="0"/>
              </a:rPr>
              <a:t>defined</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with</a:t>
            </a:r>
            <a:r>
              <a:rPr lang="es-ES" dirty="0">
                <a:solidFill>
                  <a:srgbClr val="ADADAD"/>
                </a:solidFill>
                <a:latin typeface="Arial" panose="020B0604020202020204" pitchFamily="34" charset="0"/>
              </a:rPr>
              <a:t> 2 </a:t>
            </a:r>
            <a:r>
              <a:rPr lang="es-ES" dirty="0" err="1">
                <a:solidFill>
                  <a:srgbClr val="ADADAD"/>
                </a:solidFill>
                <a:latin typeface="Arial" panose="020B0604020202020204" pitchFamily="34" charset="0"/>
              </a:rPr>
              <a:t>dimensions</a:t>
            </a:r>
            <a:r>
              <a:rPr lang="es-ES" dirty="0">
                <a:solidFill>
                  <a:srgbClr val="ADADAD"/>
                </a:solidFill>
                <a:latin typeface="Arial" panose="020B0604020202020204" pitchFamily="34" charset="0"/>
              </a:rPr>
              <a:t>, in </a:t>
            </a:r>
            <a:r>
              <a:rPr lang="es-ES" dirty="0" err="1">
                <a:solidFill>
                  <a:srgbClr val="ADADAD"/>
                </a:solidFill>
                <a:latin typeface="Arial" panose="020B0604020202020204" pitchFamily="34" charset="0"/>
              </a:rPr>
              <a:t>this</a:t>
            </a:r>
            <a:r>
              <a:rPr lang="es-ES" dirty="0">
                <a:solidFill>
                  <a:srgbClr val="ADADAD"/>
                </a:solidFill>
                <a:latin typeface="Arial" panose="020B0604020202020204" pitchFamily="34" charset="0"/>
              </a:rPr>
              <a:t> case </a:t>
            </a:r>
            <a:r>
              <a:rPr lang="es-ES" dirty="0" err="1">
                <a:solidFill>
                  <a:srgbClr val="ADADAD"/>
                </a:solidFill>
                <a:latin typeface="Arial" panose="020B0604020202020204" pitchFamily="34" charset="0"/>
              </a:rPr>
              <a:t>will</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have</a:t>
            </a:r>
            <a:r>
              <a:rPr lang="es-ES" dirty="0">
                <a:solidFill>
                  <a:srgbClr val="ADADAD"/>
                </a:solidFill>
                <a:latin typeface="Arial" panose="020B0604020202020204" pitchFamily="34" charset="0"/>
              </a:rPr>
              <a:t> 2 </a:t>
            </a:r>
            <a:r>
              <a:rPr lang="es-ES" dirty="0" err="1">
                <a:solidFill>
                  <a:srgbClr val="ADADAD"/>
                </a:solidFill>
                <a:latin typeface="Arial" panose="020B0604020202020204" pitchFamily="34" charset="0"/>
              </a:rPr>
              <a:t>subindex</a:t>
            </a:r>
            <a:r>
              <a:rPr lang="es-ES" dirty="0">
                <a:solidFill>
                  <a:srgbClr val="ADADAD"/>
                </a:solidFill>
                <a:latin typeface="Arial" panose="020B0604020202020204" pitchFamily="34" charset="0"/>
              </a:rPr>
              <a:t>.</a:t>
            </a:r>
            <a:endParaRPr lang="es-ES" sz="2400" b="0" i="0" u="none" strike="noStrike" dirty="0">
              <a:solidFill>
                <a:srgbClr val="ADADAD"/>
              </a:solidFill>
              <a:effectLst/>
              <a:latin typeface="Arial" panose="020B0604020202020204" pitchFamily="34" charset="0"/>
            </a:endParaRPr>
          </a:p>
        </p:txBody>
      </p:sp>
      <p:sp>
        <p:nvSpPr>
          <p:cNvPr id="11" name="TextBox 10">
            <a:extLst>
              <a:ext uri="{FF2B5EF4-FFF2-40B4-BE49-F238E27FC236}">
                <a16:creationId xmlns:a16="http://schemas.microsoft.com/office/drawing/2014/main" id="{88D89EA7-2085-43D4-A037-44139741A8B7}"/>
              </a:ext>
            </a:extLst>
          </p:cNvPr>
          <p:cNvSpPr txBox="1"/>
          <p:nvPr/>
        </p:nvSpPr>
        <p:spPr>
          <a:xfrm>
            <a:off x="507935" y="4904620"/>
            <a:ext cx="8901178" cy="1333698"/>
          </a:xfrm>
          <a:prstGeom prst="rect">
            <a:avLst/>
          </a:prstGeom>
          <a:noFill/>
        </p:spPr>
        <p:txBody>
          <a:bodyPr wrap="square">
            <a:spAutoFit/>
          </a:bodyPr>
          <a:lstStyle/>
          <a:p>
            <a:pPr>
              <a:spcBef>
                <a:spcPts val="0"/>
              </a:spcBef>
              <a:spcAft>
                <a:spcPts val="1600"/>
              </a:spcAft>
            </a:pPr>
            <a:r>
              <a:rPr lang="en-GB" sz="1800">
                <a:solidFill>
                  <a:srgbClr val="808080"/>
                </a:solidFill>
                <a:latin typeface="Arial" panose="020B0604020202020204" pitchFamily="34" charset="0"/>
              </a:rPr>
              <a:t>To access one of its elements:</a:t>
            </a:r>
          </a:p>
          <a:p>
            <a:pPr>
              <a:spcAft>
                <a:spcPts val="1600"/>
              </a:spcAft>
            </a:pPr>
            <a:r>
              <a:rPr lang="en-GB" sz="1800">
                <a:solidFill>
                  <a:srgbClr val="808080"/>
                </a:solidFill>
                <a:latin typeface="Arial" panose="020B0604020202020204" pitchFamily="34" charset="0"/>
              </a:rPr>
              <a:t>	Read	</a:t>
            </a:r>
            <a:r>
              <a:rPr lang="en-GB" sz="1800">
                <a:solidFill>
                  <a:srgbClr val="808080"/>
                </a:solidFill>
                <a:latin typeface="Courier New" panose="02070309020205020404" pitchFamily="49" charset="0"/>
              </a:rPr>
              <a:t>value_read = </a:t>
            </a:r>
            <a:r>
              <a:rPr lang="es-ES" sz="1800">
                <a:solidFill>
                  <a:srgbClr val="808080"/>
                </a:solidFill>
                <a:latin typeface="Courier New" panose="02070309020205020404" pitchFamily="49" charset="0"/>
              </a:rPr>
              <a:t>array_name [index_1] [index_2]</a:t>
            </a:r>
          </a:p>
          <a:p>
            <a:pPr>
              <a:spcAft>
                <a:spcPts val="1600"/>
              </a:spcAft>
            </a:pPr>
            <a:r>
              <a:rPr lang="en-GB" sz="1800">
                <a:solidFill>
                  <a:srgbClr val="808080"/>
                </a:solidFill>
                <a:latin typeface="Arial" panose="020B0604020202020204" pitchFamily="34" charset="0"/>
              </a:rPr>
              <a:t>	Write	</a:t>
            </a:r>
            <a:r>
              <a:rPr lang="es-ES" sz="1800">
                <a:solidFill>
                  <a:srgbClr val="808080"/>
                </a:solidFill>
                <a:latin typeface="Courier New" panose="02070309020205020404" pitchFamily="49" charset="0"/>
              </a:rPr>
              <a:t>array_name [index_1] [index_2] = value_write</a:t>
            </a:r>
          </a:p>
        </p:txBody>
      </p:sp>
    </p:spTree>
    <p:extLst>
      <p:ext uri="{BB962C8B-B14F-4D97-AF65-F5344CB8AC3E}">
        <p14:creationId xmlns:p14="http://schemas.microsoft.com/office/powerpoint/2010/main" val="3970177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812C3-DA0F-4125-AA7A-86FAB536C820}"/>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9471333D-3CB7-4818-A12F-AB2D031DFC90}"/>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5DF26EB0-310C-4861-A2A1-41E1250CD178}"/>
              </a:ext>
            </a:extLst>
          </p:cNvPr>
          <p:cNvSpPr>
            <a:spLocks noGrp="1"/>
          </p:cNvSpPr>
          <p:nvPr>
            <p:ph type="sldNum" sz="quarter" idx="21"/>
          </p:nvPr>
        </p:nvSpPr>
        <p:spPr/>
        <p:txBody>
          <a:bodyPr/>
          <a:lstStyle/>
          <a:p>
            <a:fld id="{0D46BA1D-85D8-4A66-B78C-46ED6382B9BC}" type="slidenum">
              <a:rPr lang="en-US" noProof="0" smtClean="0"/>
              <a:pPr/>
              <a:t>19</a:t>
            </a:fld>
            <a:endParaRPr lang="en-US" noProof="0" dirty="0"/>
          </a:p>
        </p:txBody>
      </p:sp>
      <p:sp>
        <p:nvSpPr>
          <p:cNvPr id="5" name="Title 4">
            <a:extLst>
              <a:ext uri="{FF2B5EF4-FFF2-40B4-BE49-F238E27FC236}">
                <a16:creationId xmlns:a16="http://schemas.microsoft.com/office/drawing/2014/main" id="{D2AD8345-2EB3-4B48-824D-787337D8AFA7}"/>
              </a:ext>
            </a:extLst>
          </p:cNvPr>
          <p:cNvSpPr>
            <a:spLocks noGrp="1"/>
          </p:cNvSpPr>
          <p:nvPr>
            <p:ph type="title"/>
          </p:nvPr>
        </p:nvSpPr>
        <p:spPr/>
        <p:txBody>
          <a:bodyPr/>
          <a:lstStyle/>
          <a:p>
            <a:r>
              <a:rPr lang="en-GB" dirty="0"/>
              <a:t>Structs</a:t>
            </a:r>
          </a:p>
        </p:txBody>
      </p:sp>
      <p:sp>
        <p:nvSpPr>
          <p:cNvPr id="7" name="TextBox 6">
            <a:extLst>
              <a:ext uri="{FF2B5EF4-FFF2-40B4-BE49-F238E27FC236}">
                <a16:creationId xmlns:a16="http://schemas.microsoft.com/office/drawing/2014/main" id="{883B61DC-8FD7-4005-8A8C-5ABDD1FF014C}"/>
              </a:ext>
            </a:extLst>
          </p:cNvPr>
          <p:cNvSpPr txBox="1"/>
          <p:nvPr/>
        </p:nvSpPr>
        <p:spPr>
          <a:xfrm>
            <a:off x="549692" y="908720"/>
            <a:ext cx="10946907" cy="5570756"/>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Diferent</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datatype</a:t>
            </a:r>
            <a:r>
              <a:rPr lang="es-ES" sz="2400" b="0" i="0" u="none" strike="noStrike" dirty="0">
                <a:solidFill>
                  <a:srgbClr val="ADADAD"/>
                </a:solidFill>
                <a:effectLst/>
                <a:latin typeface="Arial" panose="020B0604020202020204" pitchFamily="34" charset="0"/>
              </a:rPr>
              <a:t> variables </a:t>
            </a:r>
            <a:r>
              <a:rPr lang="es-ES" sz="2400" b="0" i="0" u="none" strike="noStrike" err="1">
                <a:solidFill>
                  <a:srgbClr val="ADADAD"/>
                </a:solidFill>
                <a:effectLst/>
                <a:latin typeface="Arial" panose="020B0604020202020204" pitchFamily="34" charset="0"/>
              </a:rPr>
              <a:t>grouped</a:t>
            </a:r>
            <a:r>
              <a:rPr lang="es-ES" sz="2400" b="0" i="0" u="none" strike="noStrike">
                <a:solidFill>
                  <a:srgbClr val="ADADAD"/>
                </a:solidFill>
                <a:effectLst/>
                <a:latin typeface="Arial" panose="020B0604020202020204" pitchFamily="34" charset="0"/>
              </a:rPr>
              <a:t> inside</a:t>
            </a:r>
            <a:endParaRPr lang="es-ES" sz="2400" b="0" i="0" u="none" strike="noStrike" dirty="0">
              <a:solidFill>
                <a:srgbClr val="ADADAD"/>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Refenced</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by</a:t>
            </a:r>
            <a:r>
              <a:rPr lang="es-ES" sz="2400" b="0" i="0" u="none" strike="noStrike" dirty="0">
                <a:solidFill>
                  <a:srgbClr val="ADADAD"/>
                </a:solidFill>
                <a:effectLst/>
                <a:latin typeface="Arial" panose="020B0604020202020204" pitchFamily="34" charset="0"/>
              </a:rPr>
              <a:t> a </a:t>
            </a:r>
            <a:r>
              <a:rPr lang="es-ES" sz="2400" b="0" i="0" u="none" strike="noStrike" dirty="0" err="1">
                <a:solidFill>
                  <a:srgbClr val="ADADAD"/>
                </a:solidFill>
                <a:effectLst/>
                <a:latin typeface="Arial" panose="020B0604020202020204" pitchFamily="34" charset="0"/>
              </a:rPr>
              <a:t>name</a:t>
            </a:r>
            <a:r>
              <a:rPr lang="es-ES" sz="2400" b="0" i="0" u="none" strike="noStrike" dirty="0">
                <a:solidFill>
                  <a:srgbClr val="ADADAD"/>
                </a:solidFill>
                <a:effectLst/>
                <a:latin typeface="Arial" panose="020B0604020202020204" pitchFamily="34" charset="0"/>
              </a:rPr>
              <a:t>.</a:t>
            </a:r>
          </a:p>
          <a:p>
            <a:pPr rtl="0" fontAlgn="base">
              <a:spcBef>
                <a:spcPts val="0"/>
              </a:spcBef>
              <a:spcAft>
                <a:spcPts val="0"/>
              </a:spcAft>
              <a:buFont typeface="Arial" panose="020B0604020202020204" pitchFamily="34" charset="0"/>
              <a:buChar char="•"/>
            </a:pPr>
            <a:r>
              <a:rPr lang="es-ES" dirty="0" err="1">
                <a:solidFill>
                  <a:srgbClr val="ADADAD"/>
                </a:solidFill>
                <a:latin typeface="Arial" panose="020B0604020202020204" pitchFamily="34" charset="0"/>
              </a:rPr>
              <a:t>Elements</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from</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inside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the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struct</a:t>
            </a:r>
            <a:r>
              <a:rPr lang="es-ES" dirty="0">
                <a:solidFill>
                  <a:srgbClr val="ADADAD"/>
                </a:solidFill>
                <a:latin typeface="Arial" panose="020B0604020202020204" pitchFamily="34" charset="0"/>
              </a:rPr>
              <a:t> can be </a:t>
            </a:r>
            <a:r>
              <a:rPr lang="es-ES" dirty="0" err="1">
                <a:solidFill>
                  <a:srgbClr val="ADADAD"/>
                </a:solidFill>
                <a:latin typeface="Arial" panose="020B0604020202020204" pitchFamily="34" charset="0"/>
              </a:rPr>
              <a:t>accesed</a:t>
            </a:r>
            <a:r>
              <a:rPr lang="es-ES" dirty="0">
                <a:solidFill>
                  <a:srgbClr val="ADADAD"/>
                </a:solidFill>
                <a:latin typeface="Arial" panose="020B0604020202020204" pitchFamily="34" charset="0"/>
              </a:rPr>
              <a:t> </a:t>
            </a:r>
            <a:r>
              <a:rPr lang="es-ES" err="1">
                <a:solidFill>
                  <a:srgbClr val="ADADAD"/>
                </a:solidFill>
                <a:latin typeface="Arial" panose="020B0604020202020204" pitchFamily="34" charset="0"/>
              </a:rPr>
              <a:t>using</a:t>
            </a:r>
            <a:r>
              <a:rPr lang="es-ES">
                <a:solidFill>
                  <a:srgbClr val="ADADAD"/>
                </a:solidFill>
                <a:latin typeface="Arial" panose="020B0604020202020204" pitchFamily="34" charset="0"/>
              </a:rPr>
              <a:t> ‘.element’ </a:t>
            </a:r>
            <a:r>
              <a:rPr lang="es-ES" err="1">
                <a:solidFill>
                  <a:srgbClr val="ADADAD"/>
                </a:solidFill>
                <a:latin typeface="Arial" panose="020B0604020202020204" pitchFamily="34" charset="0"/>
              </a:rPr>
              <a:t>or</a:t>
            </a:r>
            <a:r>
              <a:rPr lang="es-ES">
                <a:solidFill>
                  <a:srgbClr val="ADADAD"/>
                </a:solidFill>
                <a:latin typeface="Arial" panose="020B0604020202020204" pitchFamily="34" charset="0"/>
              </a:rPr>
              <a:t> ‘-&gt;element’ </a:t>
            </a:r>
            <a:r>
              <a:rPr lang="es-ES" dirty="0" err="1">
                <a:solidFill>
                  <a:srgbClr val="ADADAD"/>
                </a:solidFill>
                <a:latin typeface="Arial" panose="020B0604020202020204" pitchFamily="34" charset="0"/>
              </a:rPr>
              <a:t>depending</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the</a:t>
            </a:r>
            <a:r>
              <a:rPr lang="es-ES" dirty="0">
                <a:solidFill>
                  <a:srgbClr val="ADADAD"/>
                </a:solidFill>
                <a:latin typeface="Arial" panose="020B0604020202020204" pitchFamily="34" charset="0"/>
              </a:rPr>
              <a:t> case.</a:t>
            </a:r>
            <a:endParaRPr lang="es-ES" sz="2400" b="0" i="0" u="none" strike="noStrike" dirty="0">
              <a:solidFill>
                <a:srgbClr val="ADADAD"/>
              </a:solidFill>
              <a:effectLst/>
              <a:latin typeface="Arial" panose="020B0604020202020204" pitchFamily="34" charset="0"/>
            </a:endParaRPr>
          </a:p>
          <a:p>
            <a:pPr rtl="0" fontAlgn="base">
              <a:spcBef>
                <a:spcPts val="0"/>
              </a:spcBef>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Declared</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using</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the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reserved</a:t>
            </a:r>
            <a:r>
              <a:rPr lang="es-ES" sz="2400" b="0" i="0" u="none" strike="noStrike" dirty="0">
                <a:solidFill>
                  <a:srgbClr val="ADADAD"/>
                </a:solidFill>
                <a:effectLst/>
                <a:latin typeface="Arial" panose="020B0604020202020204" pitchFamily="34" charset="0"/>
              </a:rPr>
              <a:t> </a:t>
            </a:r>
            <a:r>
              <a:rPr lang="es-ES" sz="2400" b="0" i="0" u="none" strike="noStrike">
                <a:solidFill>
                  <a:srgbClr val="ADADAD"/>
                </a:solidFill>
                <a:effectLst/>
                <a:latin typeface="Arial" panose="020B0604020202020204" pitchFamily="34" charset="0"/>
              </a:rPr>
              <a:t>Word “struct”</a:t>
            </a:r>
            <a:endParaRPr lang="es-ES" sz="2400" b="0" i="0" u="none" strike="noStrike" dirty="0">
              <a:solidFill>
                <a:srgbClr val="ADADAD"/>
              </a:solidFill>
              <a:effectLst/>
              <a:latin typeface="Arial" panose="020B0604020202020204" pitchFamily="34" charset="0"/>
            </a:endParaRPr>
          </a:p>
          <a:p>
            <a:pPr lvl="1"/>
            <a:r>
              <a:rPr lang="es-ES" b="0" i="0" u="none" strike="noStrike" dirty="0" err="1">
                <a:solidFill>
                  <a:srgbClr val="ADADAD"/>
                </a:solidFill>
                <a:effectLst/>
                <a:latin typeface="Courier New" panose="02070309020205020404" pitchFamily="49" charset="0"/>
              </a:rPr>
              <a:t>struct</a:t>
            </a:r>
            <a:r>
              <a:rPr lang="es-ES" b="0" i="0" u="none" strike="noStrike" dirty="0">
                <a:solidFill>
                  <a:srgbClr val="ADADAD"/>
                </a:solidFill>
                <a:effectLst/>
                <a:latin typeface="Courier New" panose="02070309020205020404" pitchFamily="49" charset="0"/>
              </a:rPr>
              <a:t> </a:t>
            </a:r>
            <a:r>
              <a:rPr lang="es-ES" b="0" i="0" u="none" strike="noStrike" dirty="0" err="1">
                <a:solidFill>
                  <a:srgbClr val="ADADAD"/>
                </a:solidFill>
                <a:effectLst/>
                <a:latin typeface="Courier New" panose="02070309020205020404" pitchFamily="49" charset="0"/>
              </a:rPr>
              <a:t>struct_name</a:t>
            </a:r>
            <a:r>
              <a:rPr lang="es-ES" b="0" i="0" u="none" strike="noStrike" dirty="0">
                <a:solidFill>
                  <a:srgbClr val="ADADAD"/>
                </a:solidFill>
                <a:effectLst/>
                <a:latin typeface="Courier New" panose="02070309020205020404" pitchFamily="49" charset="0"/>
              </a:rPr>
              <a:t> {</a:t>
            </a:r>
            <a:endParaRPr lang="es-ES" b="0" dirty="0">
              <a:effectLst/>
            </a:endParaRPr>
          </a:p>
          <a:p>
            <a:pPr marL="1066785" lvl="1"/>
            <a:r>
              <a:rPr lang="es-ES" b="0" i="0" u="none" strike="noStrike" dirty="0" err="1">
                <a:solidFill>
                  <a:srgbClr val="ADADAD"/>
                </a:solidFill>
                <a:effectLst/>
                <a:latin typeface="Courier New" panose="02070309020205020404" pitchFamily="49" charset="0"/>
              </a:rPr>
              <a:t>type</a:t>
            </a:r>
            <a:r>
              <a:rPr lang="es-ES" b="0" i="0" u="none" strike="noStrike" dirty="0">
                <a:solidFill>
                  <a:srgbClr val="ADADAD"/>
                </a:solidFill>
                <a:effectLst/>
                <a:latin typeface="Courier New" panose="02070309020205020404" pitchFamily="49" charset="0"/>
              </a:rPr>
              <a:t> element_1;</a:t>
            </a:r>
            <a:endParaRPr lang="es-ES" b="0" dirty="0">
              <a:effectLst/>
            </a:endParaRPr>
          </a:p>
          <a:p>
            <a:pPr marL="1066785" lvl="1"/>
            <a:r>
              <a:rPr lang="es-ES" b="0" i="0" u="none" strike="noStrike" dirty="0">
                <a:solidFill>
                  <a:srgbClr val="ADADAD"/>
                </a:solidFill>
                <a:effectLst/>
                <a:latin typeface="Courier New" panose="02070309020205020404" pitchFamily="49" charset="0"/>
              </a:rPr>
              <a:t>. . .</a:t>
            </a:r>
            <a:endParaRPr lang="es-ES" b="0" dirty="0">
              <a:effectLst/>
            </a:endParaRPr>
          </a:p>
          <a:p>
            <a:pPr marL="1066785" lvl="1"/>
            <a:r>
              <a:rPr lang="es-ES" b="0" i="0" u="none" strike="noStrike" dirty="0" err="1">
                <a:solidFill>
                  <a:srgbClr val="ADADAD"/>
                </a:solidFill>
                <a:effectLst/>
                <a:latin typeface="Courier New" panose="02070309020205020404" pitchFamily="49" charset="0"/>
              </a:rPr>
              <a:t>type</a:t>
            </a:r>
            <a:r>
              <a:rPr lang="es-ES" b="0" i="0" u="none" strike="noStrike" dirty="0">
                <a:solidFill>
                  <a:srgbClr val="ADADAD"/>
                </a:solidFill>
                <a:effectLst/>
                <a:latin typeface="Courier New" panose="02070309020205020404" pitchFamily="49" charset="0"/>
              </a:rPr>
              <a:t> </a:t>
            </a:r>
            <a:r>
              <a:rPr lang="es-ES" b="0" i="0" u="none" strike="noStrike" dirty="0" err="1">
                <a:solidFill>
                  <a:srgbClr val="ADADAD"/>
                </a:solidFill>
                <a:effectLst/>
                <a:latin typeface="Courier New" panose="02070309020205020404" pitchFamily="49" charset="0"/>
              </a:rPr>
              <a:t>element_N</a:t>
            </a:r>
            <a:r>
              <a:rPr lang="es-ES" b="0" i="0" u="none" strike="noStrike" dirty="0">
                <a:solidFill>
                  <a:srgbClr val="ADADAD"/>
                </a:solidFill>
                <a:effectLst/>
                <a:latin typeface="Courier New" panose="02070309020205020404" pitchFamily="49" charset="0"/>
              </a:rPr>
              <a:t>;</a:t>
            </a:r>
            <a:endParaRPr lang="es-ES" b="0" dirty="0">
              <a:effectLst/>
            </a:endParaRPr>
          </a:p>
          <a:p>
            <a:pPr lvl="1">
              <a:spcAft>
                <a:spcPts val="1200"/>
              </a:spcAft>
            </a:pPr>
            <a:r>
              <a:rPr lang="es-ES" b="0" i="0" u="none" strike="noStrike" dirty="0">
                <a:solidFill>
                  <a:srgbClr val="ADADAD"/>
                </a:solidFill>
                <a:effectLst/>
                <a:latin typeface="Courier New" panose="02070309020205020404" pitchFamily="49" charset="0"/>
              </a:rPr>
              <a:t>};</a:t>
            </a:r>
            <a:endParaRPr lang="es-ES" b="0" dirty="0">
              <a:effectLst/>
            </a:endParaRPr>
          </a:p>
          <a:p>
            <a:pPr rtl="0" fontAlgn="base">
              <a:spcBef>
                <a:spcPts val="0"/>
              </a:spcBef>
              <a:buFont typeface="Arial" panose="020B0604020202020204" pitchFamily="34" charset="0"/>
              <a:buChar char="•"/>
            </a:pPr>
            <a:r>
              <a:rPr lang="en-GB" sz="2400" b="0" i="0" u="none" strike="noStrike">
                <a:solidFill>
                  <a:srgbClr val="808080"/>
                </a:solidFill>
                <a:effectLst/>
                <a:latin typeface="Arial" panose="020B0604020202020204" pitchFamily="34" charset="0"/>
              </a:rPr>
              <a:t>Declaration and initialization of a variable of type struct:</a:t>
            </a:r>
            <a:endParaRPr lang="es-ES" sz="2400" b="0" i="0" u="none" strike="noStrike">
              <a:solidFill>
                <a:srgbClr val="808080"/>
              </a:solidFill>
              <a:effectLst/>
              <a:latin typeface="Arial" panose="020B0604020202020204" pitchFamily="34" charset="0"/>
            </a:endParaRPr>
          </a:p>
          <a:p>
            <a:pPr lvl="1">
              <a:spcAft>
                <a:spcPts val="1200"/>
              </a:spcAft>
            </a:pPr>
            <a:r>
              <a:rPr lang="es-ES" b="0" i="0" u="none" strike="noStrike">
                <a:solidFill>
                  <a:srgbClr val="808080"/>
                </a:solidFill>
                <a:effectLst/>
                <a:latin typeface="Courier New" panose="02070309020205020404" pitchFamily="49" charset="0"/>
              </a:rPr>
              <a:t>struct struct_name var_name = {val_1, …, val_n};</a:t>
            </a:r>
            <a:endParaRPr lang="en-GB" b="0" i="0" u="none" strike="noStrike" dirty="0">
              <a:solidFill>
                <a:srgbClr val="808080"/>
              </a:solidFill>
              <a:effectLst/>
              <a:latin typeface="Courier New" panose="02070309020205020404" pitchFamily="49" charset="0"/>
            </a:endParaRPr>
          </a:p>
          <a:p>
            <a:pPr rtl="0" fontAlgn="base">
              <a:spcBef>
                <a:spcPts val="0"/>
              </a:spcBef>
              <a:buFont typeface="Arial" panose="020B0604020202020204" pitchFamily="34" charset="0"/>
              <a:buChar char="•"/>
            </a:pPr>
            <a:r>
              <a:rPr lang="en-GB" sz="2400" b="0" i="0" u="none" strike="noStrike">
                <a:solidFill>
                  <a:srgbClr val="808080"/>
                </a:solidFill>
                <a:effectLst/>
                <a:latin typeface="Arial" panose="020B0604020202020204" pitchFamily="34" charset="0"/>
              </a:rPr>
              <a:t>Access elements of the structure :</a:t>
            </a:r>
            <a:endParaRPr lang="es-ES" sz="2400" b="0" i="0" u="none" strike="noStrike">
              <a:solidFill>
                <a:srgbClr val="808080"/>
              </a:solidFill>
              <a:effectLst/>
              <a:latin typeface="Arial" panose="020B0604020202020204" pitchFamily="34" charset="0"/>
            </a:endParaRPr>
          </a:p>
          <a:p>
            <a:pPr lvl="1"/>
            <a:r>
              <a:rPr lang="es-ES" b="0" i="0" u="none" strike="noStrike">
                <a:solidFill>
                  <a:srgbClr val="808080"/>
                </a:solidFill>
                <a:effectLst/>
                <a:latin typeface="Courier New" panose="02070309020205020404" pitchFamily="49" charset="0"/>
              </a:rPr>
              <a:t>var_name.element_n = new_value;</a:t>
            </a:r>
          </a:p>
        </p:txBody>
      </p:sp>
    </p:spTree>
    <p:extLst>
      <p:ext uri="{BB962C8B-B14F-4D97-AF65-F5344CB8AC3E}">
        <p14:creationId xmlns:p14="http://schemas.microsoft.com/office/powerpoint/2010/main" val="231665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21D803-1AB9-44C9-834D-10267F556113}"/>
              </a:ext>
            </a:extLst>
          </p:cNvPr>
          <p:cNvSpPr>
            <a:spLocks noGrp="1"/>
          </p:cNvSpPr>
          <p:nvPr>
            <p:ph type="dt" sz="half" idx="14"/>
          </p:nvPr>
        </p:nvSpPr>
        <p:spPr/>
        <p:txBody>
          <a:bodyPr/>
          <a:lstStyle/>
          <a:p>
            <a:fld id="{ED58348F-6407-443A-ACD2-63F2A3C2A367}"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E3BC3CB0-6B3C-4651-B51E-58A20F85F450}"/>
              </a:ext>
            </a:extLst>
          </p:cNvPr>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8" name="Slide Number Placeholder 7">
            <a:extLst>
              <a:ext uri="{FF2B5EF4-FFF2-40B4-BE49-F238E27FC236}">
                <a16:creationId xmlns:a16="http://schemas.microsoft.com/office/drawing/2014/main" id="{207ED37E-B424-4D09-B5E9-C13A3699102E}"/>
              </a:ext>
            </a:extLst>
          </p:cNvPr>
          <p:cNvSpPr>
            <a:spLocks noGrp="1"/>
          </p:cNvSpPr>
          <p:nvPr>
            <p:ph type="sldNum" sz="quarter" idx="16"/>
          </p:nvPr>
        </p:nvSpPr>
        <p:spPr/>
        <p:txBody>
          <a:bodyPr/>
          <a:lstStyle/>
          <a:p>
            <a:fld id="{0D46BA1D-85D8-4A66-B78C-46ED6382B9BC}" type="slidenum">
              <a:rPr lang="en-US" noProof="0" smtClean="0"/>
              <a:pPr/>
              <a:t>2</a:t>
            </a:fld>
            <a:endParaRPr lang="en-US" noProof="0" dirty="0"/>
          </a:p>
        </p:txBody>
      </p:sp>
      <p:sp>
        <p:nvSpPr>
          <p:cNvPr id="5" name="Content Placeholder 4">
            <a:extLst>
              <a:ext uri="{FF2B5EF4-FFF2-40B4-BE49-F238E27FC236}">
                <a16:creationId xmlns:a16="http://schemas.microsoft.com/office/drawing/2014/main" id="{DAA1B80A-CA1B-4517-86BE-1705E2617B90}"/>
              </a:ext>
            </a:extLst>
          </p:cNvPr>
          <p:cNvSpPr>
            <a:spLocks noGrp="1"/>
          </p:cNvSpPr>
          <p:nvPr>
            <p:ph sz="quarter" idx="19"/>
          </p:nvPr>
        </p:nvSpPr>
        <p:spPr/>
        <p:txBody>
          <a:bodyPr/>
          <a:lstStyle/>
          <a:p>
            <a:r>
              <a:rPr lang="en-GB"/>
              <a:t>Prerequisites:</a:t>
            </a:r>
          </a:p>
          <a:p>
            <a:pPr marL="285750" indent="-285750">
              <a:buFont typeface="Arial" panose="020B0604020202020204" pitchFamily="34" charset="0"/>
              <a:buChar char="•"/>
            </a:pPr>
            <a:r>
              <a:rPr lang="en-GB"/>
              <a:t>Experience </a:t>
            </a:r>
            <a:r>
              <a:rPr lang="en-GB" dirty="0"/>
              <a:t>in any </a:t>
            </a:r>
            <a:r>
              <a:rPr lang="en-GB"/>
              <a:t>program language</a:t>
            </a:r>
          </a:p>
          <a:p>
            <a:pPr marL="285750" indent="-285750">
              <a:buFont typeface="Arial" panose="020B0604020202020204" pitchFamily="34" charset="0"/>
              <a:buChar char="•"/>
            </a:pPr>
            <a:r>
              <a:rPr lang="en-GB"/>
              <a:t>A computer with Internet connection</a:t>
            </a:r>
          </a:p>
          <a:p>
            <a:endParaRPr lang="en-GB"/>
          </a:p>
          <a:p>
            <a:r>
              <a:rPr lang="en-GB"/>
              <a:t>Material:</a:t>
            </a:r>
          </a:p>
          <a:p>
            <a:pPr marL="285750" indent="-285750">
              <a:buFont typeface="Arial" panose="020B0604020202020204" pitchFamily="34" charset="0"/>
              <a:buChar char="•"/>
            </a:pPr>
            <a:r>
              <a:rPr lang="en-GB">
                <a:hlinkClick r:id="rId2"/>
              </a:rPr>
              <a:t>https://github.com/lucianotttech/C_Training</a:t>
            </a:r>
          </a:p>
          <a:p>
            <a:endParaRPr lang="en-GB"/>
          </a:p>
          <a:p>
            <a:r>
              <a:rPr lang="en-GB"/>
              <a:t>Online compiler and debugger:</a:t>
            </a:r>
          </a:p>
          <a:p>
            <a:pPr marL="285750" indent="-285750">
              <a:buFont typeface="Arial" panose="020B0604020202020204" pitchFamily="34" charset="0"/>
              <a:buChar char="•"/>
            </a:pPr>
            <a:r>
              <a:rPr lang="en-GB">
                <a:hlinkClick r:id="rId3"/>
              </a:rPr>
              <a:t>https://www.onlinegdb.com/</a:t>
            </a:r>
            <a:endParaRPr lang="en-GB"/>
          </a:p>
          <a:p>
            <a:br>
              <a:rPr lang="en-GB" dirty="0"/>
            </a:br>
            <a:endParaRPr lang="en-GB" dirty="0"/>
          </a:p>
        </p:txBody>
      </p:sp>
    </p:spTree>
    <p:extLst>
      <p:ext uri="{BB962C8B-B14F-4D97-AF65-F5344CB8AC3E}">
        <p14:creationId xmlns:p14="http://schemas.microsoft.com/office/powerpoint/2010/main" val="75003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29468-C205-4F36-9046-D4A0FE1A9A4A}"/>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88CB1F41-4EB3-4CF2-A6D0-6FC8DC80E146}"/>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F68D833-D76D-40B7-B7F8-796D90D7EE2B}"/>
              </a:ext>
            </a:extLst>
          </p:cNvPr>
          <p:cNvSpPr>
            <a:spLocks noGrp="1"/>
          </p:cNvSpPr>
          <p:nvPr>
            <p:ph type="sldNum" sz="quarter" idx="21"/>
          </p:nvPr>
        </p:nvSpPr>
        <p:spPr/>
        <p:txBody>
          <a:bodyPr/>
          <a:lstStyle/>
          <a:p>
            <a:fld id="{0D46BA1D-85D8-4A66-B78C-46ED6382B9BC}" type="slidenum">
              <a:rPr lang="en-US" noProof="0" smtClean="0"/>
              <a:pPr/>
              <a:t>20</a:t>
            </a:fld>
            <a:endParaRPr lang="en-US" noProof="0" dirty="0"/>
          </a:p>
        </p:txBody>
      </p:sp>
      <p:sp>
        <p:nvSpPr>
          <p:cNvPr id="5" name="Title 4">
            <a:extLst>
              <a:ext uri="{FF2B5EF4-FFF2-40B4-BE49-F238E27FC236}">
                <a16:creationId xmlns:a16="http://schemas.microsoft.com/office/drawing/2014/main" id="{A024F8EF-BF1F-44C7-8535-52A1D241B629}"/>
              </a:ext>
            </a:extLst>
          </p:cNvPr>
          <p:cNvSpPr>
            <a:spLocks noGrp="1"/>
          </p:cNvSpPr>
          <p:nvPr>
            <p:ph type="title"/>
          </p:nvPr>
        </p:nvSpPr>
        <p:spPr/>
        <p:txBody>
          <a:bodyPr/>
          <a:lstStyle/>
          <a:p>
            <a:r>
              <a:rPr lang="en-GB" dirty="0"/>
              <a:t>Unions</a:t>
            </a:r>
          </a:p>
        </p:txBody>
      </p:sp>
      <p:pic>
        <p:nvPicPr>
          <p:cNvPr id="7" name="Picture 6">
            <a:extLst>
              <a:ext uri="{FF2B5EF4-FFF2-40B4-BE49-F238E27FC236}">
                <a16:creationId xmlns:a16="http://schemas.microsoft.com/office/drawing/2014/main" id="{A4629E5C-E51C-4773-86AA-8DD3F5F433DE}"/>
              </a:ext>
            </a:extLst>
          </p:cNvPr>
          <p:cNvPicPr>
            <a:picLocks noChangeAspect="1"/>
          </p:cNvPicPr>
          <p:nvPr/>
        </p:nvPicPr>
        <p:blipFill>
          <a:blip r:embed="rId2"/>
          <a:stretch>
            <a:fillRect/>
          </a:stretch>
        </p:blipFill>
        <p:spPr>
          <a:xfrm>
            <a:off x="6528048" y="1700808"/>
            <a:ext cx="5301971" cy="3842712"/>
          </a:xfrm>
          <a:prstGeom prst="rect">
            <a:avLst/>
          </a:prstGeom>
        </p:spPr>
      </p:pic>
      <p:sp>
        <p:nvSpPr>
          <p:cNvPr id="11" name="TextBox 10">
            <a:extLst>
              <a:ext uri="{FF2B5EF4-FFF2-40B4-BE49-F238E27FC236}">
                <a16:creationId xmlns:a16="http://schemas.microsoft.com/office/drawing/2014/main" id="{09C5FE2B-BAF5-4B72-B888-A1B4B10B285F}"/>
              </a:ext>
            </a:extLst>
          </p:cNvPr>
          <p:cNvSpPr txBox="1"/>
          <p:nvPr/>
        </p:nvSpPr>
        <p:spPr>
          <a:xfrm>
            <a:off x="507935" y="1700808"/>
            <a:ext cx="5588065" cy="2215991"/>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800" dirty="0"/>
              <a:t>Special datatype.</a:t>
            </a:r>
          </a:p>
          <a:p>
            <a:pPr marL="285750" indent="-285750">
              <a:buFont typeface="Arial" panose="020B0604020202020204" pitchFamily="34" charset="0"/>
              <a:buChar char="•"/>
            </a:pPr>
            <a:r>
              <a:rPr lang="en-GB" sz="1800" dirty="0"/>
              <a:t>Allows to allocate different types in the same memory space.</a:t>
            </a:r>
          </a:p>
          <a:p>
            <a:pPr marL="285750" indent="-285750">
              <a:buFont typeface="Arial" panose="020B0604020202020204" pitchFamily="34" charset="0"/>
              <a:buChar char="•"/>
            </a:pPr>
            <a:r>
              <a:rPr lang="en-GB" sz="1800" dirty="0"/>
              <a:t>Variables inside the union can be accessed using the same notation used in </a:t>
            </a:r>
            <a:r>
              <a:rPr lang="en-GB" sz="1800" dirty="0" err="1"/>
              <a:t>strutctures</a:t>
            </a:r>
            <a:r>
              <a:rPr lang="en-GB" sz="1800" dirty="0"/>
              <a:t>. </a:t>
            </a:r>
            <a:r>
              <a:rPr lang="en-GB" sz="1800" dirty="0" err="1"/>
              <a:t>unionName.variableName</a:t>
            </a:r>
            <a:r>
              <a:rPr lang="en-GB" sz="1800" dirty="0"/>
              <a:t>.</a:t>
            </a:r>
          </a:p>
          <a:p>
            <a:pPr marL="285750" indent="-285750">
              <a:buFont typeface="Arial" panose="020B0604020202020204" pitchFamily="34" charset="0"/>
              <a:buChar char="•"/>
            </a:pPr>
            <a:r>
              <a:rPr lang="en-GB" sz="1800" dirty="0"/>
              <a:t>Very used in embedded to have direct access to different bytes from a word.</a:t>
            </a:r>
          </a:p>
        </p:txBody>
      </p:sp>
    </p:spTree>
    <p:extLst>
      <p:ext uri="{BB962C8B-B14F-4D97-AF65-F5344CB8AC3E}">
        <p14:creationId xmlns:p14="http://schemas.microsoft.com/office/powerpoint/2010/main" val="4203530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3E2A0A-FBE0-41D3-96DD-C019DD55F6AB}"/>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1CBD34B0-6ED6-457D-965D-E6EDD6300F9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E943454C-644F-4094-BAB6-F9F5D2D27E65}"/>
              </a:ext>
            </a:extLst>
          </p:cNvPr>
          <p:cNvSpPr>
            <a:spLocks noGrp="1"/>
          </p:cNvSpPr>
          <p:nvPr>
            <p:ph type="sldNum" sz="quarter" idx="21"/>
          </p:nvPr>
        </p:nvSpPr>
        <p:spPr/>
        <p:txBody>
          <a:bodyPr/>
          <a:lstStyle/>
          <a:p>
            <a:fld id="{0D46BA1D-85D8-4A66-B78C-46ED6382B9BC}" type="slidenum">
              <a:rPr lang="en-US" noProof="0" smtClean="0"/>
              <a:pPr/>
              <a:t>21</a:t>
            </a:fld>
            <a:endParaRPr lang="en-US" noProof="0" dirty="0"/>
          </a:p>
        </p:txBody>
      </p:sp>
      <p:sp>
        <p:nvSpPr>
          <p:cNvPr id="5" name="Title 4">
            <a:extLst>
              <a:ext uri="{FF2B5EF4-FFF2-40B4-BE49-F238E27FC236}">
                <a16:creationId xmlns:a16="http://schemas.microsoft.com/office/drawing/2014/main" id="{39BD0522-7CBB-4C8A-8F56-9276CD88B8B6}"/>
              </a:ext>
            </a:extLst>
          </p:cNvPr>
          <p:cNvSpPr>
            <a:spLocks noGrp="1"/>
          </p:cNvSpPr>
          <p:nvPr>
            <p:ph type="title"/>
          </p:nvPr>
        </p:nvSpPr>
        <p:spPr/>
        <p:txBody>
          <a:bodyPr/>
          <a:lstStyle/>
          <a:p>
            <a:r>
              <a:rPr lang="en-GB" dirty="0"/>
              <a:t>Bitfield</a:t>
            </a:r>
          </a:p>
        </p:txBody>
      </p:sp>
      <p:sp>
        <p:nvSpPr>
          <p:cNvPr id="6" name="TextBox 5">
            <a:extLst>
              <a:ext uri="{FF2B5EF4-FFF2-40B4-BE49-F238E27FC236}">
                <a16:creationId xmlns:a16="http://schemas.microsoft.com/office/drawing/2014/main" id="{CC458D0E-381F-459C-A03E-D2A3E7526148}"/>
              </a:ext>
            </a:extLst>
          </p:cNvPr>
          <p:cNvSpPr txBox="1"/>
          <p:nvPr/>
        </p:nvSpPr>
        <p:spPr>
          <a:xfrm>
            <a:off x="507934" y="1208999"/>
            <a:ext cx="5372041" cy="2215991"/>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800"/>
              <a:t>Natural way to operate with bits</a:t>
            </a:r>
          </a:p>
          <a:p>
            <a:pPr marL="285750" indent="-285750">
              <a:buFont typeface="Arial" panose="020B0604020202020204" pitchFamily="34" charset="0"/>
              <a:buChar char="•"/>
            </a:pPr>
            <a:r>
              <a:rPr lang="en-GB" sz="1800"/>
              <a:t>Efficient RAM </a:t>
            </a:r>
            <a:r>
              <a:rPr lang="en-GB" sz="1800" dirty="0"/>
              <a:t>utilization</a:t>
            </a:r>
          </a:p>
          <a:p>
            <a:pPr marL="285750" indent="-285750">
              <a:buFont typeface="Arial" panose="020B0604020202020204" pitchFamily="34" charset="0"/>
              <a:buChar char="•"/>
            </a:pPr>
            <a:r>
              <a:rPr lang="en-GB" sz="1800" dirty="0"/>
              <a:t>Help to make code clear</a:t>
            </a:r>
          </a:p>
          <a:p>
            <a:pPr marL="285750" indent="-285750">
              <a:buFont typeface="Arial" panose="020B0604020202020204" pitchFamily="34" charset="0"/>
              <a:buChar char="•"/>
            </a:pPr>
            <a:r>
              <a:rPr lang="en-GB" sz="1800" dirty="0"/>
              <a:t>Improve speed when operate with bits</a:t>
            </a:r>
          </a:p>
          <a:p>
            <a:pPr marL="285750" indent="-285750">
              <a:buFont typeface="Arial" panose="020B0604020202020204" pitchFamily="34" charset="0"/>
              <a:buChar char="•"/>
            </a:pPr>
            <a:r>
              <a:rPr lang="en-GB" sz="1800"/>
              <a:t>Easy </a:t>
            </a:r>
            <a:r>
              <a:rPr lang="en-GB" sz="1800" dirty="0"/>
              <a:t>way to manipulate </a:t>
            </a:r>
            <a:r>
              <a:rPr lang="en-GB" sz="1800" dirty="0" err="1"/>
              <a:t>uControlers</a:t>
            </a:r>
            <a:r>
              <a:rPr lang="en-GB" sz="1800" dirty="0"/>
              <a:t> registers</a:t>
            </a:r>
          </a:p>
          <a:p>
            <a:pPr marL="285750" indent="-285750">
              <a:buFont typeface="Arial" panose="020B0604020202020204" pitchFamily="34" charset="0"/>
              <a:buChar char="•"/>
            </a:pPr>
            <a:endParaRPr lang="en-GB" sz="1800" dirty="0"/>
          </a:p>
          <a:p>
            <a:endParaRPr lang="en-GB" sz="1800" dirty="0"/>
          </a:p>
          <a:p>
            <a:endParaRPr lang="en-GB" sz="1800" dirty="0"/>
          </a:p>
        </p:txBody>
      </p:sp>
      <p:pic>
        <p:nvPicPr>
          <p:cNvPr id="8" name="Picture 7">
            <a:extLst>
              <a:ext uri="{FF2B5EF4-FFF2-40B4-BE49-F238E27FC236}">
                <a16:creationId xmlns:a16="http://schemas.microsoft.com/office/drawing/2014/main" id="{AF097112-00C9-430C-8994-19541B07ED2D}"/>
              </a:ext>
            </a:extLst>
          </p:cNvPr>
          <p:cNvPicPr>
            <a:picLocks noChangeAspect="1"/>
          </p:cNvPicPr>
          <p:nvPr/>
        </p:nvPicPr>
        <p:blipFill>
          <a:blip r:embed="rId2"/>
          <a:stretch>
            <a:fillRect/>
          </a:stretch>
        </p:blipFill>
        <p:spPr>
          <a:xfrm>
            <a:off x="6071628" y="1268760"/>
            <a:ext cx="5601482" cy="4067743"/>
          </a:xfrm>
          <a:prstGeom prst="rect">
            <a:avLst/>
          </a:prstGeom>
        </p:spPr>
      </p:pic>
    </p:spTree>
    <p:extLst>
      <p:ext uri="{BB962C8B-B14F-4D97-AF65-F5344CB8AC3E}">
        <p14:creationId xmlns:p14="http://schemas.microsoft.com/office/powerpoint/2010/main" val="503224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3AC8DD-C3DA-4120-8BCA-5A453CAB4511}"/>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BFB6CA24-5C34-4DAD-9535-5873E0EAC4F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ACEEB87-5E32-4F57-880A-EE67B8F454CA}"/>
              </a:ext>
            </a:extLst>
          </p:cNvPr>
          <p:cNvSpPr>
            <a:spLocks noGrp="1"/>
          </p:cNvSpPr>
          <p:nvPr>
            <p:ph type="sldNum" sz="quarter" idx="21"/>
          </p:nvPr>
        </p:nvSpPr>
        <p:spPr/>
        <p:txBody>
          <a:bodyPr/>
          <a:lstStyle/>
          <a:p>
            <a:fld id="{0D46BA1D-85D8-4A66-B78C-46ED6382B9BC}" type="slidenum">
              <a:rPr lang="en-US" noProof="0" smtClean="0"/>
              <a:pPr/>
              <a:t>22</a:t>
            </a:fld>
            <a:endParaRPr lang="en-US" noProof="0" dirty="0"/>
          </a:p>
        </p:txBody>
      </p:sp>
      <p:sp>
        <p:nvSpPr>
          <p:cNvPr id="5" name="Title 4">
            <a:extLst>
              <a:ext uri="{FF2B5EF4-FFF2-40B4-BE49-F238E27FC236}">
                <a16:creationId xmlns:a16="http://schemas.microsoft.com/office/drawing/2014/main" id="{7AB33629-AC60-4FF2-8544-FF66A12B975E}"/>
              </a:ext>
            </a:extLst>
          </p:cNvPr>
          <p:cNvSpPr>
            <a:spLocks noGrp="1"/>
          </p:cNvSpPr>
          <p:nvPr>
            <p:ph type="title"/>
          </p:nvPr>
        </p:nvSpPr>
        <p:spPr/>
        <p:txBody>
          <a:bodyPr/>
          <a:lstStyle/>
          <a:p>
            <a:r>
              <a:rPr lang="en-GB" dirty="0"/>
              <a:t>Enumeration</a:t>
            </a:r>
          </a:p>
        </p:txBody>
      </p:sp>
      <p:sp>
        <p:nvSpPr>
          <p:cNvPr id="6" name="TextBox 5">
            <a:extLst>
              <a:ext uri="{FF2B5EF4-FFF2-40B4-BE49-F238E27FC236}">
                <a16:creationId xmlns:a16="http://schemas.microsoft.com/office/drawing/2014/main" id="{04F3BCC8-8547-4619-8436-55DFD585E4FB}"/>
              </a:ext>
            </a:extLst>
          </p:cNvPr>
          <p:cNvSpPr txBox="1"/>
          <p:nvPr/>
        </p:nvSpPr>
        <p:spPr>
          <a:xfrm>
            <a:off x="407368" y="810185"/>
            <a:ext cx="11268694" cy="5427127"/>
          </a:xfrm>
          <a:prstGeom prst="rect">
            <a:avLst/>
          </a:prstGeom>
          <a:noFill/>
        </p:spPr>
        <p:txBody>
          <a:bodyPr wrap="square">
            <a:spAutoFit/>
          </a:bodyPr>
          <a:lstStyle/>
          <a:p>
            <a:pPr marL="342900" indent="-342900" rtl="0">
              <a:spcBef>
                <a:spcPts val="0"/>
              </a:spcBef>
              <a:spcAft>
                <a:spcPts val="1600"/>
              </a:spcAft>
              <a:buFont typeface="Arial" panose="020B0604020202020204" pitchFamily="34" charset="0"/>
              <a:buChar char="•"/>
            </a:pPr>
            <a:r>
              <a:rPr lang="en-GB" b="1">
                <a:solidFill>
                  <a:srgbClr val="ADADAD"/>
                </a:solidFill>
                <a:latin typeface="Arial" panose="020B0604020202020204" pitchFamily="34" charset="0"/>
              </a:rPr>
              <a:t>Assign successive integers constant numbers to different tags.</a:t>
            </a:r>
          </a:p>
          <a:p>
            <a:pPr marL="342900" indent="-342900" rtl="0">
              <a:spcBef>
                <a:spcPts val="0"/>
              </a:spcBef>
              <a:spcAft>
                <a:spcPts val="1600"/>
              </a:spcAft>
              <a:buFont typeface="Arial" panose="020B0604020202020204" pitchFamily="34" charset="0"/>
              <a:buChar char="•"/>
            </a:pPr>
            <a:r>
              <a:rPr lang="en-GB" b="1">
                <a:solidFill>
                  <a:srgbClr val="ADADAD"/>
                </a:solidFill>
                <a:latin typeface="Arial" panose="020B0604020202020204" pitchFamily="34" charset="0"/>
              </a:rPr>
              <a:t>Numbers </a:t>
            </a:r>
            <a:r>
              <a:rPr lang="en-GB" b="1" dirty="0">
                <a:solidFill>
                  <a:srgbClr val="ADADAD"/>
                </a:solidFill>
                <a:latin typeface="Arial" panose="020B0604020202020204" pitchFamily="34" charset="0"/>
              </a:rPr>
              <a:t>assigned to each tag can be “hard coded”</a:t>
            </a:r>
          </a:p>
          <a:p>
            <a:pPr marL="342900" indent="-342900" rtl="0">
              <a:spcBef>
                <a:spcPts val="0"/>
              </a:spcBef>
              <a:spcAft>
                <a:spcPts val="1600"/>
              </a:spcAft>
              <a:buFont typeface="Arial" panose="020B0604020202020204" pitchFamily="34" charset="0"/>
              <a:buChar char="•"/>
            </a:pPr>
            <a:r>
              <a:rPr lang="en-GB" b="1" dirty="0">
                <a:solidFill>
                  <a:srgbClr val="ADADAD"/>
                </a:solidFill>
                <a:effectLst/>
                <a:latin typeface="Arial" panose="020B0604020202020204" pitchFamily="34" charset="0"/>
              </a:rPr>
              <a:t>Used to have better visibility inside the </a:t>
            </a:r>
            <a:r>
              <a:rPr lang="en-GB" b="1">
                <a:solidFill>
                  <a:srgbClr val="ADADAD"/>
                </a:solidFill>
                <a:effectLst/>
                <a:latin typeface="Arial" panose="020B0604020202020204" pitchFamily="34" charset="0"/>
              </a:rPr>
              <a:t>code.</a:t>
            </a:r>
          </a:p>
          <a:p>
            <a:pPr marL="342900" indent="-342900" rtl="0">
              <a:spcBef>
                <a:spcPts val="0"/>
              </a:spcBef>
              <a:spcAft>
                <a:spcPts val="1600"/>
              </a:spcAft>
              <a:buFont typeface="Arial" panose="020B0604020202020204" pitchFamily="34" charset="0"/>
              <a:buChar char="•"/>
            </a:pPr>
            <a:r>
              <a:rPr lang="en-GB" b="1">
                <a:solidFill>
                  <a:srgbClr val="ADADAD"/>
                </a:solidFill>
                <a:latin typeface="Arial" panose="020B0604020202020204" pitchFamily="34" charset="0"/>
              </a:rPr>
              <a:t>Declaration of the enumeration:</a:t>
            </a:r>
            <a:endParaRPr lang="en-GB" b="1" dirty="0">
              <a:solidFill>
                <a:srgbClr val="ADADAD"/>
              </a:solidFill>
              <a:effectLst/>
              <a:latin typeface="Arial" panose="020B0604020202020204" pitchFamily="34" charset="0"/>
            </a:endParaRPr>
          </a:p>
          <a:p>
            <a:pPr rtl="0">
              <a:spcBef>
                <a:spcPts val="0"/>
              </a:spcBef>
              <a:spcAft>
                <a:spcPts val="1600"/>
              </a:spcAft>
            </a:pPr>
            <a:r>
              <a:rPr lang="en-GB" sz="2400" b="0" u="none" strike="noStrike">
                <a:solidFill>
                  <a:srgbClr val="ADADAD"/>
                </a:solidFill>
                <a:effectLst/>
                <a:latin typeface="Courier New" panose="02070309020205020404" pitchFamily="49" charset="0"/>
              </a:rPr>
              <a:t>	enum </a:t>
            </a:r>
            <a:r>
              <a:rPr lang="en-GB" sz="2400" b="0" u="none" strike="noStrike" dirty="0">
                <a:solidFill>
                  <a:srgbClr val="ADADAD"/>
                </a:solidFill>
                <a:effectLst/>
                <a:latin typeface="Courier New" panose="02070309020205020404" pitchFamily="49" charset="0"/>
              </a:rPr>
              <a:t>days {MONDAY, TUESDAY, WEDNESDAY, THURSDAY, FRIDAY, SATURDAY</a:t>
            </a:r>
            <a:r>
              <a:rPr lang="en-GB" sz="2400" b="0" u="none" strike="noStrike">
                <a:solidFill>
                  <a:srgbClr val="ADADAD"/>
                </a:solidFill>
                <a:effectLst/>
                <a:latin typeface="Courier New" panose="02070309020205020404" pitchFamily="49" charset="0"/>
              </a:rPr>
              <a:t>, SUNDAY};</a:t>
            </a:r>
          </a:p>
          <a:p>
            <a:pPr marL="342900" indent="-342900" rtl="0">
              <a:spcBef>
                <a:spcPts val="0"/>
              </a:spcBef>
              <a:spcAft>
                <a:spcPts val="1600"/>
              </a:spcAft>
              <a:buFont typeface="Arial" panose="020B0604020202020204" pitchFamily="34" charset="0"/>
              <a:buChar char="•"/>
            </a:pPr>
            <a:r>
              <a:rPr lang="en-GB" b="1">
                <a:solidFill>
                  <a:srgbClr val="808080"/>
                </a:solidFill>
                <a:latin typeface="Arial" panose="020B0604020202020204" pitchFamily="34" charset="0"/>
              </a:rPr>
              <a:t>Declaration of a Variable of type enumeration:</a:t>
            </a:r>
            <a:endParaRPr lang="en-GB" b="1">
              <a:solidFill>
                <a:srgbClr val="808080"/>
              </a:solidFill>
              <a:effectLst/>
              <a:latin typeface="Arial" panose="020B0604020202020204" pitchFamily="34" charset="0"/>
            </a:endParaRPr>
          </a:p>
          <a:p>
            <a:pPr rtl="0">
              <a:spcBef>
                <a:spcPts val="0"/>
              </a:spcBef>
              <a:spcAft>
                <a:spcPts val="1600"/>
              </a:spcAft>
            </a:pPr>
            <a:r>
              <a:rPr lang="en-GB" sz="2400" b="0" u="none" strike="noStrike">
                <a:solidFill>
                  <a:srgbClr val="808080"/>
                </a:solidFill>
                <a:effectLst/>
                <a:latin typeface="Courier New" panose="02070309020205020404" pitchFamily="49" charset="0"/>
              </a:rPr>
              <a:t>	enum days variable_name;</a:t>
            </a:r>
            <a:endParaRPr lang="en-GB" sz="2400" b="0" u="none" strike="noStrike" dirty="0">
              <a:solidFill>
                <a:srgbClr val="808080"/>
              </a:solidFill>
              <a:effectLst/>
              <a:latin typeface="Courier New" panose="02070309020205020404" pitchFamily="49" charset="0"/>
            </a:endParaRPr>
          </a:p>
          <a:p>
            <a:pPr marL="342900" indent="-342900" rtl="0">
              <a:spcBef>
                <a:spcPts val="0"/>
              </a:spcBef>
              <a:spcAft>
                <a:spcPts val="1600"/>
              </a:spcAft>
              <a:buFont typeface="Arial" panose="020B0604020202020204" pitchFamily="34" charset="0"/>
              <a:buChar char="•"/>
            </a:pPr>
            <a:r>
              <a:rPr lang="en-GB" b="1">
                <a:solidFill>
                  <a:srgbClr val="808080"/>
                </a:solidFill>
                <a:latin typeface="Arial" panose="020B0604020202020204" pitchFamily="34" charset="0"/>
              </a:rPr>
              <a:t>Assign a value:</a:t>
            </a:r>
            <a:endParaRPr lang="en-GB" b="1">
              <a:solidFill>
                <a:srgbClr val="808080"/>
              </a:solidFill>
              <a:effectLst/>
              <a:latin typeface="Arial" panose="020B0604020202020204" pitchFamily="34" charset="0"/>
            </a:endParaRPr>
          </a:p>
          <a:p>
            <a:pPr rtl="0">
              <a:spcBef>
                <a:spcPts val="0"/>
              </a:spcBef>
              <a:spcAft>
                <a:spcPts val="1600"/>
              </a:spcAft>
            </a:pPr>
            <a:r>
              <a:rPr lang="en-GB" sz="2400" b="0" u="none" strike="noStrike">
                <a:solidFill>
                  <a:srgbClr val="808080"/>
                </a:solidFill>
                <a:effectLst/>
                <a:latin typeface="Courier New" panose="02070309020205020404" pitchFamily="49" charset="0"/>
              </a:rPr>
              <a:t>	variable_name = WEDNESDAY;</a:t>
            </a:r>
          </a:p>
        </p:txBody>
      </p:sp>
    </p:spTree>
    <p:extLst>
      <p:ext uri="{BB962C8B-B14F-4D97-AF65-F5344CB8AC3E}">
        <p14:creationId xmlns:p14="http://schemas.microsoft.com/office/powerpoint/2010/main" val="2667446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11/5/2020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160067" cy="679674"/>
          </a:xfrm>
        </p:spPr>
        <p:txBody>
          <a:bodyPr/>
          <a:lstStyle/>
          <a:p>
            <a:endParaRPr lang="en-US" dirty="0"/>
          </a:p>
        </p:txBody>
      </p:sp>
      <p:sp>
        <p:nvSpPr>
          <p:cNvPr id="7" name="Titel 6"/>
          <p:cNvSpPr>
            <a:spLocks noGrp="1"/>
          </p:cNvSpPr>
          <p:nvPr>
            <p:ph type="title"/>
          </p:nvPr>
        </p:nvSpPr>
        <p:spPr/>
        <p:txBody>
          <a:bodyPr>
            <a:normAutofit/>
          </a:bodyPr>
          <a:lstStyle/>
          <a:p>
            <a:r>
              <a:rPr lang="en-US" dirty="0"/>
              <a:t>Pointers</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03</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23</a:t>
            </a:fld>
            <a:endParaRPr lang="en-US" noProof="0" dirty="0"/>
          </a:p>
        </p:txBody>
      </p:sp>
    </p:spTree>
    <p:extLst>
      <p:ext uri="{BB962C8B-B14F-4D97-AF65-F5344CB8AC3E}">
        <p14:creationId xmlns:p14="http://schemas.microsoft.com/office/powerpoint/2010/main" val="221918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48F8C-700C-4C1F-B206-61864A928CDA}"/>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7E872F79-8F26-4E80-B8C0-8F73C4D39559}"/>
              </a:ext>
            </a:extLst>
          </p:cNvPr>
          <p:cNvSpPr>
            <a:spLocks noGrp="1"/>
          </p:cNvSpPr>
          <p:nvPr>
            <p:ph type="ftr" sz="quarter" idx="20"/>
          </p:nvPr>
        </p:nvSpPr>
        <p:spPr/>
        <p:txBody>
          <a:bodyPr/>
          <a:lstStyle/>
          <a:p>
            <a:r>
              <a:rPr lang="en-GB" noProof="0" dirty="0" err="1"/>
              <a:t>TTTech</a:t>
            </a:r>
            <a:r>
              <a:rPr lang="en-GB" noProof="0" dirty="0"/>
              <a:t>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1FCB7931-99BA-43C2-AE51-C70A9FBC5810}"/>
              </a:ext>
            </a:extLst>
          </p:cNvPr>
          <p:cNvSpPr>
            <a:spLocks noGrp="1"/>
          </p:cNvSpPr>
          <p:nvPr>
            <p:ph type="sldNum" sz="quarter" idx="21"/>
          </p:nvPr>
        </p:nvSpPr>
        <p:spPr/>
        <p:txBody>
          <a:bodyPr/>
          <a:lstStyle/>
          <a:p>
            <a:fld id="{0D46BA1D-85D8-4A66-B78C-46ED6382B9BC}" type="slidenum">
              <a:rPr lang="en-US" noProof="0" smtClean="0"/>
              <a:pPr/>
              <a:t>24</a:t>
            </a:fld>
            <a:endParaRPr lang="en-US" noProof="0" dirty="0"/>
          </a:p>
        </p:txBody>
      </p:sp>
      <p:sp>
        <p:nvSpPr>
          <p:cNvPr id="5" name="Title 4">
            <a:extLst>
              <a:ext uri="{FF2B5EF4-FFF2-40B4-BE49-F238E27FC236}">
                <a16:creationId xmlns:a16="http://schemas.microsoft.com/office/drawing/2014/main" id="{C234AFFB-C723-4F9A-A2F6-9702456C7AAA}"/>
              </a:ext>
            </a:extLst>
          </p:cNvPr>
          <p:cNvSpPr>
            <a:spLocks noGrp="1"/>
          </p:cNvSpPr>
          <p:nvPr>
            <p:ph type="title"/>
          </p:nvPr>
        </p:nvSpPr>
        <p:spPr/>
        <p:txBody>
          <a:bodyPr/>
          <a:lstStyle/>
          <a:p>
            <a:r>
              <a:rPr lang="en-GB" dirty="0"/>
              <a:t>Pointers</a:t>
            </a:r>
          </a:p>
        </p:txBody>
      </p:sp>
      <p:sp>
        <p:nvSpPr>
          <p:cNvPr id="9" name="TextBox 8">
            <a:extLst>
              <a:ext uri="{FF2B5EF4-FFF2-40B4-BE49-F238E27FC236}">
                <a16:creationId xmlns:a16="http://schemas.microsoft.com/office/drawing/2014/main" id="{47F37331-9EF3-45D6-85B0-22D924B431DC}"/>
              </a:ext>
            </a:extLst>
          </p:cNvPr>
          <p:cNvSpPr txBox="1"/>
          <p:nvPr/>
        </p:nvSpPr>
        <p:spPr>
          <a:xfrm>
            <a:off x="507934" y="1009274"/>
            <a:ext cx="11276697" cy="2431435"/>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dirty="0"/>
              <a:t>Are variables that references to memory </a:t>
            </a:r>
            <a:r>
              <a:rPr lang="en-GB" dirty="0" err="1"/>
              <a:t>addreses</a:t>
            </a:r>
            <a:r>
              <a:rPr lang="en-GB" dirty="0"/>
              <a:t>. </a:t>
            </a:r>
          </a:p>
          <a:p>
            <a:pPr marL="285750" indent="-285750">
              <a:buFont typeface="Arial" panose="020B0604020202020204" pitchFamily="34" charset="0"/>
              <a:buChar char="•"/>
            </a:pPr>
            <a:r>
              <a:rPr lang="en-GB" dirty="0"/>
              <a:t>A pointer is “pointing” to an specific memory position.</a:t>
            </a:r>
          </a:p>
          <a:p>
            <a:pPr marL="285750" indent="-285750">
              <a:buFont typeface="Arial" panose="020B0604020202020204" pitchFamily="34" charset="0"/>
              <a:buChar char="•"/>
            </a:pPr>
            <a:r>
              <a:rPr lang="en-GB" dirty="0"/>
              <a:t>Unary operators: *(indirection) and &amp;(reference)</a:t>
            </a:r>
          </a:p>
          <a:p>
            <a:pPr marL="285750" indent="-285750">
              <a:buFont typeface="Arial" panose="020B0604020202020204" pitchFamily="34" charset="0"/>
              <a:buChar char="•"/>
            </a:pPr>
            <a:r>
              <a:rPr lang="en-GB" dirty="0"/>
              <a:t>*</a:t>
            </a:r>
            <a:r>
              <a:rPr lang="en-GB" dirty="0" err="1"/>
              <a:t>ptr</a:t>
            </a:r>
            <a:r>
              <a:rPr lang="en-GB" dirty="0"/>
              <a:t> will give you the value from the memory where the pointer is pointing.</a:t>
            </a:r>
          </a:p>
          <a:p>
            <a:pPr marL="285750" indent="-285750">
              <a:buFont typeface="Arial" panose="020B0604020202020204" pitchFamily="34" charset="0"/>
              <a:buChar char="•"/>
            </a:pPr>
            <a:r>
              <a:rPr lang="en-GB" dirty="0"/>
              <a:t>&amp;var will give you the memory address where the variable is allocated.</a:t>
            </a:r>
          </a:p>
          <a:p>
            <a:pPr marL="285750" indent="-285750">
              <a:buFont typeface="Arial" panose="020B0604020202020204" pitchFamily="34" charset="0"/>
              <a:buChar char="•"/>
            </a:pPr>
            <a:r>
              <a:rPr lang="en-GB" dirty="0"/>
              <a:t>Syntax: </a:t>
            </a:r>
            <a:r>
              <a:rPr lang="en-GB" dirty="0" err="1"/>
              <a:t>data_type</a:t>
            </a:r>
            <a:r>
              <a:rPr lang="en-GB" dirty="0"/>
              <a:t> *</a:t>
            </a:r>
            <a:r>
              <a:rPr lang="en-GB" dirty="0" err="1"/>
              <a:t>pointer_name</a:t>
            </a:r>
            <a:r>
              <a:rPr lang="en-GB" dirty="0"/>
              <a:t>;</a:t>
            </a:r>
          </a:p>
          <a:p>
            <a:pPr marL="285750" indent="-285750">
              <a:buFont typeface="Arial" panose="020B0604020202020204" pitchFamily="34" charset="0"/>
              <a:buChar char="•"/>
            </a:pPr>
            <a:endParaRPr lang="en-GB" sz="1400" dirty="0"/>
          </a:p>
        </p:txBody>
      </p:sp>
      <p:pic>
        <p:nvPicPr>
          <p:cNvPr id="7" name="Picture 8">
            <a:extLst>
              <a:ext uri="{FF2B5EF4-FFF2-40B4-BE49-F238E27FC236}">
                <a16:creationId xmlns:a16="http://schemas.microsoft.com/office/drawing/2014/main" id="{DEECA6B6-7F45-4A6F-92A4-BEC3284EA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737" y="3213101"/>
            <a:ext cx="4352925" cy="31432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CF79154-7299-45EE-818B-8DCA5B04E738}"/>
              </a:ext>
            </a:extLst>
          </p:cNvPr>
          <p:cNvPicPr>
            <a:picLocks noChangeAspect="1"/>
          </p:cNvPicPr>
          <p:nvPr/>
        </p:nvPicPr>
        <p:blipFill>
          <a:blip r:embed="rId3"/>
          <a:stretch>
            <a:fillRect/>
          </a:stretch>
        </p:blipFill>
        <p:spPr>
          <a:xfrm>
            <a:off x="695400" y="3440709"/>
            <a:ext cx="1324160" cy="1133633"/>
          </a:xfrm>
          <a:prstGeom prst="rect">
            <a:avLst/>
          </a:prstGeom>
        </p:spPr>
      </p:pic>
      <p:pic>
        <p:nvPicPr>
          <p:cNvPr id="14" name="Picture 10">
            <a:extLst>
              <a:ext uri="{FF2B5EF4-FFF2-40B4-BE49-F238E27FC236}">
                <a16:creationId xmlns:a16="http://schemas.microsoft.com/office/drawing/2014/main" id="{0D2CABFB-0F65-42AB-94AD-1556A66177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0573" y="3213101"/>
            <a:ext cx="4381500" cy="31432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5E4EBEDB-58CE-4CC4-A041-D81C943F885F}"/>
              </a:ext>
            </a:extLst>
          </p:cNvPr>
          <p:cNvPicPr>
            <a:picLocks noChangeAspect="1"/>
          </p:cNvPicPr>
          <p:nvPr/>
        </p:nvPicPr>
        <p:blipFill>
          <a:blip r:embed="rId5"/>
          <a:stretch>
            <a:fillRect/>
          </a:stretch>
        </p:blipFill>
        <p:spPr>
          <a:xfrm>
            <a:off x="6566584" y="3440709"/>
            <a:ext cx="1181265" cy="1619476"/>
          </a:xfrm>
          <a:prstGeom prst="rect">
            <a:avLst/>
          </a:prstGeom>
        </p:spPr>
      </p:pic>
    </p:spTree>
    <p:extLst>
      <p:ext uri="{BB962C8B-B14F-4D97-AF65-F5344CB8AC3E}">
        <p14:creationId xmlns:p14="http://schemas.microsoft.com/office/powerpoint/2010/main" val="757983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C5A8A1-5FBF-4CEC-B72B-4D5013BB7460}"/>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835B5685-2E7A-4341-9410-B72D7F1BD522}"/>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988A172-8B5A-48D9-9EFB-77E55AB6B8EF}"/>
              </a:ext>
            </a:extLst>
          </p:cNvPr>
          <p:cNvSpPr>
            <a:spLocks noGrp="1"/>
          </p:cNvSpPr>
          <p:nvPr>
            <p:ph type="sldNum" sz="quarter" idx="21"/>
          </p:nvPr>
        </p:nvSpPr>
        <p:spPr/>
        <p:txBody>
          <a:bodyPr/>
          <a:lstStyle/>
          <a:p>
            <a:fld id="{0D46BA1D-85D8-4A66-B78C-46ED6382B9BC}" type="slidenum">
              <a:rPr lang="en-US" noProof="0" smtClean="0"/>
              <a:pPr/>
              <a:t>25</a:t>
            </a:fld>
            <a:endParaRPr lang="en-US" noProof="0" dirty="0"/>
          </a:p>
        </p:txBody>
      </p:sp>
      <p:sp>
        <p:nvSpPr>
          <p:cNvPr id="5" name="Title 4">
            <a:extLst>
              <a:ext uri="{FF2B5EF4-FFF2-40B4-BE49-F238E27FC236}">
                <a16:creationId xmlns:a16="http://schemas.microsoft.com/office/drawing/2014/main" id="{10B40101-7551-4C08-975B-40958668D505}"/>
              </a:ext>
            </a:extLst>
          </p:cNvPr>
          <p:cNvSpPr>
            <a:spLocks noGrp="1"/>
          </p:cNvSpPr>
          <p:nvPr>
            <p:ph type="title"/>
          </p:nvPr>
        </p:nvSpPr>
        <p:spPr/>
        <p:txBody>
          <a:bodyPr/>
          <a:lstStyle/>
          <a:p>
            <a:r>
              <a:rPr lang="en-GB" dirty="0"/>
              <a:t>Pointers</a:t>
            </a:r>
          </a:p>
        </p:txBody>
      </p:sp>
      <p:pic>
        <p:nvPicPr>
          <p:cNvPr id="4098" name="Picture 2">
            <a:extLst>
              <a:ext uri="{FF2B5EF4-FFF2-40B4-BE49-F238E27FC236}">
                <a16:creationId xmlns:a16="http://schemas.microsoft.com/office/drawing/2014/main" id="{88BC8BA9-9F3A-46B6-AE3E-3E931FEA5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952" y="3284984"/>
            <a:ext cx="9214023" cy="24916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E690C36-CE46-49F6-B5E3-6B4B4012DEA3}"/>
              </a:ext>
            </a:extLst>
          </p:cNvPr>
          <p:cNvSpPr txBox="1"/>
          <p:nvPr/>
        </p:nvSpPr>
        <p:spPr>
          <a:xfrm>
            <a:off x="678189" y="1411191"/>
            <a:ext cx="10657184" cy="738664"/>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dirty="0"/>
              <a:t>Always check that the pointer is pointing to the correct place.</a:t>
            </a:r>
          </a:p>
          <a:p>
            <a:pPr marL="285750" indent="-285750">
              <a:buFont typeface="Arial" panose="020B0604020202020204" pitchFamily="34" charset="0"/>
              <a:buChar char="•"/>
            </a:pPr>
            <a:r>
              <a:rPr lang="en-GB" dirty="0"/>
              <a:t>Is a good practice to initialize pointers with NULL.</a:t>
            </a:r>
          </a:p>
        </p:txBody>
      </p:sp>
    </p:spTree>
    <p:extLst>
      <p:ext uri="{BB962C8B-B14F-4D97-AF65-F5344CB8AC3E}">
        <p14:creationId xmlns:p14="http://schemas.microsoft.com/office/powerpoint/2010/main" val="3390089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ADA83-218C-405D-BCFC-FED09C3CA445}"/>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98AC9062-E421-4DD3-AFE8-C5BFE6F73EA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4B52012-1C31-48FF-BDBA-02A3C5B6D181}"/>
              </a:ext>
            </a:extLst>
          </p:cNvPr>
          <p:cNvSpPr>
            <a:spLocks noGrp="1"/>
          </p:cNvSpPr>
          <p:nvPr>
            <p:ph type="sldNum" sz="quarter" idx="21"/>
          </p:nvPr>
        </p:nvSpPr>
        <p:spPr/>
        <p:txBody>
          <a:bodyPr/>
          <a:lstStyle/>
          <a:p>
            <a:fld id="{0D46BA1D-85D8-4A66-B78C-46ED6382B9BC}" type="slidenum">
              <a:rPr lang="en-US" noProof="0" smtClean="0"/>
              <a:pPr/>
              <a:t>26</a:t>
            </a:fld>
            <a:endParaRPr lang="en-US" noProof="0" dirty="0"/>
          </a:p>
        </p:txBody>
      </p:sp>
      <p:sp>
        <p:nvSpPr>
          <p:cNvPr id="5" name="Title 4">
            <a:extLst>
              <a:ext uri="{FF2B5EF4-FFF2-40B4-BE49-F238E27FC236}">
                <a16:creationId xmlns:a16="http://schemas.microsoft.com/office/drawing/2014/main" id="{C33B4E78-E423-4F5A-B4CA-23DEDEE2F58F}"/>
              </a:ext>
            </a:extLst>
          </p:cNvPr>
          <p:cNvSpPr>
            <a:spLocks noGrp="1"/>
          </p:cNvSpPr>
          <p:nvPr>
            <p:ph type="title"/>
          </p:nvPr>
        </p:nvSpPr>
        <p:spPr/>
        <p:txBody>
          <a:bodyPr/>
          <a:lstStyle/>
          <a:p>
            <a:r>
              <a:rPr lang="en-GB" dirty="0"/>
              <a:t>Pointers arithmetic</a:t>
            </a:r>
            <a:br>
              <a:rPr lang="en-GB" dirty="0"/>
            </a:br>
            <a:br>
              <a:rPr lang="en-GB" dirty="0"/>
            </a:br>
            <a:br>
              <a:rPr lang="en-GB" dirty="0"/>
            </a:br>
            <a:endParaRPr lang="en-GB" dirty="0"/>
          </a:p>
        </p:txBody>
      </p:sp>
      <p:sp>
        <p:nvSpPr>
          <p:cNvPr id="7" name="TextBox 6">
            <a:extLst>
              <a:ext uri="{FF2B5EF4-FFF2-40B4-BE49-F238E27FC236}">
                <a16:creationId xmlns:a16="http://schemas.microsoft.com/office/drawing/2014/main" id="{F746A689-DD3A-4492-A805-0F7E11C0EABC}"/>
              </a:ext>
            </a:extLst>
          </p:cNvPr>
          <p:cNvSpPr txBox="1"/>
          <p:nvPr/>
        </p:nvSpPr>
        <p:spPr>
          <a:xfrm>
            <a:off x="607474" y="1047413"/>
            <a:ext cx="11161240" cy="5139869"/>
          </a:xfrm>
          <a:prstGeom prst="rect">
            <a:avLst/>
          </a:prstGeom>
          <a:noFill/>
        </p:spPr>
        <p:txBody>
          <a:bodyPr wrap="square">
            <a:spAutoFit/>
          </a:bodyPr>
          <a:lstStyle/>
          <a:p>
            <a:pPr rtl="0">
              <a:spcBef>
                <a:spcPts val="0"/>
              </a:spcBef>
              <a:spcAft>
                <a:spcPts val="600"/>
              </a:spcAft>
            </a:pPr>
            <a:r>
              <a:rPr lang="es-ES" sz="2400" b="0" i="0" u="none" strike="noStrike" dirty="0">
                <a:solidFill>
                  <a:srgbClr val="ADADAD"/>
                </a:solidFill>
                <a:effectLst/>
              </a:rPr>
              <a:t>uint8_t vector[</a:t>
            </a:r>
            <a:r>
              <a:rPr lang="es-ES" sz="2400" b="0" i="0" u="none" strike="noStrike">
                <a:solidFill>
                  <a:srgbClr val="ADADAD"/>
                </a:solidFill>
                <a:effectLst/>
              </a:rPr>
              <a:t>100];	/* </a:t>
            </a:r>
            <a:r>
              <a:rPr lang="es-ES" sz="2400" b="0" i="0" u="none" strike="noStrike" dirty="0" err="1">
                <a:solidFill>
                  <a:srgbClr val="ADADAD"/>
                </a:solidFill>
                <a:effectLst/>
              </a:rPr>
              <a:t>integer</a:t>
            </a:r>
            <a:r>
              <a:rPr lang="es-ES" sz="2400" b="0" i="0" u="none" strike="noStrike" dirty="0">
                <a:solidFill>
                  <a:srgbClr val="ADADAD"/>
                </a:solidFill>
                <a:effectLst/>
              </a:rPr>
              <a:t> array */</a:t>
            </a:r>
            <a:br>
              <a:rPr lang="es-ES" sz="2400" b="0" i="0" u="none" strike="noStrike" dirty="0">
                <a:solidFill>
                  <a:srgbClr val="ADADAD"/>
                </a:solidFill>
                <a:effectLst/>
              </a:rPr>
            </a:br>
            <a:r>
              <a:rPr lang="es-ES" sz="2400" b="0" i="0" u="none" strike="noStrike" dirty="0">
                <a:solidFill>
                  <a:srgbClr val="ADADAD"/>
                </a:solidFill>
                <a:effectLst/>
              </a:rPr>
              <a:t>uint8_t *</a:t>
            </a:r>
            <a:r>
              <a:rPr lang="es-ES" sz="2400" b="0" i="0" u="none" strike="noStrike" err="1">
                <a:solidFill>
                  <a:srgbClr val="ADADAD"/>
                </a:solidFill>
                <a:effectLst/>
              </a:rPr>
              <a:t>ptr</a:t>
            </a:r>
            <a:r>
              <a:rPr lang="es-ES" sz="2400" b="0" i="0" u="none" strike="noStrike">
                <a:solidFill>
                  <a:srgbClr val="ADADAD"/>
                </a:solidFill>
                <a:effectLst/>
              </a:rPr>
              <a:t>;		/* uint8 pointer </a:t>
            </a:r>
            <a:r>
              <a:rPr lang="es-ES">
                <a:solidFill>
                  <a:srgbClr val="ADADAD"/>
                </a:solidFill>
              </a:rPr>
              <a:t>declaration *</a:t>
            </a:r>
            <a:r>
              <a:rPr lang="es-ES" sz="2400" b="0" i="0" u="none" strike="noStrike">
                <a:solidFill>
                  <a:srgbClr val="ADADAD"/>
                </a:solidFill>
                <a:effectLst/>
              </a:rPr>
              <a:t>/</a:t>
            </a:r>
            <a:br>
              <a:rPr lang="es-ES" sz="2400" b="0" i="0" u="none" strike="noStrike" dirty="0">
                <a:solidFill>
                  <a:srgbClr val="ADADAD"/>
                </a:solidFill>
                <a:effectLst/>
              </a:rPr>
            </a:br>
            <a:r>
              <a:rPr lang="es-ES" sz="2400" b="0" i="0" u="none" strike="noStrike" dirty="0" err="1">
                <a:solidFill>
                  <a:srgbClr val="ADADAD"/>
                </a:solidFill>
                <a:effectLst/>
              </a:rPr>
              <a:t>ptr</a:t>
            </a:r>
            <a:r>
              <a:rPr lang="es-ES" sz="2400" b="0" i="0" u="none" strike="noStrike" dirty="0">
                <a:solidFill>
                  <a:srgbClr val="ADADAD"/>
                </a:solidFill>
                <a:effectLst/>
              </a:rPr>
              <a:t> = &amp;vector[</a:t>
            </a:r>
            <a:r>
              <a:rPr lang="es-ES" sz="2400" b="0" i="0" u="none" strike="noStrike">
                <a:solidFill>
                  <a:srgbClr val="ADADAD"/>
                </a:solidFill>
                <a:effectLst/>
              </a:rPr>
              <a:t>0];		/* ptr </a:t>
            </a:r>
            <a:r>
              <a:rPr lang="es-ES" sz="2400" b="0" i="0" u="none" strike="noStrike" dirty="0" err="1">
                <a:solidFill>
                  <a:srgbClr val="ADADAD"/>
                </a:solidFill>
                <a:effectLst/>
              </a:rPr>
              <a:t>point</a:t>
            </a:r>
            <a:r>
              <a:rPr lang="es-ES" dirty="0" err="1">
                <a:solidFill>
                  <a:srgbClr val="ADADAD"/>
                </a:solidFill>
              </a:rPr>
              <a:t>s</a:t>
            </a:r>
            <a:r>
              <a:rPr lang="es-ES" dirty="0">
                <a:solidFill>
                  <a:srgbClr val="ADADAD"/>
                </a:solidFill>
              </a:rPr>
              <a:t> </a:t>
            </a:r>
            <a:r>
              <a:rPr lang="es-ES" dirty="0" err="1">
                <a:solidFill>
                  <a:srgbClr val="ADADAD"/>
                </a:solidFill>
              </a:rPr>
              <a:t>to</a:t>
            </a:r>
            <a:r>
              <a:rPr lang="es-ES" dirty="0">
                <a:solidFill>
                  <a:srgbClr val="ADADAD"/>
                </a:solidFill>
              </a:rPr>
              <a:t> vector </a:t>
            </a:r>
            <a:r>
              <a:rPr lang="es-ES" dirty="0" err="1">
                <a:solidFill>
                  <a:srgbClr val="ADADAD"/>
                </a:solidFill>
              </a:rPr>
              <a:t>initial</a:t>
            </a:r>
            <a:r>
              <a:rPr lang="es-ES" dirty="0">
                <a:solidFill>
                  <a:srgbClr val="ADADAD"/>
                </a:solidFill>
              </a:rPr>
              <a:t> </a:t>
            </a:r>
            <a:r>
              <a:rPr lang="es-ES" dirty="0" err="1">
                <a:solidFill>
                  <a:srgbClr val="ADADAD"/>
                </a:solidFill>
              </a:rPr>
              <a:t>address</a:t>
            </a:r>
            <a:r>
              <a:rPr lang="es-ES" sz="2400" b="0" i="0" u="none" strike="noStrike" dirty="0">
                <a:solidFill>
                  <a:srgbClr val="ADADAD"/>
                </a:solidFill>
                <a:effectLst/>
              </a:rPr>
              <a:t> */</a:t>
            </a:r>
            <a:endParaRPr lang="es-ES" b="0" dirty="0">
              <a:effectLst/>
            </a:endParaRPr>
          </a:p>
          <a:p>
            <a:pPr rtl="0">
              <a:spcBef>
                <a:spcPts val="0"/>
              </a:spcBef>
              <a:spcAft>
                <a:spcPts val="600"/>
              </a:spcAft>
            </a:pPr>
            <a:r>
              <a:rPr lang="es-ES" sz="2400" b="0" i="0" u="none" strike="noStrike" dirty="0">
                <a:solidFill>
                  <a:srgbClr val="ADADAD"/>
                </a:solidFill>
                <a:effectLst/>
              </a:rPr>
              <a:t>*</a:t>
            </a:r>
            <a:r>
              <a:rPr lang="es-ES" sz="2400" b="0" i="0" u="none" strike="noStrike" dirty="0" err="1">
                <a:solidFill>
                  <a:srgbClr val="ADADAD"/>
                </a:solidFill>
                <a:effectLst/>
              </a:rPr>
              <a:t>ptr</a:t>
            </a:r>
            <a:r>
              <a:rPr lang="es-ES" sz="2400" b="0" i="0" u="none" strike="noStrike" dirty="0">
                <a:solidFill>
                  <a:srgbClr val="ADADAD"/>
                </a:solidFill>
                <a:effectLst/>
              </a:rPr>
              <a:t> = </a:t>
            </a:r>
            <a:r>
              <a:rPr lang="es-ES" sz="2400" b="0" i="0" u="none" strike="noStrike">
                <a:solidFill>
                  <a:srgbClr val="ADADAD"/>
                </a:solidFill>
                <a:effectLst/>
              </a:rPr>
              <a:t>33;		/* </a:t>
            </a:r>
            <a:r>
              <a:rPr lang="es-ES" sz="2400" b="0" i="0" u="none" strike="noStrike" dirty="0">
                <a:solidFill>
                  <a:srgbClr val="ADADAD"/>
                </a:solidFill>
                <a:effectLst/>
              </a:rPr>
              <a:t>vector[0] = 33 */</a:t>
            </a:r>
            <a:br>
              <a:rPr lang="es-ES" sz="2400" b="0" i="0" u="none" strike="noStrike" dirty="0">
                <a:solidFill>
                  <a:srgbClr val="ADADAD"/>
                </a:solidFill>
                <a:effectLst/>
              </a:rPr>
            </a:br>
            <a:r>
              <a:rPr lang="es-ES" sz="2400" b="0" i="0" u="none" strike="noStrike" dirty="0">
                <a:solidFill>
                  <a:srgbClr val="ADADAD"/>
                </a:solidFill>
                <a:effectLst/>
              </a:rPr>
              <a:t>*(ptr+1) = </a:t>
            </a:r>
            <a:r>
              <a:rPr lang="es-ES" sz="2400" b="0" i="0" u="none" strike="noStrike">
                <a:solidFill>
                  <a:srgbClr val="ADADAD"/>
                </a:solidFill>
                <a:effectLst/>
              </a:rPr>
              <a:t>44;		/* </a:t>
            </a:r>
            <a:r>
              <a:rPr lang="es-ES" sz="2400" b="0" i="0" u="none" strike="noStrike" dirty="0">
                <a:solidFill>
                  <a:srgbClr val="ADADAD"/>
                </a:solidFill>
                <a:effectLst/>
              </a:rPr>
              <a:t>vector[1] = 44 */</a:t>
            </a:r>
            <a:br>
              <a:rPr lang="es-ES" sz="2400" b="0" i="0" u="none" strike="noStrike" dirty="0">
                <a:solidFill>
                  <a:srgbClr val="ADADAD"/>
                </a:solidFill>
                <a:effectLst/>
              </a:rPr>
            </a:br>
            <a:r>
              <a:rPr lang="es-ES" sz="2400" b="0" i="0" u="none" strike="noStrike" dirty="0">
                <a:solidFill>
                  <a:srgbClr val="ADADAD"/>
                </a:solidFill>
                <a:effectLst/>
              </a:rPr>
              <a:t>*(ptr+2) = </a:t>
            </a:r>
            <a:r>
              <a:rPr lang="es-ES" sz="2400" b="0" i="0" u="none" strike="noStrike">
                <a:solidFill>
                  <a:srgbClr val="ADADAD"/>
                </a:solidFill>
                <a:effectLst/>
              </a:rPr>
              <a:t>90;		/* </a:t>
            </a:r>
            <a:r>
              <a:rPr lang="es-ES" sz="2400" b="0" i="0" u="none" strike="noStrike" dirty="0">
                <a:solidFill>
                  <a:srgbClr val="ADADAD"/>
                </a:solidFill>
                <a:effectLst/>
              </a:rPr>
              <a:t>vector[2] = 90 */</a:t>
            </a:r>
          </a:p>
          <a:p>
            <a:pPr rtl="0">
              <a:spcBef>
                <a:spcPts val="0"/>
              </a:spcBef>
              <a:spcAft>
                <a:spcPts val="600"/>
              </a:spcAft>
            </a:pPr>
            <a:r>
              <a:rPr lang="es-ES" sz="2400" b="0" i="0" u="none" strike="noStrike" dirty="0">
                <a:solidFill>
                  <a:srgbClr val="ADADAD"/>
                </a:solidFill>
                <a:effectLst/>
              </a:rPr>
              <a:t>uint16_t *</a:t>
            </a:r>
            <a:r>
              <a:rPr lang="es-ES" sz="2400" b="0" i="0" u="none" strike="noStrike">
                <a:solidFill>
                  <a:srgbClr val="ADADAD"/>
                </a:solidFill>
                <a:effectLst/>
              </a:rPr>
              <a:t>ptr16;		/* </a:t>
            </a:r>
            <a:r>
              <a:rPr lang="es-ES" sz="2400" b="0" i="0" u="none" strike="noStrike" dirty="0">
                <a:solidFill>
                  <a:srgbClr val="ADADAD"/>
                </a:solidFill>
                <a:effectLst/>
              </a:rPr>
              <a:t>int16 pointer */</a:t>
            </a:r>
          </a:p>
          <a:p>
            <a:pPr rtl="0">
              <a:spcBef>
                <a:spcPts val="0"/>
              </a:spcBef>
              <a:spcAft>
                <a:spcPts val="600"/>
              </a:spcAft>
            </a:pPr>
            <a:r>
              <a:rPr lang="es-ES">
                <a:solidFill>
                  <a:srgbClr val="ADADAD"/>
                </a:solidFill>
              </a:rPr>
              <a:t>ptr16 = &amp;</a:t>
            </a:r>
            <a:r>
              <a:rPr lang="es-ES" dirty="0">
                <a:solidFill>
                  <a:srgbClr val="ADADAD"/>
                </a:solidFill>
              </a:rPr>
              <a:t>vector[</a:t>
            </a:r>
            <a:r>
              <a:rPr lang="es-ES">
                <a:solidFill>
                  <a:srgbClr val="ADADAD"/>
                </a:solidFill>
              </a:rPr>
              <a:t>0];	</a:t>
            </a:r>
            <a:r>
              <a:rPr lang="es-ES" sz="2400" b="0" i="0" u="none" strike="noStrike">
                <a:solidFill>
                  <a:srgbClr val="ADADAD"/>
                </a:solidFill>
                <a:effectLst/>
              </a:rPr>
              <a:t>/* ptr </a:t>
            </a:r>
            <a:r>
              <a:rPr lang="es-ES" sz="2400" b="0" i="0" u="none" strike="noStrike" dirty="0" err="1">
                <a:solidFill>
                  <a:srgbClr val="ADADAD"/>
                </a:solidFill>
                <a:effectLst/>
              </a:rPr>
              <a:t>point</a:t>
            </a:r>
            <a:r>
              <a:rPr lang="es-ES" dirty="0" err="1">
                <a:solidFill>
                  <a:srgbClr val="ADADAD"/>
                </a:solidFill>
              </a:rPr>
              <a:t>s</a:t>
            </a:r>
            <a:r>
              <a:rPr lang="es-ES" dirty="0">
                <a:solidFill>
                  <a:srgbClr val="ADADAD"/>
                </a:solidFill>
              </a:rPr>
              <a:t> </a:t>
            </a:r>
            <a:r>
              <a:rPr lang="es-ES" dirty="0" err="1">
                <a:solidFill>
                  <a:srgbClr val="ADADAD"/>
                </a:solidFill>
              </a:rPr>
              <a:t>to</a:t>
            </a:r>
            <a:r>
              <a:rPr lang="es-ES" dirty="0">
                <a:solidFill>
                  <a:srgbClr val="ADADAD"/>
                </a:solidFill>
              </a:rPr>
              <a:t> vector </a:t>
            </a:r>
            <a:r>
              <a:rPr lang="es-ES" dirty="0" err="1">
                <a:solidFill>
                  <a:srgbClr val="ADADAD"/>
                </a:solidFill>
              </a:rPr>
              <a:t>initial</a:t>
            </a:r>
            <a:r>
              <a:rPr lang="es-ES" dirty="0">
                <a:solidFill>
                  <a:srgbClr val="ADADAD"/>
                </a:solidFill>
              </a:rPr>
              <a:t> </a:t>
            </a:r>
            <a:r>
              <a:rPr lang="es-ES" dirty="0" err="1">
                <a:solidFill>
                  <a:srgbClr val="ADADAD"/>
                </a:solidFill>
              </a:rPr>
              <a:t>address</a:t>
            </a:r>
            <a:r>
              <a:rPr lang="es-ES" sz="2400" b="0" i="0" u="none" strike="noStrike" dirty="0">
                <a:solidFill>
                  <a:srgbClr val="ADADAD"/>
                </a:solidFill>
                <a:effectLst/>
              </a:rPr>
              <a:t> */</a:t>
            </a:r>
            <a:endParaRPr lang="es-ES" dirty="0">
              <a:solidFill>
                <a:srgbClr val="ADADAD"/>
              </a:solidFill>
            </a:endParaRPr>
          </a:p>
          <a:p>
            <a:pPr rtl="0">
              <a:spcBef>
                <a:spcPts val="0"/>
              </a:spcBef>
              <a:spcAft>
                <a:spcPts val="600"/>
              </a:spcAft>
            </a:pPr>
            <a:r>
              <a:rPr lang="es-ES" sz="2400" b="0" i="0" u="none" strike="noStrike">
                <a:solidFill>
                  <a:srgbClr val="ADADAD"/>
                </a:solidFill>
                <a:effectLst/>
              </a:rPr>
              <a:t>ptr16 ++</a:t>
            </a:r>
            <a:r>
              <a:rPr lang="es-ES">
                <a:solidFill>
                  <a:srgbClr val="ADADAD"/>
                </a:solidFill>
              </a:rPr>
              <a:t>;		</a:t>
            </a:r>
            <a:r>
              <a:rPr lang="es-ES" sz="2400" b="0" i="0" u="none" strike="noStrike">
                <a:solidFill>
                  <a:srgbClr val="ADADAD"/>
                </a:solidFill>
                <a:effectLst/>
              </a:rPr>
              <a:t>/* </a:t>
            </a:r>
            <a:r>
              <a:rPr lang="es-ES" sz="2400" b="0" i="0" u="none" strike="noStrike" dirty="0">
                <a:solidFill>
                  <a:srgbClr val="ADADAD"/>
                </a:solidFill>
                <a:effectLst/>
              </a:rPr>
              <a:t>vector[2] == *ptr16 */</a:t>
            </a:r>
          </a:p>
          <a:p>
            <a:pPr rtl="0">
              <a:spcBef>
                <a:spcPts val="0"/>
              </a:spcBef>
              <a:spcAft>
                <a:spcPts val="1600"/>
              </a:spcAft>
            </a:pPr>
            <a:endParaRPr lang="es-ES" b="0" dirty="0">
              <a:effectLst/>
            </a:endParaRPr>
          </a:p>
          <a:p>
            <a:br>
              <a:rPr lang="es-ES" b="0" dirty="0">
                <a:effectLst/>
              </a:rPr>
            </a:br>
            <a:endParaRPr lang="en-GB" dirty="0"/>
          </a:p>
        </p:txBody>
      </p:sp>
      <p:sp>
        <p:nvSpPr>
          <p:cNvPr id="8" name="TextBox 7">
            <a:extLst>
              <a:ext uri="{FF2B5EF4-FFF2-40B4-BE49-F238E27FC236}">
                <a16:creationId xmlns:a16="http://schemas.microsoft.com/office/drawing/2014/main" id="{30F66C49-9617-44DD-B8AC-E104033E117B}"/>
              </a:ext>
            </a:extLst>
          </p:cNvPr>
          <p:cNvSpPr txBox="1"/>
          <p:nvPr/>
        </p:nvSpPr>
        <p:spPr>
          <a:xfrm>
            <a:off x="593857" y="5085184"/>
            <a:ext cx="10657184" cy="861774"/>
          </a:xfrm>
          <a:prstGeom prst="rect">
            <a:avLst/>
          </a:prstGeom>
        </p:spPr>
        <p:txBody>
          <a:bodyPr vert="horz" wrap="square" lIns="0" tIns="0" rIns="0" bIns="0" rtlCol="0">
            <a:spAutoFit/>
          </a:bodyPr>
          <a:lstStyle/>
          <a:p>
            <a:r>
              <a:rPr lang="en-GB" sz="1400" dirty="0"/>
              <a:t>Remember:</a:t>
            </a:r>
          </a:p>
          <a:p>
            <a:endParaRPr lang="en-GB" sz="1400" dirty="0"/>
          </a:p>
          <a:p>
            <a:pPr marL="285750" indent="-285750">
              <a:buFont typeface="Arial" panose="020B0604020202020204" pitchFamily="34" charset="0"/>
              <a:buChar char="•"/>
            </a:pPr>
            <a:r>
              <a:rPr lang="en-GB" sz="1400" dirty="0"/>
              <a:t>A pointer size has always the same size than the architecture address bus. Because it needs to save a address memory.</a:t>
            </a:r>
          </a:p>
          <a:p>
            <a:pPr marL="285750" indent="-285750">
              <a:buFont typeface="Arial" panose="020B0604020202020204" pitchFamily="34" charset="0"/>
              <a:buChar char="•"/>
            </a:pPr>
            <a:r>
              <a:rPr lang="en-GB" sz="1400" dirty="0"/>
              <a:t>When you declare a pointer as an special datatype, ex. uint8_t you  are specifying the pointer </a:t>
            </a:r>
            <a:r>
              <a:rPr lang="en-GB" sz="1400" dirty="0" err="1"/>
              <a:t>aritmethic</a:t>
            </a:r>
            <a:r>
              <a:rPr lang="en-GB" sz="1400" dirty="0"/>
              <a:t>.</a:t>
            </a:r>
          </a:p>
        </p:txBody>
      </p:sp>
    </p:spTree>
    <p:extLst>
      <p:ext uri="{BB962C8B-B14F-4D97-AF65-F5344CB8AC3E}">
        <p14:creationId xmlns:p14="http://schemas.microsoft.com/office/powerpoint/2010/main" val="4184030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ADA83-218C-405D-BCFC-FED09C3CA445}"/>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98AC9062-E421-4DD3-AFE8-C5BFE6F73EA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4B52012-1C31-48FF-BDBA-02A3C5B6D181}"/>
              </a:ext>
            </a:extLst>
          </p:cNvPr>
          <p:cNvSpPr>
            <a:spLocks noGrp="1"/>
          </p:cNvSpPr>
          <p:nvPr>
            <p:ph type="sldNum" sz="quarter" idx="21"/>
          </p:nvPr>
        </p:nvSpPr>
        <p:spPr/>
        <p:txBody>
          <a:bodyPr/>
          <a:lstStyle/>
          <a:p>
            <a:fld id="{0D46BA1D-85D8-4A66-B78C-46ED6382B9BC}" type="slidenum">
              <a:rPr lang="en-US" noProof="0" smtClean="0"/>
              <a:pPr/>
              <a:t>27</a:t>
            </a:fld>
            <a:endParaRPr lang="en-US" noProof="0" dirty="0"/>
          </a:p>
        </p:txBody>
      </p:sp>
      <p:sp>
        <p:nvSpPr>
          <p:cNvPr id="5" name="Title 4">
            <a:extLst>
              <a:ext uri="{FF2B5EF4-FFF2-40B4-BE49-F238E27FC236}">
                <a16:creationId xmlns:a16="http://schemas.microsoft.com/office/drawing/2014/main" id="{C33B4E78-E423-4F5A-B4CA-23DEDEE2F58F}"/>
              </a:ext>
            </a:extLst>
          </p:cNvPr>
          <p:cNvSpPr>
            <a:spLocks noGrp="1"/>
          </p:cNvSpPr>
          <p:nvPr>
            <p:ph type="title"/>
          </p:nvPr>
        </p:nvSpPr>
        <p:spPr/>
        <p:txBody>
          <a:bodyPr/>
          <a:lstStyle/>
          <a:p>
            <a:r>
              <a:rPr lang="en-GB"/>
              <a:t>Strings</a:t>
            </a:r>
            <a:br>
              <a:rPr lang="en-GB" dirty="0"/>
            </a:br>
            <a:br>
              <a:rPr lang="en-GB" dirty="0"/>
            </a:br>
            <a:br>
              <a:rPr lang="en-GB" dirty="0"/>
            </a:br>
            <a:endParaRPr lang="en-GB" dirty="0"/>
          </a:p>
        </p:txBody>
      </p:sp>
      <p:sp>
        <p:nvSpPr>
          <p:cNvPr id="8" name="TextBox 7">
            <a:extLst>
              <a:ext uri="{FF2B5EF4-FFF2-40B4-BE49-F238E27FC236}">
                <a16:creationId xmlns:a16="http://schemas.microsoft.com/office/drawing/2014/main" id="{30F66C49-9617-44DD-B8AC-E104033E117B}"/>
              </a:ext>
            </a:extLst>
          </p:cNvPr>
          <p:cNvSpPr txBox="1"/>
          <p:nvPr/>
        </p:nvSpPr>
        <p:spPr>
          <a:xfrm>
            <a:off x="491456" y="908720"/>
            <a:ext cx="11077151" cy="5170646"/>
          </a:xfrm>
          <a:prstGeom prst="rect">
            <a:avLst/>
          </a:prstGeom>
        </p:spPr>
        <p:txBody>
          <a:bodyPr vert="horz" wrap="square" lIns="0" tIns="0" rIns="0" bIns="0" rtlCol="0">
            <a:spAutoFit/>
          </a:bodyPr>
          <a:lstStyle/>
          <a:p>
            <a:r>
              <a:rPr lang="es-ES" sz="1400">
                <a:solidFill>
                  <a:srgbClr val="808080"/>
                </a:solidFill>
              </a:rPr>
              <a:t>Definition:</a:t>
            </a:r>
          </a:p>
          <a:p>
            <a:pPr marL="285750" indent="-285750">
              <a:buFont typeface="Arial" panose="020B0604020202020204" pitchFamily="34" charset="0"/>
              <a:buChar char="•"/>
            </a:pPr>
            <a:r>
              <a:rPr lang="en-GB" sz="1400">
                <a:solidFill>
                  <a:srgbClr val="808080"/>
                </a:solidFill>
              </a:rPr>
              <a:t>It is an array of characters that ends with a NULL ('\0')</a:t>
            </a:r>
          </a:p>
          <a:p>
            <a:pPr marL="285750" indent="-285750">
              <a:buFont typeface="Arial" panose="020B0604020202020204" pitchFamily="34" charset="0"/>
              <a:buChar char="•"/>
            </a:pPr>
            <a:r>
              <a:rPr lang="en-GB" sz="1400">
                <a:solidFill>
                  <a:srgbClr val="808080"/>
                </a:solidFill>
              </a:rPr>
              <a:t>The string name works as a pointer</a:t>
            </a:r>
            <a:endParaRPr lang="es-ES" sz="1400">
              <a:solidFill>
                <a:srgbClr val="808080"/>
              </a:solidFill>
            </a:endParaRPr>
          </a:p>
          <a:p>
            <a:endParaRPr lang="es-ES" sz="1400">
              <a:solidFill>
                <a:srgbClr val="808080"/>
              </a:solidFill>
            </a:endParaRPr>
          </a:p>
          <a:p>
            <a:r>
              <a:rPr lang="es-ES" sz="1400">
                <a:solidFill>
                  <a:srgbClr val="808080"/>
                </a:solidFill>
              </a:rPr>
              <a:t>Declaration and initialization:</a:t>
            </a:r>
          </a:p>
          <a:p>
            <a:pPr marL="285750" indent="-285750">
              <a:buFont typeface="Arial" panose="020B0604020202020204" pitchFamily="34" charset="0"/>
              <a:buChar char="•"/>
            </a:pPr>
            <a:r>
              <a:rPr lang="es-ES" sz="1400">
                <a:solidFill>
                  <a:srgbClr val="808080"/>
                </a:solidFill>
              </a:rPr>
              <a:t>char string_name [size] = "Hello";	// It must have 1 extra carácter</a:t>
            </a:r>
          </a:p>
          <a:p>
            <a:pPr marL="285750" indent="-285750">
              <a:buFont typeface="Arial" panose="020B0604020202020204" pitchFamily="34" charset="0"/>
              <a:buChar char="•"/>
            </a:pPr>
            <a:r>
              <a:rPr lang="es-ES" sz="1400">
                <a:solidFill>
                  <a:srgbClr val="808080"/>
                </a:solidFill>
              </a:rPr>
              <a:t>char string_name [] = "Hello";	// </a:t>
            </a:r>
            <a:r>
              <a:rPr lang="en-GB" sz="1400">
                <a:solidFill>
                  <a:srgbClr val="808080"/>
                </a:solidFill>
              </a:rPr>
              <a:t>It is created automatically with 6 elements</a:t>
            </a:r>
          </a:p>
          <a:p>
            <a:pPr marL="285750" indent="-285750">
              <a:buFont typeface="Arial" panose="020B0604020202020204" pitchFamily="34" charset="0"/>
              <a:buChar char="•"/>
            </a:pPr>
            <a:r>
              <a:rPr lang="es-ES" sz="1400">
                <a:solidFill>
                  <a:srgbClr val="808080"/>
                </a:solidFill>
              </a:rPr>
              <a:t>char string_name [size];</a:t>
            </a:r>
          </a:p>
          <a:p>
            <a:endParaRPr lang="es-ES" sz="1400">
              <a:solidFill>
                <a:srgbClr val="808080"/>
              </a:solidFill>
            </a:endParaRPr>
          </a:p>
          <a:p>
            <a:r>
              <a:rPr lang="en-GB" sz="1400">
                <a:solidFill>
                  <a:srgbClr val="808080"/>
                </a:solidFill>
              </a:rPr>
              <a:t>Assign a value to a string:</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strcpy(string_name, “new message");</a:t>
            </a:r>
          </a:p>
          <a:p>
            <a:endParaRPr lang="es-ES" sz="1400">
              <a:solidFill>
                <a:srgbClr val="808080"/>
              </a:solidFill>
            </a:endParaRPr>
          </a:p>
          <a:p>
            <a:r>
              <a:rPr lang="en-GB" sz="1400">
                <a:solidFill>
                  <a:srgbClr val="808080"/>
                </a:solidFill>
              </a:rPr>
              <a:t>Most used functions of the library &lt;string.h&gt;</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strlen(string)	// </a:t>
            </a:r>
            <a:r>
              <a:rPr lang="en-GB" sz="1400">
                <a:solidFill>
                  <a:srgbClr val="808080"/>
                </a:solidFill>
              </a:rPr>
              <a:t>Length of the string, not including NULL</a:t>
            </a:r>
          </a:p>
          <a:p>
            <a:pPr marL="285750" indent="-285750">
              <a:buFont typeface="Arial" panose="020B0604020202020204" pitchFamily="34" charset="0"/>
              <a:buChar char="•"/>
            </a:pPr>
            <a:r>
              <a:rPr lang="es-ES" sz="1400">
                <a:solidFill>
                  <a:srgbClr val="808080"/>
                </a:solidFill>
              </a:rPr>
              <a:t>strcat(str1, str2)	// </a:t>
            </a:r>
            <a:r>
              <a:rPr lang="en-GB" sz="1400">
                <a:solidFill>
                  <a:srgbClr val="808080"/>
                </a:solidFill>
              </a:rPr>
              <a:t>Concatenate 'str2' to the end of 'str1'</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strcpy(str1, str2)	// Copy 'str2’ into 'str1'</a:t>
            </a:r>
          </a:p>
          <a:p>
            <a:pPr marL="285750" indent="-285750">
              <a:buFont typeface="Arial" panose="020B0604020202020204" pitchFamily="34" charset="0"/>
              <a:buChar char="•"/>
            </a:pPr>
            <a:r>
              <a:rPr lang="es-ES" sz="1400">
                <a:solidFill>
                  <a:srgbClr val="808080"/>
                </a:solidFill>
              </a:rPr>
              <a:t>strlwr(string)	// </a:t>
            </a:r>
            <a:r>
              <a:rPr lang="en-GB" sz="1400">
                <a:solidFill>
                  <a:srgbClr val="808080"/>
                </a:solidFill>
              </a:rPr>
              <a:t>Convert the entire string to lowercase</a:t>
            </a:r>
          </a:p>
          <a:p>
            <a:pPr marL="285750" indent="-285750">
              <a:buFont typeface="Arial" panose="020B0604020202020204" pitchFamily="34" charset="0"/>
              <a:buChar char="•"/>
            </a:pPr>
            <a:r>
              <a:rPr lang="es-ES" sz="1400">
                <a:solidFill>
                  <a:srgbClr val="808080"/>
                </a:solidFill>
              </a:rPr>
              <a:t>strupr(string)	// </a:t>
            </a:r>
            <a:r>
              <a:rPr lang="en-GB" sz="1400">
                <a:solidFill>
                  <a:srgbClr val="808080"/>
                </a:solidFill>
              </a:rPr>
              <a:t>Convert the entire string to UPPERCASE</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strrev(string)	// Invert the string</a:t>
            </a:r>
          </a:p>
          <a:p>
            <a:pPr marL="285750" indent="-285750">
              <a:buFont typeface="Arial" panose="020B0604020202020204" pitchFamily="34" charset="0"/>
              <a:buChar char="•"/>
            </a:pPr>
            <a:r>
              <a:rPr lang="es-ES" sz="1400">
                <a:solidFill>
                  <a:srgbClr val="808080"/>
                </a:solidFill>
              </a:rPr>
              <a:t>strcmp(str1, str2)	// </a:t>
            </a:r>
            <a:r>
              <a:rPr lang="en-GB" sz="1400">
                <a:solidFill>
                  <a:srgbClr val="808080"/>
                </a:solidFill>
              </a:rPr>
              <a:t>Compare two strings and returns 0, -1 or 1</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strncat(str1, str2, n)	// </a:t>
            </a:r>
            <a:r>
              <a:rPr lang="en-GB" sz="1400">
                <a:solidFill>
                  <a:srgbClr val="808080"/>
                </a:solidFill>
              </a:rPr>
              <a:t>Concatenate the first 'n' char of ‘str2’ to the end of ‘str1’</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strncpy(str1, str2, n)	// </a:t>
            </a:r>
            <a:r>
              <a:rPr lang="en-GB" sz="1400">
                <a:solidFill>
                  <a:srgbClr val="808080"/>
                </a:solidFill>
              </a:rPr>
              <a:t>Copy the first 'n' char from ‘str2’ to ‘str1’</a:t>
            </a:r>
          </a:p>
          <a:p>
            <a:pPr marL="285750" indent="-285750">
              <a:buFont typeface="Arial" panose="020B0604020202020204" pitchFamily="34" charset="0"/>
              <a:buChar char="•"/>
            </a:pPr>
            <a:r>
              <a:rPr lang="es-ES" sz="1400">
                <a:solidFill>
                  <a:srgbClr val="808080"/>
                </a:solidFill>
              </a:rPr>
              <a:t>strchr(string, char)	// </a:t>
            </a:r>
            <a:r>
              <a:rPr lang="en-GB" sz="1400">
                <a:solidFill>
                  <a:srgbClr val="808080"/>
                </a:solidFill>
              </a:rPr>
              <a:t>Returns a pointer to the first 'char' within the string</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strstr(str1, str2)	// </a:t>
            </a:r>
            <a:r>
              <a:rPr lang="en-GB" sz="1400">
                <a:solidFill>
                  <a:srgbClr val="808080"/>
                </a:solidFill>
              </a:rPr>
              <a:t>Returns a pointer to the first 'str2' within 'str1'</a:t>
            </a:r>
            <a:endParaRPr lang="en-GB" sz="1400" dirty="0">
              <a:solidFill>
                <a:srgbClr val="808080"/>
              </a:solidFill>
            </a:endParaRPr>
          </a:p>
        </p:txBody>
      </p:sp>
    </p:spTree>
    <p:extLst>
      <p:ext uri="{BB962C8B-B14F-4D97-AF65-F5344CB8AC3E}">
        <p14:creationId xmlns:p14="http://schemas.microsoft.com/office/powerpoint/2010/main" val="2897095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2C19E-A117-4A58-B023-98264A94F2B0}"/>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80836370-C935-4F79-8999-F6A3B0CC0A6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B98199D-D95A-4CFC-9745-7A94395FF519}"/>
              </a:ext>
            </a:extLst>
          </p:cNvPr>
          <p:cNvSpPr>
            <a:spLocks noGrp="1"/>
          </p:cNvSpPr>
          <p:nvPr>
            <p:ph type="sldNum" sz="quarter" idx="21"/>
          </p:nvPr>
        </p:nvSpPr>
        <p:spPr/>
        <p:txBody>
          <a:bodyPr/>
          <a:lstStyle/>
          <a:p>
            <a:fld id="{0D46BA1D-85D8-4A66-B78C-46ED6382B9BC}" type="slidenum">
              <a:rPr lang="en-US" noProof="0" smtClean="0"/>
              <a:pPr/>
              <a:t>28</a:t>
            </a:fld>
            <a:endParaRPr lang="en-US" noProof="0" dirty="0"/>
          </a:p>
        </p:txBody>
      </p:sp>
      <p:sp>
        <p:nvSpPr>
          <p:cNvPr id="5" name="Title 4">
            <a:extLst>
              <a:ext uri="{FF2B5EF4-FFF2-40B4-BE49-F238E27FC236}">
                <a16:creationId xmlns:a16="http://schemas.microsoft.com/office/drawing/2014/main" id="{7CF6BEBB-C20C-4A82-9FA9-765D23BFF0C4}"/>
              </a:ext>
            </a:extLst>
          </p:cNvPr>
          <p:cNvSpPr>
            <a:spLocks noGrp="1"/>
          </p:cNvSpPr>
          <p:nvPr>
            <p:ph type="title"/>
          </p:nvPr>
        </p:nvSpPr>
        <p:spPr/>
        <p:txBody>
          <a:bodyPr/>
          <a:lstStyle/>
          <a:p>
            <a:r>
              <a:rPr lang="en-GB" dirty="0"/>
              <a:t>Function pointer</a:t>
            </a:r>
          </a:p>
        </p:txBody>
      </p:sp>
      <p:sp>
        <p:nvSpPr>
          <p:cNvPr id="7" name="TextBox 6">
            <a:extLst>
              <a:ext uri="{FF2B5EF4-FFF2-40B4-BE49-F238E27FC236}">
                <a16:creationId xmlns:a16="http://schemas.microsoft.com/office/drawing/2014/main" id="{07DF043E-BA6B-47BE-BF0B-AD12127D9F03}"/>
              </a:ext>
            </a:extLst>
          </p:cNvPr>
          <p:cNvSpPr txBox="1"/>
          <p:nvPr/>
        </p:nvSpPr>
        <p:spPr>
          <a:xfrm>
            <a:off x="622648" y="2078258"/>
            <a:ext cx="7920880" cy="4031873"/>
          </a:xfrm>
          <a:prstGeom prst="rect">
            <a:avLst/>
          </a:prstGeom>
          <a:noFill/>
        </p:spPr>
        <p:txBody>
          <a:bodyPr wrap="square">
            <a:spAutoFit/>
          </a:bodyPr>
          <a:lstStyle/>
          <a:p>
            <a:pPr rtl="0">
              <a:spcBef>
                <a:spcPts val="0"/>
              </a:spcBef>
              <a:spcAft>
                <a:spcPts val="0"/>
              </a:spcAft>
            </a:pPr>
            <a:r>
              <a:rPr lang="en-GB" sz="1600" b="0" i="0" u="none" strike="noStrike" dirty="0">
                <a:solidFill>
                  <a:srgbClr val="ADADAD"/>
                </a:solidFill>
                <a:effectLst/>
                <a:latin typeface="Courier New" panose="02070309020205020404" pitchFamily="49" charset="0"/>
              </a:rPr>
              <a:t>void fun(int a)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r>
              <a:rPr lang="en-GB" sz="1600" b="0" i="0" u="none" strike="noStrike" dirty="0" err="1">
                <a:solidFill>
                  <a:srgbClr val="ADADAD"/>
                </a:solidFill>
                <a:effectLst/>
                <a:latin typeface="Courier New" panose="02070309020205020404" pitchFamily="49" charset="0"/>
              </a:rPr>
              <a:t>printf</a:t>
            </a:r>
            <a:r>
              <a:rPr lang="en-GB" sz="1600" b="0" i="0" u="none" strike="noStrike" dirty="0">
                <a:solidFill>
                  <a:srgbClr val="ADADAD"/>
                </a:solidFill>
                <a:effectLst/>
                <a:latin typeface="Courier New" panose="02070309020205020404" pitchFamily="49" charset="0"/>
              </a:rPr>
              <a:t>("Value </a:t>
            </a:r>
            <a:r>
              <a:rPr lang="en-GB" sz="1600" b="0" i="0" u="none" strike="noStrike">
                <a:solidFill>
                  <a:srgbClr val="ADADAD"/>
                </a:solidFill>
                <a:effectLst/>
                <a:latin typeface="Courier New" panose="02070309020205020404" pitchFamily="49" charset="0"/>
              </a:rPr>
              <a:t>of ‘a’ </a:t>
            </a:r>
            <a:r>
              <a:rPr lang="en-GB" sz="1600" b="0" i="0" u="none" strike="noStrike" dirty="0">
                <a:solidFill>
                  <a:srgbClr val="ADADAD"/>
                </a:solidFill>
                <a:effectLst/>
                <a:latin typeface="Courier New" panose="02070309020205020404" pitchFamily="49" charset="0"/>
              </a:rPr>
              <a:t>is %d\n", a);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int main()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void (*</a:t>
            </a:r>
            <a:r>
              <a:rPr lang="en-GB" sz="1600" b="0" i="0" u="none" strike="noStrike" dirty="0" err="1">
                <a:solidFill>
                  <a:srgbClr val="ADADAD"/>
                </a:solidFill>
                <a:effectLst/>
                <a:latin typeface="Courier New" panose="02070309020205020404" pitchFamily="49" charset="0"/>
              </a:rPr>
              <a:t>fun_ptr</a:t>
            </a:r>
            <a:r>
              <a:rPr lang="en-GB" sz="1600" b="0" i="0" u="none" strike="noStrike" dirty="0">
                <a:solidFill>
                  <a:srgbClr val="ADADAD"/>
                </a:solidFill>
                <a:effectLst/>
                <a:latin typeface="Courier New" panose="02070309020205020404" pitchFamily="49" charset="0"/>
              </a:rPr>
              <a:t>)(int) = fun;  // &amp; removed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r>
              <a:rPr lang="en-GB" sz="1600" b="0" i="0" u="none" strike="noStrike" dirty="0" err="1">
                <a:solidFill>
                  <a:srgbClr val="ADADAD"/>
                </a:solidFill>
                <a:effectLst/>
                <a:latin typeface="Courier New" panose="02070309020205020404" pitchFamily="49" charset="0"/>
              </a:rPr>
              <a:t>fun_ptr</a:t>
            </a:r>
            <a:r>
              <a:rPr lang="en-GB" sz="1600" b="0" i="0" u="none" strike="noStrike" dirty="0">
                <a:solidFill>
                  <a:srgbClr val="ADADAD"/>
                </a:solidFill>
                <a:effectLst/>
                <a:latin typeface="Courier New" panose="02070309020205020404" pitchFamily="49" charset="0"/>
              </a:rPr>
              <a:t>(10);  // * removed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return 0;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a:t>
            </a:r>
          </a:p>
          <a:p>
            <a:br>
              <a:rPr lang="en-GB" dirty="0"/>
            </a:br>
            <a:endParaRPr lang="en-GB" dirty="0"/>
          </a:p>
        </p:txBody>
      </p:sp>
      <p:sp>
        <p:nvSpPr>
          <p:cNvPr id="8" name="TextBox 7">
            <a:extLst>
              <a:ext uri="{FF2B5EF4-FFF2-40B4-BE49-F238E27FC236}">
                <a16:creationId xmlns:a16="http://schemas.microsoft.com/office/drawing/2014/main" id="{530EF075-1363-4220-A1AE-628E09D97472}"/>
              </a:ext>
            </a:extLst>
          </p:cNvPr>
          <p:cNvSpPr txBox="1"/>
          <p:nvPr/>
        </p:nvSpPr>
        <p:spPr>
          <a:xfrm>
            <a:off x="649325" y="1052736"/>
            <a:ext cx="4942619" cy="215444"/>
          </a:xfrm>
          <a:prstGeom prst="rect">
            <a:avLst/>
          </a:prstGeom>
        </p:spPr>
        <p:txBody>
          <a:bodyPr vert="horz" wrap="square" lIns="0" tIns="0" rIns="0" bIns="0" rtlCol="0">
            <a:spAutoFit/>
          </a:bodyPr>
          <a:lstStyle/>
          <a:p>
            <a:endParaRPr lang="en-GB" sz="1400" dirty="0"/>
          </a:p>
        </p:txBody>
      </p:sp>
      <p:sp>
        <p:nvSpPr>
          <p:cNvPr id="10" name="TextBox 9">
            <a:extLst>
              <a:ext uri="{FF2B5EF4-FFF2-40B4-BE49-F238E27FC236}">
                <a16:creationId xmlns:a16="http://schemas.microsoft.com/office/drawing/2014/main" id="{F2CB39F2-1006-49BC-A689-01409946B23D}"/>
              </a:ext>
            </a:extLst>
          </p:cNvPr>
          <p:cNvSpPr txBox="1"/>
          <p:nvPr/>
        </p:nvSpPr>
        <p:spPr>
          <a:xfrm>
            <a:off x="649325" y="836712"/>
            <a:ext cx="8893174" cy="861774"/>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400" dirty="0"/>
              <a:t>Function pointers points to code, not data.</a:t>
            </a:r>
          </a:p>
          <a:p>
            <a:pPr marL="285750" indent="-285750">
              <a:buFont typeface="Arial" panose="020B0604020202020204" pitchFamily="34" charset="0"/>
              <a:buChar char="•"/>
            </a:pPr>
            <a:r>
              <a:rPr lang="en-GB" sz="1400" dirty="0"/>
              <a:t>You can get the address where the code is stored </a:t>
            </a:r>
            <a:r>
              <a:rPr lang="en-GB" sz="1400"/>
              <a:t>using ‘&amp;’ </a:t>
            </a:r>
            <a:r>
              <a:rPr lang="en-GB" sz="1400" dirty="0"/>
              <a:t>operator.</a:t>
            </a:r>
          </a:p>
          <a:p>
            <a:pPr marL="285750" indent="-285750">
              <a:buFont typeface="Arial" panose="020B0604020202020204" pitchFamily="34" charset="0"/>
              <a:buChar char="•"/>
            </a:pPr>
            <a:r>
              <a:rPr lang="en-GB" sz="1400" dirty="0"/>
              <a:t>Syntax: </a:t>
            </a:r>
            <a:r>
              <a:rPr lang="en-GB" sz="1400" b="0" i="0" u="none" strike="noStrike" dirty="0" err="1">
                <a:solidFill>
                  <a:srgbClr val="ADADAD"/>
                </a:solidFill>
                <a:effectLst/>
                <a:latin typeface="Courier New" panose="02070309020205020404" pitchFamily="49" charset="0"/>
              </a:rPr>
              <a:t>return</a:t>
            </a:r>
            <a:r>
              <a:rPr lang="en-GB" sz="1400" dirty="0" err="1">
                <a:solidFill>
                  <a:srgbClr val="ADADAD"/>
                </a:solidFill>
                <a:latin typeface="Courier New" panose="02070309020205020404" pitchFamily="49" charset="0"/>
              </a:rPr>
              <a:t>_datatype</a:t>
            </a:r>
            <a:r>
              <a:rPr lang="en-GB" sz="1400" dirty="0">
                <a:solidFill>
                  <a:srgbClr val="ADADAD"/>
                </a:solidFill>
                <a:latin typeface="Courier New" panose="02070309020205020404" pitchFamily="49" charset="0"/>
              </a:rPr>
              <a:t> (*</a:t>
            </a:r>
            <a:r>
              <a:rPr lang="en-GB" sz="1400" dirty="0" err="1">
                <a:solidFill>
                  <a:srgbClr val="ADADAD"/>
                </a:solidFill>
                <a:latin typeface="Courier New" panose="02070309020205020404" pitchFamily="49" charset="0"/>
              </a:rPr>
              <a:t>func_ptr</a:t>
            </a:r>
            <a:r>
              <a:rPr lang="en-GB" sz="1400" dirty="0">
                <a:solidFill>
                  <a:srgbClr val="ADADAD"/>
                </a:solidFill>
                <a:latin typeface="Courier New" panose="02070309020205020404" pitchFamily="49" charset="0"/>
              </a:rPr>
              <a:t>)(</a:t>
            </a:r>
            <a:r>
              <a:rPr lang="en-GB" sz="1400" dirty="0" err="1">
                <a:solidFill>
                  <a:srgbClr val="ADADAD"/>
                </a:solidFill>
                <a:latin typeface="Courier New" panose="02070309020205020404" pitchFamily="49" charset="0"/>
              </a:rPr>
              <a:t>parameter_datatypes</a:t>
            </a:r>
            <a:r>
              <a:rPr lang="en-GB" sz="1400" dirty="0">
                <a:solidFill>
                  <a:srgbClr val="ADADAD"/>
                </a:solidFill>
                <a:latin typeface="Courier New" panose="02070309020205020404" pitchFamily="49" charset="0"/>
              </a:rPr>
              <a:t>) = </a:t>
            </a:r>
            <a:r>
              <a:rPr lang="en-GB" sz="1400" err="1">
                <a:solidFill>
                  <a:srgbClr val="ADADAD"/>
                </a:solidFill>
                <a:latin typeface="Courier New" panose="02070309020205020404" pitchFamily="49" charset="0"/>
              </a:rPr>
              <a:t>function</a:t>
            </a:r>
            <a:r>
              <a:rPr lang="en-GB" sz="1400">
                <a:solidFill>
                  <a:srgbClr val="ADADAD"/>
                </a:solidFill>
                <a:latin typeface="Courier New" panose="02070309020205020404" pitchFamily="49" charset="0"/>
              </a:rPr>
              <a:t>_name;</a:t>
            </a:r>
            <a:endParaRPr lang="en-GB" sz="1400" dirty="0">
              <a:solidFill>
                <a:srgbClr val="ADADAD"/>
              </a:solidFill>
              <a:latin typeface="Courier New" panose="02070309020205020404" pitchFamily="49" charset="0"/>
            </a:endParaRPr>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1806408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11/5/2020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3384203" cy="679674"/>
          </a:xfrm>
        </p:spPr>
        <p:txBody>
          <a:bodyPr/>
          <a:lstStyle/>
          <a:p>
            <a:endParaRPr lang="en-US" dirty="0"/>
          </a:p>
        </p:txBody>
      </p:sp>
      <p:sp>
        <p:nvSpPr>
          <p:cNvPr id="7" name="Titel 6"/>
          <p:cNvSpPr>
            <a:spLocks noGrp="1"/>
          </p:cNvSpPr>
          <p:nvPr>
            <p:ph type="title"/>
          </p:nvPr>
        </p:nvSpPr>
        <p:spPr/>
        <p:txBody>
          <a:bodyPr>
            <a:normAutofit/>
          </a:bodyPr>
          <a:lstStyle/>
          <a:p>
            <a:r>
              <a:rPr lang="en-US"/>
              <a:t>Modularization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a:t>04</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29</a:t>
            </a:fld>
            <a:endParaRPr lang="en-US" noProof="0" dirty="0"/>
          </a:p>
        </p:txBody>
      </p:sp>
    </p:spTree>
    <p:extLst>
      <p:ext uri="{BB962C8B-B14F-4D97-AF65-F5344CB8AC3E}">
        <p14:creationId xmlns:p14="http://schemas.microsoft.com/office/powerpoint/2010/main" val="3152984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umsplatzhalter 11"/>
          <p:cNvSpPr>
            <a:spLocks noGrp="1"/>
          </p:cNvSpPr>
          <p:nvPr>
            <p:ph type="dt" sz="half" idx="19"/>
          </p:nvPr>
        </p:nvSpPr>
        <p:spPr/>
        <p:txBody>
          <a:bodyPr/>
          <a:lstStyle/>
          <a:p>
            <a:fld id="{3FD0E2B5-8E3E-4079-A32E-046787852FE9}" type="datetime1">
              <a:rPr lang="en-US" smtClean="0"/>
              <a:t>11/5/2020</a:t>
            </a:fld>
            <a:endParaRPr lang="de-DE"/>
          </a:p>
        </p:txBody>
      </p:sp>
      <p:sp>
        <p:nvSpPr>
          <p:cNvPr id="4" name="Titel 3"/>
          <p:cNvSpPr>
            <a:spLocks noGrp="1"/>
          </p:cNvSpPr>
          <p:nvPr>
            <p:ph type="title"/>
          </p:nvPr>
        </p:nvSpPr>
        <p:spPr/>
        <p:txBody>
          <a:bodyPr>
            <a:normAutofit/>
          </a:bodyPr>
          <a:lstStyle/>
          <a:p>
            <a:r>
              <a:rPr lang="en-US" dirty="0"/>
              <a:t>Contents</a:t>
            </a:r>
            <a:endParaRPr lang="de-DE" dirty="0"/>
          </a:p>
        </p:txBody>
      </p:sp>
      <p:graphicFrame>
        <p:nvGraphicFramePr>
          <p:cNvPr id="17" name="Inhaltsplatzhalter 51"/>
          <p:cNvGraphicFramePr>
            <a:graphicFrameLocks/>
          </p:cNvGraphicFramePr>
          <p:nvPr>
            <p:extLst>
              <p:ext uri="{D42A27DB-BD31-4B8C-83A1-F6EECF244321}">
                <p14:modId xmlns:p14="http://schemas.microsoft.com/office/powerpoint/2010/main" val="1256681706"/>
              </p:ext>
            </p:extLst>
          </p:nvPr>
        </p:nvGraphicFramePr>
        <p:xfrm>
          <a:off x="562442" y="1268413"/>
          <a:ext cx="8629902" cy="4377600"/>
        </p:xfrm>
        <a:graphic>
          <a:graphicData uri="http://schemas.openxmlformats.org/drawingml/2006/table">
            <a:tbl>
              <a:tblPr firstRow="1" bandRow="1">
                <a:tableStyleId>{2D5ABB26-0587-4C30-8999-92F81FD0307C}</a:tableStyleId>
              </a:tblPr>
              <a:tblGrid>
                <a:gridCol w="1097663">
                  <a:extLst>
                    <a:ext uri="{9D8B030D-6E8A-4147-A177-3AD203B41FA5}">
                      <a16:colId xmlns:a16="http://schemas.microsoft.com/office/drawing/2014/main" val="20000"/>
                    </a:ext>
                  </a:extLst>
                </a:gridCol>
                <a:gridCol w="3217288">
                  <a:extLst>
                    <a:ext uri="{9D8B030D-6E8A-4147-A177-3AD203B41FA5}">
                      <a16:colId xmlns:a16="http://schemas.microsoft.com/office/drawing/2014/main" val="20001"/>
                    </a:ext>
                  </a:extLst>
                </a:gridCol>
                <a:gridCol w="1038587">
                  <a:extLst>
                    <a:ext uri="{9D8B030D-6E8A-4147-A177-3AD203B41FA5}">
                      <a16:colId xmlns:a16="http://schemas.microsoft.com/office/drawing/2014/main" val="20002"/>
                    </a:ext>
                  </a:extLst>
                </a:gridCol>
                <a:gridCol w="3276364">
                  <a:extLst>
                    <a:ext uri="{9D8B030D-6E8A-4147-A177-3AD203B41FA5}">
                      <a16:colId xmlns:a16="http://schemas.microsoft.com/office/drawing/2014/main" val="20003"/>
                    </a:ext>
                  </a:extLst>
                </a:gridCol>
              </a:tblGrid>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01</a:t>
                      </a:r>
                    </a:p>
                  </a:txBody>
                  <a:tcPr marL="0" marR="0" marT="180000" marB="0" anchor="ctr"/>
                </a:tc>
                <a:tc>
                  <a:txBody>
                    <a:bodyPr/>
                    <a:lstStyle/>
                    <a:p>
                      <a:r>
                        <a:rPr lang="en-GB" sz="1400" noProof="0" dirty="0">
                          <a:solidFill>
                            <a:schemeClr val="tx1"/>
                          </a:solidFill>
                        </a:rPr>
                        <a:t>Introduction</a:t>
                      </a:r>
                    </a:p>
                  </a:txBody>
                  <a:tcPr marL="0" marR="90609" marT="108000" marB="0" anchor="ctr"/>
                </a:tc>
                <a:tc>
                  <a:txBody>
                    <a:bodyPr/>
                    <a:lstStyle/>
                    <a:p>
                      <a:pPr marL="0" algn="l" defTabSz="1219170" rtl="0" eaLnBrk="1" latinLnBrk="0" hangingPunct="1"/>
                      <a:r>
                        <a:rPr lang="en-GB" sz="6000" b="1" kern="1200" cap="all" noProof="0" dirty="0">
                          <a:solidFill>
                            <a:schemeClr val="accent1"/>
                          </a:solidFill>
                          <a:latin typeface="+mn-lt"/>
                          <a:ea typeface="+mn-ea"/>
                          <a:cs typeface="+mn-cs"/>
                        </a:rPr>
                        <a:t>05</a:t>
                      </a:r>
                    </a:p>
                  </a:txBody>
                  <a:tcPr marL="0" marR="0" marT="144000" marB="0" anchor="ctr"/>
                </a:tc>
                <a:tc>
                  <a:txBody>
                    <a:bodyPr/>
                    <a:lstStyle/>
                    <a:p>
                      <a:r>
                        <a:rPr lang="en-GB" sz="1400" noProof="0" dirty="0">
                          <a:solidFill>
                            <a:schemeClr val="tx1"/>
                          </a:solidFill>
                        </a:rPr>
                        <a:t>Dynamic memory</a:t>
                      </a:r>
                    </a:p>
                  </a:txBody>
                  <a:tcPr marL="0" marR="90609" marT="108000" marB="0" anchor="ctr"/>
                </a:tc>
                <a:extLst>
                  <a:ext uri="{0D108BD9-81ED-4DB2-BD59-A6C34878D82A}">
                    <a16:rowId xmlns:a16="http://schemas.microsoft.com/office/drawing/2014/main" val="10000"/>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02</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Datatypes</a:t>
                      </a:r>
                      <a:endParaRPr lang="en-GB" sz="1400" noProof="0" dirty="0">
                        <a:solidFill>
                          <a:schemeClr val="tx1"/>
                        </a:solidFill>
                      </a:endParaRPr>
                    </a:p>
                    <a:p>
                      <a:endParaRPr lang="en-GB" sz="1400" noProof="0" dirty="0">
                        <a:solidFill>
                          <a:schemeClr val="tx1"/>
                        </a:solidFill>
                      </a:endParaRPr>
                    </a:p>
                  </a:txBody>
                  <a:tcPr marL="0" marR="90609" marT="108000" marB="0" anchor="ctr"/>
                </a:tc>
                <a:tc>
                  <a:txBody>
                    <a:bodyPr/>
                    <a:lstStyle/>
                    <a:p>
                      <a:pPr marL="0" algn="l" defTabSz="1219170" rtl="0" eaLnBrk="1" latinLnBrk="0" hangingPunct="1"/>
                      <a:r>
                        <a:rPr lang="en-GB" sz="6000" b="1" kern="1200" cap="all" noProof="0" dirty="0">
                          <a:solidFill>
                            <a:schemeClr val="accent1"/>
                          </a:solidFill>
                          <a:latin typeface="+mn-lt"/>
                          <a:ea typeface="+mn-ea"/>
                          <a:cs typeface="+mn-cs"/>
                        </a:rPr>
                        <a:t>06</a:t>
                      </a:r>
                    </a:p>
                  </a:txBody>
                  <a:tcPr marL="0" marR="0" marT="144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dirty="0">
                          <a:solidFill>
                            <a:schemeClr val="tx1"/>
                          </a:solidFill>
                        </a:rPr>
                        <a:t>Lists and recursion</a:t>
                      </a:r>
                    </a:p>
                    <a:p>
                      <a:endParaRPr lang="en-GB" sz="1400" b="0" noProof="0" dirty="0">
                        <a:solidFill>
                          <a:schemeClr val="tx1"/>
                        </a:solidFill>
                      </a:endParaRPr>
                    </a:p>
                  </a:txBody>
                  <a:tcPr marL="0" marR="90609" marT="108000" marB="0" anchor="ctr"/>
                </a:tc>
                <a:extLst>
                  <a:ext uri="{0D108BD9-81ED-4DB2-BD59-A6C34878D82A}">
                    <a16:rowId xmlns:a16="http://schemas.microsoft.com/office/drawing/2014/main" val="10001"/>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03</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dirty="0">
                          <a:solidFill>
                            <a:schemeClr val="tx1"/>
                          </a:solidFill>
                        </a:rPr>
                        <a:t>Pointers</a:t>
                      </a:r>
                    </a:p>
                    <a:p>
                      <a:endParaRPr lang="en-GB" sz="1400" noProof="0" dirty="0">
                        <a:solidFill>
                          <a:schemeClr val="tx1"/>
                        </a:solidFill>
                      </a:endParaRPr>
                    </a:p>
                  </a:txBody>
                  <a:tcPr marL="0" marR="90609" marT="108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6000" b="1" kern="1200" cap="all" noProof="0">
                          <a:solidFill>
                            <a:schemeClr val="accent1"/>
                          </a:solidFill>
                          <a:latin typeface="+mn-lt"/>
                          <a:ea typeface="+mn-ea"/>
                          <a:cs typeface="+mn-cs"/>
                        </a:rPr>
                        <a:t>07</a:t>
                      </a:r>
                    </a:p>
                  </a:txBody>
                  <a:tcPr marL="0" marR="0" marT="144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Finite State Machines</a:t>
                      </a:r>
                    </a:p>
                  </a:txBody>
                  <a:tcPr marL="0" marR="90609" marT="108000" marB="0" anchor="ctr"/>
                </a:tc>
                <a:extLst>
                  <a:ext uri="{0D108BD9-81ED-4DB2-BD59-A6C34878D82A}">
                    <a16:rowId xmlns:a16="http://schemas.microsoft.com/office/drawing/2014/main" val="10002"/>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04</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dirty="0">
                          <a:solidFill>
                            <a:schemeClr val="tx1"/>
                          </a:solidFill>
                        </a:rPr>
                        <a:t>Modularization</a:t>
                      </a:r>
                    </a:p>
                    <a:p>
                      <a:endParaRPr lang="en-GB" sz="1400" noProof="0" dirty="0">
                        <a:solidFill>
                          <a:schemeClr val="tx1"/>
                        </a:solidFill>
                      </a:endParaRPr>
                    </a:p>
                  </a:txBody>
                  <a:tcPr marL="0" marR="90609" marT="108000" marB="0" anchor="ctr"/>
                </a:tc>
                <a:tc>
                  <a:txBody>
                    <a:bodyPr/>
                    <a:lstStyle/>
                    <a:p>
                      <a:pPr marL="0" algn="l" defTabSz="1219170" rtl="0" eaLnBrk="1" latinLnBrk="0" hangingPunct="1"/>
                      <a:r>
                        <a:rPr lang="es-ES" sz="6000" b="1" kern="1200" cap="all" noProof="0">
                          <a:solidFill>
                            <a:schemeClr val="accent1"/>
                          </a:solidFill>
                          <a:latin typeface="+mn-lt"/>
                          <a:ea typeface="+mn-ea"/>
                          <a:cs typeface="+mn-cs"/>
                        </a:rPr>
                        <a:t>08</a:t>
                      </a:r>
                      <a:endParaRPr lang="en-GB" sz="6000" b="1" kern="1200" cap="all" noProof="0" dirty="0">
                        <a:solidFill>
                          <a:schemeClr val="accent1"/>
                        </a:solidFill>
                        <a:latin typeface="+mn-lt"/>
                        <a:ea typeface="+mn-ea"/>
                        <a:cs typeface="+mn-cs"/>
                      </a:endParaRPr>
                    </a:p>
                  </a:txBody>
                  <a:tcPr marL="0" marR="0" marT="144000" marB="0" anchor="ctr"/>
                </a:tc>
                <a:tc>
                  <a:txBody>
                    <a:bodyPr/>
                    <a:lstStyle/>
                    <a:p>
                      <a:r>
                        <a:rPr lang="en-GB" sz="1400" b="0" noProof="0">
                          <a:solidFill>
                            <a:schemeClr val="tx1"/>
                          </a:solidFill>
                        </a:rPr>
                        <a:t>Threads</a:t>
                      </a:r>
                      <a:endParaRPr lang="en-GB" sz="1400" b="0" noProof="0" dirty="0">
                        <a:solidFill>
                          <a:schemeClr val="tx1"/>
                        </a:solidFill>
                      </a:endParaRPr>
                    </a:p>
                  </a:txBody>
                  <a:tcPr marL="0" marR="90609" marT="108000" marB="0" anchor="ctr"/>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ECFBA94F-DB91-4152-94FC-A9FD3C864272}"/>
              </a:ext>
            </a:extLst>
          </p:cNvPr>
          <p:cNvSpPr>
            <a:spLocks noGrp="1"/>
          </p:cNvSpPr>
          <p:nvPr>
            <p:ph type="sldNum" sz="quarter" idx="21"/>
          </p:nvPr>
        </p:nvSpPr>
        <p:spPr/>
        <p:txBody>
          <a:bodyPr/>
          <a:lstStyle/>
          <a:p>
            <a:fld id="{0D46BA1D-85D8-4A66-B78C-46ED6382B9BC}" type="slidenum">
              <a:rPr lang="en-US" noProof="0" smtClean="0"/>
              <a:pPr/>
              <a:t>3</a:t>
            </a:fld>
            <a:endParaRPr lang="en-US" noProof="0" dirty="0"/>
          </a:p>
        </p:txBody>
      </p:sp>
      <p:sp>
        <p:nvSpPr>
          <p:cNvPr id="3" name="Footer Placeholder 2">
            <a:extLst>
              <a:ext uri="{FF2B5EF4-FFF2-40B4-BE49-F238E27FC236}">
                <a16:creationId xmlns:a16="http://schemas.microsoft.com/office/drawing/2014/main" id="{43151B87-384F-401D-B77C-782D2A07F6BD}"/>
              </a:ext>
            </a:extLst>
          </p:cNvPr>
          <p:cNvSpPr>
            <a:spLocks noGrp="1"/>
          </p:cNvSpPr>
          <p:nvPr>
            <p:ph type="ftr" sz="quarter" idx="20"/>
          </p:nvPr>
        </p:nvSpPr>
        <p:spPr/>
        <p:txBody>
          <a:bodyPr/>
          <a:lstStyle/>
          <a:p>
            <a:pPr lvl="0">
              <a:defRPr/>
            </a:pPr>
            <a:r>
              <a:rPr lang="en-US" dirty="0" err="1">
                <a:solidFill>
                  <a:srgbClr val="414141"/>
                </a:solidFill>
              </a:rPr>
              <a:t>TTTech</a:t>
            </a:r>
            <a:r>
              <a:rPr lang="en-US" dirty="0">
                <a:solidFill>
                  <a:srgbClr val="414141"/>
                </a:solidFill>
              </a:rPr>
              <a:t> Auto AG – Confidential and Proprietary Information</a:t>
            </a:r>
          </a:p>
        </p:txBody>
      </p:sp>
    </p:spTree>
    <p:extLst>
      <p:ext uri="{BB962C8B-B14F-4D97-AF65-F5344CB8AC3E}">
        <p14:creationId xmlns:p14="http://schemas.microsoft.com/office/powerpoint/2010/main" val="32000183"/>
      </p:ext>
    </p:extLst>
  </p:cSld>
  <p:clrMapOvr>
    <a:masterClrMapping/>
  </p:clrMapOvr>
  <mc:AlternateContent xmlns:mc="http://schemas.openxmlformats.org/markup-compatibility/2006" xmlns:p14="http://schemas.microsoft.com/office/powerpoint/2010/main">
    <mc:Choice Requires="p14">
      <p:transition p14:dur="250">
        <p:push dir="r"/>
      </p:transition>
    </mc:Choice>
    <mc:Fallback xmlns="">
      <p:transition>
        <p:push dir="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8BD4B2-15F4-4FE0-9AAA-941689416FA0}"/>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AC763EC8-C150-4732-AB7D-FBFD3C4F5545}"/>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E89675F-BA3D-4A9A-A255-C8A08587AB25}"/>
              </a:ext>
            </a:extLst>
          </p:cNvPr>
          <p:cNvSpPr>
            <a:spLocks noGrp="1"/>
          </p:cNvSpPr>
          <p:nvPr>
            <p:ph type="sldNum" sz="quarter" idx="21"/>
          </p:nvPr>
        </p:nvSpPr>
        <p:spPr/>
        <p:txBody>
          <a:bodyPr/>
          <a:lstStyle/>
          <a:p>
            <a:fld id="{0D46BA1D-85D8-4A66-B78C-46ED6382B9BC}" type="slidenum">
              <a:rPr lang="en-US" noProof="0" smtClean="0"/>
              <a:pPr/>
              <a:t>30</a:t>
            </a:fld>
            <a:endParaRPr lang="en-US" noProof="0" dirty="0"/>
          </a:p>
        </p:txBody>
      </p:sp>
      <p:sp>
        <p:nvSpPr>
          <p:cNvPr id="5" name="Title 4">
            <a:extLst>
              <a:ext uri="{FF2B5EF4-FFF2-40B4-BE49-F238E27FC236}">
                <a16:creationId xmlns:a16="http://schemas.microsoft.com/office/drawing/2014/main" id="{38C24639-2071-4585-96CF-C1EE1C2E99D0}"/>
              </a:ext>
            </a:extLst>
          </p:cNvPr>
          <p:cNvSpPr>
            <a:spLocks noGrp="1"/>
          </p:cNvSpPr>
          <p:nvPr>
            <p:ph type="title"/>
          </p:nvPr>
        </p:nvSpPr>
        <p:spPr/>
        <p:txBody>
          <a:bodyPr/>
          <a:lstStyle/>
          <a:p>
            <a:r>
              <a:rPr lang="en-GB" dirty="0"/>
              <a:t>Modularization</a:t>
            </a:r>
          </a:p>
        </p:txBody>
      </p:sp>
      <p:sp>
        <p:nvSpPr>
          <p:cNvPr id="6" name="TextBox 5">
            <a:extLst>
              <a:ext uri="{FF2B5EF4-FFF2-40B4-BE49-F238E27FC236}">
                <a16:creationId xmlns:a16="http://schemas.microsoft.com/office/drawing/2014/main" id="{AFEE6A3E-9892-49B1-9A08-D4BD7C1A0CE7}"/>
              </a:ext>
            </a:extLst>
          </p:cNvPr>
          <p:cNvSpPr txBox="1"/>
          <p:nvPr/>
        </p:nvSpPr>
        <p:spPr>
          <a:xfrm>
            <a:off x="623392" y="1052736"/>
            <a:ext cx="10153128" cy="3754874"/>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dirty="0"/>
              <a:t>C provides different tools for code modularizing.</a:t>
            </a:r>
          </a:p>
          <a:p>
            <a:pPr marL="285750" indent="-285750">
              <a:buFont typeface="Arial" panose="020B0604020202020204" pitchFamily="34" charset="0"/>
              <a:buChar char="•"/>
            </a:pPr>
            <a:r>
              <a:rPr lang="en-GB" dirty="0"/>
              <a:t>Remember to use source file .c and header files .h as its suppose.</a:t>
            </a:r>
          </a:p>
          <a:p>
            <a:pPr marL="895335" lvl="1" indent="-285750">
              <a:buFont typeface="Arial" panose="020B0604020202020204" pitchFamily="34" charset="0"/>
              <a:buChar char="•"/>
            </a:pPr>
            <a:r>
              <a:rPr lang="en-GB" dirty="0"/>
              <a:t>You should only include your .h file from your main file.</a:t>
            </a:r>
          </a:p>
          <a:p>
            <a:pPr marL="895335" lvl="1" indent="-285750">
              <a:buFont typeface="Arial" panose="020B0604020202020204" pitchFamily="34" charset="0"/>
              <a:buChar char="•"/>
            </a:pPr>
            <a:r>
              <a:rPr lang="en-GB" dirty="0"/>
              <a:t>You should provide a .h file for each .c file.</a:t>
            </a:r>
          </a:p>
          <a:p>
            <a:pPr marL="895335" lvl="1" indent="-285750">
              <a:buFont typeface="Arial" panose="020B0604020202020204" pitchFamily="34" charset="0"/>
              <a:buChar char="•"/>
            </a:pPr>
            <a:r>
              <a:rPr lang="en-GB" dirty="0"/>
              <a:t>Header files should only have function prototypes and datatype that are suppose to be visible from the outside.</a:t>
            </a:r>
          </a:p>
          <a:p>
            <a:pPr marL="285750" lvl="1" indent="-285750">
              <a:buFont typeface="Arial" panose="020B0604020202020204" pitchFamily="34" charset="0"/>
              <a:buChar char="•"/>
            </a:pPr>
            <a:r>
              <a:rPr lang="en-GB" dirty="0"/>
              <a:t>You can also use a .h file with an object .o file. In this case you can share functions </a:t>
            </a:r>
            <a:r>
              <a:rPr lang="en-GB"/>
              <a:t>without showing </a:t>
            </a:r>
            <a:r>
              <a:rPr lang="en-GB" dirty="0"/>
              <a:t>the implementation code.</a:t>
            </a:r>
          </a:p>
          <a:p>
            <a:pPr marL="285750" lvl="1" indent="-285750">
              <a:buFont typeface="Arial" panose="020B0604020202020204" pitchFamily="34" charset="0"/>
              <a:buChar char="•"/>
            </a:pPr>
            <a:r>
              <a:rPr lang="en-GB" dirty="0"/>
              <a:t>You can use extern, static, weak, in order to have a better encapsulation.</a:t>
            </a:r>
          </a:p>
          <a:p>
            <a:pPr lvl="1"/>
            <a:endParaRPr lang="en-GB" sz="1400" dirty="0"/>
          </a:p>
          <a:p>
            <a:endParaRPr lang="en-GB" sz="1400" dirty="0"/>
          </a:p>
        </p:txBody>
      </p:sp>
    </p:spTree>
    <p:extLst>
      <p:ext uri="{BB962C8B-B14F-4D97-AF65-F5344CB8AC3E}">
        <p14:creationId xmlns:p14="http://schemas.microsoft.com/office/powerpoint/2010/main" val="174426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4ACDCD-3365-4526-8075-AB47D7EAFD5C}"/>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F2A22606-A1F3-49F7-BCE9-79653D7A037C}"/>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D2B5555-A358-4B16-90AD-13503C5A0CD7}"/>
              </a:ext>
            </a:extLst>
          </p:cNvPr>
          <p:cNvSpPr>
            <a:spLocks noGrp="1"/>
          </p:cNvSpPr>
          <p:nvPr>
            <p:ph type="sldNum" sz="quarter" idx="21"/>
          </p:nvPr>
        </p:nvSpPr>
        <p:spPr/>
        <p:txBody>
          <a:bodyPr/>
          <a:lstStyle/>
          <a:p>
            <a:fld id="{0D46BA1D-85D8-4A66-B78C-46ED6382B9BC}" type="slidenum">
              <a:rPr lang="en-US" noProof="0" smtClean="0"/>
              <a:pPr/>
              <a:t>31</a:t>
            </a:fld>
            <a:endParaRPr lang="en-US" noProof="0" dirty="0"/>
          </a:p>
        </p:txBody>
      </p:sp>
      <p:sp>
        <p:nvSpPr>
          <p:cNvPr id="5" name="Title 4">
            <a:extLst>
              <a:ext uri="{FF2B5EF4-FFF2-40B4-BE49-F238E27FC236}">
                <a16:creationId xmlns:a16="http://schemas.microsoft.com/office/drawing/2014/main" id="{C39A9F01-8566-4E5D-90FE-EA43CA633FC9}"/>
              </a:ext>
            </a:extLst>
          </p:cNvPr>
          <p:cNvSpPr>
            <a:spLocks noGrp="1"/>
          </p:cNvSpPr>
          <p:nvPr>
            <p:ph type="title"/>
          </p:nvPr>
        </p:nvSpPr>
        <p:spPr/>
        <p:txBody>
          <a:bodyPr/>
          <a:lstStyle/>
          <a:p>
            <a:r>
              <a:rPr lang="en-GB" dirty="0"/>
              <a:t>Static, Extern, Volatile</a:t>
            </a:r>
          </a:p>
        </p:txBody>
      </p:sp>
      <p:sp>
        <p:nvSpPr>
          <p:cNvPr id="6" name="TextBox 5">
            <a:extLst>
              <a:ext uri="{FF2B5EF4-FFF2-40B4-BE49-F238E27FC236}">
                <a16:creationId xmlns:a16="http://schemas.microsoft.com/office/drawing/2014/main" id="{09F2D80B-5FD4-4115-9C4B-61121BA7EEB2}"/>
              </a:ext>
            </a:extLst>
          </p:cNvPr>
          <p:cNvSpPr txBox="1"/>
          <p:nvPr/>
        </p:nvSpPr>
        <p:spPr>
          <a:xfrm>
            <a:off x="407368" y="1556792"/>
            <a:ext cx="10873208" cy="4185761"/>
          </a:xfrm>
          <a:prstGeom prst="rect">
            <a:avLst/>
          </a:prstGeom>
        </p:spPr>
        <p:txBody>
          <a:bodyPr vert="horz" wrap="square" lIns="0" tIns="0" rIns="0" bIns="0" rtlCol="0">
            <a:spAutoFit/>
          </a:bodyPr>
          <a:lstStyle/>
          <a:p>
            <a:r>
              <a:rPr lang="en-GB" sz="1600" dirty="0"/>
              <a:t>Static declaration has two different ways to be use:</a:t>
            </a:r>
          </a:p>
          <a:p>
            <a:pPr marL="285750" indent="-285750">
              <a:buFont typeface="Arial" panose="020B0604020202020204" pitchFamily="34" charset="0"/>
              <a:buChar char="•"/>
            </a:pPr>
            <a:r>
              <a:rPr lang="en-GB" sz="1600" dirty="0"/>
              <a:t>Local variable: The memory position used will be exclusive for this variable. This means that the compiler will not assign this value to another local or global variable in order to persist this value beyond the function existence.</a:t>
            </a:r>
          </a:p>
          <a:p>
            <a:pPr marL="285750" indent="-285750">
              <a:buFont typeface="Arial" panose="020B0604020202020204" pitchFamily="34" charset="0"/>
              <a:buChar char="•"/>
            </a:pPr>
            <a:r>
              <a:rPr lang="en-GB" sz="1600" dirty="0"/>
              <a:t>Global variable: Declaring global variables as static will hide the variable in order to avoid been called from the outside.</a:t>
            </a:r>
          </a:p>
          <a:p>
            <a:pPr marL="285750" indent="-285750">
              <a:buFont typeface="Arial" panose="020B0604020202020204" pitchFamily="34" charset="0"/>
              <a:buChar char="•"/>
            </a:pPr>
            <a:r>
              <a:rPr lang="en-GB" sz="1600" dirty="0"/>
              <a:t>Functions: Functions can be declared as static too. Will be not possible to invoke an static function from the outside.</a:t>
            </a:r>
          </a:p>
          <a:p>
            <a:endParaRPr lang="en-GB" sz="1600" dirty="0"/>
          </a:p>
          <a:p>
            <a:r>
              <a:rPr lang="en-GB" sz="1600" dirty="0"/>
              <a:t>Extern</a:t>
            </a:r>
          </a:p>
          <a:p>
            <a:pPr marL="285750" indent="-285750">
              <a:buFont typeface="Arial" panose="020B0604020202020204" pitchFamily="34" charset="0"/>
              <a:buChar char="•"/>
            </a:pPr>
            <a:r>
              <a:rPr lang="en-GB" sz="1600" dirty="0"/>
              <a:t>Extern declaration is used to specify the compiler that an specific implementation is declared in an external file.</a:t>
            </a:r>
          </a:p>
          <a:p>
            <a:pPr marL="285750" indent="-285750">
              <a:buFont typeface="Arial" panose="020B0604020202020204" pitchFamily="34" charset="0"/>
              <a:buChar char="•"/>
            </a:pPr>
            <a:r>
              <a:rPr lang="en-GB" sz="1600" dirty="0"/>
              <a:t>We should be careful when we try to hide some internal function. A function not declared in header file, but not declared as static can be still accessed from the outside knowing its prototype. You only need to declare it as extern from the outside and the linker will do the rest for you. </a:t>
            </a:r>
          </a:p>
          <a:p>
            <a:pPr marL="285750" indent="-285750">
              <a:buFont typeface="Arial" panose="020B0604020202020204" pitchFamily="34" charset="0"/>
              <a:buChar char="•"/>
            </a:pPr>
            <a:endParaRPr lang="en-GB" sz="1600" dirty="0"/>
          </a:p>
          <a:p>
            <a:r>
              <a:rPr lang="en-GB" sz="1600" dirty="0"/>
              <a:t>Volatile</a:t>
            </a:r>
          </a:p>
          <a:p>
            <a:pPr marL="285750" indent="-285750">
              <a:buFont typeface="Arial" panose="020B0604020202020204" pitchFamily="34" charset="0"/>
              <a:buChar char="•"/>
            </a:pPr>
            <a:r>
              <a:rPr lang="en-GB" sz="1600" dirty="0"/>
              <a:t>This declaration is used to avoid compiler optimizations. You must use it when you are waiting for a variable to change and this change come from an external source (interruption, register…). The compiler can’t knew this, </a:t>
            </a:r>
            <a:r>
              <a:rPr lang="en-GB" sz="1600"/>
              <a:t>so it </a:t>
            </a:r>
            <a:r>
              <a:rPr lang="en-GB" sz="1600" dirty="0"/>
              <a:t>will try to optimize your condition as if the variable never change and this will end in an eternal no sense check.</a:t>
            </a:r>
          </a:p>
        </p:txBody>
      </p:sp>
    </p:spTree>
    <p:extLst>
      <p:ext uri="{BB962C8B-B14F-4D97-AF65-F5344CB8AC3E}">
        <p14:creationId xmlns:p14="http://schemas.microsoft.com/office/powerpoint/2010/main" val="3155666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11/5/2020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3960267" cy="679674"/>
          </a:xfrm>
        </p:spPr>
        <p:txBody>
          <a:bodyPr/>
          <a:lstStyle/>
          <a:p>
            <a:endParaRPr lang="en-US" dirty="0"/>
          </a:p>
        </p:txBody>
      </p:sp>
      <p:sp>
        <p:nvSpPr>
          <p:cNvPr id="7" name="Titel 6"/>
          <p:cNvSpPr>
            <a:spLocks noGrp="1"/>
          </p:cNvSpPr>
          <p:nvPr>
            <p:ph type="title"/>
          </p:nvPr>
        </p:nvSpPr>
        <p:spPr/>
        <p:txBody>
          <a:bodyPr>
            <a:normAutofit/>
          </a:bodyPr>
          <a:lstStyle/>
          <a:p>
            <a:r>
              <a:rPr lang="en-US" dirty="0"/>
              <a:t>Dynamic memory</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05</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32</a:t>
            </a:fld>
            <a:endParaRPr lang="en-US" noProof="0" dirty="0"/>
          </a:p>
        </p:txBody>
      </p:sp>
    </p:spTree>
    <p:extLst>
      <p:ext uri="{BB962C8B-B14F-4D97-AF65-F5344CB8AC3E}">
        <p14:creationId xmlns:p14="http://schemas.microsoft.com/office/powerpoint/2010/main" val="1028951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F13EF-44DC-4BD1-A562-E83886C4EEA0}"/>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25B471AA-0845-4FCC-A1DF-1BF2B43170E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1EAFF182-50F3-4CB2-88E5-B506D67BAA98}"/>
              </a:ext>
            </a:extLst>
          </p:cNvPr>
          <p:cNvSpPr>
            <a:spLocks noGrp="1"/>
          </p:cNvSpPr>
          <p:nvPr>
            <p:ph type="sldNum" sz="quarter" idx="21"/>
          </p:nvPr>
        </p:nvSpPr>
        <p:spPr/>
        <p:txBody>
          <a:bodyPr/>
          <a:lstStyle/>
          <a:p>
            <a:fld id="{0D46BA1D-85D8-4A66-B78C-46ED6382B9BC}" type="slidenum">
              <a:rPr lang="en-US" noProof="0" smtClean="0"/>
              <a:pPr/>
              <a:t>33</a:t>
            </a:fld>
            <a:endParaRPr lang="en-US" noProof="0" dirty="0"/>
          </a:p>
        </p:txBody>
      </p:sp>
      <p:sp>
        <p:nvSpPr>
          <p:cNvPr id="5" name="Title 4">
            <a:extLst>
              <a:ext uri="{FF2B5EF4-FFF2-40B4-BE49-F238E27FC236}">
                <a16:creationId xmlns:a16="http://schemas.microsoft.com/office/drawing/2014/main" id="{988A87F9-E7B1-4906-9D1C-954C962CC98E}"/>
              </a:ext>
            </a:extLst>
          </p:cNvPr>
          <p:cNvSpPr>
            <a:spLocks noGrp="1"/>
          </p:cNvSpPr>
          <p:nvPr>
            <p:ph type="title"/>
          </p:nvPr>
        </p:nvSpPr>
        <p:spPr/>
        <p:txBody>
          <a:bodyPr/>
          <a:lstStyle/>
          <a:p>
            <a:r>
              <a:rPr lang="en-GB" dirty="0"/>
              <a:t>Dynamic memory allocation</a:t>
            </a:r>
          </a:p>
        </p:txBody>
      </p:sp>
      <p:pic>
        <p:nvPicPr>
          <p:cNvPr id="7" name="Picture 6">
            <a:extLst>
              <a:ext uri="{FF2B5EF4-FFF2-40B4-BE49-F238E27FC236}">
                <a16:creationId xmlns:a16="http://schemas.microsoft.com/office/drawing/2014/main" id="{893C4B51-282E-4499-AB06-2EA5B47A69E4}"/>
              </a:ext>
            </a:extLst>
          </p:cNvPr>
          <p:cNvPicPr>
            <a:picLocks noChangeAspect="1"/>
          </p:cNvPicPr>
          <p:nvPr/>
        </p:nvPicPr>
        <p:blipFill rotWithShape="1">
          <a:blip r:embed="rId2"/>
          <a:srcRect r="74202"/>
          <a:stretch/>
        </p:blipFill>
        <p:spPr>
          <a:xfrm>
            <a:off x="407368" y="879574"/>
            <a:ext cx="1800200" cy="5156126"/>
          </a:xfrm>
          <a:prstGeom prst="rect">
            <a:avLst/>
          </a:prstGeom>
        </p:spPr>
      </p:pic>
      <p:sp>
        <p:nvSpPr>
          <p:cNvPr id="8" name="TextBox 7">
            <a:extLst>
              <a:ext uri="{FF2B5EF4-FFF2-40B4-BE49-F238E27FC236}">
                <a16:creationId xmlns:a16="http://schemas.microsoft.com/office/drawing/2014/main" id="{E2D418BE-36FE-4672-884B-E869A4A731C8}"/>
              </a:ext>
            </a:extLst>
          </p:cNvPr>
          <p:cNvSpPr txBox="1"/>
          <p:nvPr/>
        </p:nvSpPr>
        <p:spPr>
          <a:xfrm>
            <a:off x="6286928" y="936967"/>
            <a:ext cx="5209671" cy="4616648"/>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2000" dirty="0"/>
              <a:t>Stack and heap are always growing and decreasing.</a:t>
            </a:r>
          </a:p>
          <a:p>
            <a:pPr marL="285750" indent="-285750">
              <a:buFont typeface="Arial" panose="020B0604020202020204" pitchFamily="34" charset="0"/>
              <a:buChar char="•"/>
            </a:pPr>
            <a:r>
              <a:rPr lang="en-GB" sz="2000" dirty="0"/>
              <a:t>Both start from different extremes and get closer as bigger they are.</a:t>
            </a:r>
          </a:p>
          <a:p>
            <a:pPr marL="285750" indent="-285750">
              <a:buFont typeface="Arial" panose="020B0604020202020204" pitchFamily="34" charset="0"/>
              <a:buChar char="•"/>
            </a:pPr>
            <a:r>
              <a:rPr lang="en-GB" sz="2000" dirty="0"/>
              <a:t>Heap grow up with dynamic allocation memory.</a:t>
            </a:r>
          </a:p>
          <a:p>
            <a:pPr marL="285750" indent="-285750">
              <a:buFont typeface="Arial" panose="020B0604020202020204" pitchFamily="34" charset="0"/>
              <a:buChar char="•"/>
            </a:pPr>
            <a:r>
              <a:rPr lang="en-GB" sz="2000" dirty="0"/>
              <a:t>Stack grow up with function nesting.</a:t>
            </a:r>
          </a:p>
          <a:p>
            <a:pPr marL="285750" indent="-285750">
              <a:buFont typeface="Arial" panose="020B0604020202020204" pitchFamily="34" charset="0"/>
              <a:buChar char="•"/>
            </a:pPr>
            <a:r>
              <a:rPr lang="en-GB" sz="2000" dirty="0"/>
              <a:t>Memory leakage is when Heap grow up over the border line delimited by stack. Programmers must be very careful and free all assigned dynamic memory that is no longer used.</a:t>
            </a:r>
          </a:p>
          <a:p>
            <a:pPr marL="285750" indent="-285750">
              <a:buFont typeface="Arial" panose="020B0604020202020204" pitchFamily="34" charset="0"/>
              <a:buChar char="•"/>
            </a:pPr>
            <a:r>
              <a:rPr lang="en-GB" sz="2000" dirty="0"/>
              <a:t>Stack overflow is when stack grow up over heap limit. This normally happens with recursive function calling. </a:t>
            </a:r>
          </a:p>
        </p:txBody>
      </p:sp>
      <p:sp>
        <p:nvSpPr>
          <p:cNvPr id="10" name="TextBox 9">
            <a:extLst>
              <a:ext uri="{FF2B5EF4-FFF2-40B4-BE49-F238E27FC236}">
                <a16:creationId xmlns:a16="http://schemas.microsoft.com/office/drawing/2014/main" id="{F4A652CC-F834-48DA-AC3F-4398F1630345}"/>
              </a:ext>
            </a:extLst>
          </p:cNvPr>
          <p:cNvSpPr txBox="1"/>
          <p:nvPr/>
        </p:nvSpPr>
        <p:spPr>
          <a:xfrm>
            <a:off x="2353960" y="936967"/>
            <a:ext cx="3564000" cy="5078313"/>
          </a:xfrm>
          <a:prstGeom prst="rect">
            <a:avLst/>
          </a:prstGeom>
          <a:ln>
            <a:solidFill>
              <a:srgbClr val="808080"/>
            </a:solidFill>
          </a:ln>
        </p:spPr>
        <p:txBody>
          <a:bodyPr vert="horz" wrap="square" lIns="0" tIns="0" rIns="0" bIns="0" rtlCol="0">
            <a:spAutoFit/>
          </a:bodyPr>
          <a:lstStyle/>
          <a:p>
            <a:r>
              <a:rPr lang="en-GB" sz="1100" b="0">
                <a:solidFill>
                  <a:schemeClr val="accent6">
                    <a:lumMod val="75000"/>
                  </a:schemeClr>
                </a:solidFill>
                <a:effectLst/>
                <a:latin typeface="Consolas" panose="020B0609020204030204" pitchFamily="49" charset="0"/>
              </a:rPr>
              <a:t>#include</a:t>
            </a:r>
            <a:r>
              <a:rPr lang="en-GB" sz="1100" b="0">
                <a:solidFill>
                  <a:srgbClr val="569CD6"/>
                </a:solidFill>
                <a:effectLst/>
                <a:latin typeface="Consolas" panose="020B0609020204030204" pitchFamily="49" charset="0"/>
              </a:rPr>
              <a:t> </a:t>
            </a:r>
            <a:r>
              <a:rPr lang="en-GB" sz="1100" b="0">
                <a:solidFill>
                  <a:schemeClr val="accent2"/>
                </a:solidFill>
                <a:effectLst/>
                <a:latin typeface="Consolas" panose="020B0609020204030204" pitchFamily="49" charset="0"/>
              </a:rPr>
              <a:t>&lt;stdio.h&gt;</a:t>
            </a:r>
          </a:p>
          <a:p>
            <a:r>
              <a:rPr lang="en-GB" sz="1100" b="0">
                <a:solidFill>
                  <a:schemeClr val="accent6">
                    <a:lumMod val="75000"/>
                  </a:schemeClr>
                </a:solidFill>
                <a:effectLst/>
                <a:latin typeface="Consolas" panose="020B0609020204030204" pitchFamily="49" charset="0"/>
              </a:rPr>
              <a:t>#include</a:t>
            </a:r>
            <a:r>
              <a:rPr lang="en-GB" sz="1100" b="0">
                <a:solidFill>
                  <a:srgbClr val="569CD6"/>
                </a:solidFill>
                <a:effectLst/>
                <a:latin typeface="Consolas" panose="020B0609020204030204" pitchFamily="49" charset="0"/>
              </a:rPr>
              <a:t> </a:t>
            </a:r>
            <a:r>
              <a:rPr lang="en-GB" sz="1100" b="0">
                <a:solidFill>
                  <a:schemeClr val="accent2"/>
                </a:solidFill>
                <a:effectLst/>
                <a:latin typeface="Consolas" panose="020B0609020204030204" pitchFamily="49" charset="0"/>
              </a:rPr>
              <a:t>&lt;stdlib.h&gt;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first()</a:t>
            </a:r>
          </a:p>
          <a:p>
            <a:r>
              <a:rPr lang="en-GB" sz="1100" b="0">
                <a:effectLst/>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1</a:t>
            </a:r>
            <a:r>
              <a:rPr lang="en-GB" sz="1100" b="0">
                <a:effectLst/>
                <a:latin typeface="Consolas" panose="020B0609020204030204" pitchFamily="49" charset="0"/>
              </a:rPr>
              <a:t>;</a:t>
            </a:r>
          </a:p>
          <a:p>
            <a:r>
              <a:rPr lang="en-GB" sz="1100" b="0">
                <a:effectLst/>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second</a:t>
            </a:r>
            <a:r>
              <a:rPr lang="en-GB" sz="1100">
                <a:latin typeface="Consolas" panose="020B0609020204030204" pitchFamily="49" charset="0"/>
              </a:rPr>
              <a:t>()</a:t>
            </a:r>
          </a:p>
          <a:p>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2</a:t>
            </a:r>
            <a:r>
              <a:rPr lang="en-GB" sz="1100">
                <a:latin typeface="Consolas" panose="020B0609020204030204" pitchFamily="49" charset="0"/>
              </a:rPr>
              <a:t>;</a:t>
            </a:r>
          </a:p>
          <a:p>
            <a:r>
              <a:rPr lang="en-GB" sz="1100">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main</a:t>
            </a:r>
            <a:r>
              <a:rPr lang="en-GB" sz="1100">
                <a:latin typeface="Consolas" panose="020B0609020204030204" pitchFamily="49" charset="0"/>
              </a:rPr>
              <a:t>(</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argc</a:t>
            </a:r>
            <a:r>
              <a:rPr lang="en-GB" sz="1100">
                <a:latin typeface="Consolas" panose="020B0609020204030204" pitchFamily="49" charset="0"/>
              </a:rPr>
              <a:t>, </a:t>
            </a:r>
            <a:r>
              <a:rPr lang="en-GB" sz="1100" b="0">
                <a:solidFill>
                  <a:srgbClr val="0070C0"/>
                </a:solidFill>
                <a:effectLst/>
                <a:latin typeface="Consolas" panose="020B0609020204030204" pitchFamily="49" charset="0"/>
              </a:rPr>
              <a:t>char</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argv</a:t>
            </a:r>
            <a:r>
              <a:rPr lang="en-GB" sz="1100">
                <a:latin typeface="Consolas" panose="020B0609020204030204" pitchFamily="49" charset="0"/>
              </a:rPr>
              <a:t>)</a:t>
            </a:r>
          </a:p>
          <a:p>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first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n</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second</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printf</a:t>
            </a:r>
            <a:r>
              <a:rPr lang="en-GB" sz="1100">
                <a:latin typeface="Consolas" panose="020B0609020204030204" pitchFamily="49" charset="0"/>
              </a:rPr>
              <a:t>(</a:t>
            </a:r>
            <a:r>
              <a:rPr lang="en-GB" sz="1100" b="0">
                <a:solidFill>
                  <a:schemeClr val="accent2"/>
                </a:solidFill>
                <a:effectLst/>
                <a:latin typeface="Consolas" panose="020B0609020204030204" pitchFamily="49" charset="0"/>
              </a:rPr>
              <a:t>"Hello World </a:t>
            </a:r>
            <a:r>
              <a:rPr lang="en-GB" sz="1100" b="0">
                <a:solidFill>
                  <a:schemeClr val="accent3"/>
                </a:solidFill>
                <a:effectLst/>
                <a:latin typeface="Consolas" panose="020B0609020204030204" pitchFamily="49" charset="0"/>
              </a:rPr>
              <a:t>\n</a:t>
            </a:r>
            <a:r>
              <a:rPr lang="en-GB" sz="1100">
                <a:solidFill>
                  <a:schemeClr val="accent2"/>
                </a:solidFill>
                <a:latin typeface="Consolas" panose="020B0609020204030204" pitchFamily="49" charset="0"/>
              </a:rPr>
              <a: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a:solidFill>
                  <a:srgbClr val="0070C0"/>
                </a:solidFill>
                <a:latin typeface="Consolas" panose="020B0609020204030204" pitchFamily="49" charset="0"/>
              </a:rPr>
              <a:t>i</a:t>
            </a:r>
            <a:r>
              <a:rPr lang="en-GB" sz="1100" b="0">
                <a:solidFill>
                  <a:srgbClr val="0070C0"/>
                </a:solidFill>
                <a:effectLst/>
                <a:latin typeface="Consolas" panose="020B0609020204030204" pitchFamily="49" charset="0"/>
              </a:rPr>
              <a:t>nt</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b="0">
                <a:effectLst/>
                <a:latin typeface="Consolas" panose="020B0609020204030204" pitchFamily="49" charset="0"/>
              </a:rPr>
              <a:t>malloc(</a:t>
            </a:r>
            <a:r>
              <a:rPr lang="en-GB" sz="1100" b="0">
                <a:solidFill>
                  <a:schemeClr val="accent1"/>
                </a:solidFill>
                <a:effectLst/>
                <a:latin typeface="Consolas" panose="020B0609020204030204" pitchFamily="49" charset="0"/>
              </a:rPr>
              <a:t>n</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sizeof</a:t>
            </a:r>
            <a:r>
              <a:rPr lang="en-GB" sz="1100">
                <a:latin typeface="Consolas" panose="020B0609020204030204" pitchFamily="49" charset="0"/>
              </a:rPr>
              <a:t>(</a:t>
            </a:r>
            <a:r>
              <a:rPr lang="en-GB" sz="1100" b="0">
                <a:solidFill>
                  <a:srgbClr val="0070C0"/>
                </a:solidFill>
                <a:effectLst/>
                <a:latin typeface="Consolas" panose="020B0609020204030204" pitchFamily="49" charset="0"/>
              </a:rPr>
              <a:t>int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 Do something here with 'a' */</a:t>
            </a:r>
          </a:p>
          <a:p>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b="0">
                <a:solidFill>
                  <a:srgbClr val="DCDCAA"/>
                </a:solidFill>
                <a:effectLst/>
                <a:latin typeface="Consolas" panose="020B0609020204030204" pitchFamily="49" charset="0"/>
              </a:rPr>
              <a:t>first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printf</a:t>
            </a:r>
            <a:r>
              <a:rPr lang="en-GB" sz="1100">
                <a:latin typeface="Consolas" panose="020B0609020204030204" pitchFamily="49" charset="0"/>
              </a:rPr>
              <a:t>(</a:t>
            </a:r>
            <a:r>
              <a:rPr lang="en-GB" sz="1100" b="0">
                <a:solidFill>
                  <a:schemeClr val="accent2"/>
                </a:solidFill>
                <a:effectLst/>
                <a:latin typeface="Consolas" panose="020B0609020204030204" pitchFamily="49" charset="0"/>
              </a:rPr>
              <a:t>"a = %d"</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a:latin typeface="Consolas" panose="020B0609020204030204" pitchFamily="49" charset="0"/>
              </a:rPr>
              <a:t>);</a:t>
            </a:r>
          </a:p>
          <a:p>
            <a:r>
              <a:rPr lang="en-GB" sz="1100">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free</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0</a:t>
            </a:r>
            <a:r>
              <a:rPr lang="en-GB" sz="1100">
                <a:latin typeface="Consolas" panose="020B0609020204030204" pitchFamily="49" charset="0"/>
              </a:rPr>
              <a:t>;</a:t>
            </a:r>
          </a:p>
          <a:p>
            <a:r>
              <a:rPr lang="en-GB" sz="1100">
                <a:latin typeface="Consolas" panose="020B0609020204030204" pitchFamily="49" charset="0"/>
              </a:rPr>
              <a:t>}</a:t>
            </a:r>
          </a:p>
        </p:txBody>
      </p:sp>
    </p:spTree>
    <p:extLst>
      <p:ext uri="{BB962C8B-B14F-4D97-AF65-F5344CB8AC3E}">
        <p14:creationId xmlns:p14="http://schemas.microsoft.com/office/powerpoint/2010/main" val="219968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0A3F75-307E-456A-AEFC-744E1792F745}"/>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90C4695D-526A-43D9-8F88-E4B7DE21B4A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52ADAED7-A18C-4B55-9E32-B3D216690BA1}"/>
              </a:ext>
            </a:extLst>
          </p:cNvPr>
          <p:cNvSpPr>
            <a:spLocks noGrp="1"/>
          </p:cNvSpPr>
          <p:nvPr>
            <p:ph type="sldNum" sz="quarter" idx="21"/>
          </p:nvPr>
        </p:nvSpPr>
        <p:spPr/>
        <p:txBody>
          <a:bodyPr/>
          <a:lstStyle/>
          <a:p>
            <a:fld id="{0D46BA1D-85D8-4A66-B78C-46ED6382B9BC}" type="slidenum">
              <a:rPr lang="en-US" noProof="0" smtClean="0"/>
              <a:pPr/>
              <a:t>34</a:t>
            </a:fld>
            <a:endParaRPr lang="en-US" noProof="0" dirty="0"/>
          </a:p>
        </p:txBody>
      </p:sp>
      <p:sp>
        <p:nvSpPr>
          <p:cNvPr id="5" name="Title 4">
            <a:extLst>
              <a:ext uri="{FF2B5EF4-FFF2-40B4-BE49-F238E27FC236}">
                <a16:creationId xmlns:a16="http://schemas.microsoft.com/office/drawing/2014/main" id="{44895B26-1791-42B6-B952-85BA6143AA32}"/>
              </a:ext>
            </a:extLst>
          </p:cNvPr>
          <p:cNvSpPr>
            <a:spLocks noGrp="1"/>
          </p:cNvSpPr>
          <p:nvPr>
            <p:ph type="title"/>
          </p:nvPr>
        </p:nvSpPr>
        <p:spPr/>
        <p:txBody>
          <a:bodyPr/>
          <a:lstStyle/>
          <a:p>
            <a:r>
              <a:rPr lang="en-GB" dirty="0"/>
              <a:t>Dynamic memory allocation</a:t>
            </a:r>
          </a:p>
        </p:txBody>
      </p:sp>
      <p:sp>
        <p:nvSpPr>
          <p:cNvPr id="7" name="TextBox 6">
            <a:extLst>
              <a:ext uri="{FF2B5EF4-FFF2-40B4-BE49-F238E27FC236}">
                <a16:creationId xmlns:a16="http://schemas.microsoft.com/office/drawing/2014/main" id="{AA38720F-1C2B-408B-81F6-15997474EDAB}"/>
              </a:ext>
            </a:extLst>
          </p:cNvPr>
          <p:cNvSpPr txBox="1"/>
          <p:nvPr/>
        </p:nvSpPr>
        <p:spPr>
          <a:xfrm>
            <a:off x="839416" y="1196752"/>
            <a:ext cx="9577064" cy="3970318"/>
          </a:xfrm>
          <a:prstGeom prst="rect">
            <a:avLst/>
          </a:prstGeom>
        </p:spPr>
        <p:txBody>
          <a:bodyPr vert="horz" wrap="square" lIns="0" tIns="0" rIns="0" bIns="0" rtlCol="0">
            <a:spAutoFit/>
          </a:bodyPr>
          <a:lstStyle/>
          <a:p>
            <a:pPr>
              <a:spcAft>
                <a:spcPts val="600"/>
              </a:spcAft>
            </a:pPr>
            <a:r>
              <a:rPr lang="en-GB" sz="1600"/>
              <a:t>Functions:</a:t>
            </a:r>
          </a:p>
          <a:p>
            <a:pPr>
              <a:spcAft>
                <a:spcPts val="600"/>
              </a:spcAft>
            </a:pPr>
            <a:endParaRPr lang="en-GB" sz="1600" dirty="0"/>
          </a:p>
          <a:p>
            <a:pPr marL="285750" indent="-285750">
              <a:spcAft>
                <a:spcPts val="600"/>
              </a:spcAft>
              <a:buFont typeface="Arial" panose="020B0604020202020204" pitchFamily="34" charset="0"/>
              <a:buChar char="•"/>
            </a:pPr>
            <a:r>
              <a:rPr lang="en-GB" sz="1600" dirty="0"/>
              <a:t>Malloc: 	malloc function is used to ask for a memory block in </a:t>
            </a:r>
            <a:r>
              <a:rPr lang="en-GB" sz="1600"/>
              <a:t>the heap</a:t>
            </a:r>
            <a:br>
              <a:rPr lang="en-GB" sz="1600" dirty="0"/>
            </a:br>
            <a:r>
              <a:rPr lang="en-GB" sz="1600" dirty="0"/>
              <a:t>	syntax:	datatype *</a:t>
            </a:r>
            <a:r>
              <a:rPr lang="en-GB" sz="1600" dirty="0" err="1"/>
              <a:t>ptr</a:t>
            </a:r>
            <a:r>
              <a:rPr lang="en-GB" sz="1600" dirty="0"/>
              <a:t> = </a:t>
            </a:r>
            <a:r>
              <a:rPr lang="en-GB" sz="1600"/>
              <a:t>(*data_type) malloc</a:t>
            </a:r>
            <a:r>
              <a:rPr lang="en-GB" sz="1600" dirty="0"/>
              <a:t>(</a:t>
            </a:r>
            <a:r>
              <a:rPr lang="en-GB" sz="1600" dirty="0" err="1"/>
              <a:t>size_in_bytes</a:t>
            </a:r>
            <a:r>
              <a:rPr lang="en-GB" sz="1600" dirty="0"/>
              <a:t>);</a:t>
            </a:r>
            <a:br>
              <a:rPr lang="en-GB" sz="1600" dirty="0"/>
            </a:br>
            <a:endParaRPr lang="en-GB" sz="1600" dirty="0"/>
          </a:p>
          <a:p>
            <a:pPr marL="285750" indent="-285750">
              <a:spcAft>
                <a:spcPts val="600"/>
              </a:spcAft>
              <a:buFont typeface="Arial" panose="020B0604020202020204" pitchFamily="34" charset="0"/>
              <a:buChar char="•"/>
            </a:pPr>
            <a:r>
              <a:rPr lang="en-GB" sz="1600" dirty="0"/>
              <a:t>Free:	free is used </a:t>
            </a:r>
            <a:r>
              <a:rPr lang="en-GB" sz="1600"/>
              <a:t>to release </a:t>
            </a:r>
            <a:r>
              <a:rPr lang="en-GB" sz="1600" dirty="0"/>
              <a:t>memory block that are not </a:t>
            </a:r>
            <a:r>
              <a:rPr lang="en-GB" sz="1600"/>
              <a:t>used anymore</a:t>
            </a:r>
            <a:endParaRPr lang="en-GB" sz="1600" dirty="0"/>
          </a:p>
          <a:p>
            <a:pPr>
              <a:spcAft>
                <a:spcPts val="600"/>
              </a:spcAft>
            </a:pPr>
            <a:r>
              <a:rPr lang="en-GB" sz="1600" dirty="0"/>
              <a:t>	syntax:	free(</a:t>
            </a:r>
            <a:r>
              <a:rPr lang="en-GB" sz="1600" dirty="0" err="1"/>
              <a:t>block_pointer</a:t>
            </a:r>
            <a:r>
              <a:rPr lang="en-GB" sz="1600" dirty="0"/>
              <a:t>);</a:t>
            </a:r>
          </a:p>
          <a:p>
            <a:pPr>
              <a:spcAft>
                <a:spcPts val="600"/>
              </a:spcAft>
            </a:pPr>
            <a:endParaRPr lang="en-GB" sz="1600" dirty="0"/>
          </a:p>
          <a:p>
            <a:pPr marL="285750" indent="-285750">
              <a:spcAft>
                <a:spcPts val="600"/>
              </a:spcAft>
              <a:buFont typeface="Arial" panose="020B0604020202020204" pitchFamily="34" charset="0"/>
              <a:buChar char="•"/>
            </a:pPr>
            <a:r>
              <a:rPr lang="en-GB" sz="1600" dirty="0" err="1"/>
              <a:t>Realloc</a:t>
            </a:r>
            <a:r>
              <a:rPr lang="en-GB" sz="1600" dirty="0"/>
              <a:t>:	</a:t>
            </a:r>
            <a:r>
              <a:rPr lang="en-GB" sz="1600" dirty="0" err="1"/>
              <a:t>realloc</a:t>
            </a:r>
            <a:r>
              <a:rPr lang="en-GB" sz="1600" dirty="0"/>
              <a:t> is used to resize a memory block that is already allocated in </a:t>
            </a:r>
            <a:r>
              <a:rPr lang="en-GB" sz="1600"/>
              <a:t>the heap</a:t>
            </a:r>
            <a:endParaRPr lang="en-GB" sz="1600" dirty="0"/>
          </a:p>
          <a:p>
            <a:pPr lvl="2">
              <a:spcAft>
                <a:spcPts val="600"/>
              </a:spcAft>
            </a:pPr>
            <a:r>
              <a:rPr lang="en-GB" sz="1600" dirty="0"/>
              <a:t>syntax:	 datatype *</a:t>
            </a:r>
            <a:r>
              <a:rPr lang="en-GB" sz="1600" dirty="0" err="1"/>
              <a:t>ptr</a:t>
            </a:r>
            <a:r>
              <a:rPr lang="en-GB" sz="1600" dirty="0"/>
              <a:t> = </a:t>
            </a:r>
            <a:r>
              <a:rPr lang="en-GB" sz="1600"/>
              <a:t>(* data_type) realloc</a:t>
            </a:r>
            <a:r>
              <a:rPr lang="en-GB" sz="1600" dirty="0"/>
              <a:t>(</a:t>
            </a:r>
            <a:r>
              <a:rPr lang="en-GB" sz="1600" dirty="0" err="1"/>
              <a:t>actual_block_pointer</a:t>
            </a:r>
            <a:r>
              <a:rPr lang="en-GB" sz="1600" dirty="0"/>
              <a:t>, </a:t>
            </a:r>
            <a:r>
              <a:rPr lang="en-GB" sz="1600" dirty="0" err="1"/>
              <a:t>new_size_in_bytes</a:t>
            </a:r>
            <a:r>
              <a:rPr lang="en-GB" sz="1600" dirty="0"/>
              <a:t>);</a:t>
            </a:r>
          </a:p>
          <a:p>
            <a:pPr lvl="1">
              <a:spcAft>
                <a:spcPts val="600"/>
              </a:spcAft>
            </a:pPr>
            <a:endParaRPr lang="en-GB" sz="1600" dirty="0"/>
          </a:p>
          <a:p>
            <a:pPr marL="285750" indent="-285750">
              <a:spcAft>
                <a:spcPts val="600"/>
              </a:spcAft>
              <a:buFont typeface="Arial" panose="020B0604020202020204" pitchFamily="34" charset="0"/>
              <a:buChar char="•"/>
            </a:pPr>
            <a:r>
              <a:rPr lang="en-GB" sz="1600" dirty="0" err="1"/>
              <a:t>Calloc</a:t>
            </a:r>
            <a:r>
              <a:rPr lang="en-GB" sz="1600" dirty="0"/>
              <a:t>:  	initialize a memory block using as attributes a size and a number of items</a:t>
            </a:r>
          </a:p>
          <a:p>
            <a:pPr lvl="2">
              <a:spcAft>
                <a:spcPts val="600"/>
              </a:spcAft>
            </a:pPr>
            <a:r>
              <a:rPr lang="en-GB" sz="1600" dirty="0"/>
              <a:t>syntax:	 datatype *</a:t>
            </a:r>
            <a:r>
              <a:rPr lang="en-GB" sz="1600" dirty="0" err="1"/>
              <a:t>ptr</a:t>
            </a:r>
            <a:r>
              <a:rPr lang="en-GB" sz="1600" dirty="0"/>
              <a:t> = </a:t>
            </a:r>
            <a:r>
              <a:rPr lang="en-GB" sz="1600"/>
              <a:t>(*data_type) calloc</a:t>
            </a:r>
            <a:r>
              <a:rPr lang="en-GB" sz="1600" dirty="0"/>
              <a:t>(</a:t>
            </a:r>
            <a:r>
              <a:rPr lang="en-GB" sz="1600" dirty="0" err="1"/>
              <a:t>item_numbers</a:t>
            </a:r>
            <a:r>
              <a:rPr lang="en-GB" sz="1600" dirty="0"/>
              <a:t>, </a:t>
            </a:r>
            <a:r>
              <a:rPr lang="en-GB" sz="1600" dirty="0" err="1"/>
              <a:t>size_in_bytes</a:t>
            </a:r>
            <a:r>
              <a:rPr lang="en-GB" sz="1600" dirty="0"/>
              <a:t>);</a:t>
            </a:r>
          </a:p>
        </p:txBody>
      </p:sp>
    </p:spTree>
    <p:extLst>
      <p:ext uri="{BB962C8B-B14F-4D97-AF65-F5344CB8AC3E}">
        <p14:creationId xmlns:p14="http://schemas.microsoft.com/office/powerpoint/2010/main" val="1370908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88887D-3F8B-4D4E-900C-41AD223A194F}"/>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848EA6F8-6537-4024-85D7-9383D0FA7204}"/>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34172BE-710E-45F3-8742-86FC86D80CB0}"/>
              </a:ext>
            </a:extLst>
          </p:cNvPr>
          <p:cNvSpPr>
            <a:spLocks noGrp="1"/>
          </p:cNvSpPr>
          <p:nvPr>
            <p:ph type="sldNum" sz="quarter" idx="21"/>
          </p:nvPr>
        </p:nvSpPr>
        <p:spPr/>
        <p:txBody>
          <a:bodyPr/>
          <a:lstStyle/>
          <a:p>
            <a:fld id="{0D46BA1D-85D8-4A66-B78C-46ED6382B9BC}" type="slidenum">
              <a:rPr lang="en-US" noProof="0" smtClean="0"/>
              <a:pPr/>
              <a:t>35</a:t>
            </a:fld>
            <a:endParaRPr lang="en-US" noProof="0" dirty="0"/>
          </a:p>
        </p:txBody>
      </p:sp>
      <p:sp>
        <p:nvSpPr>
          <p:cNvPr id="5" name="Title 4">
            <a:extLst>
              <a:ext uri="{FF2B5EF4-FFF2-40B4-BE49-F238E27FC236}">
                <a16:creationId xmlns:a16="http://schemas.microsoft.com/office/drawing/2014/main" id="{81672A83-D752-4726-BA7C-A5F0697864E5}"/>
              </a:ext>
            </a:extLst>
          </p:cNvPr>
          <p:cNvSpPr>
            <a:spLocks noGrp="1"/>
          </p:cNvSpPr>
          <p:nvPr>
            <p:ph type="title"/>
          </p:nvPr>
        </p:nvSpPr>
        <p:spPr/>
        <p:txBody>
          <a:bodyPr/>
          <a:lstStyle/>
          <a:p>
            <a:r>
              <a:rPr lang="en-GB" dirty="0"/>
              <a:t>Dynamic memory allocation</a:t>
            </a:r>
          </a:p>
        </p:txBody>
      </p:sp>
      <p:pic>
        <p:nvPicPr>
          <p:cNvPr id="7" name="Picture 6">
            <a:extLst>
              <a:ext uri="{FF2B5EF4-FFF2-40B4-BE49-F238E27FC236}">
                <a16:creationId xmlns:a16="http://schemas.microsoft.com/office/drawing/2014/main" id="{19B1B168-7061-48D8-AF42-9500572A841F}"/>
              </a:ext>
            </a:extLst>
          </p:cNvPr>
          <p:cNvPicPr>
            <a:picLocks noChangeAspect="1"/>
          </p:cNvPicPr>
          <p:nvPr/>
        </p:nvPicPr>
        <p:blipFill>
          <a:blip r:embed="rId2"/>
          <a:stretch>
            <a:fillRect/>
          </a:stretch>
        </p:blipFill>
        <p:spPr>
          <a:xfrm>
            <a:off x="489755" y="1176023"/>
            <a:ext cx="11212490" cy="4505954"/>
          </a:xfrm>
          <a:prstGeom prst="rect">
            <a:avLst/>
          </a:prstGeom>
        </p:spPr>
      </p:pic>
    </p:spTree>
    <p:extLst>
      <p:ext uri="{BB962C8B-B14F-4D97-AF65-F5344CB8AC3E}">
        <p14:creationId xmlns:p14="http://schemas.microsoft.com/office/powerpoint/2010/main" val="823441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626825-483E-4F8D-966D-9B76AA6C86CF}"/>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9D196757-7FFC-4ED1-A228-AE80A03C734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A6C70E3-0DEC-4C6B-8CAA-CEFADDFD49D4}"/>
              </a:ext>
            </a:extLst>
          </p:cNvPr>
          <p:cNvSpPr>
            <a:spLocks noGrp="1"/>
          </p:cNvSpPr>
          <p:nvPr>
            <p:ph type="sldNum" sz="quarter" idx="21"/>
          </p:nvPr>
        </p:nvSpPr>
        <p:spPr/>
        <p:txBody>
          <a:bodyPr/>
          <a:lstStyle/>
          <a:p>
            <a:fld id="{0D46BA1D-85D8-4A66-B78C-46ED6382B9BC}" type="slidenum">
              <a:rPr lang="en-US" noProof="0" smtClean="0"/>
              <a:pPr/>
              <a:t>36</a:t>
            </a:fld>
            <a:endParaRPr lang="en-US" noProof="0" dirty="0"/>
          </a:p>
        </p:txBody>
      </p:sp>
      <p:sp>
        <p:nvSpPr>
          <p:cNvPr id="5" name="Title 4">
            <a:extLst>
              <a:ext uri="{FF2B5EF4-FFF2-40B4-BE49-F238E27FC236}">
                <a16:creationId xmlns:a16="http://schemas.microsoft.com/office/drawing/2014/main" id="{87DAEECC-422E-4FE8-BD73-E3CB2F5719BC}"/>
              </a:ext>
            </a:extLst>
          </p:cNvPr>
          <p:cNvSpPr>
            <a:spLocks noGrp="1"/>
          </p:cNvSpPr>
          <p:nvPr>
            <p:ph type="title"/>
          </p:nvPr>
        </p:nvSpPr>
        <p:spPr/>
        <p:txBody>
          <a:bodyPr/>
          <a:lstStyle/>
          <a:p>
            <a:r>
              <a:rPr lang="en-GB" dirty="0"/>
              <a:t>Dynamic memory allocation: Fragmentation</a:t>
            </a:r>
          </a:p>
        </p:txBody>
      </p:sp>
      <p:pic>
        <p:nvPicPr>
          <p:cNvPr id="7" name="Picture 6">
            <a:extLst>
              <a:ext uri="{FF2B5EF4-FFF2-40B4-BE49-F238E27FC236}">
                <a16:creationId xmlns:a16="http://schemas.microsoft.com/office/drawing/2014/main" id="{115FEEE5-2D6C-4E74-BA87-EB128BA60404}"/>
              </a:ext>
            </a:extLst>
          </p:cNvPr>
          <p:cNvPicPr>
            <a:picLocks noChangeAspect="1"/>
          </p:cNvPicPr>
          <p:nvPr/>
        </p:nvPicPr>
        <p:blipFill>
          <a:blip r:embed="rId2"/>
          <a:stretch>
            <a:fillRect/>
          </a:stretch>
        </p:blipFill>
        <p:spPr>
          <a:xfrm>
            <a:off x="501114" y="1268760"/>
            <a:ext cx="11050542" cy="2848373"/>
          </a:xfrm>
          <a:prstGeom prst="rect">
            <a:avLst/>
          </a:prstGeom>
        </p:spPr>
      </p:pic>
      <p:sp>
        <p:nvSpPr>
          <p:cNvPr id="6" name="Rectangle 5">
            <a:extLst>
              <a:ext uri="{FF2B5EF4-FFF2-40B4-BE49-F238E27FC236}">
                <a16:creationId xmlns:a16="http://schemas.microsoft.com/office/drawing/2014/main" id="{6DE4CD4D-359F-42BF-A81D-3C8525D287A3}"/>
              </a:ext>
            </a:extLst>
          </p:cNvPr>
          <p:cNvSpPr/>
          <p:nvPr/>
        </p:nvSpPr>
        <p:spPr>
          <a:xfrm>
            <a:off x="8560623" y="3709387"/>
            <a:ext cx="3204000" cy="3528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FB24FA6-8604-4E0E-9A39-000E725B11D0}"/>
              </a:ext>
            </a:extLst>
          </p:cNvPr>
          <p:cNvSpPr txBox="1"/>
          <p:nvPr/>
        </p:nvSpPr>
        <p:spPr>
          <a:xfrm>
            <a:off x="4692809" y="4410730"/>
            <a:ext cx="3654847" cy="276999"/>
          </a:xfrm>
          <a:prstGeom prst="rect">
            <a:avLst/>
          </a:prstGeom>
        </p:spPr>
        <p:txBody>
          <a:bodyPr vert="horz" wrap="none" lIns="0" tIns="0" rIns="0" bIns="0" rtlCol="0">
            <a:spAutoFit/>
          </a:bodyPr>
          <a:lstStyle/>
          <a:p>
            <a:r>
              <a:rPr lang="en-GB" sz="1800">
                <a:solidFill>
                  <a:srgbClr val="FF0000"/>
                </a:solidFill>
              </a:rPr>
              <a:t>Error: Not enough space in memory</a:t>
            </a:r>
            <a:endParaRPr lang="en-GB" sz="1800" dirty="0">
              <a:solidFill>
                <a:srgbClr val="FF0000"/>
              </a:solidFill>
            </a:endParaRPr>
          </a:p>
        </p:txBody>
      </p:sp>
      <p:cxnSp>
        <p:nvCxnSpPr>
          <p:cNvPr id="9" name="Straight Arrow Connector 8">
            <a:extLst>
              <a:ext uri="{FF2B5EF4-FFF2-40B4-BE49-F238E27FC236}">
                <a16:creationId xmlns:a16="http://schemas.microsoft.com/office/drawing/2014/main" id="{6A2EE850-DFF2-4DA6-A5E0-F57F3E196374}"/>
              </a:ext>
            </a:extLst>
          </p:cNvPr>
          <p:cNvCxnSpPr>
            <a:cxnSpLocks/>
            <a:stCxn id="8" idx="1"/>
          </p:cNvCxnSpPr>
          <p:nvPr/>
        </p:nvCxnSpPr>
        <p:spPr>
          <a:xfrm flipH="1" flipV="1">
            <a:off x="2567608" y="3933056"/>
            <a:ext cx="2125201" cy="6161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561A4A19-AF22-40AF-A470-0FB896D59755}"/>
              </a:ext>
            </a:extLst>
          </p:cNvPr>
          <p:cNvCxnSpPr>
            <a:cxnSpLocks/>
            <a:stCxn id="8" idx="3"/>
            <a:endCxn id="6" idx="2"/>
          </p:cNvCxnSpPr>
          <p:nvPr/>
        </p:nvCxnSpPr>
        <p:spPr>
          <a:xfrm flipV="1">
            <a:off x="8347656" y="4062187"/>
            <a:ext cx="1814967" cy="487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39589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07CBFA-9AE5-457E-8654-EE8DE2FBB666}"/>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030014E5-F859-477E-BEE0-D67423EEA75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CCC3216-5D94-41CA-AAC0-15CB77B1916C}"/>
              </a:ext>
            </a:extLst>
          </p:cNvPr>
          <p:cNvSpPr>
            <a:spLocks noGrp="1"/>
          </p:cNvSpPr>
          <p:nvPr>
            <p:ph type="sldNum" sz="quarter" idx="21"/>
          </p:nvPr>
        </p:nvSpPr>
        <p:spPr/>
        <p:txBody>
          <a:bodyPr/>
          <a:lstStyle/>
          <a:p>
            <a:fld id="{0D46BA1D-85D8-4A66-B78C-46ED6382B9BC}" type="slidenum">
              <a:rPr lang="en-US" noProof="0" smtClean="0"/>
              <a:pPr/>
              <a:t>37</a:t>
            </a:fld>
            <a:endParaRPr lang="en-US" noProof="0" dirty="0"/>
          </a:p>
        </p:txBody>
      </p:sp>
      <p:sp>
        <p:nvSpPr>
          <p:cNvPr id="5" name="Title 4">
            <a:extLst>
              <a:ext uri="{FF2B5EF4-FFF2-40B4-BE49-F238E27FC236}">
                <a16:creationId xmlns:a16="http://schemas.microsoft.com/office/drawing/2014/main" id="{219C9EFB-F9F0-45F1-A940-9B89F8CC4FEF}"/>
              </a:ext>
            </a:extLst>
          </p:cNvPr>
          <p:cNvSpPr>
            <a:spLocks noGrp="1"/>
          </p:cNvSpPr>
          <p:nvPr>
            <p:ph type="title"/>
          </p:nvPr>
        </p:nvSpPr>
        <p:spPr/>
        <p:txBody>
          <a:bodyPr/>
          <a:lstStyle/>
          <a:p>
            <a:r>
              <a:rPr lang="en-GB" dirty="0"/>
              <a:t>Dynamic memory allocation: Memory leak</a:t>
            </a:r>
          </a:p>
        </p:txBody>
      </p:sp>
      <p:pic>
        <p:nvPicPr>
          <p:cNvPr id="11" name="Picture 10">
            <a:extLst>
              <a:ext uri="{FF2B5EF4-FFF2-40B4-BE49-F238E27FC236}">
                <a16:creationId xmlns:a16="http://schemas.microsoft.com/office/drawing/2014/main" id="{0B0ABBDC-3497-45CF-9EB4-DD2C91D30058}"/>
              </a:ext>
            </a:extLst>
          </p:cNvPr>
          <p:cNvPicPr>
            <a:picLocks noChangeAspect="1"/>
          </p:cNvPicPr>
          <p:nvPr/>
        </p:nvPicPr>
        <p:blipFill>
          <a:blip r:embed="rId2"/>
          <a:stretch>
            <a:fillRect/>
          </a:stretch>
        </p:blipFill>
        <p:spPr>
          <a:xfrm>
            <a:off x="515939" y="976312"/>
            <a:ext cx="10934700" cy="4905375"/>
          </a:xfrm>
          <a:prstGeom prst="rect">
            <a:avLst/>
          </a:prstGeom>
        </p:spPr>
      </p:pic>
    </p:spTree>
    <p:extLst>
      <p:ext uri="{BB962C8B-B14F-4D97-AF65-F5344CB8AC3E}">
        <p14:creationId xmlns:p14="http://schemas.microsoft.com/office/powerpoint/2010/main" val="4113350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F85E9-3FE3-4D77-8B7B-B4154FC60B42}"/>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B4308324-BC65-4E56-891E-088103816912}"/>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5499678-4CDD-484C-BCFE-46C28FD60495}"/>
              </a:ext>
            </a:extLst>
          </p:cNvPr>
          <p:cNvSpPr>
            <a:spLocks noGrp="1"/>
          </p:cNvSpPr>
          <p:nvPr>
            <p:ph type="sldNum" sz="quarter" idx="21"/>
          </p:nvPr>
        </p:nvSpPr>
        <p:spPr/>
        <p:txBody>
          <a:bodyPr/>
          <a:lstStyle/>
          <a:p>
            <a:fld id="{0D46BA1D-85D8-4A66-B78C-46ED6382B9BC}" type="slidenum">
              <a:rPr lang="en-US" noProof="0" smtClean="0"/>
              <a:pPr/>
              <a:t>38</a:t>
            </a:fld>
            <a:endParaRPr lang="en-US" noProof="0" dirty="0"/>
          </a:p>
        </p:txBody>
      </p:sp>
      <p:sp>
        <p:nvSpPr>
          <p:cNvPr id="5" name="Title 4">
            <a:extLst>
              <a:ext uri="{FF2B5EF4-FFF2-40B4-BE49-F238E27FC236}">
                <a16:creationId xmlns:a16="http://schemas.microsoft.com/office/drawing/2014/main" id="{0F2D99AF-89BD-4B0B-A94A-F1368F4BCBD0}"/>
              </a:ext>
            </a:extLst>
          </p:cNvPr>
          <p:cNvSpPr>
            <a:spLocks noGrp="1"/>
          </p:cNvSpPr>
          <p:nvPr>
            <p:ph type="title"/>
          </p:nvPr>
        </p:nvSpPr>
        <p:spPr/>
        <p:txBody>
          <a:bodyPr/>
          <a:lstStyle/>
          <a:p>
            <a:r>
              <a:rPr lang="en-GB" dirty="0"/>
              <a:t>Dynamic memory allocation: Early release</a:t>
            </a:r>
          </a:p>
        </p:txBody>
      </p:sp>
      <p:sp>
        <p:nvSpPr>
          <p:cNvPr id="6" name="TextBox 5">
            <a:extLst>
              <a:ext uri="{FF2B5EF4-FFF2-40B4-BE49-F238E27FC236}">
                <a16:creationId xmlns:a16="http://schemas.microsoft.com/office/drawing/2014/main" id="{FC24D93F-36A3-489E-9D46-1458BF1B5290}"/>
              </a:ext>
            </a:extLst>
          </p:cNvPr>
          <p:cNvSpPr txBox="1"/>
          <p:nvPr/>
        </p:nvSpPr>
        <p:spPr>
          <a:xfrm>
            <a:off x="2282511" y="2550484"/>
            <a:ext cx="1651093" cy="1077218"/>
          </a:xfrm>
          <a:prstGeom prst="rect">
            <a:avLst/>
          </a:prstGeom>
        </p:spPr>
        <p:txBody>
          <a:bodyPr vert="horz" wrap="none" lIns="0" tIns="0" rIns="0" bIns="0" rtlCol="0">
            <a:spAutoFit/>
          </a:bodyPr>
          <a:lstStyle/>
          <a:p>
            <a:r>
              <a:rPr lang="en-GB" sz="1400"/>
              <a:t>char * p1;</a:t>
            </a:r>
          </a:p>
          <a:p>
            <a:r>
              <a:rPr lang="en-GB" sz="1400"/>
              <a:t>p1 </a:t>
            </a:r>
            <a:r>
              <a:rPr lang="en-GB" sz="1400" dirty="0"/>
              <a:t>= malloc(10);</a:t>
            </a:r>
            <a:br>
              <a:rPr lang="en-GB" sz="1400" dirty="0"/>
            </a:br>
            <a:r>
              <a:rPr lang="en-GB" sz="1400" dirty="0"/>
              <a:t>free(p1);</a:t>
            </a:r>
          </a:p>
          <a:p>
            <a:r>
              <a:rPr lang="en-GB" sz="1400" dirty="0" err="1"/>
              <a:t>strcpy</a:t>
            </a:r>
            <a:r>
              <a:rPr lang="en-GB" sz="1400" dirty="0"/>
              <a:t>(</a:t>
            </a:r>
            <a:r>
              <a:rPr lang="en-GB" sz="1400"/>
              <a:t>p1, ”</a:t>
            </a:r>
            <a:r>
              <a:rPr lang="en-GB" sz="1400" dirty="0"/>
              <a:t>HELLO”);</a:t>
            </a:r>
            <a:br>
              <a:rPr lang="en-GB" sz="1400" dirty="0"/>
            </a:br>
            <a:r>
              <a:rPr lang="en-GB" sz="1400" dirty="0" err="1"/>
              <a:t>printf</a:t>
            </a:r>
            <a:r>
              <a:rPr lang="en-GB" sz="1400" dirty="0"/>
              <a:t>(“%</a:t>
            </a:r>
            <a:r>
              <a:rPr lang="en-GB" sz="1400"/>
              <a:t>s”, p1</a:t>
            </a:r>
            <a:r>
              <a:rPr lang="en-GB" sz="1400" dirty="0"/>
              <a:t>);</a:t>
            </a:r>
          </a:p>
        </p:txBody>
      </p:sp>
      <p:sp>
        <p:nvSpPr>
          <p:cNvPr id="7" name="TextBox 6">
            <a:extLst>
              <a:ext uri="{FF2B5EF4-FFF2-40B4-BE49-F238E27FC236}">
                <a16:creationId xmlns:a16="http://schemas.microsoft.com/office/drawing/2014/main" id="{35F3E054-C1C1-4C44-846A-57DF8CA179EE}"/>
              </a:ext>
            </a:extLst>
          </p:cNvPr>
          <p:cNvSpPr txBox="1"/>
          <p:nvPr/>
        </p:nvSpPr>
        <p:spPr>
          <a:xfrm>
            <a:off x="8702247" y="3126547"/>
            <a:ext cx="1368152" cy="1077218"/>
          </a:xfrm>
          <a:prstGeom prst="rect">
            <a:avLst/>
          </a:prstGeom>
        </p:spPr>
        <p:txBody>
          <a:bodyPr vert="horz" wrap="square" lIns="0" tIns="0" rIns="0" bIns="0" rtlCol="0">
            <a:spAutoFit/>
          </a:bodyPr>
          <a:lstStyle/>
          <a:p>
            <a:r>
              <a:rPr lang="en-GB" sz="1400"/>
              <a:t>char * p1;</a:t>
            </a:r>
          </a:p>
          <a:p>
            <a:r>
              <a:rPr lang="en-GB" sz="1400"/>
              <a:t>p1 </a:t>
            </a:r>
            <a:r>
              <a:rPr lang="en-GB" sz="1400" dirty="0"/>
              <a:t>= malloc(5);</a:t>
            </a:r>
          </a:p>
          <a:p>
            <a:r>
              <a:rPr lang="en-GB" sz="1400" dirty="0" err="1"/>
              <a:t>strcpy</a:t>
            </a:r>
            <a:r>
              <a:rPr lang="en-GB" sz="1400" dirty="0"/>
              <a:t>(</a:t>
            </a:r>
            <a:r>
              <a:rPr lang="en-GB" sz="1400"/>
              <a:t>p1, “HI</a:t>
            </a:r>
            <a:r>
              <a:rPr lang="en-GB" sz="1400" dirty="0"/>
              <a:t>”);</a:t>
            </a:r>
          </a:p>
          <a:p>
            <a:r>
              <a:rPr lang="en-GB" sz="1400" dirty="0" err="1"/>
              <a:t>printf</a:t>
            </a:r>
            <a:r>
              <a:rPr lang="en-GB" sz="1400" dirty="0"/>
              <a:t>(“%</a:t>
            </a:r>
            <a:r>
              <a:rPr lang="en-GB" sz="1400"/>
              <a:t>s”, p1</a:t>
            </a:r>
            <a:r>
              <a:rPr lang="en-GB" sz="1400" dirty="0"/>
              <a:t>)</a:t>
            </a:r>
          </a:p>
          <a:p>
            <a:r>
              <a:rPr lang="en-GB" sz="1400" dirty="0"/>
              <a:t>free(p1);</a:t>
            </a:r>
          </a:p>
        </p:txBody>
      </p:sp>
      <p:cxnSp>
        <p:nvCxnSpPr>
          <p:cNvPr id="9" name="Straight Arrow Connector 8">
            <a:extLst>
              <a:ext uri="{FF2B5EF4-FFF2-40B4-BE49-F238E27FC236}">
                <a16:creationId xmlns:a16="http://schemas.microsoft.com/office/drawing/2014/main" id="{7BF58EEB-747B-4727-B364-9A7EBFEA081B}"/>
              </a:ext>
            </a:extLst>
          </p:cNvPr>
          <p:cNvCxnSpPr>
            <a:cxnSpLocks/>
          </p:cNvCxnSpPr>
          <p:nvPr/>
        </p:nvCxnSpPr>
        <p:spPr>
          <a:xfrm>
            <a:off x="3071664" y="3198556"/>
            <a:ext cx="5630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D9313C4-D500-4B94-9E55-67BF5C3E28FB}"/>
              </a:ext>
            </a:extLst>
          </p:cNvPr>
          <p:cNvSpPr txBox="1"/>
          <p:nvPr/>
        </p:nvSpPr>
        <p:spPr>
          <a:xfrm>
            <a:off x="4871865" y="2982785"/>
            <a:ext cx="2453876" cy="861774"/>
          </a:xfrm>
          <a:prstGeom prst="rect">
            <a:avLst/>
          </a:prstGeom>
        </p:spPr>
        <p:txBody>
          <a:bodyPr vert="horz" wrap="square" lIns="0" tIns="0" rIns="0" bIns="0" rtlCol="0">
            <a:spAutoFit/>
          </a:bodyPr>
          <a:lstStyle/>
          <a:p>
            <a:pPr algn="ctr"/>
            <a:r>
              <a:rPr lang="en-GB" sz="1400"/>
              <a:t>Context change</a:t>
            </a:r>
          </a:p>
          <a:p>
            <a:pPr algn="ctr"/>
            <a:r>
              <a:rPr lang="en-GB" sz="1400">
                <a:solidFill>
                  <a:schemeClr val="bg1">
                    <a:lumMod val="50000"/>
                  </a:schemeClr>
                </a:solidFill>
              </a:rPr>
              <a:t>(Interruption, switch to another thread, running on another core or OS multi-tasking)</a:t>
            </a:r>
            <a:endParaRPr lang="en-GB" sz="1400" dirty="0">
              <a:solidFill>
                <a:schemeClr val="bg1">
                  <a:lumMod val="50000"/>
                </a:schemeClr>
              </a:solidFill>
            </a:endParaRPr>
          </a:p>
        </p:txBody>
      </p:sp>
      <p:sp>
        <p:nvSpPr>
          <p:cNvPr id="8" name="TextBox 7">
            <a:extLst>
              <a:ext uri="{FF2B5EF4-FFF2-40B4-BE49-F238E27FC236}">
                <a16:creationId xmlns:a16="http://schemas.microsoft.com/office/drawing/2014/main" id="{DF9485E9-839A-41D2-8863-60BD7E013E4E}"/>
              </a:ext>
            </a:extLst>
          </p:cNvPr>
          <p:cNvSpPr txBox="1"/>
          <p:nvPr/>
        </p:nvSpPr>
        <p:spPr>
          <a:xfrm>
            <a:off x="1775520" y="1321582"/>
            <a:ext cx="2664295" cy="830997"/>
          </a:xfrm>
          <a:prstGeom prst="rect">
            <a:avLst/>
          </a:prstGeom>
        </p:spPr>
        <p:txBody>
          <a:bodyPr vert="horz" wrap="square" lIns="0" tIns="0" rIns="0" bIns="0" rtlCol="0">
            <a:spAutoFit/>
          </a:bodyPr>
          <a:lstStyle/>
          <a:p>
            <a:pPr algn="ctr"/>
            <a:r>
              <a:rPr lang="en-GB" sz="1800">
                <a:solidFill>
                  <a:schemeClr val="bg1">
                    <a:lumMod val="50000"/>
                  </a:schemeClr>
                </a:solidFill>
              </a:rPr>
              <a:t>This should not be done!</a:t>
            </a:r>
          </a:p>
          <a:p>
            <a:pPr algn="ctr"/>
            <a:r>
              <a:rPr lang="en-GB" sz="1800">
                <a:solidFill>
                  <a:schemeClr val="bg1">
                    <a:lumMod val="50000"/>
                  </a:schemeClr>
                </a:solidFill>
              </a:rPr>
              <a:t>But if there is no change in context, this works well</a:t>
            </a:r>
            <a:endParaRPr lang="en-GB" sz="1800" dirty="0">
              <a:solidFill>
                <a:schemeClr val="bg1">
                  <a:lumMod val="50000"/>
                </a:schemeClr>
              </a:solidFill>
            </a:endParaRPr>
          </a:p>
        </p:txBody>
      </p:sp>
      <p:sp>
        <p:nvSpPr>
          <p:cNvPr id="16" name="TextBox 15">
            <a:extLst>
              <a:ext uri="{FF2B5EF4-FFF2-40B4-BE49-F238E27FC236}">
                <a16:creationId xmlns:a16="http://schemas.microsoft.com/office/drawing/2014/main" id="{682B90B4-6688-4120-AFF4-4544ADDC59AC}"/>
              </a:ext>
            </a:extLst>
          </p:cNvPr>
          <p:cNvSpPr txBox="1"/>
          <p:nvPr/>
        </p:nvSpPr>
        <p:spPr>
          <a:xfrm>
            <a:off x="7708094" y="1892382"/>
            <a:ext cx="3356458" cy="830997"/>
          </a:xfrm>
          <a:prstGeom prst="rect">
            <a:avLst/>
          </a:prstGeom>
        </p:spPr>
        <p:txBody>
          <a:bodyPr vert="horz" wrap="square" lIns="0" tIns="0" rIns="0" bIns="0" rtlCol="0">
            <a:spAutoFit/>
          </a:bodyPr>
          <a:lstStyle>
            <a:defPPr>
              <a:defRPr lang="en-US"/>
            </a:defPPr>
            <a:lvl1pPr algn="ctr">
              <a:defRPr sz="1800">
                <a:solidFill>
                  <a:schemeClr val="bg1">
                    <a:lumMod val="50000"/>
                  </a:schemeClr>
                </a:solidFill>
              </a:defRPr>
            </a:lvl1pPr>
          </a:lstStyle>
          <a:p>
            <a:r>
              <a:rPr lang="en-GB"/>
              <a:t>If there is a change of context ...</a:t>
            </a:r>
          </a:p>
          <a:p>
            <a:r>
              <a:rPr lang="en-GB"/>
              <a:t>The memory location may or may not be overwritten</a:t>
            </a:r>
            <a:endParaRPr lang="en-GB" dirty="0"/>
          </a:p>
        </p:txBody>
      </p:sp>
      <p:sp>
        <p:nvSpPr>
          <p:cNvPr id="18" name="TextBox 17">
            <a:extLst>
              <a:ext uri="{FF2B5EF4-FFF2-40B4-BE49-F238E27FC236}">
                <a16:creationId xmlns:a16="http://schemas.microsoft.com/office/drawing/2014/main" id="{848C7EB4-38AA-41F3-929B-999D82F943BD}"/>
              </a:ext>
            </a:extLst>
          </p:cNvPr>
          <p:cNvSpPr txBox="1"/>
          <p:nvPr/>
        </p:nvSpPr>
        <p:spPr>
          <a:xfrm>
            <a:off x="4903299" y="5077940"/>
            <a:ext cx="2804795" cy="553998"/>
          </a:xfrm>
          <a:prstGeom prst="rect">
            <a:avLst/>
          </a:prstGeom>
        </p:spPr>
        <p:txBody>
          <a:bodyPr vert="horz" wrap="square" lIns="0" tIns="0" rIns="0" bIns="0" rtlCol="0">
            <a:spAutoFit/>
          </a:bodyPr>
          <a:lstStyle/>
          <a:p>
            <a:r>
              <a:rPr lang="en-GB" sz="1800">
                <a:solidFill>
                  <a:schemeClr val="bg1">
                    <a:lumMod val="50000"/>
                  </a:schemeClr>
                </a:solidFill>
              </a:rPr>
              <a:t>Lesson learned:</a:t>
            </a:r>
          </a:p>
          <a:p>
            <a:r>
              <a:rPr lang="en-GB" sz="1800">
                <a:solidFill>
                  <a:schemeClr val="bg1">
                    <a:lumMod val="50000"/>
                  </a:schemeClr>
                </a:solidFill>
              </a:rPr>
              <a:t>The "free" always goes last</a:t>
            </a:r>
            <a:endParaRPr lang="es-ES" sz="1800">
              <a:solidFill>
                <a:schemeClr val="bg1">
                  <a:lumMod val="50000"/>
                </a:schemeClr>
              </a:solidFill>
            </a:endParaRPr>
          </a:p>
        </p:txBody>
      </p:sp>
      <p:sp>
        <p:nvSpPr>
          <p:cNvPr id="19" name="Rectangle 18">
            <a:extLst>
              <a:ext uri="{FF2B5EF4-FFF2-40B4-BE49-F238E27FC236}">
                <a16:creationId xmlns:a16="http://schemas.microsoft.com/office/drawing/2014/main" id="{603FDFDD-D8A9-484B-B3E3-BA6F8603675A}"/>
              </a:ext>
            </a:extLst>
          </p:cNvPr>
          <p:cNvSpPr/>
          <p:nvPr/>
        </p:nvSpPr>
        <p:spPr>
          <a:xfrm>
            <a:off x="2082916" y="2370463"/>
            <a:ext cx="2049505" cy="14416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9F58400E-9322-4AEE-A98D-DDA89A9E16B8}"/>
              </a:ext>
            </a:extLst>
          </p:cNvPr>
          <p:cNvSpPr/>
          <p:nvPr/>
        </p:nvSpPr>
        <p:spPr>
          <a:xfrm>
            <a:off x="8463928" y="2915291"/>
            <a:ext cx="1656182" cy="151216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cxnSp>
        <p:nvCxnSpPr>
          <p:cNvPr id="30" name="Connector: Elbow 29">
            <a:extLst>
              <a:ext uri="{FF2B5EF4-FFF2-40B4-BE49-F238E27FC236}">
                <a16:creationId xmlns:a16="http://schemas.microsoft.com/office/drawing/2014/main" id="{6EF24DDE-BF5B-46C1-ABB0-AC06F9A41C6D}"/>
              </a:ext>
            </a:extLst>
          </p:cNvPr>
          <p:cNvCxnSpPr>
            <a:stCxn id="18" idx="3"/>
            <a:endCxn id="23" idx="2"/>
          </p:cNvCxnSpPr>
          <p:nvPr/>
        </p:nvCxnSpPr>
        <p:spPr>
          <a:xfrm flipV="1">
            <a:off x="7708094" y="4427459"/>
            <a:ext cx="1583925" cy="9274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626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11/5/2020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4176291" cy="679674"/>
          </a:xfrm>
        </p:spPr>
        <p:txBody>
          <a:bodyPr/>
          <a:lstStyle/>
          <a:p>
            <a:endParaRPr lang="en-US" dirty="0"/>
          </a:p>
        </p:txBody>
      </p:sp>
      <p:sp>
        <p:nvSpPr>
          <p:cNvPr id="7" name="Titel 6"/>
          <p:cNvSpPr>
            <a:spLocks noGrp="1"/>
          </p:cNvSpPr>
          <p:nvPr>
            <p:ph type="title"/>
          </p:nvPr>
        </p:nvSpPr>
        <p:spPr/>
        <p:txBody>
          <a:bodyPr>
            <a:normAutofit/>
          </a:bodyPr>
          <a:lstStyle/>
          <a:p>
            <a:r>
              <a:rPr lang="en-US" dirty="0"/>
              <a:t>Lists and recursion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06</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39</a:t>
            </a:fld>
            <a:endParaRPr lang="en-US" noProof="0" dirty="0"/>
          </a:p>
        </p:txBody>
      </p:sp>
    </p:spTree>
    <p:extLst>
      <p:ext uri="{BB962C8B-B14F-4D97-AF65-F5344CB8AC3E}">
        <p14:creationId xmlns:p14="http://schemas.microsoft.com/office/powerpoint/2010/main" val="424330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11/5/2020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808139" cy="679674"/>
          </a:xfrm>
        </p:spPr>
        <p:txBody>
          <a:bodyPr/>
          <a:lstStyle/>
          <a:p>
            <a:endParaRPr lang="en-US" dirty="0"/>
          </a:p>
        </p:txBody>
      </p:sp>
      <p:sp>
        <p:nvSpPr>
          <p:cNvPr id="7" name="Titel 6"/>
          <p:cNvSpPr>
            <a:spLocks noGrp="1"/>
          </p:cNvSpPr>
          <p:nvPr>
            <p:ph type="title"/>
          </p:nvPr>
        </p:nvSpPr>
        <p:spPr/>
        <p:txBody>
          <a:bodyPr>
            <a:normAutofit/>
          </a:bodyPr>
          <a:lstStyle/>
          <a:p>
            <a:r>
              <a:rPr lang="en-US" dirty="0"/>
              <a:t>Introduction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01</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a:t>
            </a:fld>
            <a:endParaRPr lang="en-US" noProof="0" dirty="0"/>
          </a:p>
        </p:txBody>
      </p:sp>
    </p:spTree>
    <p:extLst>
      <p:ext uri="{BB962C8B-B14F-4D97-AF65-F5344CB8AC3E}">
        <p14:creationId xmlns:p14="http://schemas.microsoft.com/office/powerpoint/2010/main" val="2410184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BD8B4D-08BD-4658-9D08-DE315FC872D7}"/>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A6C00AC1-36F5-450B-B14F-40388014EDC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B68947C-6257-42E1-8E51-AAE9BF7E2612}"/>
              </a:ext>
            </a:extLst>
          </p:cNvPr>
          <p:cNvSpPr>
            <a:spLocks noGrp="1"/>
          </p:cNvSpPr>
          <p:nvPr>
            <p:ph type="sldNum" sz="quarter" idx="21"/>
          </p:nvPr>
        </p:nvSpPr>
        <p:spPr/>
        <p:txBody>
          <a:bodyPr/>
          <a:lstStyle/>
          <a:p>
            <a:fld id="{0D46BA1D-85D8-4A66-B78C-46ED6382B9BC}" type="slidenum">
              <a:rPr lang="en-US" noProof="0" smtClean="0"/>
              <a:pPr/>
              <a:t>40</a:t>
            </a:fld>
            <a:endParaRPr lang="en-US" noProof="0" dirty="0"/>
          </a:p>
        </p:txBody>
      </p:sp>
      <p:sp>
        <p:nvSpPr>
          <p:cNvPr id="5" name="Title 4">
            <a:extLst>
              <a:ext uri="{FF2B5EF4-FFF2-40B4-BE49-F238E27FC236}">
                <a16:creationId xmlns:a16="http://schemas.microsoft.com/office/drawing/2014/main" id="{0AE738EA-EC79-4442-A1E8-B053206AEC0F}"/>
              </a:ext>
            </a:extLst>
          </p:cNvPr>
          <p:cNvSpPr>
            <a:spLocks noGrp="1"/>
          </p:cNvSpPr>
          <p:nvPr>
            <p:ph type="title"/>
          </p:nvPr>
        </p:nvSpPr>
        <p:spPr/>
        <p:txBody>
          <a:bodyPr/>
          <a:lstStyle/>
          <a:p>
            <a:r>
              <a:rPr lang="en-GB" dirty="0"/>
              <a:t>Linked lists</a:t>
            </a:r>
          </a:p>
        </p:txBody>
      </p:sp>
      <p:pic>
        <p:nvPicPr>
          <p:cNvPr id="9" name="Picture 8">
            <a:extLst>
              <a:ext uri="{FF2B5EF4-FFF2-40B4-BE49-F238E27FC236}">
                <a16:creationId xmlns:a16="http://schemas.microsoft.com/office/drawing/2014/main" id="{ECB89E11-70AD-47DA-8E14-4C1C9970BD22}"/>
              </a:ext>
            </a:extLst>
          </p:cNvPr>
          <p:cNvPicPr>
            <a:picLocks noChangeAspect="1"/>
          </p:cNvPicPr>
          <p:nvPr/>
        </p:nvPicPr>
        <p:blipFill>
          <a:blip r:embed="rId2"/>
          <a:stretch>
            <a:fillRect/>
          </a:stretch>
        </p:blipFill>
        <p:spPr>
          <a:xfrm>
            <a:off x="2089206" y="1618288"/>
            <a:ext cx="6411220" cy="1991003"/>
          </a:xfrm>
          <a:prstGeom prst="rect">
            <a:avLst/>
          </a:prstGeom>
        </p:spPr>
      </p:pic>
      <p:sp>
        <p:nvSpPr>
          <p:cNvPr id="10" name="TextBox 9">
            <a:extLst>
              <a:ext uri="{FF2B5EF4-FFF2-40B4-BE49-F238E27FC236}">
                <a16:creationId xmlns:a16="http://schemas.microsoft.com/office/drawing/2014/main" id="{07BA7EAB-A413-4BF7-9199-C41DF2995B85}"/>
              </a:ext>
            </a:extLst>
          </p:cNvPr>
          <p:cNvSpPr txBox="1"/>
          <p:nvPr/>
        </p:nvSpPr>
        <p:spPr>
          <a:xfrm>
            <a:off x="623392" y="4462405"/>
            <a:ext cx="9116457" cy="861774"/>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400" dirty="0"/>
              <a:t>Dynamic way to handle with structured data</a:t>
            </a:r>
          </a:p>
          <a:p>
            <a:pPr marL="285750" indent="-285750">
              <a:buFont typeface="Arial" panose="020B0604020202020204" pitchFamily="34" charset="0"/>
              <a:buChar char="•"/>
            </a:pPr>
            <a:r>
              <a:rPr lang="en-GB" sz="1400" dirty="0"/>
              <a:t>Easy way to manage sorted data</a:t>
            </a:r>
          </a:p>
          <a:p>
            <a:pPr marL="285750" indent="-285750">
              <a:buFont typeface="Arial" panose="020B0604020202020204" pitchFamily="34" charset="0"/>
              <a:buChar char="•"/>
            </a:pPr>
            <a:r>
              <a:rPr lang="en-GB" sz="1400" dirty="0"/>
              <a:t>Easy to navigate</a:t>
            </a:r>
          </a:p>
          <a:p>
            <a:endParaRPr lang="en-GB" sz="1400" dirty="0"/>
          </a:p>
        </p:txBody>
      </p:sp>
    </p:spTree>
    <p:extLst>
      <p:ext uri="{BB962C8B-B14F-4D97-AF65-F5344CB8AC3E}">
        <p14:creationId xmlns:p14="http://schemas.microsoft.com/office/powerpoint/2010/main" val="1758532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682CC2-1E16-4581-9D90-87A727EC93BE}"/>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C20CA426-FDD8-4D8D-A36C-DF35D078DBC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B95F8E4F-C833-4092-8851-F0AA63D57291}"/>
              </a:ext>
            </a:extLst>
          </p:cNvPr>
          <p:cNvSpPr>
            <a:spLocks noGrp="1"/>
          </p:cNvSpPr>
          <p:nvPr>
            <p:ph type="sldNum" sz="quarter" idx="21"/>
          </p:nvPr>
        </p:nvSpPr>
        <p:spPr/>
        <p:txBody>
          <a:bodyPr/>
          <a:lstStyle/>
          <a:p>
            <a:fld id="{0D46BA1D-85D8-4A66-B78C-46ED6382B9BC}" type="slidenum">
              <a:rPr lang="en-US" noProof="0" smtClean="0"/>
              <a:pPr/>
              <a:t>41</a:t>
            </a:fld>
            <a:endParaRPr lang="en-US" noProof="0" dirty="0"/>
          </a:p>
        </p:txBody>
      </p:sp>
      <p:sp>
        <p:nvSpPr>
          <p:cNvPr id="5" name="Title 4">
            <a:extLst>
              <a:ext uri="{FF2B5EF4-FFF2-40B4-BE49-F238E27FC236}">
                <a16:creationId xmlns:a16="http://schemas.microsoft.com/office/drawing/2014/main" id="{CCD80A12-1422-4254-92EA-FCDC29764096}"/>
              </a:ext>
            </a:extLst>
          </p:cNvPr>
          <p:cNvSpPr>
            <a:spLocks noGrp="1"/>
          </p:cNvSpPr>
          <p:nvPr>
            <p:ph type="title"/>
          </p:nvPr>
        </p:nvSpPr>
        <p:spPr/>
        <p:txBody>
          <a:bodyPr/>
          <a:lstStyle/>
          <a:p>
            <a:r>
              <a:rPr lang="en-GB" dirty="0"/>
              <a:t>Binary trees</a:t>
            </a:r>
          </a:p>
        </p:txBody>
      </p:sp>
      <p:pic>
        <p:nvPicPr>
          <p:cNvPr id="7" name="Picture 6">
            <a:extLst>
              <a:ext uri="{FF2B5EF4-FFF2-40B4-BE49-F238E27FC236}">
                <a16:creationId xmlns:a16="http://schemas.microsoft.com/office/drawing/2014/main" id="{B650E439-E189-4BFF-B70C-92D39702A2B1}"/>
              </a:ext>
            </a:extLst>
          </p:cNvPr>
          <p:cNvPicPr>
            <a:picLocks noChangeAspect="1"/>
          </p:cNvPicPr>
          <p:nvPr/>
        </p:nvPicPr>
        <p:blipFill>
          <a:blip r:embed="rId2"/>
          <a:stretch>
            <a:fillRect/>
          </a:stretch>
        </p:blipFill>
        <p:spPr>
          <a:xfrm>
            <a:off x="191344" y="1124744"/>
            <a:ext cx="6071327" cy="4608512"/>
          </a:xfrm>
          <a:prstGeom prst="rect">
            <a:avLst/>
          </a:prstGeom>
        </p:spPr>
      </p:pic>
      <p:sp>
        <p:nvSpPr>
          <p:cNvPr id="9" name="TextBox 8">
            <a:extLst>
              <a:ext uri="{FF2B5EF4-FFF2-40B4-BE49-F238E27FC236}">
                <a16:creationId xmlns:a16="http://schemas.microsoft.com/office/drawing/2014/main" id="{61F2C0C0-CB19-4FAB-B289-EBA8E04AF173}"/>
              </a:ext>
            </a:extLst>
          </p:cNvPr>
          <p:cNvSpPr txBox="1"/>
          <p:nvPr/>
        </p:nvSpPr>
        <p:spPr>
          <a:xfrm>
            <a:off x="6528048" y="1238952"/>
            <a:ext cx="4958338" cy="2400657"/>
          </a:xfrm>
          <a:prstGeom prst="rect">
            <a:avLst/>
          </a:prstGeom>
        </p:spPr>
        <p:txBody>
          <a:bodyPr vert="horz" wrap="square" lIns="0" tIns="0" rIns="0" bIns="0" rtlCol="0">
            <a:spAutoFit/>
          </a:bodyPr>
          <a:lstStyle/>
          <a:p>
            <a:pPr marL="285750" indent="-285750">
              <a:spcAft>
                <a:spcPts val="600"/>
              </a:spcAft>
              <a:buFont typeface="Arial" panose="020B0604020202020204" pitchFamily="34" charset="0"/>
              <a:buChar char="•"/>
            </a:pPr>
            <a:r>
              <a:rPr lang="en-GB" sz="1400" dirty="0"/>
              <a:t>Provide an efficient way to manage sorted data</a:t>
            </a:r>
          </a:p>
          <a:p>
            <a:pPr marL="285750" indent="-285750">
              <a:spcAft>
                <a:spcPts val="600"/>
              </a:spcAft>
              <a:buFont typeface="Arial" panose="020B0604020202020204" pitchFamily="34" charset="0"/>
              <a:buChar char="•"/>
            </a:pPr>
            <a:r>
              <a:rPr lang="en-GB" sz="1400" dirty="0"/>
              <a:t>Special form of linked list</a:t>
            </a:r>
          </a:p>
          <a:p>
            <a:pPr marL="285750" indent="-285750">
              <a:spcAft>
                <a:spcPts val="600"/>
              </a:spcAft>
              <a:buFont typeface="Arial" panose="020B0604020202020204" pitchFamily="34" charset="0"/>
              <a:buChar char="•"/>
            </a:pPr>
            <a:r>
              <a:rPr lang="en-GB" sz="1400" dirty="0"/>
              <a:t>Items can be accessed, deleted and inserted in any order</a:t>
            </a:r>
          </a:p>
          <a:p>
            <a:pPr marL="285750" indent="-285750">
              <a:spcAft>
                <a:spcPts val="600"/>
              </a:spcAft>
              <a:buFont typeface="Arial" panose="020B0604020202020204" pitchFamily="34" charset="0"/>
              <a:buChar char="•"/>
            </a:pPr>
            <a:r>
              <a:rPr lang="en-GB" sz="1400" dirty="0"/>
              <a:t>New item creation should follow an ordered method.</a:t>
            </a:r>
          </a:p>
          <a:p>
            <a:pPr marL="285750" indent="-285750">
              <a:spcAft>
                <a:spcPts val="600"/>
              </a:spcAft>
              <a:buFont typeface="Arial" panose="020B0604020202020204" pitchFamily="34" charset="0"/>
              <a:buChar char="•"/>
            </a:pPr>
            <a:r>
              <a:rPr lang="en-GB" sz="1400" dirty="0"/>
              <a:t>Binaries trees can be balanced in order to ensure a better seek time.</a:t>
            </a:r>
          </a:p>
          <a:p>
            <a:pPr marL="285750" indent="-285750">
              <a:spcAft>
                <a:spcPts val="600"/>
              </a:spcAft>
              <a:buFont typeface="Arial" panose="020B0604020202020204" pitchFamily="34" charset="0"/>
              <a:buChar char="•"/>
            </a:pPr>
            <a:r>
              <a:rPr lang="en-GB" sz="1400" dirty="0"/>
              <a:t>Traversing − Traversing means passing through nodes in a specific order.</a:t>
            </a:r>
          </a:p>
          <a:p>
            <a:pPr marL="285750" indent="-285750">
              <a:buFont typeface="Arial" panose="020B0604020202020204" pitchFamily="34" charset="0"/>
              <a:buChar char="•"/>
            </a:pPr>
            <a:endParaRPr lang="en-GB" sz="1400" dirty="0"/>
          </a:p>
        </p:txBody>
      </p:sp>
      <p:sp>
        <p:nvSpPr>
          <p:cNvPr id="6" name="TextBox 5">
            <a:extLst>
              <a:ext uri="{FF2B5EF4-FFF2-40B4-BE49-F238E27FC236}">
                <a16:creationId xmlns:a16="http://schemas.microsoft.com/office/drawing/2014/main" id="{FB135EF3-B70E-4B17-AC06-7056B95F1DAF}"/>
              </a:ext>
            </a:extLst>
          </p:cNvPr>
          <p:cNvSpPr txBox="1"/>
          <p:nvPr/>
        </p:nvSpPr>
        <p:spPr>
          <a:xfrm>
            <a:off x="6528048" y="4159289"/>
            <a:ext cx="5328592" cy="1677382"/>
          </a:xfrm>
          <a:prstGeom prst="rect">
            <a:avLst/>
          </a:prstGeom>
        </p:spPr>
        <p:txBody>
          <a:bodyPr vert="horz" wrap="square" lIns="0" tIns="0" rIns="0" bIns="0" rtlCol="0">
            <a:spAutoFit/>
          </a:bodyPr>
          <a:lstStyle/>
          <a:p>
            <a:pPr>
              <a:spcAft>
                <a:spcPts val="600"/>
              </a:spcAft>
            </a:pPr>
            <a:r>
              <a:rPr lang="en-GB" sz="1400"/>
              <a:t>Basic Operations</a:t>
            </a:r>
          </a:p>
          <a:p>
            <a:pPr marL="285750" indent="-285750" algn="just">
              <a:spcAft>
                <a:spcPts val="600"/>
              </a:spcAft>
              <a:buFont typeface="Arial" panose="020B0604020202020204" pitchFamily="34" charset="0"/>
              <a:buChar char="•"/>
            </a:pPr>
            <a:r>
              <a:rPr lang="en-GB" sz="1400" b="1" i="0">
                <a:effectLst/>
                <a:latin typeface="Arial" panose="020B0604020202020204" pitchFamily="34" charset="0"/>
              </a:rPr>
              <a:t>Insert</a:t>
            </a:r>
            <a:r>
              <a:rPr lang="en-GB" sz="1400" b="0" i="0">
                <a:effectLst/>
                <a:latin typeface="Arial" panose="020B0604020202020204" pitchFamily="34" charset="0"/>
              </a:rPr>
              <a:t> </a:t>
            </a:r>
            <a:r>
              <a:rPr lang="en-GB" sz="1400" b="0" i="0" dirty="0">
                <a:effectLst/>
                <a:latin typeface="Arial" panose="020B0604020202020204" pitchFamily="34" charset="0"/>
              </a:rPr>
              <a:t>− Inserts an element in a tree/create a tree.</a:t>
            </a:r>
          </a:p>
          <a:p>
            <a:pPr marL="285750" indent="-285750" algn="just">
              <a:spcAft>
                <a:spcPts val="600"/>
              </a:spcAft>
              <a:buFont typeface="Arial" panose="020B0604020202020204" pitchFamily="34" charset="0"/>
              <a:buChar char="•"/>
            </a:pPr>
            <a:r>
              <a:rPr lang="en-GB" sz="1400" b="1" i="0" dirty="0">
                <a:effectLst/>
                <a:latin typeface="Arial" panose="020B0604020202020204" pitchFamily="34" charset="0"/>
              </a:rPr>
              <a:t>Search</a:t>
            </a:r>
            <a:r>
              <a:rPr lang="en-GB" sz="1400" b="0" i="0" dirty="0">
                <a:effectLst/>
                <a:latin typeface="Arial" panose="020B0604020202020204" pitchFamily="34" charset="0"/>
              </a:rPr>
              <a:t> − Searches an element in a tree.</a:t>
            </a:r>
          </a:p>
          <a:p>
            <a:pPr marL="285750" indent="-285750" algn="just">
              <a:spcAft>
                <a:spcPts val="600"/>
              </a:spcAft>
              <a:buFont typeface="Arial" panose="020B0604020202020204" pitchFamily="34" charset="0"/>
              <a:buChar char="•"/>
            </a:pPr>
            <a:r>
              <a:rPr lang="en-GB" sz="1400" b="1" i="0" dirty="0" err="1">
                <a:effectLst/>
                <a:latin typeface="Arial" panose="020B0604020202020204" pitchFamily="34" charset="0"/>
              </a:rPr>
              <a:t>Preorder</a:t>
            </a:r>
            <a:r>
              <a:rPr lang="en-GB" sz="1400" b="1" i="0" dirty="0">
                <a:effectLst/>
                <a:latin typeface="Arial" panose="020B0604020202020204" pitchFamily="34" charset="0"/>
              </a:rPr>
              <a:t> Traversal</a:t>
            </a:r>
            <a:r>
              <a:rPr lang="en-GB" sz="1400" b="0" i="0" dirty="0">
                <a:effectLst/>
                <a:latin typeface="Arial" panose="020B0604020202020204" pitchFamily="34" charset="0"/>
              </a:rPr>
              <a:t> − Traverses a tree in a pre-order manner.</a:t>
            </a:r>
          </a:p>
          <a:p>
            <a:pPr marL="285750" indent="-285750" algn="just">
              <a:spcAft>
                <a:spcPts val="600"/>
              </a:spcAft>
              <a:buFont typeface="Arial" panose="020B0604020202020204" pitchFamily="34" charset="0"/>
              <a:buChar char="•"/>
            </a:pPr>
            <a:r>
              <a:rPr lang="en-GB" sz="1400" b="1" i="0" dirty="0" err="1">
                <a:effectLst/>
                <a:latin typeface="Arial" panose="020B0604020202020204" pitchFamily="34" charset="0"/>
              </a:rPr>
              <a:t>Inorder</a:t>
            </a:r>
            <a:r>
              <a:rPr lang="en-GB" sz="1400" b="1" i="0" dirty="0">
                <a:effectLst/>
                <a:latin typeface="Arial" panose="020B0604020202020204" pitchFamily="34" charset="0"/>
              </a:rPr>
              <a:t> Traversal</a:t>
            </a:r>
            <a:r>
              <a:rPr lang="en-GB" sz="1400" b="0" i="0" dirty="0">
                <a:effectLst/>
                <a:latin typeface="Arial" panose="020B0604020202020204" pitchFamily="34" charset="0"/>
              </a:rPr>
              <a:t> − Traverses a tree in an in-order manner.</a:t>
            </a:r>
          </a:p>
          <a:p>
            <a:pPr marL="285750" indent="-285750" algn="just">
              <a:spcAft>
                <a:spcPts val="600"/>
              </a:spcAft>
              <a:buFont typeface="Arial" panose="020B0604020202020204" pitchFamily="34" charset="0"/>
              <a:buChar char="•"/>
            </a:pPr>
            <a:r>
              <a:rPr lang="en-GB" sz="1400" b="1" i="0" dirty="0" err="1">
                <a:effectLst/>
                <a:latin typeface="Arial" panose="020B0604020202020204" pitchFamily="34" charset="0"/>
              </a:rPr>
              <a:t>Postorder</a:t>
            </a:r>
            <a:r>
              <a:rPr lang="en-GB" sz="1400" b="1" i="0" dirty="0">
                <a:effectLst/>
                <a:latin typeface="Arial" panose="020B0604020202020204" pitchFamily="34" charset="0"/>
              </a:rPr>
              <a:t> Traversal</a:t>
            </a:r>
            <a:r>
              <a:rPr lang="en-GB" sz="1400" b="0" i="0" dirty="0">
                <a:effectLst/>
                <a:latin typeface="Arial" panose="020B0604020202020204" pitchFamily="34" charset="0"/>
              </a:rPr>
              <a:t> − Traverses a tree in a post-order </a:t>
            </a:r>
            <a:r>
              <a:rPr lang="en-GB" sz="1400" b="0" i="0">
                <a:effectLst/>
                <a:latin typeface="Arial" panose="020B0604020202020204" pitchFamily="34" charset="0"/>
              </a:rPr>
              <a:t>manner.</a:t>
            </a:r>
            <a:endParaRPr lang="en-GB" sz="1400" b="0" i="0" dirty="0">
              <a:effectLst/>
              <a:latin typeface="Arial" panose="020B0604020202020204" pitchFamily="34" charset="0"/>
            </a:endParaRPr>
          </a:p>
        </p:txBody>
      </p:sp>
    </p:spTree>
    <p:extLst>
      <p:ext uri="{BB962C8B-B14F-4D97-AF65-F5344CB8AC3E}">
        <p14:creationId xmlns:p14="http://schemas.microsoft.com/office/powerpoint/2010/main" val="252186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6B6AD-FE8D-481F-B50B-79A5D1FA2159}"/>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6721B68C-1DC9-4A1A-8938-1EC3598912B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DAE5604-142C-4D76-B0FA-AE07B3DAEB2E}"/>
              </a:ext>
            </a:extLst>
          </p:cNvPr>
          <p:cNvSpPr>
            <a:spLocks noGrp="1"/>
          </p:cNvSpPr>
          <p:nvPr>
            <p:ph type="sldNum" sz="quarter" idx="21"/>
          </p:nvPr>
        </p:nvSpPr>
        <p:spPr/>
        <p:txBody>
          <a:bodyPr/>
          <a:lstStyle/>
          <a:p>
            <a:fld id="{0D46BA1D-85D8-4A66-B78C-46ED6382B9BC}" type="slidenum">
              <a:rPr lang="en-US" noProof="0" smtClean="0"/>
              <a:pPr/>
              <a:t>42</a:t>
            </a:fld>
            <a:endParaRPr lang="en-US" noProof="0" dirty="0"/>
          </a:p>
        </p:txBody>
      </p:sp>
      <p:sp>
        <p:nvSpPr>
          <p:cNvPr id="5" name="Title 4">
            <a:extLst>
              <a:ext uri="{FF2B5EF4-FFF2-40B4-BE49-F238E27FC236}">
                <a16:creationId xmlns:a16="http://schemas.microsoft.com/office/drawing/2014/main" id="{5ED0C084-161C-4297-A0A5-6EA85AF458B5}"/>
              </a:ext>
            </a:extLst>
          </p:cNvPr>
          <p:cNvSpPr>
            <a:spLocks noGrp="1"/>
          </p:cNvSpPr>
          <p:nvPr>
            <p:ph type="title"/>
          </p:nvPr>
        </p:nvSpPr>
        <p:spPr/>
        <p:txBody>
          <a:bodyPr/>
          <a:lstStyle/>
          <a:p>
            <a:r>
              <a:rPr lang="en-GB" dirty="0"/>
              <a:t>Recursion</a:t>
            </a:r>
          </a:p>
        </p:txBody>
      </p:sp>
      <p:sp>
        <p:nvSpPr>
          <p:cNvPr id="6" name="TextBox 5">
            <a:extLst>
              <a:ext uri="{FF2B5EF4-FFF2-40B4-BE49-F238E27FC236}">
                <a16:creationId xmlns:a16="http://schemas.microsoft.com/office/drawing/2014/main" id="{624C2322-9BA1-4230-BE6C-57EF56A22B37}"/>
              </a:ext>
            </a:extLst>
          </p:cNvPr>
          <p:cNvSpPr txBox="1"/>
          <p:nvPr/>
        </p:nvSpPr>
        <p:spPr>
          <a:xfrm>
            <a:off x="695400" y="1196752"/>
            <a:ext cx="10081120" cy="861774"/>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400" dirty="0"/>
              <a:t>Are the functions that called itself</a:t>
            </a:r>
          </a:p>
          <a:p>
            <a:pPr marL="285750" indent="-285750">
              <a:buFont typeface="Arial" panose="020B0604020202020204" pitchFamily="34" charset="0"/>
              <a:buChar char="•"/>
            </a:pPr>
            <a:r>
              <a:rPr lang="en-GB" sz="1400" dirty="0"/>
              <a:t>Very useful when we need to do an iterative algorithm, like a seek in a binary tree</a:t>
            </a:r>
          </a:p>
          <a:p>
            <a:pPr marL="285750" indent="-285750">
              <a:buFont typeface="Arial" panose="020B0604020202020204" pitchFamily="34" charset="0"/>
              <a:buChar char="•"/>
            </a:pPr>
            <a:r>
              <a:rPr lang="en-GB" sz="1400" dirty="0"/>
              <a:t>Complex behaviour with few code lines</a:t>
            </a:r>
          </a:p>
          <a:p>
            <a:pPr marL="285750" indent="-285750">
              <a:buFont typeface="Arial" panose="020B0604020202020204" pitchFamily="34" charset="0"/>
              <a:buChar char="•"/>
            </a:pPr>
            <a:r>
              <a:rPr lang="en-GB" sz="1400" dirty="0"/>
              <a:t>As we are using a self calling function we should understand that this will increase a lot the used stack memory.</a:t>
            </a:r>
          </a:p>
        </p:txBody>
      </p:sp>
      <p:pic>
        <p:nvPicPr>
          <p:cNvPr id="8" name="Picture 7">
            <a:extLst>
              <a:ext uri="{FF2B5EF4-FFF2-40B4-BE49-F238E27FC236}">
                <a16:creationId xmlns:a16="http://schemas.microsoft.com/office/drawing/2014/main" id="{CC45FE5F-5959-480A-B8DB-1B872C141A72}"/>
              </a:ext>
            </a:extLst>
          </p:cNvPr>
          <p:cNvPicPr>
            <a:picLocks noChangeAspect="1"/>
          </p:cNvPicPr>
          <p:nvPr/>
        </p:nvPicPr>
        <p:blipFill>
          <a:blip r:embed="rId2"/>
          <a:stretch>
            <a:fillRect/>
          </a:stretch>
        </p:blipFill>
        <p:spPr>
          <a:xfrm>
            <a:off x="2351584" y="2542238"/>
            <a:ext cx="6144482" cy="3372321"/>
          </a:xfrm>
          <a:prstGeom prst="rect">
            <a:avLst/>
          </a:prstGeom>
        </p:spPr>
      </p:pic>
    </p:spTree>
    <p:extLst>
      <p:ext uri="{BB962C8B-B14F-4D97-AF65-F5344CB8AC3E}">
        <p14:creationId xmlns:p14="http://schemas.microsoft.com/office/powerpoint/2010/main" val="1110102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11/5/2020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4824363" cy="679674"/>
          </a:xfrm>
        </p:spPr>
        <p:txBody>
          <a:bodyPr/>
          <a:lstStyle/>
          <a:p>
            <a:endParaRPr lang="en-US" dirty="0"/>
          </a:p>
        </p:txBody>
      </p:sp>
      <p:sp>
        <p:nvSpPr>
          <p:cNvPr id="7" name="Titel 6"/>
          <p:cNvSpPr>
            <a:spLocks noGrp="1"/>
          </p:cNvSpPr>
          <p:nvPr>
            <p:ph type="title"/>
          </p:nvPr>
        </p:nvSpPr>
        <p:spPr/>
        <p:txBody>
          <a:bodyPr>
            <a:normAutofit/>
          </a:bodyPr>
          <a:lstStyle/>
          <a:p>
            <a:r>
              <a:rPr lang="en-US"/>
              <a:t>Finite State Machines</a:t>
            </a:r>
            <a:endParaRPr lang="en-US" dirty="0"/>
          </a:p>
        </p:txBody>
      </p:sp>
      <p:sp>
        <p:nvSpPr>
          <p:cNvPr id="12" name="Textplatzhalter 11"/>
          <p:cNvSpPr>
            <a:spLocks noGrp="1"/>
          </p:cNvSpPr>
          <p:nvPr>
            <p:ph type="body" sz="quarter" idx="25"/>
          </p:nvPr>
        </p:nvSpPr>
        <p:spPr/>
        <p:txBody>
          <a:bodyPr>
            <a:normAutofit/>
          </a:bodyPr>
          <a:lstStyle/>
          <a:p>
            <a:r>
              <a:rPr lang="de-AT"/>
              <a:t>07</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43</a:t>
            </a:fld>
            <a:endParaRPr lang="en-US" noProof="0" dirty="0"/>
          </a:p>
        </p:txBody>
      </p:sp>
    </p:spTree>
    <p:extLst>
      <p:ext uri="{BB962C8B-B14F-4D97-AF65-F5344CB8AC3E}">
        <p14:creationId xmlns:p14="http://schemas.microsoft.com/office/powerpoint/2010/main" val="2365502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44</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solidFill>
                  <a:schemeClr val="bg1">
                    <a:lumMod val="50000"/>
                  </a:schemeClr>
                </a:solidFill>
              </a:rPr>
              <a:t>Finite State Machines - FSM</a:t>
            </a:r>
            <a:endParaRPr lang="en-GB" dirty="0">
              <a:solidFill>
                <a:schemeClr val="bg1">
                  <a:lumMod val="50000"/>
                </a:schemeClr>
              </a:solidFill>
            </a:endParaRPr>
          </a:p>
        </p:txBody>
      </p:sp>
      <p:sp>
        <p:nvSpPr>
          <p:cNvPr id="7" name="TextBox 6">
            <a:extLst>
              <a:ext uri="{FF2B5EF4-FFF2-40B4-BE49-F238E27FC236}">
                <a16:creationId xmlns:a16="http://schemas.microsoft.com/office/drawing/2014/main" id="{97A6D090-89AD-4F0C-B97F-DFE667EE1160}"/>
              </a:ext>
            </a:extLst>
          </p:cNvPr>
          <p:cNvSpPr txBox="1"/>
          <p:nvPr/>
        </p:nvSpPr>
        <p:spPr>
          <a:xfrm>
            <a:off x="515938" y="1052736"/>
            <a:ext cx="10404598" cy="4924425"/>
          </a:xfrm>
          <a:prstGeom prst="rect">
            <a:avLst/>
          </a:prstGeom>
        </p:spPr>
        <p:txBody>
          <a:bodyPr vert="horz" wrap="square" lIns="0" tIns="0" rIns="0" bIns="0" rtlCol="0">
            <a:spAutoFit/>
          </a:bodyPr>
          <a:lstStyle/>
          <a:p>
            <a:pPr algn="l">
              <a:spcBef>
                <a:spcPts val="600"/>
              </a:spcBef>
              <a:spcAft>
                <a:spcPts val="600"/>
              </a:spcAft>
            </a:pPr>
            <a:r>
              <a:rPr lang="es-ES" sz="2800" b="0" i="0" u="none" strike="noStrike" baseline="0">
                <a:solidFill>
                  <a:srgbClr val="808080"/>
                </a:solidFill>
                <a:latin typeface="Calibri" panose="020F0502020204030204" pitchFamily="34" charset="0"/>
              </a:rPr>
              <a:t>Introduction to general concepts</a:t>
            </a:r>
          </a:p>
          <a:p>
            <a:pPr marL="457200" indent="-457200" algn="l">
              <a:spcBef>
                <a:spcPts val="600"/>
              </a:spcBef>
              <a:spcAft>
                <a:spcPts val="600"/>
              </a:spcAft>
              <a:buFont typeface="Arial" panose="020B0604020202020204" pitchFamily="34" charset="0"/>
              <a:buChar char="•"/>
            </a:pPr>
            <a:r>
              <a:rPr lang="en-GB" sz="2800" b="0" i="0" u="none" strike="noStrike" baseline="0">
                <a:solidFill>
                  <a:srgbClr val="808080"/>
                </a:solidFill>
                <a:latin typeface="Calibri" panose="020F0502020204030204" pitchFamily="34" charset="0"/>
              </a:rPr>
              <a:t>It is used to describe systems whose behavior depends on current events and events that occurred in the past.</a:t>
            </a:r>
            <a:endParaRPr lang="es-ES" sz="2800" b="0" i="0" u="none" strike="noStrike" baseline="0">
              <a:solidFill>
                <a:srgbClr val="808080"/>
              </a:solidFill>
              <a:latin typeface="Calibri" panose="020F0502020204030204" pitchFamily="34" charset="0"/>
            </a:endParaRPr>
          </a:p>
          <a:p>
            <a:pPr marL="457200" indent="-457200" algn="l">
              <a:spcBef>
                <a:spcPts val="600"/>
              </a:spcBef>
              <a:spcAft>
                <a:spcPts val="600"/>
              </a:spcAft>
              <a:buFont typeface="Arial" panose="020B0604020202020204" pitchFamily="34" charset="0"/>
              <a:buChar char="•"/>
            </a:pPr>
            <a:r>
              <a:rPr lang="en-GB" sz="2800" b="0" i="0" u="none" strike="noStrike" baseline="0">
                <a:solidFill>
                  <a:srgbClr val="808080"/>
                </a:solidFill>
                <a:latin typeface="Calibri" panose="020F0502020204030204" pitchFamily="34" charset="0"/>
              </a:rPr>
              <a:t>At each instant of time the machine is in a specific state. Depending on the inputs the machine changes or does not change state and can perform actions that affect the system</a:t>
            </a:r>
            <a:r>
              <a:rPr lang="es-ES" sz="2800" b="0" i="0" u="none" strike="noStrike" baseline="0">
                <a:solidFill>
                  <a:srgbClr val="808080"/>
                </a:solidFill>
                <a:latin typeface="Calibri" panose="020F0502020204030204" pitchFamily="34" charset="0"/>
              </a:rPr>
              <a:t>.</a:t>
            </a:r>
          </a:p>
          <a:p>
            <a:pPr marL="457200" indent="-457200" algn="l">
              <a:spcBef>
                <a:spcPts val="600"/>
              </a:spcBef>
              <a:spcAft>
                <a:spcPts val="600"/>
              </a:spcAft>
              <a:buFont typeface="Arial" panose="020B0604020202020204" pitchFamily="34" charset="0"/>
              <a:buChar char="•"/>
            </a:pPr>
            <a:r>
              <a:rPr lang="en-GB" sz="2800" b="0" i="0" u="none" strike="noStrike" baseline="0">
                <a:solidFill>
                  <a:srgbClr val="808080"/>
                </a:solidFill>
                <a:latin typeface="Calibri" panose="020F0502020204030204" pitchFamily="34" charset="0"/>
              </a:rPr>
              <a:t>Programs that interact with the user (for example, keyboard, display, data entry, alarms, etc.) are likely to fit into this methodology.</a:t>
            </a:r>
          </a:p>
          <a:p>
            <a:pPr marL="457200" indent="-457200" algn="l">
              <a:spcBef>
                <a:spcPts val="600"/>
              </a:spcBef>
              <a:spcAft>
                <a:spcPts val="600"/>
              </a:spcAft>
              <a:buFont typeface="Arial" panose="020B0604020202020204" pitchFamily="34" charset="0"/>
              <a:buChar char="•"/>
            </a:pPr>
            <a:r>
              <a:rPr lang="en-GB" sz="2800" b="0" i="0" u="none" strike="noStrike" baseline="0">
                <a:solidFill>
                  <a:srgbClr val="808080"/>
                </a:solidFill>
                <a:latin typeface="Calibri" panose="020F0502020204030204" pitchFamily="34" charset="0"/>
              </a:rPr>
              <a:t>A program with a "finite state machine" is easy to maintain because you can add or remove states without changing the rest</a:t>
            </a:r>
            <a:r>
              <a:rPr lang="es-ES" sz="2800" b="0" i="0" u="none" strike="noStrike" baseline="0">
                <a:solidFill>
                  <a:srgbClr val="808080"/>
                </a:solidFill>
                <a:latin typeface="Calibri" panose="020F0502020204030204" pitchFamily="34" charset="0"/>
              </a:rPr>
              <a:t>.</a:t>
            </a:r>
            <a:endParaRPr lang="en-GB" sz="2000" dirty="0">
              <a:solidFill>
                <a:srgbClr val="808080"/>
              </a:solidFill>
            </a:endParaRPr>
          </a:p>
        </p:txBody>
      </p:sp>
    </p:spTree>
    <p:extLst>
      <p:ext uri="{BB962C8B-B14F-4D97-AF65-F5344CB8AC3E}">
        <p14:creationId xmlns:p14="http://schemas.microsoft.com/office/powerpoint/2010/main" val="10262629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45</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solidFill>
                  <a:schemeClr val="bg1">
                    <a:lumMod val="50000"/>
                  </a:schemeClr>
                </a:solidFill>
              </a:rPr>
              <a:t>Finite State Machines - FSM</a:t>
            </a:r>
            <a:endParaRPr lang="en-GB" dirty="0">
              <a:solidFill>
                <a:schemeClr val="bg1">
                  <a:lumMod val="50000"/>
                </a:schemeClr>
              </a:solidFill>
            </a:endParaRPr>
          </a:p>
        </p:txBody>
      </p:sp>
      <p:sp>
        <p:nvSpPr>
          <p:cNvPr id="7" name="TextBox 6">
            <a:extLst>
              <a:ext uri="{FF2B5EF4-FFF2-40B4-BE49-F238E27FC236}">
                <a16:creationId xmlns:a16="http://schemas.microsoft.com/office/drawing/2014/main" id="{97A6D090-89AD-4F0C-B97F-DFE667EE1160}"/>
              </a:ext>
            </a:extLst>
          </p:cNvPr>
          <p:cNvSpPr txBox="1"/>
          <p:nvPr/>
        </p:nvSpPr>
        <p:spPr>
          <a:xfrm>
            <a:off x="6234070" y="1259175"/>
            <a:ext cx="5427090" cy="4339650"/>
          </a:xfrm>
          <a:prstGeom prst="rect">
            <a:avLst/>
          </a:prstGeom>
        </p:spPr>
        <p:txBody>
          <a:bodyPr vert="horz" wrap="square" lIns="0" tIns="0" rIns="0" bIns="0" rtlCol="0">
            <a:spAutoFit/>
          </a:bodyPr>
          <a:lstStyle/>
          <a:p>
            <a:pPr algn="l">
              <a:spcBef>
                <a:spcPts val="600"/>
              </a:spcBef>
              <a:spcAft>
                <a:spcPts val="600"/>
              </a:spcAft>
            </a:pPr>
            <a:r>
              <a:rPr lang="es-ES" sz="2800" b="0" i="0" u="none" strike="noStrike" baseline="0">
                <a:solidFill>
                  <a:srgbClr val="808080"/>
                </a:solidFill>
                <a:latin typeface="Calibri" panose="020F0502020204030204" pitchFamily="34" charset="0"/>
              </a:rPr>
              <a:t>Definitions</a:t>
            </a:r>
          </a:p>
          <a:p>
            <a:pPr marL="285750" indent="-285750" algn="l">
              <a:spcBef>
                <a:spcPts val="600"/>
              </a:spcBef>
              <a:spcAft>
                <a:spcPts val="600"/>
              </a:spcAft>
              <a:buFont typeface="Arial" panose="020B0604020202020204" pitchFamily="34" charset="0"/>
              <a:buChar char="•"/>
            </a:pPr>
            <a:r>
              <a:rPr lang="es-ES" sz="2800" b="0" i="0" u="none" strike="noStrike" baseline="0">
                <a:solidFill>
                  <a:schemeClr val="accent1"/>
                </a:solidFill>
                <a:latin typeface="Calibri" panose="020F0502020204030204" pitchFamily="34" charset="0"/>
              </a:rPr>
              <a:t>States: Estado inicial + otros estados fijos o temporales</a:t>
            </a:r>
          </a:p>
          <a:p>
            <a:pPr marL="285750" indent="-285750" algn="l">
              <a:spcBef>
                <a:spcPts val="600"/>
              </a:spcBef>
              <a:spcAft>
                <a:spcPts val="600"/>
              </a:spcAft>
              <a:buFont typeface="Arial" panose="020B0604020202020204" pitchFamily="34" charset="0"/>
              <a:buChar char="•"/>
            </a:pPr>
            <a:r>
              <a:rPr lang="es-ES" sz="2800">
                <a:solidFill>
                  <a:schemeClr val="accent5"/>
                </a:solidFill>
                <a:latin typeface="Calibri" panose="020F0502020204030204" pitchFamily="34" charset="0"/>
              </a:rPr>
              <a:t>Inputs: External inputs, timeouts, variables from other state machines, etc…</a:t>
            </a:r>
          </a:p>
          <a:p>
            <a:pPr marL="285750" indent="-285750" algn="l">
              <a:spcBef>
                <a:spcPts val="600"/>
              </a:spcBef>
              <a:spcAft>
                <a:spcPts val="600"/>
              </a:spcAft>
              <a:buFont typeface="Arial" panose="020B0604020202020204" pitchFamily="34" charset="0"/>
              <a:buChar char="•"/>
            </a:pPr>
            <a:r>
              <a:rPr lang="es-ES" sz="2800" b="0" i="0" u="none" strike="noStrike" baseline="0">
                <a:solidFill>
                  <a:schemeClr val="accent6"/>
                </a:solidFill>
                <a:latin typeface="Calibri" panose="020F0502020204030204" pitchFamily="34" charset="0"/>
              </a:rPr>
              <a:t>Outputs: Activate/Deactivate outputs, update variable values, reset counters, etc…</a:t>
            </a:r>
            <a:endParaRPr lang="en-GB" sz="2000" dirty="0">
              <a:solidFill>
                <a:schemeClr val="accent6"/>
              </a:solidFill>
            </a:endParaRPr>
          </a:p>
        </p:txBody>
      </p:sp>
      <p:sp>
        <p:nvSpPr>
          <p:cNvPr id="33" name="Oval 32">
            <a:extLst>
              <a:ext uri="{FF2B5EF4-FFF2-40B4-BE49-F238E27FC236}">
                <a16:creationId xmlns:a16="http://schemas.microsoft.com/office/drawing/2014/main" id="{24A0ED40-C5BC-4208-B48F-CF99F30E9E0C}"/>
              </a:ext>
            </a:extLst>
          </p:cNvPr>
          <p:cNvSpPr/>
          <p:nvPr/>
        </p:nvSpPr>
        <p:spPr>
          <a:xfrm>
            <a:off x="1271464" y="1741722"/>
            <a:ext cx="1080000" cy="10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A</a:t>
            </a:r>
            <a:endParaRPr lang="en-GB" sz="1600"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940ABF01-600E-4A8A-89B8-F93C3D4E4988}"/>
              </a:ext>
            </a:extLst>
          </p:cNvPr>
          <p:cNvSpPr/>
          <p:nvPr/>
        </p:nvSpPr>
        <p:spPr>
          <a:xfrm>
            <a:off x="3539656" y="4061133"/>
            <a:ext cx="1080000" cy="10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D</a:t>
            </a:r>
            <a:endParaRPr lang="en-GB" sz="1600" dirty="0">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ACB79865-225B-449E-A6C1-F810D17D135C}"/>
              </a:ext>
            </a:extLst>
          </p:cNvPr>
          <p:cNvSpPr/>
          <p:nvPr/>
        </p:nvSpPr>
        <p:spPr>
          <a:xfrm>
            <a:off x="3539656" y="1761377"/>
            <a:ext cx="1080000" cy="10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B</a:t>
            </a:r>
            <a:endParaRPr lang="en-GB" sz="1600" dirty="0">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DF7F7E21-87F5-4F38-B3F8-0CF0436CD8C6}"/>
              </a:ext>
            </a:extLst>
          </p:cNvPr>
          <p:cNvSpPr/>
          <p:nvPr/>
        </p:nvSpPr>
        <p:spPr>
          <a:xfrm>
            <a:off x="1271464" y="4061133"/>
            <a:ext cx="1080000" cy="10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C</a:t>
            </a:r>
            <a:endParaRPr lang="en-GB" sz="1600" dirty="0">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565A6537-C825-49BA-9AAF-B96B3CDE3762}"/>
              </a:ext>
            </a:extLst>
          </p:cNvPr>
          <p:cNvCxnSpPr>
            <a:cxnSpLocks/>
            <a:endCxn id="33" idx="0"/>
          </p:cNvCxnSpPr>
          <p:nvPr/>
        </p:nvCxnSpPr>
        <p:spPr>
          <a:xfrm>
            <a:off x="1811464" y="1036797"/>
            <a:ext cx="0" cy="704925"/>
          </a:xfrm>
          <a:prstGeom prst="straightConnector1">
            <a:avLst/>
          </a:prstGeom>
          <a:ln w="19050">
            <a:headEnd type="oval"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0" name="Connector: Curved 39">
            <a:extLst>
              <a:ext uri="{FF2B5EF4-FFF2-40B4-BE49-F238E27FC236}">
                <a16:creationId xmlns:a16="http://schemas.microsoft.com/office/drawing/2014/main" id="{A34A876C-FDAA-4E19-854E-D09FA3BB8F0E}"/>
              </a:ext>
            </a:extLst>
          </p:cNvPr>
          <p:cNvCxnSpPr>
            <a:cxnSpLocks/>
            <a:stCxn id="33" idx="7"/>
            <a:endCxn id="37" idx="1"/>
          </p:cNvCxnSpPr>
          <p:nvPr/>
        </p:nvCxnSpPr>
        <p:spPr>
          <a:xfrm rot="16200000" flipH="1">
            <a:off x="2935732" y="1157453"/>
            <a:ext cx="19655" cy="1504516"/>
          </a:xfrm>
          <a:prstGeom prst="curvedConnector3">
            <a:avLst>
              <a:gd name="adj1" fmla="val -1967754"/>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2" name="Connector: Curved 41">
            <a:extLst>
              <a:ext uri="{FF2B5EF4-FFF2-40B4-BE49-F238E27FC236}">
                <a16:creationId xmlns:a16="http://schemas.microsoft.com/office/drawing/2014/main" id="{34A165B6-5F82-4BE4-8B64-5E9FABA41334}"/>
              </a:ext>
            </a:extLst>
          </p:cNvPr>
          <p:cNvCxnSpPr>
            <a:cxnSpLocks/>
            <a:stCxn id="33" idx="2"/>
            <a:endCxn id="38" idx="2"/>
          </p:cNvCxnSpPr>
          <p:nvPr/>
        </p:nvCxnSpPr>
        <p:spPr>
          <a:xfrm rot="10800000" flipV="1">
            <a:off x="1271464" y="2281721"/>
            <a:ext cx="12700" cy="2319411"/>
          </a:xfrm>
          <a:prstGeom prst="curvedConnector3">
            <a:avLst>
              <a:gd name="adj1" fmla="val 3153843"/>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3" name="Connector: Curved 42">
            <a:extLst>
              <a:ext uri="{FF2B5EF4-FFF2-40B4-BE49-F238E27FC236}">
                <a16:creationId xmlns:a16="http://schemas.microsoft.com/office/drawing/2014/main" id="{0294E523-C128-4691-AF1B-310D615227E9}"/>
              </a:ext>
            </a:extLst>
          </p:cNvPr>
          <p:cNvCxnSpPr>
            <a:cxnSpLocks/>
            <a:stCxn id="37" idx="3"/>
            <a:endCxn id="33" idx="5"/>
          </p:cNvCxnSpPr>
          <p:nvPr/>
        </p:nvCxnSpPr>
        <p:spPr>
          <a:xfrm rot="5400000" flipH="1">
            <a:off x="2935732" y="1921130"/>
            <a:ext cx="19655" cy="1504516"/>
          </a:xfrm>
          <a:prstGeom prst="curvedConnector3">
            <a:avLst>
              <a:gd name="adj1" fmla="val -1967754"/>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5" name="Connector: Curved 44">
            <a:extLst>
              <a:ext uri="{FF2B5EF4-FFF2-40B4-BE49-F238E27FC236}">
                <a16:creationId xmlns:a16="http://schemas.microsoft.com/office/drawing/2014/main" id="{167FA1CB-C754-414C-A7A5-888E21B721A1}"/>
              </a:ext>
            </a:extLst>
          </p:cNvPr>
          <p:cNvCxnSpPr>
            <a:cxnSpLocks/>
            <a:stCxn id="38" idx="5"/>
            <a:endCxn id="35" idx="3"/>
          </p:cNvCxnSpPr>
          <p:nvPr/>
        </p:nvCxnSpPr>
        <p:spPr>
          <a:xfrm rot="16200000" flipH="1">
            <a:off x="2945560" y="4230713"/>
            <a:ext cx="12700" cy="1504516"/>
          </a:xfrm>
          <a:prstGeom prst="curvedConnector3">
            <a:avLst>
              <a:gd name="adj1" fmla="val 304537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7" name="Connector: Curved 46">
            <a:extLst>
              <a:ext uri="{FF2B5EF4-FFF2-40B4-BE49-F238E27FC236}">
                <a16:creationId xmlns:a16="http://schemas.microsoft.com/office/drawing/2014/main" id="{3E873EFE-6AC5-4657-95AF-4E578E2B9F4F}"/>
              </a:ext>
            </a:extLst>
          </p:cNvPr>
          <p:cNvCxnSpPr>
            <a:cxnSpLocks/>
            <a:stCxn id="35" idx="1"/>
            <a:endCxn id="33" idx="4"/>
          </p:cNvCxnSpPr>
          <p:nvPr/>
        </p:nvCxnSpPr>
        <p:spPr>
          <a:xfrm rot="16200000" flipV="1">
            <a:off x="2055855" y="2577332"/>
            <a:ext cx="1397573" cy="1886354"/>
          </a:xfrm>
          <a:prstGeom prst="curvedConnector3">
            <a:avLst>
              <a:gd name="adj1" fmla="val 24398"/>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8" name="Connector: Curved 47">
            <a:extLst>
              <a:ext uri="{FF2B5EF4-FFF2-40B4-BE49-F238E27FC236}">
                <a16:creationId xmlns:a16="http://schemas.microsoft.com/office/drawing/2014/main" id="{CEA38540-B801-4066-8655-AF9EB2896B19}"/>
              </a:ext>
            </a:extLst>
          </p:cNvPr>
          <p:cNvCxnSpPr>
            <a:cxnSpLocks/>
            <a:stCxn id="37" idx="6"/>
            <a:endCxn id="35" idx="6"/>
          </p:cNvCxnSpPr>
          <p:nvPr/>
        </p:nvCxnSpPr>
        <p:spPr>
          <a:xfrm>
            <a:off x="4619656" y="2301377"/>
            <a:ext cx="12700" cy="2299756"/>
          </a:xfrm>
          <a:prstGeom prst="curvedConnector3">
            <a:avLst>
              <a:gd name="adj1" fmla="val 3523079"/>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50" name="Connector: Curved 49">
            <a:extLst>
              <a:ext uri="{FF2B5EF4-FFF2-40B4-BE49-F238E27FC236}">
                <a16:creationId xmlns:a16="http://schemas.microsoft.com/office/drawing/2014/main" id="{FD5A8448-386E-4940-A542-6761910D3DA0}"/>
              </a:ext>
            </a:extLst>
          </p:cNvPr>
          <p:cNvCxnSpPr>
            <a:cxnSpLocks/>
            <a:stCxn id="38" idx="3"/>
            <a:endCxn id="38" idx="4"/>
          </p:cNvCxnSpPr>
          <p:nvPr/>
        </p:nvCxnSpPr>
        <p:spPr>
          <a:xfrm rot="16200000" flipH="1">
            <a:off x="1541464" y="4871133"/>
            <a:ext cx="158162" cy="381838"/>
          </a:xfrm>
          <a:prstGeom prst="curvedConnector3">
            <a:avLst>
              <a:gd name="adj1" fmla="val 493322"/>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51" name="TextBox 50">
            <a:extLst>
              <a:ext uri="{FF2B5EF4-FFF2-40B4-BE49-F238E27FC236}">
                <a16:creationId xmlns:a16="http://schemas.microsoft.com/office/drawing/2014/main" id="{937887DA-C747-479B-A1DE-07C560FBA448}"/>
              </a:ext>
            </a:extLst>
          </p:cNvPr>
          <p:cNvSpPr txBox="1"/>
          <p:nvPr/>
        </p:nvSpPr>
        <p:spPr>
          <a:xfrm>
            <a:off x="2543205" y="1250951"/>
            <a:ext cx="804707" cy="215444"/>
          </a:xfrm>
          <a:prstGeom prst="rect">
            <a:avLst/>
          </a:prstGeom>
        </p:spPr>
        <p:txBody>
          <a:bodyPr vert="horz" wrap="none" lIns="0" tIns="0" rIns="0" bIns="0" rtlCol="0">
            <a:spAutoFit/>
          </a:bodyPr>
          <a:lstStyle/>
          <a:p>
            <a:r>
              <a:rPr lang="es-ES" sz="1400">
                <a:solidFill>
                  <a:schemeClr val="accent5"/>
                </a:solidFill>
              </a:rPr>
              <a:t>Input == 0</a:t>
            </a:r>
            <a:endParaRPr lang="en-GB" sz="1400" dirty="0">
              <a:solidFill>
                <a:schemeClr val="accent5"/>
              </a:solidFill>
            </a:endParaRPr>
          </a:p>
        </p:txBody>
      </p:sp>
      <p:sp>
        <p:nvSpPr>
          <p:cNvPr id="53" name="TextBox 52">
            <a:extLst>
              <a:ext uri="{FF2B5EF4-FFF2-40B4-BE49-F238E27FC236}">
                <a16:creationId xmlns:a16="http://schemas.microsoft.com/office/drawing/2014/main" id="{5E0CED6C-06F1-4944-A573-EEA649239E14}"/>
              </a:ext>
            </a:extLst>
          </p:cNvPr>
          <p:cNvSpPr txBox="1"/>
          <p:nvPr/>
        </p:nvSpPr>
        <p:spPr>
          <a:xfrm rot="16200000">
            <a:off x="280138" y="3333703"/>
            <a:ext cx="897425" cy="215444"/>
          </a:xfrm>
          <a:prstGeom prst="rect">
            <a:avLst/>
          </a:prstGeom>
        </p:spPr>
        <p:txBody>
          <a:bodyPr vert="horz" wrap="none" lIns="0" tIns="0" rIns="0" bIns="0" rtlCol="0">
            <a:spAutoFit/>
          </a:bodyPr>
          <a:lstStyle/>
          <a:p>
            <a:r>
              <a:rPr lang="es-ES" sz="1400">
                <a:solidFill>
                  <a:schemeClr val="accent5"/>
                </a:solidFill>
              </a:rPr>
              <a:t>Time == 10</a:t>
            </a:r>
            <a:endParaRPr lang="en-GB" sz="1400" dirty="0">
              <a:solidFill>
                <a:schemeClr val="accent5"/>
              </a:solidFill>
            </a:endParaRPr>
          </a:p>
        </p:txBody>
      </p:sp>
      <p:sp>
        <p:nvSpPr>
          <p:cNvPr id="54" name="TextBox 53">
            <a:extLst>
              <a:ext uri="{FF2B5EF4-FFF2-40B4-BE49-F238E27FC236}">
                <a16:creationId xmlns:a16="http://schemas.microsoft.com/office/drawing/2014/main" id="{C8AFABB6-B7A4-4734-9EE1-F7A78C67D783}"/>
              </a:ext>
            </a:extLst>
          </p:cNvPr>
          <p:cNvSpPr txBox="1"/>
          <p:nvPr/>
        </p:nvSpPr>
        <p:spPr>
          <a:xfrm>
            <a:off x="2525571" y="1624556"/>
            <a:ext cx="839974" cy="215444"/>
          </a:xfrm>
          <a:prstGeom prst="rect">
            <a:avLst/>
          </a:prstGeom>
        </p:spPr>
        <p:txBody>
          <a:bodyPr vert="horz" wrap="none" lIns="0" tIns="0" rIns="0" bIns="0" rtlCol="0">
            <a:spAutoFit/>
          </a:bodyPr>
          <a:lstStyle/>
          <a:p>
            <a:r>
              <a:rPr lang="es-ES" sz="1400">
                <a:solidFill>
                  <a:schemeClr val="accent6"/>
                </a:solidFill>
              </a:rPr>
              <a:t>Output = 1</a:t>
            </a:r>
            <a:endParaRPr lang="en-GB" sz="1400" dirty="0">
              <a:solidFill>
                <a:schemeClr val="accent6"/>
              </a:solidFill>
            </a:endParaRPr>
          </a:p>
        </p:txBody>
      </p:sp>
      <p:sp>
        <p:nvSpPr>
          <p:cNvPr id="56" name="TextBox 55">
            <a:extLst>
              <a:ext uri="{FF2B5EF4-FFF2-40B4-BE49-F238E27FC236}">
                <a16:creationId xmlns:a16="http://schemas.microsoft.com/office/drawing/2014/main" id="{BCC02620-260A-4E0D-AEB6-74B2679931A8}"/>
              </a:ext>
            </a:extLst>
          </p:cNvPr>
          <p:cNvSpPr txBox="1"/>
          <p:nvPr/>
        </p:nvSpPr>
        <p:spPr>
          <a:xfrm rot="16200000">
            <a:off x="646496" y="3333703"/>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57" name="TextBox 56">
            <a:extLst>
              <a:ext uri="{FF2B5EF4-FFF2-40B4-BE49-F238E27FC236}">
                <a16:creationId xmlns:a16="http://schemas.microsoft.com/office/drawing/2014/main" id="{4E71E8E0-E513-4153-82D6-23FCE974DCCD}"/>
              </a:ext>
            </a:extLst>
          </p:cNvPr>
          <p:cNvSpPr txBox="1"/>
          <p:nvPr/>
        </p:nvSpPr>
        <p:spPr>
          <a:xfrm>
            <a:off x="2543205" y="5033411"/>
            <a:ext cx="804707" cy="215444"/>
          </a:xfrm>
          <a:prstGeom prst="rect">
            <a:avLst/>
          </a:prstGeom>
        </p:spPr>
        <p:txBody>
          <a:bodyPr vert="horz" wrap="none" lIns="0" tIns="0" rIns="0" bIns="0" rtlCol="0">
            <a:spAutoFit/>
          </a:bodyPr>
          <a:lstStyle/>
          <a:p>
            <a:r>
              <a:rPr lang="es-ES" sz="1400">
                <a:solidFill>
                  <a:schemeClr val="accent5"/>
                </a:solidFill>
              </a:rPr>
              <a:t>Input == 0</a:t>
            </a:r>
            <a:endParaRPr lang="en-GB" sz="1400" dirty="0">
              <a:solidFill>
                <a:schemeClr val="accent5"/>
              </a:solidFill>
            </a:endParaRPr>
          </a:p>
        </p:txBody>
      </p:sp>
      <p:sp>
        <p:nvSpPr>
          <p:cNvPr id="58" name="TextBox 57">
            <a:extLst>
              <a:ext uri="{FF2B5EF4-FFF2-40B4-BE49-F238E27FC236}">
                <a16:creationId xmlns:a16="http://schemas.microsoft.com/office/drawing/2014/main" id="{F3209F3D-E0B5-4B19-9F50-3B3EC03559F6}"/>
              </a:ext>
            </a:extLst>
          </p:cNvPr>
          <p:cNvSpPr txBox="1"/>
          <p:nvPr/>
        </p:nvSpPr>
        <p:spPr>
          <a:xfrm>
            <a:off x="2525571" y="5407016"/>
            <a:ext cx="839974" cy="215444"/>
          </a:xfrm>
          <a:prstGeom prst="rect">
            <a:avLst/>
          </a:prstGeom>
        </p:spPr>
        <p:txBody>
          <a:bodyPr vert="horz" wrap="none" lIns="0" tIns="0" rIns="0" bIns="0" rtlCol="0">
            <a:spAutoFit/>
          </a:bodyPr>
          <a:lstStyle/>
          <a:p>
            <a:r>
              <a:rPr lang="es-ES" sz="1400">
                <a:solidFill>
                  <a:schemeClr val="accent6"/>
                </a:solidFill>
              </a:rPr>
              <a:t>Output = 1</a:t>
            </a:r>
            <a:endParaRPr lang="en-GB" sz="1400" dirty="0">
              <a:solidFill>
                <a:schemeClr val="accent6"/>
              </a:solidFill>
            </a:endParaRPr>
          </a:p>
        </p:txBody>
      </p:sp>
      <p:sp>
        <p:nvSpPr>
          <p:cNvPr id="60" name="TextBox 59">
            <a:extLst>
              <a:ext uri="{FF2B5EF4-FFF2-40B4-BE49-F238E27FC236}">
                <a16:creationId xmlns:a16="http://schemas.microsoft.com/office/drawing/2014/main" id="{BE84B3E9-AE4D-4774-9A74-8537C552B0D1}"/>
              </a:ext>
            </a:extLst>
          </p:cNvPr>
          <p:cNvSpPr txBox="1"/>
          <p:nvPr/>
        </p:nvSpPr>
        <p:spPr>
          <a:xfrm rot="5400000">
            <a:off x="4770017" y="3315011"/>
            <a:ext cx="897425" cy="215444"/>
          </a:xfrm>
          <a:prstGeom prst="rect">
            <a:avLst/>
          </a:prstGeom>
        </p:spPr>
        <p:txBody>
          <a:bodyPr vert="horz" wrap="none" lIns="0" tIns="0" rIns="0" bIns="0" rtlCol="0">
            <a:spAutoFit/>
          </a:bodyPr>
          <a:lstStyle/>
          <a:p>
            <a:r>
              <a:rPr lang="es-ES" sz="1400">
                <a:solidFill>
                  <a:schemeClr val="accent5"/>
                </a:solidFill>
              </a:rPr>
              <a:t>Time == 10</a:t>
            </a:r>
            <a:endParaRPr lang="en-GB" sz="1400" dirty="0">
              <a:solidFill>
                <a:schemeClr val="accent5"/>
              </a:solidFill>
            </a:endParaRPr>
          </a:p>
        </p:txBody>
      </p:sp>
      <p:sp>
        <p:nvSpPr>
          <p:cNvPr id="61" name="TextBox 60">
            <a:extLst>
              <a:ext uri="{FF2B5EF4-FFF2-40B4-BE49-F238E27FC236}">
                <a16:creationId xmlns:a16="http://schemas.microsoft.com/office/drawing/2014/main" id="{429FA6AE-9C8A-4B3E-B9FD-39246533B1C3}"/>
              </a:ext>
            </a:extLst>
          </p:cNvPr>
          <p:cNvSpPr txBox="1"/>
          <p:nvPr/>
        </p:nvSpPr>
        <p:spPr>
          <a:xfrm rot="5400000">
            <a:off x="4475577" y="3314807"/>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62" name="TextBox 61">
            <a:extLst>
              <a:ext uri="{FF2B5EF4-FFF2-40B4-BE49-F238E27FC236}">
                <a16:creationId xmlns:a16="http://schemas.microsoft.com/office/drawing/2014/main" id="{7B0D8463-EFF5-422A-8334-DCDF8F752C9F}"/>
              </a:ext>
            </a:extLst>
          </p:cNvPr>
          <p:cNvSpPr txBox="1"/>
          <p:nvPr/>
        </p:nvSpPr>
        <p:spPr>
          <a:xfrm>
            <a:off x="1221525" y="5806423"/>
            <a:ext cx="798039" cy="215444"/>
          </a:xfrm>
          <a:prstGeom prst="rect">
            <a:avLst/>
          </a:prstGeom>
        </p:spPr>
        <p:txBody>
          <a:bodyPr vert="horz" wrap="none" lIns="0" tIns="0" rIns="0" bIns="0" rtlCol="0">
            <a:spAutoFit/>
          </a:bodyPr>
          <a:lstStyle/>
          <a:p>
            <a:r>
              <a:rPr lang="es-ES" sz="1400">
                <a:solidFill>
                  <a:schemeClr val="accent5"/>
                </a:solidFill>
              </a:rPr>
              <a:t>Time == 1</a:t>
            </a:r>
            <a:endParaRPr lang="en-GB" sz="1400" dirty="0">
              <a:solidFill>
                <a:schemeClr val="accent5"/>
              </a:solidFill>
            </a:endParaRPr>
          </a:p>
        </p:txBody>
      </p:sp>
      <p:sp>
        <p:nvSpPr>
          <p:cNvPr id="63" name="TextBox 62">
            <a:extLst>
              <a:ext uri="{FF2B5EF4-FFF2-40B4-BE49-F238E27FC236}">
                <a16:creationId xmlns:a16="http://schemas.microsoft.com/office/drawing/2014/main" id="{4B2DB3AA-415F-43D7-8149-97CBE0601623}"/>
              </a:ext>
            </a:extLst>
          </p:cNvPr>
          <p:cNvSpPr txBox="1"/>
          <p:nvPr/>
        </p:nvSpPr>
        <p:spPr>
          <a:xfrm>
            <a:off x="1299943" y="6021867"/>
            <a:ext cx="641201" cy="215444"/>
          </a:xfrm>
          <a:prstGeom prst="rect">
            <a:avLst/>
          </a:prstGeom>
        </p:spPr>
        <p:txBody>
          <a:bodyPr vert="horz" wrap="none" lIns="0" tIns="0" rIns="0" bIns="0" rtlCol="0">
            <a:spAutoFit/>
          </a:bodyPr>
          <a:lstStyle/>
          <a:p>
            <a:r>
              <a:rPr lang="es-ES" sz="1400">
                <a:solidFill>
                  <a:schemeClr val="accent6"/>
                </a:solidFill>
              </a:rPr>
              <a:t>~Output</a:t>
            </a:r>
            <a:endParaRPr lang="en-GB" sz="1400" dirty="0">
              <a:solidFill>
                <a:schemeClr val="accent6"/>
              </a:solidFill>
            </a:endParaRPr>
          </a:p>
        </p:txBody>
      </p:sp>
      <p:sp>
        <p:nvSpPr>
          <p:cNvPr id="64" name="TextBox 63">
            <a:extLst>
              <a:ext uri="{FF2B5EF4-FFF2-40B4-BE49-F238E27FC236}">
                <a16:creationId xmlns:a16="http://schemas.microsoft.com/office/drawing/2014/main" id="{73D7B7D6-4BE7-4CDB-A4FA-15F1A56B8807}"/>
              </a:ext>
            </a:extLst>
          </p:cNvPr>
          <p:cNvSpPr txBox="1"/>
          <p:nvPr/>
        </p:nvSpPr>
        <p:spPr>
          <a:xfrm>
            <a:off x="2540611" y="2731226"/>
            <a:ext cx="804707" cy="215444"/>
          </a:xfrm>
          <a:prstGeom prst="rect">
            <a:avLst/>
          </a:prstGeom>
        </p:spPr>
        <p:txBody>
          <a:bodyPr vert="horz" wrap="none" lIns="0" tIns="0" rIns="0" bIns="0" rtlCol="0">
            <a:spAutoFit/>
          </a:bodyPr>
          <a:lstStyle/>
          <a:p>
            <a:r>
              <a:rPr lang="es-ES" sz="1400">
                <a:solidFill>
                  <a:schemeClr val="accent5"/>
                </a:solidFill>
              </a:rPr>
              <a:t>Input == 1</a:t>
            </a:r>
            <a:endParaRPr lang="en-GB" sz="1400" dirty="0">
              <a:solidFill>
                <a:schemeClr val="accent5"/>
              </a:solidFill>
            </a:endParaRPr>
          </a:p>
        </p:txBody>
      </p:sp>
      <p:sp>
        <p:nvSpPr>
          <p:cNvPr id="65" name="TextBox 64">
            <a:extLst>
              <a:ext uri="{FF2B5EF4-FFF2-40B4-BE49-F238E27FC236}">
                <a16:creationId xmlns:a16="http://schemas.microsoft.com/office/drawing/2014/main" id="{5BBF80FE-783F-4FCA-92EA-058DEB3E535D}"/>
              </a:ext>
            </a:extLst>
          </p:cNvPr>
          <p:cNvSpPr txBox="1"/>
          <p:nvPr/>
        </p:nvSpPr>
        <p:spPr>
          <a:xfrm>
            <a:off x="2522977" y="3104831"/>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66" name="TextBox 65">
            <a:extLst>
              <a:ext uri="{FF2B5EF4-FFF2-40B4-BE49-F238E27FC236}">
                <a16:creationId xmlns:a16="http://schemas.microsoft.com/office/drawing/2014/main" id="{C2063DA6-231D-427E-B426-3B573DF116DF}"/>
              </a:ext>
            </a:extLst>
          </p:cNvPr>
          <p:cNvSpPr txBox="1"/>
          <p:nvPr/>
        </p:nvSpPr>
        <p:spPr>
          <a:xfrm>
            <a:off x="2509353" y="3600198"/>
            <a:ext cx="804707" cy="215444"/>
          </a:xfrm>
          <a:prstGeom prst="rect">
            <a:avLst/>
          </a:prstGeom>
        </p:spPr>
        <p:txBody>
          <a:bodyPr vert="horz" wrap="none" lIns="0" tIns="0" rIns="0" bIns="0" rtlCol="0">
            <a:spAutoFit/>
          </a:bodyPr>
          <a:lstStyle/>
          <a:p>
            <a:r>
              <a:rPr lang="es-ES" sz="1400">
                <a:solidFill>
                  <a:schemeClr val="accent5"/>
                </a:solidFill>
              </a:rPr>
              <a:t>Input == 1</a:t>
            </a:r>
            <a:endParaRPr lang="en-GB" sz="1400" dirty="0">
              <a:solidFill>
                <a:schemeClr val="accent5"/>
              </a:solidFill>
            </a:endParaRPr>
          </a:p>
        </p:txBody>
      </p:sp>
      <p:sp>
        <p:nvSpPr>
          <p:cNvPr id="67" name="TextBox 66">
            <a:extLst>
              <a:ext uri="{FF2B5EF4-FFF2-40B4-BE49-F238E27FC236}">
                <a16:creationId xmlns:a16="http://schemas.microsoft.com/office/drawing/2014/main" id="{611FDE99-C1E5-4DD2-A901-C0DE279FB78D}"/>
              </a:ext>
            </a:extLst>
          </p:cNvPr>
          <p:cNvSpPr txBox="1"/>
          <p:nvPr/>
        </p:nvSpPr>
        <p:spPr>
          <a:xfrm>
            <a:off x="2540611" y="3973803"/>
            <a:ext cx="746999" cy="215444"/>
          </a:xfrm>
          <a:prstGeom prst="rect">
            <a:avLst/>
          </a:prstGeom>
        </p:spPr>
        <p:txBody>
          <a:bodyPr vert="horz" wrap="none" lIns="0" tIns="0" rIns="0" bIns="0" rtlCol="0">
            <a:spAutoFit/>
          </a:bodyPr>
          <a:lstStyle/>
          <a:p>
            <a:r>
              <a:rPr lang="es-ES" sz="1400">
                <a:solidFill>
                  <a:schemeClr val="accent6"/>
                </a:solidFill>
              </a:rPr>
              <a:t>Reset_all</a:t>
            </a:r>
            <a:endParaRPr lang="en-GB" sz="1400" dirty="0">
              <a:solidFill>
                <a:schemeClr val="accent6"/>
              </a:solidFill>
            </a:endParaRPr>
          </a:p>
        </p:txBody>
      </p:sp>
    </p:spTree>
    <p:extLst>
      <p:ext uri="{BB962C8B-B14F-4D97-AF65-F5344CB8AC3E}">
        <p14:creationId xmlns:p14="http://schemas.microsoft.com/office/powerpoint/2010/main" val="4182805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46</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solidFill>
                  <a:schemeClr val="bg1">
                    <a:lumMod val="50000"/>
                  </a:schemeClr>
                </a:solidFill>
              </a:rPr>
              <a:t>Finite State Machines - FSM</a:t>
            </a:r>
            <a:endParaRPr lang="en-GB" dirty="0">
              <a:solidFill>
                <a:schemeClr val="bg1">
                  <a:lumMod val="50000"/>
                </a:schemeClr>
              </a:solidFill>
            </a:endParaRPr>
          </a:p>
        </p:txBody>
      </p:sp>
      <p:sp>
        <p:nvSpPr>
          <p:cNvPr id="7" name="TextBox 6">
            <a:extLst>
              <a:ext uri="{FF2B5EF4-FFF2-40B4-BE49-F238E27FC236}">
                <a16:creationId xmlns:a16="http://schemas.microsoft.com/office/drawing/2014/main" id="{97A6D090-89AD-4F0C-B97F-DFE667EE1160}"/>
              </a:ext>
            </a:extLst>
          </p:cNvPr>
          <p:cNvSpPr txBox="1"/>
          <p:nvPr/>
        </p:nvSpPr>
        <p:spPr>
          <a:xfrm>
            <a:off x="407368" y="765175"/>
            <a:ext cx="11377264" cy="5416868"/>
          </a:xfrm>
          <a:prstGeom prst="rect">
            <a:avLst/>
          </a:prstGeom>
        </p:spPr>
        <p:txBody>
          <a:bodyPr vert="horz" wrap="square" lIns="0" tIns="0" rIns="0" bIns="0" numCol="2" rtlCol="0">
            <a:spAutoFit/>
          </a:bodyPr>
          <a:lstStyle/>
          <a:p>
            <a:pPr algn="l"/>
            <a:r>
              <a:rPr lang="es-ES" sz="1800" b="0" i="0" u="none" strike="noStrike" baseline="0">
                <a:solidFill>
                  <a:srgbClr val="808080"/>
                </a:solidFill>
                <a:latin typeface="Calibri" panose="020F0502020204030204" pitchFamily="34" charset="0"/>
              </a:rPr>
              <a:t>Implementation (1/2)</a:t>
            </a:r>
          </a:p>
          <a:p>
            <a:endParaRPr lang="en-GB" sz="1200" b="0">
              <a:solidFill>
                <a:srgbClr val="6A9955"/>
              </a:solidFill>
              <a:effectLst/>
              <a:latin typeface="Consolas" panose="020B0609020204030204" pitchFamily="49" charset="0"/>
            </a:endParaRPr>
          </a:p>
          <a:p>
            <a:r>
              <a:rPr lang="en-GB" sz="1400" b="0">
                <a:solidFill>
                  <a:srgbClr val="6A9955"/>
                </a:solidFill>
                <a:effectLst/>
                <a:latin typeface="Consolas" panose="020B0609020204030204" pitchFamily="49" charset="0"/>
              </a:rPr>
              <a:t>// List all available states</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typedef</a:t>
            </a:r>
            <a:r>
              <a:rPr lang="en-GB" sz="1400" b="0">
                <a:solidFill>
                  <a:srgbClr val="D4D4D4"/>
                </a:solidFill>
                <a:effectLst/>
                <a:latin typeface="Consolas" panose="020B0609020204030204" pitchFamily="49" charset="0"/>
              </a:rPr>
              <a:t> </a:t>
            </a:r>
            <a:r>
              <a:rPr lang="en-GB" sz="1400" b="0">
                <a:solidFill>
                  <a:srgbClr val="569CD6"/>
                </a:solidFill>
                <a:effectLst/>
                <a:latin typeface="Consolas" panose="020B0609020204030204" pitchFamily="49" charset="0"/>
              </a:rPr>
              <a:t>enum</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STATE_2</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STATE_N</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4EC9B0"/>
                </a:solidFill>
                <a:effectLst/>
                <a:latin typeface="Consolas" panose="020B0609020204030204" pitchFamily="49" charset="0"/>
              </a:rPr>
              <a:t>state_t</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6A9955"/>
                </a:solidFill>
                <a:effectLst/>
                <a:latin typeface="Consolas" panose="020B0609020204030204" pitchFamily="49" charset="0"/>
              </a:rPr>
              <a:t>// Global state variable</a:t>
            </a:r>
            <a:endParaRPr lang="en-GB" sz="1400" b="0">
              <a:solidFill>
                <a:srgbClr val="D4D4D4"/>
              </a:solidFill>
              <a:effectLst/>
              <a:latin typeface="Consolas" panose="020B0609020204030204" pitchFamily="49" charset="0"/>
            </a:endParaRPr>
          </a:p>
          <a:p>
            <a:r>
              <a:rPr lang="en-GB" sz="1400" b="0">
                <a:solidFill>
                  <a:srgbClr val="4EC9B0"/>
                </a:solidFill>
                <a:effectLst/>
                <a:latin typeface="Consolas" panose="020B0609020204030204" pitchFamily="49" charset="0"/>
              </a:rPr>
              <a:t>state_t</a:t>
            </a:r>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6A9955"/>
                </a:solidFill>
                <a:effectLst/>
                <a:latin typeface="Consolas" panose="020B0609020204030204" pitchFamily="49" charset="0"/>
              </a:rPr>
              <a:t>// Functions prototypes</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b="0">
                <a:effectLst/>
                <a:latin typeface="Consolas" panose="020B0609020204030204" pitchFamily="49" charset="0"/>
              </a:rPr>
              <a:t>InitializeFSM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r>
              <a:rPr lang="en-GB" sz="1400" b="0">
                <a:solidFill>
                  <a:srgbClr val="6A9955"/>
                </a:solidFill>
                <a:effectLst/>
                <a:latin typeface="Consolas" panose="020B0609020204030204" pitchFamily="49" charset="0"/>
              </a:rPr>
              <a:t>// Main program</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int</a:t>
            </a:r>
            <a:r>
              <a:rPr lang="en-GB" sz="1400" b="0">
                <a:solidFill>
                  <a:srgbClr val="D4D4D4"/>
                </a:solidFill>
                <a:effectLst/>
                <a:latin typeface="Consolas" panose="020B0609020204030204" pitchFamily="49" charset="0"/>
              </a:rPr>
              <a:t> </a:t>
            </a:r>
            <a:r>
              <a:rPr lang="en-GB" sz="1400">
                <a:latin typeface="Consolas" panose="020B0609020204030204" pitchFamily="49" charset="0"/>
              </a:rPr>
              <a:t>main</a:t>
            </a:r>
            <a:r>
              <a:rPr lang="en-GB" sz="1400" b="0">
                <a:solidFill>
                  <a:srgbClr val="D4D4D4"/>
                </a:solidFill>
                <a:effectLst/>
                <a:latin typeface="Consolas" panose="020B0609020204030204" pitchFamily="49" charset="0"/>
              </a:rPr>
              <a:t> (</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Initialize all state machines</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Infinite loop</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while</a:t>
            </a:r>
            <a:r>
              <a:rPr lang="en-GB" sz="1400" b="0">
                <a:solidFill>
                  <a:srgbClr val="D4D4D4"/>
                </a:solidFill>
                <a:effectLst/>
                <a:latin typeface="Consolas" panose="020B0609020204030204" pitchFamily="49" charset="0"/>
              </a:rPr>
              <a:t>(</a:t>
            </a:r>
            <a:r>
              <a:rPr lang="en-GB" sz="1400" b="0">
                <a:solidFill>
                  <a:srgbClr val="B5CEA8"/>
                </a:solidFill>
                <a:effectLst/>
                <a:latin typeface="Consolas" panose="020B0609020204030204" pitchFamily="49" charset="0"/>
              </a:rPr>
              <a:t>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all state machines</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return</a:t>
            </a:r>
            <a:r>
              <a:rPr lang="en-GB" sz="1400" b="0">
                <a:solidFill>
                  <a:srgbClr val="D4D4D4"/>
                </a:solidFill>
                <a:effectLst/>
                <a:latin typeface="Consolas" panose="020B0609020204030204" pitchFamily="49" charset="0"/>
              </a:rPr>
              <a:t> </a:t>
            </a:r>
            <a:r>
              <a:rPr lang="en-GB" sz="1400" b="0">
                <a:solidFill>
                  <a:srgbClr val="B5CEA8"/>
                </a:solidFill>
                <a:effectLst/>
                <a:latin typeface="Consolas" panose="020B0609020204030204" pitchFamily="49" charset="0"/>
              </a:rPr>
              <a:t>0</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the initial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 =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Outputs */</a:t>
            </a:r>
            <a:endParaRPr lang="en-GB" sz="1400" b="0">
              <a:solidFill>
                <a:srgbClr val="D4D4D4"/>
              </a:solidFill>
              <a:effectLst/>
              <a:latin typeface="Consolas" panose="020B0609020204030204" pitchFamily="49" charset="0"/>
            </a:endParaRP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variables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19756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47</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solidFill>
                  <a:schemeClr val="bg1">
                    <a:lumMod val="50000"/>
                  </a:schemeClr>
                </a:solidFill>
              </a:rPr>
              <a:t>Finite State Machines - FSM</a:t>
            </a:r>
            <a:endParaRPr lang="en-GB" dirty="0">
              <a:solidFill>
                <a:schemeClr val="bg1">
                  <a:lumMod val="50000"/>
                </a:schemeClr>
              </a:solidFill>
            </a:endParaRPr>
          </a:p>
        </p:txBody>
      </p:sp>
      <p:sp>
        <p:nvSpPr>
          <p:cNvPr id="7" name="TextBox 6">
            <a:extLst>
              <a:ext uri="{FF2B5EF4-FFF2-40B4-BE49-F238E27FC236}">
                <a16:creationId xmlns:a16="http://schemas.microsoft.com/office/drawing/2014/main" id="{97A6D090-89AD-4F0C-B97F-DFE667EE1160}"/>
              </a:ext>
            </a:extLst>
          </p:cNvPr>
          <p:cNvSpPr txBox="1"/>
          <p:nvPr/>
        </p:nvSpPr>
        <p:spPr>
          <a:xfrm>
            <a:off x="407368" y="765175"/>
            <a:ext cx="11377264" cy="5580000"/>
          </a:xfrm>
          <a:prstGeom prst="rect">
            <a:avLst/>
          </a:prstGeom>
        </p:spPr>
        <p:txBody>
          <a:bodyPr vert="horz" wrap="square" lIns="0" tIns="0" rIns="0" bIns="0" numCol="2" rtlCol="0">
            <a:spAutoFit/>
          </a:bodyPr>
          <a:lstStyle/>
          <a:p>
            <a:pPr algn="l"/>
            <a:r>
              <a:rPr lang="es-ES" sz="1800" b="0" i="0" u="none" strike="noStrike" baseline="0">
                <a:solidFill>
                  <a:srgbClr val="808080"/>
                </a:solidFill>
                <a:latin typeface="Calibri" panose="020F0502020204030204" pitchFamily="34" charset="0"/>
              </a:rPr>
              <a:t>Implementation (2/2)</a:t>
            </a:r>
          </a:p>
          <a:p>
            <a:pPr algn="l"/>
            <a:endParaRPr lang="en-GB" sz="1600">
              <a:solidFill>
                <a:schemeClr val="accent6"/>
              </a:solidFill>
            </a:endParaRP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switch</a:t>
            </a:r>
            <a:r>
              <a:rPr lang="en-GB" sz="1400" b="0">
                <a:solidFill>
                  <a:srgbClr val="D4D4D4"/>
                </a:solidFill>
                <a:effectLst/>
                <a:latin typeface="Consolas" panose="020B0609020204030204" pitchFamily="49" charset="0"/>
              </a:rPr>
              <a:t>(</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Check the conditions for changing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if</a:t>
            </a:r>
            <a:r>
              <a:rPr lang="en-GB" sz="1400" b="0">
                <a:solidFill>
                  <a:srgbClr val="D4D4D4"/>
                </a:solidFill>
                <a:effectLst/>
                <a:latin typeface="Consolas" panose="020B0609020204030204" pitchFamily="49" charset="0"/>
              </a:rPr>
              <a:t>(condition == </a:t>
            </a:r>
            <a:r>
              <a:rPr lang="en-GB" sz="1400" b="0">
                <a:solidFill>
                  <a:srgbClr val="569CD6"/>
                </a:solidFill>
                <a:effectLst/>
                <a:latin typeface="Consolas" panose="020B0609020204030204" pitchFamily="49" charset="0"/>
              </a:rPr>
              <a:t>TRUE</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Change the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 = </a:t>
            </a:r>
            <a:r>
              <a:rPr lang="en-GB" sz="1400" b="0">
                <a:solidFill>
                  <a:srgbClr val="4FC1FF"/>
                </a:solidFill>
                <a:effectLst/>
                <a:latin typeface="Consolas" panose="020B0609020204030204" pitchFamily="49" charset="0"/>
              </a:rPr>
              <a:t>STATE_N</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the Outputs */</a:t>
            </a:r>
            <a:endParaRPr lang="en-GB" sz="1400" b="0">
              <a:solidFill>
                <a:srgbClr val="D4D4D4"/>
              </a:solidFill>
              <a:effectLst/>
              <a:latin typeface="Consolas" panose="020B0609020204030204" pitchFamily="49" charset="0"/>
            </a:endParaRP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the variables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STATE_N</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default</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There was an error</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Let's initialize everything</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58597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48</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solidFill>
                  <a:schemeClr val="bg1">
                    <a:lumMod val="50000"/>
                  </a:schemeClr>
                </a:solidFill>
              </a:rPr>
              <a:t>Finite State Machines - FSM</a:t>
            </a:r>
            <a:endParaRPr lang="en-GB" dirty="0">
              <a:solidFill>
                <a:schemeClr val="bg1">
                  <a:lumMod val="50000"/>
                </a:schemeClr>
              </a:solidFill>
            </a:endParaRPr>
          </a:p>
        </p:txBody>
      </p:sp>
      <p:sp>
        <p:nvSpPr>
          <p:cNvPr id="7" name="TextBox 6">
            <a:extLst>
              <a:ext uri="{FF2B5EF4-FFF2-40B4-BE49-F238E27FC236}">
                <a16:creationId xmlns:a16="http://schemas.microsoft.com/office/drawing/2014/main" id="{97A6D090-89AD-4F0C-B97F-DFE667EE1160}"/>
              </a:ext>
            </a:extLst>
          </p:cNvPr>
          <p:cNvSpPr txBox="1"/>
          <p:nvPr/>
        </p:nvSpPr>
        <p:spPr>
          <a:xfrm>
            <a:off x="515939" y="980728"/>
            <a:ext cx="4859981" cy="1600438"/>
          </a:xfrm>
          <a:prstGeom prst="rect">
            <a:avLst/>
          </a:prstGeom>
        </p:spPr>
        <p:txBody>
          <a:bodyPr vert="horz" wrap="square" lIns="0" tIns="0" rIns="0" bIns="0" rtlCol="0">
            <a:spAutoFit/>
          </a:bodyPr>
          <a:lstStyle/>
          <a:p>
            <a:pPr algn="l">
              <a:spcBef>
                <a:spcPts val="600"/>
              </a:spcBef>
              <a:spcAft>
                <a:spcPts val="600"/>
              </a:spcAft>
            </a:pPr>
            <a:r>
              <a:rPr lang="es-ES" sz="2800" b="0" i="0" u="none" strike="noStrike" baseline="0">
                <a:solidFill>
                  <a:srgbClr val="808080"/>
                </a:solidFill>
                <a:latin typeface="Calibri" panose="020F0502020204030204" pitchFamily="34" charset="0"/>
              </a:rPr>
              <a:t>Adding more state machines</a:t>
            </a:r>
          </a:p>
          <a:p>
            <a:pPr marL="457200" indent="-457200" algn="l">
              <a:spcBef>
                <a:spcPts val="600"/>
              </a:spcBef>
              <a:spcAft>
                <a:spcPts val="600"/>
              </a:spcAft>
              <a:buFont typeface="Arial" panose="020B0604020202020204" pitchFamily="34" charset="0"/>
              <a:buChar char="•"/>
            </a:pPr>
            <a:r>
              <a:rPr lang="es-ES" sz="2800">
                <a:solidFill>
                  <a:srgbClr val="808080"/>
                </a:solidFill>
                <a:latin typeface="Calibri" panose="020F0502020204030204" pitchFamily="34" charset="0"/>
              </a:rPr>
              <a:t>Add the initialization function</a:t>
            </a:r>
          </a:p>
          <a:p>
            <a:pPr marL="457200" indent="-457200" algn="l">
              <a:spcBef>
                <a:spcPts val="600"/>
              </a:spcBef>
              <a:spcAft>
                <a:spcPts val="600"/>
              </a:spcAft>
              <a:buFont typeface="Arial" panose="020B0604020202020204" pitchFamily="34" charset="0"/>
              <a:buChar char="•"/>
            </a:pPr>
            <a:r>
              <a:rPr lang="es-ES" sz="2800" b="0" i="0" u="none" strike="noStrike" baseline="0">
                <a:solidFill>
                  <a:srgbClr val="808080"/>
                </a:solidFill>
                <a:latin typeface="Calibri" panose="020F0502020204030204" pitchFamily="34" charset="0"/>
              </a:rPr>
              <a:t>Add the update function</a:t>
            </a:r>
          </a:p>
        </p:txBody>
      </p:sp>
      <p:cxnSp>
        <p:nvCxnSpPr>
          <p:cNvPr id="39" name="Straight Arrow Connector 38">
            <a:extLst>
              <a:ext uri="{FF2B5EF4-FFF2-40B4-BE49-F238E27FC236}">
                <a16:creationId xmlns:a16="http://schemas.microsoft.com/office/drawing/2014/main" id="{565A6537-C825-49BA-9AAF-B96B3CDE3762}"/>
              </a:ext>
            </a:extLst>
          </p:cNvPr>
          <p:cNvCxnSpPr>
            <a:cxnSpLocks/>
            <a:endCxn id="6" idx="0"/>
          </p:cNvCxnSpPr>
          <p:nvPr/>
        </p:nvCxnSpPr>
        <p:spPr>
          <a:xfrm>
            <a:off x="7644112" y="403275"/>
            <a:ext cx="0" cy="363368"/>
          </a:xfrm>
          <a:prstGeom prst="straightConnector1">
            <a:avLst/>
          </a:prstGeom>
          <a:ln w="19050">
            <a:headEnd type="oval" w="med" len="med"/>
            <a:tailEnd type="triangle" w="med" len="med"/>
          </a:ln>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C7D271AC-F503-4769-AA95-19A6B99F2968}"/>
              </a:ext>
            </a:extLst>
          </p:cNvPr>
          <p:cNvSpPr/>
          <p:nvPr/>
        </p:nvSpPr>
        <p:spPr>
          <a:xfrm>
            <a:off x="7104112" y="766643"/>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1</a:t>
            </a:r>
            <a:endParaRPr lang="en-GB" sz="16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8ED48427-9F2B-43B5-B65A-744FE702D5E0}"/>
              </a:ext>
            </a:extLst>
          </p:cNvPr>
          <p:cNvSpPr/>
          <p:nvPr/>
        </p:nvSpPr>
        <p:spPr>
          <a:xfrm>
            <a:off x="7104112" y="1488876"/>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2</a:t>
            </a:r>
            <a:endParaRPr lang="en-GB" sz="16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1F015DE5-685C-46C1-A02D-5465F04DA017}"/>
              </a:ext>
            </a:extLst>
          </p:cNvPr>
          <p:cNvSpPr/>
          <p:nvPr/>
        </p:nvSpPr>
        <p:spPr>
          <a:xfrm>
            <a:off x="7104112" y="2527531"/>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n</a:t>
            </a:r>
            <a:endParaRPr lang="en-GB" sz="1600" dirty="0">
              <a:latin typeface="Arial" panose="020B0604020202020204" pitchFamily="34" charset="0"/>
              <a:cs typeface="Arial" panose="020B0604020202020204" pitchFamily="34" charset="0"/>
            </a:endParaRPr>
          </a:p>
        </p:txBody>
      </p:sp>
      <p:cxnSp>
        <p:nvCxnSpPr>
          <p:cNvPr id="46" name="Straight Arrow Connector 45">
            <a:extLst>
              <a:ext uri="{FF2B5EF4-FFF2-40B4-BE49-F238E27FC236}">
                <a16:creationId xmlns:a16="http://schemas.microsoft.com/office/drawing/2014/main" id="{BF362422-0578-4715-BEFF-88546E8B5B9F}"/>
              </a:ext>
            </a:extLst>
          </p:cNvPr>
          <p:cNvCxnSpPr>
            <a:cxnSpLocks/>
            <a:stCxn id="6" idx="2"/>
            <a:endCxn id="9" idx="0"/>
          </p:cNvCxnSpPr>
          <p:nvPr/>
        </p:nvCxnSpPr>
        <p:spPr>
          <a:xfrm>
            <a:off x="7644112" y="1126643"/>
            <a:ext cx="0" cy="362233"/>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0A7902D-AC4E-4370-8A36-98FB10AB561B}"/>
              </a:ext>
            </a:extLst>
          </p:cNvPr>
          <p:cNvCxnSpPr>
            <a:cxnSpLocks/>
            <a:stCxn id="9" idx="2"/>
            <a:endCxn id="11" idx="0"/>
          </p:cNvCxnSpPr>
          <p:nvPr/>
        </p:nvCxnSpPr>
        <p:spPr>
          <a:xfrm>
            <a:off x="7644112" y="1848876"/>
            <a:ext cx="0" cy="678655"/>
          </a:xfrm>
          <a:prstGeom prst="straightConnector1">
            <a:avLst/>
          </a:prstGeom>
          <a:ln w="1905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70" name="Rectangle 69">
            <a:extLst>
              <a:ext uri="{FF2B5EF4-FFF2-40B4-BE49-F238E27FC236}">
                <a16:creationId xmlns:a16="http://schemas.microsoft.com/office/drawing/2014/main" id="{3B1E6F3C-9DA5-4796-88C6-982643D83D23}"/>
              </a:ext>
            </a:extLst>
          </p:cNvPr>
          <p:cNvSpPr/>
          <p:nvPr/>
        </p:nvSpPr>
        <p:spPr>
          <a:xfrm>
            <a:off x="6924112" y="3964052"/>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1</a:t>
            </a:r>
            <a:endParaRPr lang="en-GB" sz="16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F5E37C6-F906-4A95-B2EB-E46032897925}"/>
              </a:ext>
            </a:extLst>
          </p:cNvPr>
          <p:cNvSpPr/>
          <p:nvPr/>
        </p:nvSpPr>
        <p:spPr>
          <a:xfrm>
            <a:off x="6924112" y="4686285"/>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2</a:t>
            </a:r>
            <a:endParaRPr lang="en-GB" sz="16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A873FE39-59E3-4AAB-8B08-1145CC84E819}"/>
              </a:ext>
            </a:extLst>
          </p:cNvPr>
          <p:cNvSpPr/>
          <p:nvPr/>
        </p:nvSpPr>
        <p:spPr>
          <a:xfrm>
            <a:off x="6924112" y="5724940"/>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n</a:t>
            </a:r>
            <a:endParaRPr lang="en-GB" sz="1600" dirty="0">
              <a:latin typeface="Arial" panose="020B0604020202020204" pitchFamily="34" charset="0"/>
              <a:cs typeface="Arial" panose="020B0604020202020204" pitchFamily="34" charset="0"/>
            </a:endParaRPr>
          </a:p>
        </p:txBody>
      </p:sp>
      <p:cxnSp>
        <p:nvCxnSpPr>
          <p:cNvPr id="73" name="Straight Arrow Connector 72">
            <a:extLst>
              <a:ext uri="{FF2B5EF4-FFF2-40B4-BE49-F238E27FC236}">
                <a16:creationId xmlns:a16="http://schemas.microsoft.com/office/drawing/2014/main" id="{6BCB3D84-53C9-4AB1-84C0-5D11417B0988}"/>
              </a:ext>
            </a:extLst>
          </p:cNvPr>
          <p:cNvCxnSpPr>
            <a:cxnSpLocks/>
            <a:stCxn id="70" idx="2"/>
            <a:endCxn id="71" idx="0"/>
          </p:cNvCxnSpPr>
          <p:nvPr/>
        </p:nvCxnSpPr>
        <p:spPr>
          <a:xfrm>
            <a:off x="7644112" y="4324052"/>
            <a:ext cx="0" cy="362233"/>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id="{1ECE4411-19DE-43F7-AB94-B2AA5DF1DDC9}"/>
              </a:ext>
            </a:extLst>
          </p:cNvPr>
          <p:cNvCxnSpPr>
            <a:cxnSpLocks/>
            <a:stCxn id="71" idx="2"/>
            <a:endCxn id="72" idx="0"/>
          </p:cNvCxnSpPr>
          <p:nvPr/>
        </p:nvCxnSpPr>
        <p:spPr>
          <a:xfrm>
            <a:off x="7644112" y="5046285"/>
            <a:ext cx="0" cy="678655"/>
          </a:xfrm>
          <a:prstGeom prst="straightConnector1">
            <a:avLst/>
          </a:prstGeom>
          <a:ln w="1905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1" name="Straight Arrow Connector 80">
            <a:extLst>
              <a:ext uri="{FF2B5EF4-FFF2-40B4-BE49-F238E27FC236}">
                <a16:creationId xmlns:a16="http://schemas.microsoft.com/office/drawing/2014/main" id="{00A50D3B-1FDE-4978-A52B-1EEAF1B07C24}"/>
              </a:ext>
            </a:extLst>
          </p:cNvPr>
          <p:cNvCxnSpPr>
            <a:cxnSpLocks/>
            <a:stCxn id="11" idx="2"/>
            <a:endCxn id="29" idx="0"/>
          </p:cNvCxnSpPr>
          <p:nvPr/>
        </p:nvCxnSpPr>
        <p:spPr>
          <a:xfrm>
            <a:off x="7644112" y="2887531"/>
            <a:ext cx="0" cy="361469"/>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9" name="Oval 28">
            <a:extLst>
              <a:ext uri="{FF2B5EF4-FFF2-40B4-BE49-F238E27FC236}">
                <a16:creationId xmlns:a16="http://schemas.microsoft.com/office/drawing/2014/main" id="{4D111BD4-FA9B-4796-9E26-B520CF9DE2C6}"/>
              </a:ext>
            </a:extLst>
          </p:cNvPr>
          <p:cNvSpPr/>
          <p:nvPr/>
        </p:nvSpPr>
        <p:spPr>
          <a:xfrm>
            <a:off x="7464112" y="3249000"/>
            <a:ext cx="360000" cy="36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endParaRPr lang="en-GB" sz="1600" dirty="0">
              <a:latin typeface="Arial" panose="020B0604020202020204" pitchFamily="34" charset="0"/>
              <a:cs typeface="Arial" panose="020B0604020202020204" pitchFamily="34" charset="0"/>
            </a:endParaRPr>
          </a:p>
        </p:txBody>
      </p:sp>
      <p:cxnSp>
        <p:nvCxnSpPr>
          <p:cNvPr id="82" name="Straight Arrow Connector 81">
            <a:extLst>
              <a:ext uri="{FF2B5EF4-FFF2-40B4-BE49-F238E27FC236}">
                <a16:creationId xmlns:a16="http://schemas.microsoft.com/office/drawing/2014/main" id="{31C2A547-25EF-4645-9761-1E14BC401F54}"/>
              </a:ext>
            </a:extLst>
          </p:cNvPr>
          <p:cNvCxnSpPr>
            <a:cxnSpLocks/>
            <a:stCxn id="29" idx="4"/>
            <a:endCxn id="70" idx="0"/>
          </p:cNvCxnSpPr>
          <p:nvPr/>
        </p:nvCxnSpPr>
        <p:spPr>
          <a:xfrm>
            <a:off x="7644112" y="3609000"/>
            <a:ext cx="0" cy="355052"/>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4" name="Connector: Elbow 83">
            <a:extLst>
              <a:ext uri="{FF2B5EF4-FFF2-40B4-BE49-F238E27FC236}">
                <a16:creationId xmlns:a16="http://schemas.microsoft.com/office/drawing/2014/main" id="{9EAB9AA8-D3B6-4BD0-9BDC-D37091A0927C}"/>
              </a:ext>
            </a:extLst>
          </p:cNvPr>
          <p:cNvCxnSpPr>
            <a:stCxn id="72" idx="2"/>
            <a:endCxn id="29" idx="6"/>
          </p:cNvCxnSpPr>
          <p:nvPr/>
        </p:nvCxnSpPr>
        <p:spPr>
          <a:xfrm rot="5400000" flipH="1" flipV="1">
            <a:off x="6406142" y="4666970"/>
            <a:ext cx="2655940" cy="180000"/>
          </a:xfrm>
          <a:prstGeom prst="bentConnector4">
            <a:avLst>
              <a:gd name="adj1" fmla="val -11525"/>
              <a:gd name="adj2" fmla="val 1039306"/>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610449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11/5/2020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160067" cy="679674"/>
          </a:xfrm>
        </p:spPr>
        <p:txBody>
          <a:bodyPr/>
          <a:lstStyle/>
          <a:p>
            <a:endParaRPr lang="en-US" dirty="0"/>
          </a:p>
        </p:txBody>
      </p:sp>
      <p:sp>
        <p:nvSpPr>
          <p:cNvPr id="7" name="Titel 6"/>
          <p:cNvSpPr>
            <a:spLocks noGrp="1"/>
          </p:cNvSpPr>
          <p:nvPr>
            <p:ph type="title"/>
          </p:nvPr>
        </p:nvSpPr>
        <p:spPr/>
        <p:txBody>
          <a:bodyPr>
            <a:normAutofit/>
          </a:bodyPr>
          <a:lstStyle/>
          <a:p>
            <a:r>
              <a:rPr lang="en-US"/>
              <a:t>Threads</a:t>
            </a:r>
            <a:endParaRPr lang="en-US" dirty="0"/>
          </a:p>
        </p:txBody>
      </p:sp>
      <p:sp>
        <p:nvSpPr>
          <p:cNvPr id="12" name="Textplatzhalter 11"/>
          <p:cNvSpPr>
            <a:spLocks noGrp="1"/>
          </p:cNvSpPr>
          <p:nvPr>
            <p:ph type="body" sz="quarter" idx="25"/>
          </p:nvPr>
        </p:nvSpPr>
        <p:spPr/>
        <p:txBody>
          <a:bodyPr>
            <a:normAutofit/>
          </a:bodyPr>
          <a:lstStyle/>
          <a:p>
            <a:r>
              <a:rPr lang="de-AT"/>
              <a:t>08</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49</a:t>
            </a:fld>
            <a:endParaRPr lang="en-US" noProof="0" dirty="0"/>
          </a:p>
        </p:txBody>
      </p:sp>
    </p:spTree>
    <p:extLst>
      <p:ext uri="{BB962C8B-B14F-4D97-AF65-F5344CB8AC3E}">
        <p14:creationId xmlns:p14="http://schemas.microsoft.com/office/powerpoint/2010/main" val="36122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4D66B1-F2E4-42DF-B7EA-DAABDC613488}"/>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71DD16D7-406C-4D8A-9534-991D791B9EE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AFAE205-9D0A-4159-AA29-6B4ACE0F1D71}"/>
              </a:ext>
            </a:extLst>
          </p:cNvPr>
          <p:cNvSpPr>
            <a:spLocks noGrp="1"/>
          </p:cNvSpPr>
          <p:nvPr>
            <p:ph type="sldNum" sz="quarter" idx="21"/>
          </p:nvPr>
        </p:nvSpPr>
        <p:spPr/>
        <p:txBody>
          <a:bodyPr/>
          <a:lstStyle/>
          <a:p>
            <a:fld id="{0D46BA1D-85D8-4A66-B78C-46ED6382B9BC}" type="slidenum">
              <a:rPr lang="en-US" noProof="0" smtClean="0"/>
              <a:pPr/>
              <a:t>5</a:t>
            </a:fld>
            <a:endParaRPr lang="en-US" noProof="0" dirty="0"/>
          </a:p>
        </p:txBody>
      </p:sp>
      <p:sp>
        <p:nvSpPr>
          <p:cNvPr id="5" name="Title 4">
            <a:extLst>
              <a:ext uri="{FF2B5EF4-FFF2-40B4-BE49-F238E27FC236}">
                <a16:creationId xmlns:a16="http://schemas.microsoft.com/office/drawing/2014/main" id="{0A88A7DF-4EBF-4377-A83C-50B5D2E1F466}"/>
              </a:ext>
            </a:extLst>
          </p:cNvPr>
          <p:cNvSpPr>
            <a:spLocks noGrp="1"/>
          </p:cNvSpPr>
          <p:nvPr>
            <p:ph type="title"/>
          </p:nvPr>
        </p:nvSpPr>
        <p:spPr/>
        <p:txBody>
          <a:bodyPr/>
          <a:lstStyle/>
          <a:p>
            <a:r>
              <a:rPr lang="en-GB" dirty="0"/>
              <a:t>Introduction</a:t>
            </a:r>
          </a:p>
        </p:txBody>
      </p:sp>
      <p:sp>
        <p:nvSpPr>
          <p:cNvPr id="8" name="TextBox 7">
            <a:extLst>
              <a:ext uri="{FF2B5EF4-FFF2-40B4-BE49-F238E27FC236}">
                <a16:creationId xmlns:a16="http://schemas.microsoft.com/office/drawing/2014/main" id="{CA68AC73-9292-414B-8789-E5E969C01862}"/>
              </a:ext>
            </a:extLst>
          </p:cNvPr>
          <p:cNvSpPr txBox="1"/>
          <p:nvPr/>
        </p:nvSpPr>
        <p:spPr>
          <a:xfrm>
            <a:off x="652344" y="765175"/>
            <a:ext cx="10801200" cy="5514330"/>
          </a:xfrm>
          <a:prstGeom prst="rect">
            <a:avLst/>
          </a:prstGeom>
          <a:noFill/>
        </p:spPr>
        <p:txBody>
          <a:bodyPr wrap="square">
            <a:spAutoFit/>
          </a:bodyPr>
          <a:lstStyle/>
          <a:p>
            <a:pPr algn="just" rtl="0" fontAlgn="base">
              <a:spcBef>
                <a:spcPts val="0"/>
              </a:spcBef>
              <a:spcAft>
                <a:spcPts val="1000"/>
              </a:spcAft>
              <a:buFont typeface="Arial" panose="020B0604020202020204" pitchFamily="34" charset="0"/>
              <a:buChar char="•"/>
            </a:pPr>
            <a:r>
              <a:rPr lang="es-ES" sz="2400" b="0" i="0" u="none" strike="noStrike" dirty="0">
                <a:solidFill>
                  <a:srgbClr val="ADADAD"/>
                </a:solidFill>
                <a:effectLst/>
                <a:latin typeface="Arial" panose="020B0604020202020204" pitchFamily="34" charset="0"/>
              </a:rPr>
              <a:t>'C’ </a:t>
            </a:r>
            <a:r>
              <a:rPr lang="es-ES" sz="2400" b="0" i="0" u="none" strike="noStrike" dirty="0" err="1">
                <a:solidFill>
                  <a:srgbClr val="ADADAD"/>
                </a:solidFill>
                <a:effectLst/>
                <a:latin typeface="Arial" panose="020B0604020202020204" pitchFamily="34" charset="0"/>
              </a:rPr>
              <a:t>language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is</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not</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design</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for</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an</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specific</a:t>
            </a:r>
            <a:r>
              <a:rPr lang="es-ES" sz="2400" b="0" i="0" u="none" strike="noStrike" dirty="0">
                <a:solidFill>
                  <a:srgbClr val="ADADAD"/>
                </a:solidFill>
                <a:effectLst/>
                <a:latin typeface="Arial" panose="020B0604020202020204" pitchFamily="34" charset="0"/>
              </a:rPr>
              <a:t> hardware. </a:t>
            </a:r>
          </a:p>
          <a:p>
            <a:pPr algn="just" rtl="0" fontAlgn="base">
              <a:spcBef>
                <a:spcPts val="0"/>
              </a:spcBef>
              <a:spcAft>
                <a:spcPts val="1000"/>
              </a:spcAft>
              <a:buFont typeface="Arial" panose="020B0604020202020204" pitchFamily="34" charset="0"/>
              <a:buChar char="•"/>
            </a:pPr>
            <a:r>
              <a:rPr lang="es-ES" sz="2400" b="0" i="0" u="none" strike="noStrike" dirty="0">
                <a:solidFill>
                  <a:srgbClr val="ADADAD"/>
                </a:solidFill>
                <a:effectLst/>
                <a:latin typeface="Arial" panose="020B0604020202020204" pitchFamily="34" charset="0"/>
              </a:rPr>
              <a:t>"</a:t>
            </a:r>
            <a:r>
              <a:rPr lang="es-ES" sz="2400" b="0" i="0" u="none" strike="noStrike" dirty="0" err="1">
                <a:solidFill>
                  <a:srgbClr val="ADADAD"/>
                </a:solidFill>
                <a:effectLst/>
                <a:latin typeface="Arial" panose="020B0604020202020204" pitchFamily="34" charset="0"/>
              </a:rPr>
              <a:t>Middle-level</a:t>
            </a:r>
            <a:r>
              <a:rPr lang="es-ES" sz="2400" b="0" i="0" u="none" strike="noStrike" dirty="0">
                <a:solidFill>
                  <a:srgbClr val="ADADAD"/>
                </a:solidFill>
                <a:effectLst/>
                <a:latin typeface="Arial" panose="020B0604020202020204" pitchFamily="34" charset="0"/>
              </a:rPr>
              <a:t>", combines </a:t>
            </a:r>
            <a:r>
              <a:rPr lang="es-ES" sz="2400" b="0" i="0" u="none" strike="noStrike" dirty="0" err="1">
                <a:solidFill>
                  <a:srgbClr val="ADADAD"/>
                </a:solidFill>
                <a:effectLst/>
                <a:latin typeface="Arial" panose="020B0604020202020204" pitchFamily="34" charset="0"/>
              </a:rPr>
              <a:t>high</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level</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language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characteristic</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with</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low</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level</a:t>
            </a:r>
            <a:r>
              <a:rPr lang="es-ES" sz="2400" b="0" i="0" u="none" strike="noStrike" dirty="0">
                <a:solidFill>
                  <a:srgbClr val="ADADAD"/>
                </a:solidFill>
                <a:effectLst/>
                <a:latin typeface="Arial" panose="020B0604020202020204" pitchFamily="34" charset="0"/>
              </a:rPr>
              <a:t> lenguaje </a:t>
            </a:r>
            <a:r>
              <a:rPr lang="es-ES" sz="2400" b="0" i="0" u="none" strike="noStrike" dirty="0" err="1">
                <a:solidFill>
                  <a:srgbClr val="ADADAD"/>
                </a:solidFill>
                <a:effectLst/>
                <a:latin typeface="Arial" panose="020B0604020202020204" pitchFamily="34" charset="0"/>
              </a:rPr>
              <a:t>characteristics</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like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direct</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memory</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access</a:t>
            </a:r>
            <a:r>
              <a:rPr lang="es-ES" sz="2400" b="0" i="0" u="none" strike="noStrike" dirty="0">
                <a:solidFill>
                  <a:srgbClr val="ADADAD"/>
                </a:solidFill>
                <a:effectLst/>
                <a:latin typeface="Arial" panose="020B0604020202020204" pitchFamily="34" charset="0"/>
              </a:rPr>
              <a:t>.</a:t>
            </a:r>
          </a:p>
          <a:p>
            <a:pPr algn="just" rtl="0" fontAlgn="base">
              <a:spcBef>
                <a:spcPts val="0"/>
              </a:spcBef>
              <a:spcAft>
                <a:spcPts val="1000"/>
              </a:spcAft>
              <a:buFont typeface="Arial" panose="020B0604020202020204" pitchFamily="34" charset="0"/>
              <a:buChar char="•"/>
            </a:pPr>
            <a:r>
              <a:rPr lang="es-ES" dirty="0" err="1">
                <a:solidFill>
                  <a:srgbClr val="ADADAD"/>
                </a:solidFill>
                <a:latin typeface="Arial" panose="020B0604020202020204" pitchFamily="34" charset="0"/>
              </a:rPr>
              <a:t>Some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characteristics</a:t>
            </a:r>
            <a:r>
              <a:rPr lang="es-ES" dirty="0">
                <a:solidFill>
                  <a:srgbClr val="ADADAD"/>
                </a:solidFill>
                <a:latin typeface="Arial" panose="020B0604020202020204" pitchFamily="34" charset="0"/>
              </a:rPr>
              <a:t>:</a:t>
            </a:r>
          </a:p>
          <a:p>
            <a:pPr lvl="1" algn="just" fontAlgn="base">
              <a:spcAft>
                <a:spcPts val="1000"/>
              </a:spcAft>
              <a:buFont typeface="Arial" panose="020B0604020202020204" pitchFamily="34" charset="0"/>
              <a:buChar char="•"/>
            </a:pPr>
            <a:r>
              <a:rPr lang="es-ES" sz="2200">
                <a:solidFill>
                  <a:srgbClr val="ADADAD"/>
                </a:solidFill>
                <a:latin typeface="Arial" panose="020B0604020202020204" pitchFamily="34" charset="0"/>
              </a:rPr>
              <a:t>Imperative (</a:t>
            </a:r>
            <a:r>
              <a:rPr lang="en-GB" sz="2200">
                <a:solidFill>
                  <a:srgbClr val="ADADAD"/>
                </a:solidFill>
                <a:latin typeface="Arial" panose="020B0604020202020204" pitchFamily="34" charset="0"/>
              </a:rPr>
              <a:t>commands for the computer to perform</a:t>
            </a:r>
            <a:r>
              <a:rPr lang="es-ES" sz="2200">
                <a:solidFill>
                  <a:srgbClr val="ADADAD"/>
                </a:solidFill>
                <a:latin typeface="Arial" panose="020B0604020202020204" pitchFamily="34" charset="0"/>
              </a:rPr>
              <a:t>)</a:t>
            </a:r>
            <a:endParaRPr lang="es-ES" sz="2200" dirty="0">
              <a:solidFill>
                <a:srgbClr val="ADADAD"/>
              </a:solidFill>
              <a:latin typeface="Arial" panose="020B0604020202020204" pitchFamily="34" charset="0"/>
            </a:endParaRPr>
          </a:p>
          <a:p>
            <a:pPr lvl="1" algn="just" fontAlgn="base">
              <a:spcAft>
                <a:spcPts val="1000"/>
              </a:spcAft>
              <a:buFont typeface="Arial" panose="020B0604020202020204" pitchFamily="34" charset="0"/>
              <a:buChar char="•"/>
            </a:pPr>
            <a:r>
              <a:rPr lang="es-ES" sz="2200">
                <a:solidFill>
                  <a:srgbClr val="ADADAD"/>
                </a:solidFill>
                <a:latin typeface="Arial" panose="020B0604020202020204" pitchFamily="34" charset="0"/>
              </a:rPr>
              <a:t>Compiled (i</a:t>
            </a:r>
            <a:r>
              <a:rPr lang="en-GB" sz="2200">
                <a:solidFill>
                  <a:srgbClr val="ADADAD"/>
                </a:solidFill>
                <a:latin typeface="Arial" panose="020B0604020202020204" pitchFamily="34" charset="0"/>
              </a:rPr>
              <a:t>mplementations are typically compilers, and not interpreters</a:t>
            </a:r>
            <a:r>
              <a:rPr lang="es-ES" sz="2200">
                <a:solidFill>
                  <a:srgbClr val="ADADAD"/>
                </a:solidFill>
                <a:latin typeface="Arial" panose="020B0604020202020204" pitchFamily="34" charset="0"/>
              </a:rPr>
              <a:t>)</a:t>
            </a:r>
            <a:endParaRPr lang="es-ES" sz="2200" dirty="0">
              <a:solidFill>
                <a:srgbClr val="ADADAD"/>
              </a:solidFill>
              <a:latin typeface="Arial" panose="020B0604020202020204" pitchFamily="34" charset="0"/>
            </a:endParaRPr>
          </a:p>
          <a:p>
            <a:pPr lvl="1" algn="just" fontAlgn="base">
              <a:spcAft>
                <a:spcPts val="1000"/>
              </a:spcAft>
              <a:buFont typeface="Arial" panose="020B0604020202020204" pitchFamily="34" charset="0"/>
              <a:buChar char="•"/>
            </a:pPr>
            <a:r>
              <a:rPr lang="es-ES" sz="2200">
                <a:solidFill>
                  <a:srgbClr val="ADADAD"/>
                </a:solidFill>
                <a:latin typeface="Arial" panose="020B0604020202020204" pitchFamily="34" charset="0"/>
              </a:rPr>
              <a:t>Structured (</a:t>
            </a:r>
            <a:r>
              <a:rPr lang="en-GB" sz="2200">
                <a:solidFill>
                  <a:srgbClr val="ADADAD"/>
                </a:solidFill>
                <a:latin typeface="Arial" panose="020B0604020202020204" pitchFamily="34" charset="0"/>
              </a:rPr>
              <a:t>use of selection and repetition, block structures, and subroutines</a:t>
            </a:r>
            <a:r>
              <a:rPr lang="es-ES" sz="2200">
                <a:solidFill>
                  <a:srgbClr val="ADADAD"/>
                </a:solidFill>
                <a:latin typeface="Arial" panose="020B0604020202020204" pitchFamily="34" charset="0"/>
              </a:rPr>
              <a:t>)</a:t>
            </a:r>
            <a:endParaRPr lang="es-ES" sz="2200" dirty="0">
              <a:solidFill>
                <a:srgbClr val="ADADAD"/>
              </a:solidFill>
              <a:latin typeface="Arial" panose="020B0604020202020204" pitchFamily="34" charset="0"/>
            </a:endParaRPr>
          </a:p>
          <a:p>
            <a:pPr lvl="1" algn="just" fontAlgn="base">
              <a:spcAft>
                <a:spcPts val="1000"/>
              </a:spcAft>
              <a:buFont typeface="Arial" panose="020B0604020202020204" pitchFamily="34" charset="0"/>
              <a:buChar char="•"/>
            </a:pPr>
            <a:r>
              <a:rPr lang="es-ES" sz="2200">
                <a:solidFill>
                  <a:srgbClr val="ADADAD"/>
                </a:solidFill>
                <a:latin typeface="Arial" panose="020B0604020202020204" pitchFamily="34" charset="0"/>
              </a:rPr>
              <a:t>Strongly typed (</a:t>
            </a:r>
            <a:r>
              <a:rPr lang="en-GB" sz="2200">
                <a:solidFill>
                  <a:srgbClr val="ADADAD"/>
                </a:solidFill>
                <a:latin typeface="Arial" panose="020B0604020202020204" pitchFamily="34" charset="0"/>
              </a:rPr>
              <a:t>has stricter typing rules at compile time</a:t>
            </a:r>
            <a:r>
              <a:rPr lang="es-ES" sz="2200">
                <a:solidFill>
                  <a:srgbClr val="ADADAD"/>
                </a:solidFill>
                <a:latin typeface="Arial" panose="020B0604020202020204" pitchFamily="34" charset="0"/>
              </a:rPr>
              <a:t>)</a:t>
            </a:r>
            <a:endParaRPr lang="es-ES" sz="2200" dirty="0">
              <a:solidFill>
                <a:srgbClr val="ADADAD"/>
              </a:solidFill>
              <a:latin typeface="Arial" panose="020B0604020202020204" pitchFamily="34" charset="0"/>
            </a:endParaRPr>
          </a:p>
          <a:p>
            <a:pPr rtl="0" fontAlgn="base">
              <a:spcBef>
                <a:spcPts val="0"/>
              </a:spcBef>
              <a:spcAft>
                <a:spcPts val="0"/>
              </a:spcAft>
              <a:buFont typeface="Arial" panose="020B0604020202020204" pitchFamily="34" charset="0"/>
              <a:buChar char="•"/>
            </a:pPr>
            <a:r>
              <a:rPr lang="es-ES" sz="2200" b="0" i="0" u="none" strike="noStrike">
                <a:solidFill>
                  <a:srgbClr val="ADADAD"/>
                </a:solidFill>
                <a:effectLst/>
                <a:latin typeface="Arial" panose="020B0604020202020204" pitchFamily="34" charset="0"/>
              </a:rPr>
              <a:t>Against ASM offers</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Reliable</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dirty="0" err="1">
                <a:solidFill>
                  <a:srgbClr val="ADADAD"/>
                </a:solidFill>
                <a:latin typeface="Arial" panose="020B0604020202020204" pitchFamily="34" charset="0"/>
              </a:rPr>
              <a:t>Scalable</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Portabilty</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b="0" i="0" u="none" strike="noStrike" err="1">
                <a:solidFill>
                  <a:srgbClr val="ADADAD"/>
                </a:solidFill>
                <a:effectLst/>
                <a:latin typeface="Arial" panose="020B0604020202020204" pitchFamily="34" charset="0"/>
              </a:rPr>
              <a:t>Manteinable</a:t>
            </a:r>
            <a:r>
              <a:rPr lang="es-ES" sz="2200" b="0" i="0" u="none" strike="noStrike">
                <a:solidFill>
                  <a:srgbClr val="ADADAD"/>
                </a:solidFill>
                <a:effectLst/>
                <a:latin typeface="Arial" panose="020B0604020202020204" pitchFamily="34" charset="0"/>
              </a:rPr>
              <a:t>.</a:t>
            </a:r>
            <a:endParaRPr lang="es-ES" sz="2400" b="0" i="0" u="none" strike="noStrike" dirty="0">
              <a:solidFill>
                <a:srgbClr val="ADADAD"/>
              </a:solidFill>
              <a:effectLst/>
              <a:latin typeface="Arial" panose="020B0604020202020204" pitchFamily="34" charset="0"/>
            </a:endParaRPr>
          </a:p>
        </p:txBody>
      </p:sp>
    </p:spTree>
    <p:extLst>
      <p:ext uri="{BB962C8B-B14F-4D97-AF65-F5344CB8AC3E}">
        <p14:creationId xmlns:p14="http://schemas.microsoft.com/office/powerpoint/2010/main" val="1306958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4A260-E6A5-41DE-BCE4-A3B1E7199504}"/>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348475E6-5B0B-46A7-AA84-173E131CA1E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D66A85B-BD44-49B8-9279-333DFF55401F}"/>
              </a:ext>
            </a:extLst>
          </p:cNvPr>
          <p:cNvSpPr>
            <a:spLocks noGrp="1"/>
          </p:cNvSpPr>
          <p:nvPr>
            <p:ph type="sldNum" sz="quarter" idx="21"/>
          </p:nvPr>
        </p:nvSpPr>
        <p:spPr/>
        <p:txBody>
          <a:bodyPr/>
          <a:lstStyle/>
          <a:p>
            <a:fld id="{0D46BA1D-85D8-4A66-B78C-46ED6382B9BC}" type="slidenum">
              <a:rPr lang="en-US" noProof="0" smtClean="0"/>
              <a:pPr/>
              <a:t>50</a:t>
            </a:fld>
            <a:endParaRPr lang="en-US" noProof="0" dirty="0"/>
          </a:p>
        </p:txBody>
      </p:sp>
      <p:sp>
        <p:nvSpPr>
          <p:cNvPr id="5" name="Title 4">
            <a:extLst>
              <a:ext uri="{FF2B5EF4-FFF2-40B4-BE49-F238E27FC236}">
                <a16:creationId xmlns:a16="http://schemas.microsoft.com/office/drawing/2014/main" id="{49CAF84A-AC12-4184-9AA7-5CB93AEEFF67}"/>
              </a:ext>
            </a:extLst>
          </p:cNvPr>
          <p:cNvSpPr>
            <a:spLocks noGrp="1"/>
          </p:cNvSpPr>
          <p:nvPr>
            <p:ph type="title"/>
          </p:nvPr>
        </p:nvSpPr>
        <p:spPr/>
        <p:txBody>
          <a:bodyPr/>
          <a:lstStyle/>
          <a:p>
            <a:r>
              <a:rPr lang="en-GB" dirty="0"/>
              <a:t>Thread</a:t>
            </a:r>
          </a:p>
        </p:txBody>
      </p:sp>
      <p:sp>
        <p:nvSpPr>
          <p:cNvPr id="7" name="TextBox 6">
            <a:extLst>
              <a:ext uri="{FF2B5EF4-FFF2-40B4-BE49-F238E27FC236}">
                <a16:creationId xmlns:a16="http://schemas.microsoft.com/office/drawing/2014/main" id="{36EF8B82-CAB6-4C75-8B02-03B32FA8016A}"/>
              </a:ext>
            </a:extLst>
          </p:cNvPr>
          <p:cNvSpPr txBox="1"/>
          <p:nvPr/>
        </p:nvSpPr>
        <p:spPr>
          <a:xfrm>
            <a:off x="6384032" y="1791048"/>
            <a:ext cx="5159896" cy="3539430"/>
          </a:xfrm>
          <a:prstGeom prst="rect">
            <a:avLst/>
          </a:prstGeom>
          <a:noFill/>
        </p:spPr>
        <p:txBody>
          <a:bodyPr wrap="square">
            <a:spAutoFit/>
          </a:bodyPr>
          <a:lstStyle/>
          <a:p>
            <a:r>
              <a:rPr lang="en-GB" sz="1400" b="0" i="0" dirty="0">
                <a:effectLst/>
                <a:latin typeface="Roboto"/>
              </a:rPr>
              <a:t>A thread is a single sequence stream within in a process. Because threads have some of the properties of processes, they are sometimes called </a:t>
            </a:r>
            <a:r>
              <a:rPr lang="en-GB" sz="1400" b="0" i="1" dirty="0">
                <a:effectLst/>
                <a:latin typeface="Roboto"/>
              </a:rPr>
              <a:t>lightweight processes</a:t>
            </a:r>
            <a:r>
              <a:rPr lang="en-GB" sz="1400" b="0" i="0" dirty="0">
                <a:effectLst/>
                <a:latin typeface="Roboto"/>
              </a:rPr>
              <a:t>.</a:t>
            </a:r>
          </a:p>
          <a:p>
            <a:endParaRPr lang="en-GB" sz="1400" dirty="0">
              <a:latin typeface="Roboto"/>
            </a:endParaRPr>
          </a:p>
          <a:p>
            <a:r>
              <a:rPr lang="en-GB" sz="1400" dirty="0">
                <a:latin typeface="Roboto"/>
              </a:rPr>
              <a:t>In C we will use </a:t>
            </a:r>
            <a:r>
              <a:rPr lang="en-GB" sz="1400" dirty="0" err="1">
                <a:latin typeface="Roboto"/>
              </a:rPr>
              <a:t>pthread</a:t>
            </a:r>
            <a:r>
              <a:rPr lang="en-GB" sz="1400" dirty="0">
                <a:latin typeface="Roboto"/>
              </a:rPr>
              <a:t> library, you can use detach or joinable threads.</a:t>
            </a:r>
          </a:p>
          <a:p>
            <a:endParaRPr lang="en-GB" sz="1400" dirty="0">
              <a:latin typeface="Roboto"/>
            </a:endParaRPr>
          </a:p>
          <a:p>
            <a:pPr marL="285750" indent="-285750">
              <a:buFont typeface="Arial" panose="020B0604020202020204" pitchFamily="34" charset="0"/>
              <a:buChar char="•"/>
            </a:pPr>
            <a:r>
              <a:rPr lang="en-GB" sz="1400" dirty="0">
                <a:latin typeface="Roboto"/>
              </a:rPr>
              <a:t>Creation is much faster than processes.</a:t>
            </a:r>
          </a:p>
          <a:p>
            <a:pPr marL="285750" indent="-285750">
              <a:buFont typeface="Arial" panose="020B0604020202020204" pitchFamily="34" charset="0"/>
              <a:buChar char="•"/>
            </a:pPr>
            <a:r>
              <a:rPr lang="en-GB" sz="1400" dirty="0">
                <a:latin typeface="Roboto"/>
              </a:rPr>
              <a:t>Context switching between threads is much faster than processes.</a:t>
            </a:r>
          </a:p>
          <a:p>
            <a:pPr marL="285750" indent="-285750">
              <a:buFont typeface="Arial" panose="020B0604020202020204" pitchFamily="34" charset="0"/>
              <a:buChar char="•"/>
            </a:pPr>
            <a:r>
              <a:rPr lang="en-GB" sz="1400" dirty="0">
                <a:latin typeface="Roboto"/>
              </a:rPr>
              <a:t>Threads inside a same process share the same memory space.</a:t>
            </a:r>
          </a:p>
          <a:p>
            <a:pPr marL="285750" indent="-285750">
              <a:buFont typeface="Arial" panose="020B0604020202020204" pitchFamily="34" charset="0"/>
              <a:buChar char="•"/>
            </a:pPr>
            <a:r>
              <a:rPr lang="en-GB" sz="1400" dirty="0">
                <a:latin typeface="Roboto"/>
              </a:rPr>
              <a:t>Communication between threads is faster.</a:t>
            </a:r>
          </a:p>
          <a:p>
            <a:pPr marL="285750" indent="-285750">
              <a:buFont typeface="Arial" panose="020B0604020202020204" pitchFamily="34" charset="0"/>
              <a:buChar char="•"/>
            </a:pPr>
            <a:r>
              <a:rPr lang="en-GB" sz="1400" dirty="0">
                <a:latin typeface="Roboto"/>
              </a:rPr>
              <a:t>Need to use semaphores in order to manage memory space.</a:t>
            </a:r>
          </a:p>
          <a:p>
            <a:pPr marL="285750" indent="-285750">
              <a:buFont typeface="Arial" panose="020B0604020202020204" pitchFamily="34" charset="0"/>
              <a:buChar char="•"/>
            </a:pPr>
            <a:endParaRPr lang="en-GB" sz="1400" dirty="0"/>
          </a:p>
        </p:txBody>
      </p:sp>
      <p:pic>
        <p:nvPicPr>
          <p:cNvPr id="10" name="Picture 9">
            <a:extLst>
              <a:ext uri="{FF2B5EF4-FFF2-40B4-BE49-F238E27FC236}">
                <a16:creationId xmlns:a16="http://schemas.microsoft.com/office/drawing/2014/main" id="{E5ED3446-09FF-4729-90BC-7D6C41FC15E3}"/>
              </a:ext>
            </a:extLst>
          </p:cNvPr>
          <p:cNvPicPr>
            <a:picLocks noChangeAspect="1"/>
          </p:cNvPicPr>
          <p:nvPr/>
        </p:nvPicPr>
        <p:blipFill>
          <a:blip r:embed="rId2"/>
          <a:stretch>
            <a:fillRect/>
          </a:stretch>
        </p:blipFill>
        <p:spPr>
          <a:xfrm>
            <a:off x="355687" y="1771478"/>
            <a:ext cx="5494377" cy="3315043"/>
          </a:xfrm>
          <a:prstGeom prst="rect">
            <a:avLst/>
          </a:prstGeom>
        </p:spPr>
      </p:pic>
    </p:spTree>
    <p:extLst>
      <p:ext uri="{BB962C8B-B14F-4D97-AF65-F5344CB8AC3E}">
        <p14:creationId xmlns:p14="http://schemas.microsoft.com/office/powerpoint/2010/main" val="3547582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B73BD-3288-43A1-8C83-0A3DC446C6CB}"/>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7884BFB3-103E-42E4-A992-7E028615D58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7396F945-0E7F-4585-80BD-28A126CBF8A7}"/>
              </a:ext>
            </a:extLst>
          </p:cNvPr>
          <p:cNvSpPr>
            <a:spLocks noGrp="1"/>
          </p:cNvSpPr>
          <p:nvPr>
            <p:ph type="sldNum" sz="quarter" idx="21"/>
          </p:nvPr>
        </p:nvSpPr>
        <p:spPr/>
        <p:txBody>
          <a:bodyPr/>
          <a:lstStyle/>
          <a:p>
            <a:fld id="{0D46BA1D-85D8-4A66-B78C-46ED6382B9BC}" type="slidenum">
              <a:rPr lang="en-US" noProof="0" smtClean="0"/>
              <a:pPr/>
              <a:t>51</a:t>
            </a:fld>
            <a:endParaRPr lang="en-US" noProof="0" dirty="0"/>
          </a:p>
        </p:txBody>
      </p:sp>
      <p:sp>
        <p:nvSpPr>
          <p:cNvPr id="5" name="Title 4">
            <a:extLst>
              <a:ext uri="{FF2B5EF4-FFF2-40B4-BE49-F238E27FC236}">
                <a16:creationId xmlns:a16="http://schemas.microsoft.com/office/drawing/2014/main" id="{B2843AF5-43BB-4066-9332-0E0CC3AFBE0B}"/>
              </a:ext>
            </a:extLst>
          </p:cNvPr>
          <p:cNvSpPr>
            <a:spLocks noGrp="1"/>
          </p:cNvSpPr>
          <p:nvPr>
            <p:ph type="title"/>
          </p:nvPr>
        </p:nvSpPr>
        <p:spPr/>
        <p:txBody>
          <a:bodyPr/>
          <a:lstStyle/>
          <a:p>
            <a:r>
              <a:rPr lang="en-GB" dirty="0"/>
              <a:t>Threads lightweight</a:t>
            </a:r>
          </a:p>
        </p:txBody>
      </p:sp>
      <p:pic>
        <p:nvPicPr>
          <p:cNvPr id="9" name="Picture 8">
            <a:extLst>
              <a:ext uri="{FF2B5EF4-FFF2-40B4-BE49-F238E27FC236}">
                <a16:creationId xmlns:a16="http://schemas.microsoft.com/office/drawing/2014/main" id="{DFBC5AD4-47F5-412E-A876-423CE6DB3F78}"/>
              </a:ext>
            </a:extLst>
          </p:cNvPr>
          <p:cNvPicPr>
            <a:picLocks noChangeAspect="1"/>
          </p:cNvPicPr>
          <p:nvPr/>
        </p:nvPicPr>
        <p:blipFill>
          <a:blip r:embed="rId2"/>
          <a:stretch>
            <a:fillRect/>
          </a:stretch>
        </p:blipFill>
        <p:spPr>
          <a:xfrm>
            <a:off x="507935" y="1112496"/>
            <a:ext cx="6125430" cy="4896533"/>
          </a:xfrm>
          <a:prstGeom prst="rect">
            <a:avLst/>
          </a:prstGeom>
        </p:spPr>
      </p:pic>
      <p:sp>
        <p:nvSpPr>
          <p:cNvPr id="11" name="TextBox 10">
            <a:extLst>
              <a:ext uri="{FF2B5EF4-FFF2-40B4-BE49-F238E27FC236}">
                <a16:creationId xmlns:a16="http://schemas.microsoft.com/office/drawing/2014/main" id="{AF25F6AE-BB9E-4051-9A7A-6215DF8A179E}"/>
              </a:ext>
            </a:extLst>
          </p:cNvPr>
          <p:cNvSpPr txBox="1"/>
          <p:nvPr/>
        </p:nvSpPr>
        <p:spPr>
          <a:xfrm>
            <a:off x="7680176" y="1484784"/>
            <a:ext cx="4104456" cy="1077218"/>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400" dirty="0"/>
              <a:t>Inside user space but handled by a kernel thread</a:t>
            </a:r>
          </a:p>
          <a:p>
            <a:pPr marL="285750" indent="-285750">
              <a:buFont typeface="Arial" panose="020B0604020202020204" pitchFamily="34" charset="0"/>
              <a:buChar char="•"/>
            </a:pPr>
            <a:r>
              <a:rPr lang="en-GB" sz="1400" dirty="0"/>
              <a:t>Use kernel resources</a:t>
            </a:r>
          </a:p>
          <a:p>
            <a:pPr marL="285750" indent="-285750">
              <a:buFont typeface="Arial" panose="020B0604020202020204" pitchFamily="34" charset="0"/>
              <a:buChar char="•"/>
            </a:pPr>
            <a:r>
              <a:rPr lang="en-GB" sz="1400" dirty="0"/>
              <a:t>Real parallelism</a:t>
            </a:r>
          </a:p>
          <a:p>
            <a:pPr marL="285750" indent="-285750">
              <a:buFont typeface="Arial" panose="020B0604020202020204" pitchFamily="34" charset="0"/>
              <a:buChar char="•"/>
            </a:pPr>
            <a:r>
              <a:rPr lang="en-GB" sz="1400" dirty="0" err="1"/>
              <a:t>Syscall</a:t>
            </a:r>
            <a:r>
              <a:rPr lang="en-GB" sz="1400" dirty="0"/>
              <a:t> to create and kill threads</a:t>
            </a:r>
          </a:p>
        </p:txBody>
      </p:sp>
    </p:spTree>
    <p:extLst>
      <p:ext uri="{BB962C8B-B14F-4D97-AF65-F5344CB8AC3E}">
        <p14:creationId xmlns:p14="http://schemas.microsoft.com/office/powerpoint/2010/main" val="3574119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4A1314-B5E3-465D-923A-52A2A41EDF6B}"/>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D6C9E24B-6B9F-4112-83AD-95E117FC31A4}"/>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D9D89A6-BA7F-4C8C-BEAD-A82FB78C187E}"/>
              </a:ext>
            </a:extLst>
          </p:cNvPr>
          <p:cNvSpPr>
            <a:spLocks noGrp="1"/>
          </p:cNvSpPr>
          <p:nvPr>
            <p:ph type="sldNum" sz="quarter" idx="21"/>
          </p:nvPr>
        </p:nvSpPr>
        <p:spPr/>
        <p:txBody>
          <a:bodyPr/>
          <a:lstStyle/>
          <a:p>
            <a:fld id="{0D46BA1D-85D8-4A66-B78C-46ED6382B9BC}" type="slidenum">
              <a:rPr lang="en-US" noProof="0" smtClean="0"/>
              <a:pPr/>
              <a:t>52</a:t>
            </a:fld>
            <a:endParaRPr lang="en-US" noProof="0" dirty="0"/>
          </a:p>
        </p:txBody>
      </p:sp>
      <p:sp>
        <p:nvSpPr>
          <p:cNvPr id="5" name="Title 4">
            <a:extLst>
              <a:ext uri="{FF2B5EF4-FFF2-40B4-BE49-F238E27FC236}">
                <a16:creationId xmlns:a16="http://schemas.microsoft.com/office/drawing/2014/main" id="{2B667335-0C2C-45C4-BFF0-F94997528383}"/>
              </a:ext>
            </a:extLst>
          </p:cNvPr>
          <p:cNvSpPr>
            <a:spLocks noGrp="1"/>
          </p:cNvSpPr>
          <p:nvPr>
            <p:ph type="title"/>
          </p:nvPr>
        </p:nvSpPr>
        <p:spPr/>
        <p:txBody>
          <a:bodyPr/>
          <a:lstStyle/>
          <a:p>
            <a:r>
              <a:rPr lang="en-GB" dirty="0"/>
              <a:t>Mutex</a:t>
            </a:r>
          </a:p>
        </p:txBody>
      </p:sp>
      <p:pic>
        <p:nvPicPr>
          <p:cNvPr id="1026" name="Picture 2" descr="Mutexes">
            <a:extLst>
              <a:ext uri="{FF2B5EF4-FFF2-40B4-BE49-F238E27FC236}">
                <a16:creationId xmlns:a16="http://schemas.microsoft.com/office/drawing/2014/main" id="{2521358F-F69B-4C3C-BBDA-FD8AB56B9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136" y="3783493"/>
            <a:ext cx="5102635" cy="16824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1180E5-E063-4DF4-98A7-C2E933E44102}"/>
              </a:ext>
            </a:extLst>
          </p:cNvPr>
          <p:cNvSpPr txBox="1"/>
          <p:nvPr/>
        </p:nvSpPr>
        <p:spPr>
          <a:xfrm>
            <a:off x="6240016" y="1844824"/>
            <a:ext cx="5419277" cy="646331"/>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400" dirty="0"/>
              <a:t>We will need a mechanism in order to access shared resources</a:t>
            </a:r>
          </a:p>
          <a:p>
            <a:pPr marL="285750" indent="-285750">
              <a:buFont typeface="Arial" panose="020B0604020202020204" pitchFamily="34" charset="0"/>
              <a:buChar char="•"/>
            </a:pPr>
            <a:r>
              <a:rPr lang="en-GB" sz="1400" dirty="0"/>
              <a:t>Will lock a resource in order to let a process work without risks.</a:t>
            </a:r>
          </a:p>
          <a:p>
            <a:endParaRPr lang="en-GB" sz="1400" dirty="0"/>
          </a:p>
        </p:txBody>
      </p:sp>
      <p:pic>
        <p:nvPicPr>
          <p:cNvPr id="8" name="Picture 2" descr="Learn C++ Multi-Threading in 5 Minutes | by Ari Saif | HackerNoon.com |  Medium">
            <a:extLst>
              <a:ext uri="{FF2B5EF4-FFF2-40B4-BE49-F238E27FC236}">
                <a16:creationId xmlns:a16="http://schemas.microsoft.com/office/drawing/2014/main" id="{A04F8E5F-95A7-4D69-998E-7F94F6C80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618" y="1624678"/>
            <a:ext cx="4455208" cy="382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7686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E271001-0EA1-4EAE-BCF5-5A8CFC098664}" type="datetime1">
              <a:rPr lang="en-US" noProof="0" smtClean="0"/>
              <a:t>11/5/2020</a:t>
            </a:fld>
            <a:endParaRPr lang="en-US" noProof="0" dirty="0"/>
          </a:p>
        </p:txBody>
      </p:sp>
      <p:graphicFrame>
        <p:nvGraphicFramePr>
          <p:cNvPr id="7" name="Tabelle 6"/>
          <p:cNvGraphicFramePr>
            <a:graphicFrameLocks noGrp="1"/>
          </p:cNvGraphicFramePr>
          <p:nvPr/>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p:cNvPicPr>
            <a:picLocks noChangeAspect="1"/>
          </p:cNvPicPr>
          <p:nvPr/>
        </p:nvPicPr>
        <p:blipFill rotWithShape="1">
          <a:blip r:embed="rId3">
            <a:extLst>
              <a:ext uri="{28A0092B-C50C-407E-A947-70E740481C1C}">
                <a14:useLocalDpi xmlns:a14="http://schemas.microsoft.com/office/drawing/2010/main" val="0"/>
              </a:ext>
            </a:extLst>
          </a:blip>
          <a:srcRect b="25000"/>
          <a:stretch/>
        </p:blipFill>
        <p:spPr>
          <a:xfrm>
            <a:off x="4113318" y="1916832"/>
            <a:ext cx="3949361" cy="1080120"/>
          </a:xfrm>
          <a:prstGeom prst="rect">
            <a:avLst/>
          </a:prstGeom>
        </p:spPr>
      </p:pic>
      <p:sp>
        <p:nvSpPr>
          <p:cNvPr id="11" name="Inhaltsplatzhalter 5">
            <a:extLst>
              <a:ext uri="{FF2B5EF4-FFF2-40B4-BE49-F238E27FC236}">
                <a16:creationId xmlns:a16="http://schemas.microsoft.com/office/drawing/2014/main" id="{5BF0F246-E6F2-49E1-8796-D613DD8A9923}"/>
              </a:ext>
            </a:extLst>
          </p:cNvPr>
          <p:cNvSpPr txBox="1">
            <a:spLocks/>
          </p:cNvSpPr>
          <p:nvPr/>
        </p:nvSpPr>
        <p:spPr>
          <a:xfrm>
            <a:off x="7061373"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Automotive GmbH. All rights reserved.</a:t>
            </a:r>
          </a:p>
        </p:txBody>
      </p:sp>
      <p:sp>
        <p:nvSpPr>
          <p:cNvPr id="3" name="Slide Number Placeholder 2">
            <a:extLst>
              <a:ext uri="{FF2B5EF4-FFF2-40B4-BE49-F238E27FC236}">
                <a16:creationId xmlns:a16="http://schemas.microsoft.com/office/drawing/2014/main" id="{8818EB86-C785-441F-9A18-3CFBD71CF097}"/>
              </a:ext>
            </a:extLst>
          </p:cNvPr>
          <p:cNvSpPr>
            <a:spLocks noGrp="1"/>
          </p:cNvSpPr>
          <p:nvPr>
            <p:ph type="sldNum" sz="quarter" idx="21"/>
          </p:nvPr>
        </p:nvSpPr>
        <p:spPr/>
        <p:txBody>
          <a:bodyPr/>
          <a:lstStyle/>
          <a:p>
            <a:fld id="{0D46BA1D-85D8-4A66-B78C-46ED6382B9BC}" type="slidenum">
              <a:rPr lang="en-US" noProof="0" smtClean="0"/>
              <a:pPr/>
              <a:t>53</a:t>
            </a:fld>
            <a:endParaRPr lang="en-US" noProof="0" dirty="0"/>
          </a:p>
        </p:txBody>
      </p:sp>
      <p:sp>
        <p:nvSpPr>
          <p:cNvPr id="4" name="Footer Placeholder 3">
            <a:extLst>
              <a:ext uri="{FF2B5EF4-FFF2-40B4-BE49-F238E27FC236}">
                <a16:creationId xmlns:a16="http://schemas.microsoft.com/office/drawing/2014/main" id="{438255A0-13CB-4E5C-BDF9-72E2DCD54B7D}"/>
              </a:ext>
            </a:extLst>
          </p:cNvPr>
          <p:cNvSpPr>
            <a:spLocks noGrp="1"/>
          </p:cNvSpPr>
          <p:nvPr>
            <p:ph type="ftr" sz="quarter" idx="20"/>
          </p:nvPr>
        </p:nvSpPr>
        <p:spPr/>
        <p:txBody>
          <a:bodyPr/>
          <a:lstStyle/>
          <a:p>
            <a:r>
              <a:rPr lang="en-US" dirty="0" err="1"/>
              <a:t>TTTech</a:t>
            </a:r>
            <a:r>
              <a:rPr lang="en-US" dirty="0"/>
              <a:t> Auto AG – Confidential and Proprietary Information</a:t>
            </a:r>
          </a:p>
        </p:txBody>
      </p:sp>
      <p:sp>
        <p:nvSpPr>
          <p:cNvPr id="10" name="Rechteck 9"/>
          <p:cNvSpPr/>
          <p:nvPr/>
        </p:nvSpPr>
        <p:spPr>
          <a:xfrm>
            <a:off x="9696400" y="111391"/>
            <a:ext cx="2088232"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454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892BF-C44F-40BB-91C5-898CE793E9EC}"/>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E43C9AC8-99F0-42AC-8EB1-75F51D01AA8C}"/>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890566E-5AF0-441D-9E36-FA4CC766E984}"/>
              </a:ext>
            </a:extLst>
          </p:cNvPr>
          <p:cNvSpPr>
            <a:spLocks noGrp="1"/>
          </p:cNvSpPr>
          <p:nvPr>
            <p:ph type="sldNum" sz="quarter" idx="21"/>
          </p:nvPr>
        </p:nvSpPr>
        <p:spPr/>
        <p:txBody>
          <a:bodyPr/>
          <a:lstStyle/>
          <a:p>
            <a:fld id="{0D46BA1D-85D8-4A66-B78C-46ED6382B9BC}" type="slidenum">
              <a:rPr lang="en-US" noProof="0" smtClean="0"/>
              <a:pPr/>
              <a:t>6</a:t>
            </a:fld>
            <a:endParaRPr lang="en-US" noProof="0" dirty="0"/>
          </a:p>
        </p:txBody>
      </p:sp>
      <p:sp>
        <p:nvSpPr>
          <p:cNvPr id="5" name="Title 4">
            <a:extLst>
              <a:ext uri="{FF2B5EF4-FFF2-40B4-BE49-F238E27FC236}">
                <a16:creationId xmlns:a16="http://schemas.microsoft.com/office/drawing/2014/main" id="{3753B2CE-70F8-46DD-8EFF-43004F0FD9CC}"/>
              </a:ext>
            </a:extLst>
          </p:cNvPr>
          <p:cNvSpPr>
            <a:spLocks noGrp="1"/>
          </p:cNvSpPr>
          <p:nvPr>
            <p:ph type="title"/>
          </p:nvPr>
        </p:nvSpPr>
        <p:spPr/>
        <p:txBody>
          <a:bodyPr/>
          <a:lstStyle/>
          <a:p>
            <a:r>
              <a:rPr lang="en-GB" dirty="0"/>
              <a:t>Compilation process</a:t>
            </a:r>
          </a:p>
        </p:txBody>
      </p:sp>
      <p:pic>
        <p:nvPicPr>
          <p:cNvPr id="9" name="Picture 8">
            <a:extLst>
              <a:ext uri="{FF2B5EF4-FFF2-40B4-BE49-F238E27FC236}">
                <a16:creationId xmlns:a16="http://schemas.microsoft.com/office/drawing/2014/main" id="{4A34C875-FBB7-4533-AF34-C67D3557DC03}"/>
              </a:ext>
            </a:extLst>
          </p:cNvPr>
          <p:cNvPicPr>
            <a:picLocks noChangeAspect="1"/>
          </p:cNvPicPr>
          <p:nvPr/>
        </p:nvPicPr>
        <p:blipFill>
          <a:blip r:embed="rId2"/>
          <a:stretch>
            <a:fillRect/>
          </a:stretch>
        </p:blipFill>
        <p:spPr>
          <a:xfrm>
            <a:off x="105800" y="731874"/>
            <a:ext cx="4535386" cy="4569334"/>
          </a:xfrm>
          <a:prstGeom prst="rect">
            <a:avLst/>
          </a:prstGeom>
        </p:spPr>
      </p:pic>
      <p:sp>
        <p:nvSpPr>
          <p:cNvPr id="7" name="TextBox 6">
            <a:extLst>
              <a:ext uri="{FF2B5EF4-FFF2-40B4-BE49-F238E27FC236}">
                <a16:creationId xmlns:a16="http://schemas.microsoft.com/office/drawing/2014/main" id="{130EE181-0909-4391-9AD6-0DA53E7FCC68}"/>
              </a:ext>
            </a:extLst>
          </p:cNvPr>
          <p:cNvSpPr txBox="1"/>
          <p:nvPr/>
        </p:nvSpPr>
        <p:spPr>
          <a:xfrm>
            <a:off x="2783632" y="766572"/>
            <a:ext cx="4680520" cy="2282676"/>
          </a:xfrm>
          <a:prstGeom prst="rect">
            <a:avLst/>
          </a:prstGeom>
          <a:noFill/>
        </p:spPr>
        <p:txBody>
          <a:bodyPr wrap="square">
            <a:spAutoFit/>
          </a:bodyPr>
          <a:lstStyle/>
          <a:p>
            <a:pPr rtl="0">
              <a:spcBef>
                <a:spcPts val="0"/>
              </a:spcBef>
              <a:spcAft>
                <a:spcPts val="1600"/>
              </a:spcAft>
            </a:pPr>
            <a:r>
              <a:rPr lang="en-GB" sz="2000" b="0" i="0" u="none" strike="noStrike" dirty="0">
                <a:solidFill>
                  <a:srgbClr val="ADADAD"/>
                </a:solidFill>
                <a:effectLst/>
                <a:latin typeface="Arial" panose="020B0604020202020204" pitchFamily="34" charset="0"/>
              </a:rPr>
              <a:t>4 different </a:t>
            </a:r>
            <a:r>
              <a:rPr lang="en-GB" sz="2000" b="0" i="0" u="none" strike="noStrike">
                <a:solidFill>
                  <a:srgbClr val="ADADAD"/>
                </a:solidFill>
                <a:effectLst/>
                <a:latin typeface="Arial" panose="020B0604020202020204" pitchFamily="34" charset="0"/>
              </a:rPr>
              <a:t>files:</a:t>
            </a:r>
            <a:endParaRPr lang="en-GB" sz="2000" b="0">
              <a:effectLst/>
            </a:endParaRPr>
          </a:p>
          <a:p>
            <a:pPr lvl="1" fontAlgn="base">
              <a:spcAft>
                <a:spcPts val="1000"/>
              </a:spcAft>
              <a:buFont typeface="+mj-lt"/>
              <a:buAutoNum type="arabicPeriod"/>
            </a:pPr>
            <a:r>
              <a:rPr lang="en-GB" sz="2000" b="0" i="0" u="none" strike="noStrike">
                <a:solidFill>
                  <a:srgbClr val="ADADAD"/>
                </a:solidFill>
                <a:effectLst/>
                <a:latin typeface="Arial" panose="020B0604020202020204" pitchFamily="34" charset="0"/>
              </a:rPr>
              <a:t>Source code files .c</a:t>
            </a:r>
          </a:p>
          <a:p>
            <a:pPr lvl="1" fontAlgn="base">
              <a:spcAft>
                <a:spcPts val="1000"/>
              </a:spcAft>
              <a:buFont typeface="+mj-lt"/>
              <a:buAutoNum type="arabicPeriod"/>
            </a:pPr>
            <a:r>
              <a:rPr lang="en-GB" sz="2000" b="0" i="0" u="none" strike="noStrike">
                <a:solidFill>
                  <a:srgbClr val="ADADAD"/>
                </a:solidFill>
                <a:effectLst/>
                <a:latin typeface="Arial" panose="020B0604020202020204" pitchFamily="34" charset="0"/>
              </a:rPr>
              <a:t>Header </a:t>
            </a:r>
            <a:r>
              <a:rPr lang="en-GB" sz="2000" b="0" i="0" u="none" strike="noStrike" dirty="0">
                <a:solidFill>
                  <a:srgbClr val="ADADAD"/>
                </a:solidFill>
                <a:effectLst/>
                <a:latin typeface="Arial" panose="020B0604020202020204" pitchFamily="34" charset="0"/>
              </a:rPr>
              <a:t>files .h</a:t>
            </a:r>
          </a:p>
          <a:p>
            <a:pPr lvl="1" fontAlgn="base">
              <a:spcAft>
                <a:spcPts val="1000"/>
              </a:spcAft>
              <a:buFont typeface="+mj-lt"/>
              <a:buAutoNum type="arabicPeriod"/>
            </a:pPr>
            <a:r>
              <a:rPr lang="en-GB" sz="2000" b="0" i="0" u="none" strike="noStrike" dirty="0">
                <a:solidFill>
                  <a:srgbClr val="ADADAD"/>
                </a:solidFill>
                <a:effectLst/>
                <a:latin typeface="Arial" panose="020B0604020202020204" pitchFamily="34" charset="0"/>
              </a:rPr>
              <a:t>Object </a:t>
            </a:r>
            <a:r>
              <a:rPr lang="en-GB" sz="2000" b="0" i="0" u="none" strike="noStrike" dirty="0" err="1">
                <a:solidFill>
                  <a:srgbClr val="ADADAD"/>
                </a:solidFill>
                <a:effectLst/>
                <a:latin typeface="Arial" panose="020B0604020202020204" pitchFamily="34" charset="0"/>
              </a:rPr>
              <a:t>files.o</a:t>
            </a:r>
            <a:endParaRPr lang="en-GB" sz="2000" b="0" i="0" u="none" strike="noStrike" dirty="0">
              <a:solidFill>
                <a:srgbClr val="ADADAD"/>
              </a:solidFill>
              <a:effectLst/>
              <a:latin typeface="Arial" panose="020B0604020202020204" pitchFamily="34" charset="0"/>
            </a:endParaRPr>
          </a:p>
          <a:p>
            <a:pPr lvl="1" fontAlgn="base">
              <a:spcAft>
                <a:spcPts val="1000"/>
              </a:spcAft>
              <a:buFont typeface="+mj-lt"/>
              <a:buAutoNum type="arabicPeriod"/>
            </a:pPr>
            <a:r>
              <a:rPr lang="en-GB" sz="2000" b="0" i="0" u="none" strike="noStrike" dirty="0">
                <a:solidFill>
                  <a:srgbClr val="ADADAD"/>
                </a:solidFill>
                <a:effectLst/>
                <a:latin typeface="Arial" panose="020B0604020202020204" pitchFamily="34" charset="0"/>
              </a:rPr>
              <a:t>Executable </a:t>
            </a:r>
            <a:r>
              <a:rPr lang="en-GB" sz="2000" b="0" i="0" u="none" strike="noStrike">
                <a:solidFill>
                  <a:srgbClr val="ADADAD"/>
                </a:solidFill>
                <a:effectLst/>
                <a:latin typeface="Arial" panose="020B0604020202020204" pitchFamily="34" charset="0"/>
              </a:rPr>
              <a:t>binary file .</a:t>
            </a:r>
            <a:r>
              <a:rPr lang="en-GB" sz="2000" b="0" i="0" u="none" strike="noStrike" err="1">
                <a:solidFill>
                  <a:srgbClr val="ADADAD"/>
                </a:solidFill>
                <a:effectLst/>
                <a:latin typeface="Arial" panose="020B0604020202020204" pitchFamily="34" charset="0"/>
              </a:rPr>
              <a:t>axf</a:t>
            </a:r>
            <a:r>
              <a:rPr lang="en-GB" sz="2000" b="0" i="0" u="none" strike="noStrike">
                <a:solidFill>
                  <a:srgbClr val="ADADAD"/>
                </a:solidFill>
                <a:effectLst/>
                <a:latin typeface="Arial" panose="020B0604020202020204" pitchFamily="34" charset="0"/>
              </a:rPr>
              <a:t> or </a:t>
            </a:r>
            <a:r>
              <a:rPr lang="en-GB" sz="2000" b="0" i="0" u="none" strike="noStrike" dirty="0">
                <a:solidFill>
                  <a:srgbClr val="ADADAD"/>
                </a:solidFill>
                <a:effectLst/>
                <a:latin typeface="Arial" panose="020B0604020202020204" pitchFamily="34" charset="0"/>
              </a:rPr>
              <a:t>.elf</a:t>
            </a:r>
          </a:p>
        </p:txBody>
      </p:sp>
      <p:sp>
        <p:nvSpPr>
          <p:cNvPr id="6" name="TextBox 5">
            <a:extLst>
              <a:ext uri="{FF2B5EF4-FFF2-40B4-BE49-F238E27FC236}">
                <a16:creationId xmlns:a16="http://schemas.microsoft.com/office/drawing/2014/main" id="{AAD88CA9-80CE-445A-B64B-2639471ACFA0}"/>
              </a:ext>
            </a:extLst>
          </p:cNvPr>
          <p:cNvSpPr txBox="1"/>
          <p:nvPr/>
        </p:nvSpPr>
        <p:spPr>
          <a:xfrm>
            <a:off x="7680176" y="2709554"/>
            <a:ext cx="2734870" cy="400110"/>
          </a:xfrm>
          <a:prstGeom prst="rect">
            <a:avLst/>
          </a:prstGeom>
          <a:noFill/>
        </p:spPr>
        <p:txBody>
          <a:bodyPr wrap="square">
            <a:spAutoFit/>
          </a:bodyPr>
          <a:lstStyle/>
          <a:p>
            <a:pPr algn="ctr" rtl="0">
              <a:spcBef>
                <a:spcPts val="0"/>
              </a:spcBef>
              <a:spcAft>
                <a:spcPts val="1600"/>
              </a:spcAft>
            </a:pPr>
            <a:r>
              <a:rPr lang="en-GB" sz="2000">
                <a:solidFill>
                  <a:srgbClr val="ADADAD"/>
                </a:solidFill>
                <a:latin typeface="Arial" panose="020B0604020202020204" pitchFamily="34" charset="0"/>
              </a:rPr>
              <a:t>Embedded model</a:t>
            </a:r>
            <a:endParaRPr lang="en-GB" sz="2000" dirty="0">
              <a:solidFill>
                <a:srgbClr val="ADADAD"/>
              </a:solidFill>
              <a:latin typeface="Arial" panose="020B0604020202020204" pitchFamily="34" charset="0"/>
            </a:endParaRPr>
          </a:p>
        </p:txBody>
      </p:sp>
      <p:pic>
        <p:nvPicPr>
          <p:cNvPr id="1028" name="Picture 4">
            <a:hlinkClick r:id="rId3"/>
            <a:extLst>
              <a:ext uri="{FF2B5EF4-FFF2-40B4-BE49-F238E27FC236}">
                <a16:creationId xmlns:a16="http://schemas.microsoft.com/office/drawing/2014/main" id="{B960452C-3F41-4984-B7C6-9EA8D24D92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9862" y="3140968"/>
            <a:ext cx="3886200" cy="315277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921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353E0-D0F4-4F8A-AC18-CA1449DDABA4}"/>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B7427A4D-F150-4055-9871-4967FEFD650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8072B34-B2EB-4957-89C5-C64FCB99E7AF}"/>
              </a:ext>
            </a:extLst>
          </p:cNvPr>
          <p:cNvSpPr>
            <a:spLocks noGrp="1"/>
          </p:cNvSpPr>
          <p:nvPr>
            <p:ph type="sldNum" sz="quarter" idx="21"/>
          </p:nvPr>
        </p:nvSpPr>
        <p:spPr/>
        <p:txBody>
          <a:bodyPr/>
          <a:lstStyle/>
          <a:p>
            <a:fld id="{0D46BA1D-85D8-4A66-B78C-46ED6382B9BC}" type="slidenum">
              <a:rPr lang="en-US" noProof="0" smtClean="0"/>
              <a:pPr/>
              <a:t>7</a:t>
            </a:fld>
            <a:endParaRPr lang="en-US" noProof="0" dirty="0"/>
          </a:p>
        </p:txBody>
      </p:sp>
      <p:sp>
        <p:nvSpPr>
          <p:cNvPr id="5" name="Title 4">
            <a:extLst>
              <a:ext uri="{FF2B5EF4-FFF2-40B4-BE49-F238E27FC236}">
                <a16:creationId xmlns:a16="http://schemas.microsoft.com/office/drawing/2014/main" id="{97BD07C8-6FDE-4D7C-9F31-5273E23FCC32}"/>
              </a:ext>
            </a:extLst>
          </p:cNvPr>
          <p:cNvSpPr>
            <a:spLocks noGrp="1"/>
          </p:cNvSpPr>
          <p:nvPr>
            <p:ph type="title"/>
          </p:nvPr>
        </p:nvSpPr>
        <p:spPr/>
        <p:txBody>
          <a:bodyPr/>
          <a:lstStyle/>
          <a:p>
            <a:r>
              <a:rPr lang="en-GB" dirty="0" err="1"/>
              <a:t>Preprocesor</a:t>
            </a:r>
            <a:r>
              <a:rPr lang="en-GB" dirty="0"/>
              <a:t> directives</a:t>
            </a:r>
          </a:p>
        </p:txBody>
      </p:sp>
      <p:sp>
        <p:nvSpPr>
          <p:cNvPr id="7" name="TextBox 6">
            <a:extLst>
              <a:ext uri="{FF2B5EF4-FFF2-40B4-BE49-F238E27FC236}">
                <a16:creationId xmlns:a16="http://schemas.microsoft.com/office/drawing/2014/main" id="{4DA34E18-3D36-4C58-B19E-056CE1F8609D}"/>
              </a:ext>
            </a:extLst>
          </p:cNvPr>
          <p:cNvSpPr txBox="1"/>
          <p:nvPr/>
        </p:nvSpPr>
        <p:spPr>
          <a:xfrm>
            <a:off x="474736" y="1196752"/>
            <a:ext cx="3240360" cy="3216265"/>
          </a:xfrm>
          <a:prstGeom prst="rect">
            <a:avLst/>
          </a:prstGeom>
          <a:noFill/>
        </p:spPr>
        <p:txBody>
          <a:bodyPr wrap="square">
            <a:spAutoFit/>
          </a:bodyPr>
          <a:lstStyle/>
          <a:p>
            <a:pPr rtl="0">
              <a:spcBef>
                <a:spcPts val="0"/>
              </a:spcBef>
              <a:spcAft>
                <a:spcPts val="1600"/>
              </a:spcAft>
            </a:pPr>
            <a:r>
              <a:rPr lang="es-ES" sz="2400" b="0" i="0" u="none" strike="noStrike" dirty="0">
                <a:solidFill>
                  <a:srgbClr val="ADADAD"/>
                </a:solidFill>
                <a:effectLst/>
                <a:latin typeface="Arial" panose="020B0604020202020204" pitchFamily="34" charset="0"/>
              </a:rPr>
              <a:t>#define NAME [</a:t>
            </a:r>
            <a:r>
              <a:rPr lang="es-ES" sz="2400" b="0" i="0" u="none" strike="noStrike" dirty="0" err="1">
                <a:solidFill>
                  <a:srgbClr val="ADADAD"/>
                </a:solidFill>
                <a:effectLst/>
                <a:latin typeface="Arial" panose="020B0604020202020204" pitchFamily="34" charset="0"/>
              </a:rPr>
              <a:t>value</a:t>
            </a:r>
            <a:r>
              <a:rPr lang="es-ES" sz="2400" b="0" i="0" u="none" strike="noStrike" dirty="0">
                <a:solidFill>
                  <a:srgbClr val="ADADAD"/>
                </a:solidFill>
                <a:effectLst/>
                <a:latin typeface="Arial" panose="020B0604020202020204" pitchFamily="34" charset="0"/>
              </a:rPr>
              <a:t>]</a:t>
            </a:r>
          </a:p>
          <a:p>
            <a:pPr rtl="0" fontAlgn="base">
              <a:spcBef>
                <a:spcPts val="0"/>
              </a:spcBef>
              <a:spcAft>
                <a:spcPts val="0"/>
              </a:spcAft>
            </a:pPr>
            <a:r>
              <a:rPr lang="es-ES" sz="2400" b="0" i="0" u="none" strike="noStrike">
                <a:solidFill>
                  <a:srgbClr val="ADADAD"/>
                </a:solidFill>
                <a:effectLst/>
                <a:latin typeface="Arial" panose="020B0604020202020204" pitchFamily="34" charset="0"/>
              </a:rPr>
              <a:t>#include </a:t>
            </a:r>
            <a:r>
              <a:rPr lang="es-ES" sz="2400" b="0" i="0" u="none" strike="noStrike" dirty="0">
                <a:solidFill>
                  <a:srgbClr val="ADADAD"/>
                </a:solidFill>
                <a:effectLst/>
                <a:latin typeface="Arial" panose="020B0604020202020204" pitchFamily="34" charset="0"/>
              </a:rPr>
              <a:t>&lt;</a:t>
            </a:r>
            <a:r>
              <a:rPr lang="es-ES" sz="2400" b="0" i="0" u="none" strike="noStrike" dirty="0" err="1">
                <a:solidFill>
                  <a:srgbClr val="ADADAD"/>
                </a:solidFill>
                <a:effectLst/>
                <a:latin typeface="Arial" panose="020B0604020202020204" pitchFamily="34" charset="0"/>
              </a:rPr>
              <a:t>file.h</a:t>
            </a:r>
            <a:r>
              <a:rPr lang="es-ES" sz="2400" b="0" i="0" u="none" strike="noStrike" dirty="0">
                <a:solidFill>
                  <a:srgbClr val="ADADAD"/>
                </a:solidFill>
                <a:effectLst/>
                <a:latin typeface="Arial" panose="020B0604020202020204" pitchFamily="34" charset="0"/>
              </a:rPr>
              <a:t>&gt;</a:t>
            </a:r>
          </a:p>
          <a:p>
            <a:pPr rtl="0" fontAlgn="base">
              <a:spcBef>
                <a:spcPts val="0"/>
              </a:spcBef>
              <a:spcAft>
                <a:spcPts val="1000"/>
              </a:spcAft>
            </a:pPr>
            <a:r>
              <a:rPr lang="es-ES" sz="2400" b="0" i="0" u="none" strike="noStrike" dirty="0">
                <a:solidFill>
                  <a:srgbClr val="ADADAD"/>
                </a:solidFill>
                <a:effectLst/>
                <a:latin typeface="Arial" panose="020B0604020202020204" pitchFamily="34" charset="0"/>
              </a:rPr>
              <a:t>#include “</a:t>
            </a:r>
            <a:r>
              <a:rPr lang="es-ES" sz="2400" b="0" i="0" u="none" strike="noStrike" dirty="0" err="1">
                <a:solidFill>
                  <a:srgbClr val="ADADAD"/>
                </a:solidFill>
                <a:effectLst/>
                <a:latin typeface="Arial" panose="020B0604020202020204" pitchFamily="34" charset="0"/>
              </a:rPr>
              <a:t>file.h</a:t>
            </a:r>
            <a:r>
              <a:rPr lang="es-ES" sz="2400" b="0" i="0" u="none" strike="noStrike" dirty="0">
                <a:solidFill>
                  <a:srgbClr val="ADADAD"/>
                </a:solidFill>
                <a:effectLst/>
                <a:latin typeface="Arial" panose="020B0604020202020204" pitchFamily="34" charset="0"/>
              </a:rPr>
              <a:t>”</a:t>
            </a:r>
          </a:p>
          <a:p>
            <a:pPr rtl="0" fontAlgn="base">
              <a:spcBef>
                <a:spcPts val="0"/>
              </a:spcBef>
              <a:spcAft>
                <a:spcPts val="0"/>
              </a:spcAft>
            </a:pPr>
            <a:r>
              <a:rPr lang="es-ES" sz="2400" b="0" i="0" u="none" strike="noStrike" dirty="0">
                <a:solidFill>
                  <a:srgbClr val="ADADAD"/>
                </a:solidFill>
                <a:effectLst/>
                <a:latin typeface="Arial" panose="020B0604020202020204" pitchFamily="34" charset="0"/>
              </a:rPr>
              <a:t>#ifndef SIMBOL</a:t>
            </a:r>
          </a:p>
          <a:p>
            <a:pPr rtl="0" fontAlgn="base">
              <a:spcBef>
                <a:spcPts val="0"/>
              </a:spcBef>
              <a:spcAft>
                <a:spcPts val="0"/>
              </a:spcAft>
            </a:pPr>
            <a:r>
              <a:rPr lang="es-ES" sz="2400" b="0" i="0" u="none" strike="noStrike" dirty="0">
                <a:solidFill>
                  <a:srgbClr val="ADADAD"/>
                </a:solidFill>
                <a:effectLst/>
                <a:latin typeface="Arial" panose="020B0604020202020204" pitchFamily="34" charset="0"/>
              </a:rPr>
              <a:t>#define SIMBOL</a:t>
            </a:r>
          </a:p>
          <a:p>
            <a:pPr rtl="0" fontAlgn="base">
              <a:spcBef>
                <a:spcPts val="0"/>
              </a:spcBef>
              <a:spcAft>
                <a:spcPts val="1600"/>
              </a:spcAft>
            </a:pPr>
            <a:r>
              <a:rPr lang="es-ES" sz="2400" b="0" i="0" u="none" strike="noStrike" dirty="0">
                <a:solidFill>
                  <a:srgbClr val="ADADAD"/>
                </a:solidFill>
                <a:effectLst/>
                <a:latin typeface="Arial" panose="020B0604020202020204" pitchFamily="34" charset="0"/>
              </a:rPr>
              <a:t>...</a:t>
            </a:r>
          </a:p>
          <a:p>
            <a:pPr rtl="0" fontAlgn="base">
              <a:spcBef>
                <a:spcPts val="0"/>
              </a:spcBef>
              <a:spcAft>
                <a:spcPts val="1600"/>
              </a:spcAft>
            </a:pPr>
            <a:r>
              <a:rPr lang="es-ES" sz="2400" b="0" i="0" u="none" strike="noStrike" dirty="0">
                <a:solidFill>
                  <a:srgbClr val="ADADAD"/>
                </a:solidFill>
                <a:effectLst/>
                <a:latin typeface="Arial" panose="020B0604020202020204" pitchFamily="34" charset="0"/>
              </a:rPr>
              <a:t>#endif</a:t>
            </a:r>
          </a:p>
        </p:txBody>
      </p:sp>
      <p:sp>
        <p:nvSpPr>
          <p:cNvPr id="6" name="TextBox 5">
            <a:extLst>
              <a:ext uri="{FF2B5EF4-FFF2-40B4-BE49-F238E27FC236}">
                <a16:creationId xmlns:a16="http://schemas.microsoft.com/office/drawing/2014/main" id="{D9E83B61-2FFC-445E-9926-E9AC103DC0FD}"/>
              </a:ext>
            </a:extLst>
          </p:cNvPr>
          <p:cNvSpPr txBox="1"/>
          <p:nvPr/>
        </p:nvSpPr>
        <p:spPr>
          <a:xfrm>
            <a:off x="5303913" y="1340768"/>
            <a:ext cx="6372150" cy="2846933"/>
          </a:xfrm>
          <a:prstGeom prst="rect">
            <a:avLst/>
          </a:prstGeom>
          <a:noFill/>
        </p:spPr>
        <p:txBody>
          <a:bodyPr wrap="square">
            <a:spAutoFit/>
          </a:bodyPr>
          <a:lstStyle/>
          <a:p>
            <a:pPr rtl="0">
              <a:spcBef>
                <a:spcPts val="0"/>
              </a:spcBef>
              <a:spcAft>
                <a:spcPts val="600"/>
              </a:spcAft>
            </a:pPr>
            <a:r>
              <a:rPr lang="es-ES" sz="1800">
                <a:solidFill>
                  <a:srgbClr val="ADADAD"/>
                </a:solidFill>
                <a:latin typeface="Arial" panose="020B0604020202020204" pitchFamily="34" charset="0"/>
              </a:rPr>
              <a:t>S</a:t>
            </a:r>
            <a:r>
              <a:rPr lang="en-GB" sz="1800">
                <a:solidFill>
                  <a:srgbClr val="ADADAD"/>
                </a:solidFill>
                <a:latin typeface="Arial" panose="020B0604020202020204" pitchFamily="34" charset="0"/>
              </a:rPr>
              <a:t>ome of the most used libraries</a:t>
            </a:r>
            <a:r>
              <a:rPr lang="es-ES" sz="1800">
                <a:solidFill>
                  <a:srgbClr val="ADADAD"/>
                </a:solidFill>
                <a:latin typeface="Arial" panose="020B0604020202020204" pitchFamily="34" charset="0"/>
              </a:rPr>
              <a:t>:</a:t>
            </a:r>
          </a:p>
          <a:p>
            <a:pPr rtl="0">
              <a:spcBef>
                <a:spcPts val="0"/>
              </a:spcBef>
              <a:spcAft>
                <a:spcPts val="600"/>
              </a:spcAft>
            </a:pPr>
            <a:r>
              <a:rPr lang="es-ES" sz="1800">
                <a:solidFill>
                  <a:srgbClr val="ADADAD"/>
                </a:solidFill>
                <a:latin typeface="Arial" panose="020B0604020202020204" pitchFamily="34" charset="0"/>
              </a:rPr>
              <a:t>#include &lt;stdio.h&gt;	// Printf, scans, files</a:t>
            </a:r>
          </a:p>
          <a:p>
            <a:pPr rtl="0">
              <a:spcBef>
                <a:spcPts val="0"/>
              </a:spcBef>
              <a:spcAft>
                <a:spcPts val="600"/>
              </a:spcAft>
            </a:pPr>
            <a:r>
              <a:rPr lang="es-ES" sz="1800">
                <a:solidFill>
                  <a:srgbClr val="ADADAD"/>
                </a:solidFill>
                <a:latin typeface="Arial" panose="020B0604020202020204" pitchFamily="34" charset="0"/>
              </a:rPr>
              <a:t>#include &lt;string.h&gt;	// String manipulation</a:t>
            </a:r>
          </a:p>
          <a:p>
            <a:pPr rtl="0">
              <a:spcBef>
                <a:spcPts val="0"/>
              </a:spcBef>
              <a:spcAft>
                <a:spcPts val="600"/>
              </a:spcAft>
            </a:pPr>
            <a:r>
              <a:rPr lang="es-ES" sz="1800">
                <a:solidFill>
                  <a:srgbClr val="ADADAD"/>
                </a:solidFill>
                <a:latin typeface="Arial" panose="020B0604020202020204" pitchFamily="34" charset="0"/>
              </a:rPr>
              <a:t>#include &lt;stdlib.h&gt;	// Numerical conversions, random… </a:t>
            </a:r>
          </a:p>
          <a:p>
            <a:pPr rtl="0">
              <a:spcBef>
                <a:spcPts val="0"/>
              </a:spcBef>
              <a:spcAft>
                <a:spcPts val="600"/>
              </a:spcAft>
            </a:pPr>
            <a:r>
              <a:rPr lang="es-ES" sz="1800">
                <a:solidFill>
                  <a:srgbClr val="ADADAD"/>
                </a:solidFill>
                <a:latin typeface="Arial" panose="020B0604020202020204" pitchFamily="34" charset="0"/>
              </a:rPr>
              <a:t>#include &lt;math.h&gt;	// Math functions</a:t>
            </a:r>
          </a:p>
          <a:p>
            <a:pPr rtl="0">
              <a:spcBef>
                <a:spcPts val="0"/>
              </a:spcBef>
              <a:spcAft>
                <a:spcPts val="600"/>
              </a:spcAft>
            </a:pPr>
            <a:r>
              <a:rPr lang="es-ES" sz="1800">
                <a:solidFill>
                  <a:srgbClr val="ADADAD"/>
                </a:solidFill>
                <a:latin typeface="Arial" panose="020B0604020202020204" pitchFamily="34" charset="0"/>
              </a:rPr>
              <a:t>#include &lt;errno.h&gt;	// Errors, exceptions</a:t>
            </a:r>
          </a:p>
          <a:p>
            <a:pPr rtl="0">
              <a:spcBef>
                <a:spcPts val="0"/>
              </a:spcBef>
              <a:spcAft>
                <a:spcPts val="600"/>
              </a:spcAft>
            </a:pPr>
            <a:r>
              <a:rPr lang="es-ES" sz="1800">
                <a:solidFill>
                  <a:srgbClr val="ADADAD"/>
                </a:solidFill>
                <a:latin typeface="Arial" panose="020B0604020202020204" pitchFamily="34" charset="0"/>
              </a:rPr>
              <a:t>#include &lt;time.h&gt;	// Date, time</a:t>
            </a:r>
          </a:p>
          <a:p>
            <a:pPr rtl="0">
              <a:spcBef>
                <a:spcPts val="0"/>
              </a:spcBef>
              <a:spcAft>
                <a:spcPts val="600"/>
              </a:spcAft>
            </a:pPr>
            <a:r>
              <a:rPr lang="es-ES" sz="1800">
                <a:solidFill>
                  <a:srgbClr val="ADADAD"/>
                </a:solidFill>
                <a:latin typeface="Arial" panose="020B0604020202020204" pitchFamily="34" charset="0"/>
              </a:rPr>
              <a:t>#include &lt;stdint.h&gt;	// Set of integral type aliases</a:t>
            </a:r>
            <a:endParaRPr lang="es-ES" sz="1800" dirty="0">
              <a:solidFill>
                <a:srgbClr val="ADADAD"/>
              </a:solidFill>
              <a:latin typeface="Arial" panose="020B0604020202020204" pitchFamily="34" charset="0"/>
            </a:endParaRPr>
          </a:p>
        </p:txBody>
      </p:sp>
    </p:spTree>
    <p:extLst>
      <p:ext uri="{BB962C8B-B14F-4D97-AF65-F5344CB8AC3E}">
        <p14:creationId xmlns:p14="http://schemas.microsoft.com/office/powerpoint/2010/main" val="3059336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F4CB5E-12A0-45B1-AB63-B0CEA763F413}"/>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B51E9B67-BCC9-4A79-99F6-A624608F3A5D}"/>
              </a:ext>
            </a:extLst>
          </p:cNvPr>
          <p:cNvSpPr>
            <a:spLocks noGrp="1"/>
          </p:cNvSpPr>
          <p:nvPr>
            <p:ph type="ftr" sz="quarter" idx="20"/>
          </p:nvPr>
        </p:nvSpPr>
        <p:spPr/>
        <p:txBody>
          <a:bodyPr/>
          <a:lstStyle/>
          <a:p>
            <a:r>
              <a:rPr lang="en-GB" noProof="0" dirty="0" err="1"/>
              <a:t>TTTech</a:t>
            </a:r>
            <a:r>
              <a:rPr lang="en-GB" noProof="0" dirty="0"/>
              <a:t>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2C8418A-BB27-4A9E-B3E4-03B6E1780793}"/>
              </a:ext>
            </a:extLst>
          </p:cNvPr>
          <p:cNvSpPr>
            <a:spLocks noGrp="1"/>
          </p:cNvSpPr>
          <p:nvPr>
            <p:ph type="sldNum" sz="quarter" idx="21"/>
          </p:nvPr>
        </p:nvSpPr>
        <p:spPr/>
        <p:txBody>
          <a:bodyPr/>
          <a:lstStyle/>
          <a:p>
            <a:fld id="{0D46BA1D-85D8-4A66-B78C-46ED6382B9BC}" type="slidenum">
              <a:rPr lang="en-US" noProof="0" smtClean="0"/>
              <a:pPr/>
              <a:t>8</a:t>
            </a:fld>
            <a:endParaRPr lang="en-US" noProof="0" dirty="0"/>
          </a:p>
        </p:txBody>
      </p:sp>
      <p:sp>
        <p:nvSpPr>
          <p:cNvPr id="5" name="Title 4">
            <a:extLst>
              <a:ext uri="{FF2B5EF4-FFF2-40B4-BE49-F238E27FC236}">
                <a16:creationId xmlns:a16="http://schemas.microsoft.com/office/drawing/2014/main" id="{ADDD1549-CA91-4E1B-B9A4-ECCA712027F0}"/>
              </a:ext>
            </a:extLst>
          </p:cNvPr>
          <p:cNvSpPr>
            <a:spLocks noGrp="1"/>
          </p:cNvSpPr>
          <p:nvPr>
            <p:ph type="title"/>
          </p:nvPr>
        </p:nvSpPr>
        <p:spPr/>
        <p:txBody>
          <a:bodyPr/>
          <a:lstStyle/>
          <a:p>
            <a:r>
              <a:rPr lang="en-GB" dirty="0"/>
              <a:t>Datatypes</a:t>
            </a:r>
          </a:p>
        </p:txBody>
      </p:sp>
      <p:sp>
        <p:nvSpPr>
          <p:cNvPr id="7" name="TextBox 6">
            <a:extLst>
              <a:ext uri="{FF2B5EF4-FFF2-40B4-BE49-F238E27FC236}">
                <a16:creationId xmlns:a16="http://schemas.microsoft.com/office/drawing/2014/main" id="{DD4F4DE5-AA5B-4FD6-8111-8F2DCB662796}"/>
              </a:ext>
            </a:extLst>
          </p:cNvPr>
          <p:cNvSpPr txBox="1"/>
          <p:nvPr/>
        </p:nvSpPr>
        <p:spPr>
          <a:xfrm>
            <a:off x="263353" y="1268760"/>
            <a:ext cx="5734702" cy="4626908"/>
          </a:xfrm>
          <a:prstGeom prst="rect">
            <a:avLst/>
          </a:prstGeom>
          <a:noFill/>
        </p:spPr>
        <p:txBody>
          <a:bodyPr wrap="square">
            <a:spAutoFit/>
          </a:bodyPr>
          <a:lstStyle/>
          <a:p>
            <a:pPr rtl="0" fontAlgn="base">
              <a:spcBef>
                <a:spcPts val="0"/>
              </a:spcBef>
              <a:spcAft>
                <a:spcPts val="100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The</a:t>
            </a:r>
            <a:r>
              <a:rPr lang="es-ES" sz="2200" b="0" i="0" u="none" strike="noStrike" dirty="0">
                <a:solidFill>
                  <a:srgbClr val="ADADAD"/>
                </a:solidFill>
                <a:effectLst/>
                <a:latin typeface="Arial" panose="020B0604020202020204" pitchFamily="34" charset="0"/>
              </a:rPr>
              <a:t> bits </a:t>
            </a:r>
            <a:r>
              <a:rPr lang="es-ES" sz="2200" b="0" i="0" u="none" strike="noStrike" dirty="0" err="1">
                <a:solidFill>
                  <a:srgbClr val="ADADAD"/>
                </a:solidFill>
                <a:effectLst/>
                <a:latin typeface="Arial" panose="020B0604020202020204" pitchFamily="34" charset="0"/>
              </a:rPr>
              <a:t>assigned</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for</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each</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type</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will</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depend</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on</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the</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architecture</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for</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which</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you</a:t>
            </a:r>
            <a:r>
              <a:rPr lang="es-ES" sz="2200" b="0" i="0" u="none" strike="noStrike" dirty="0">
                <a:solidFill>
                  <a:srgbClr val="ADADAD"/>
                </a:solidFill>
                <a:effectLst/>
                <a:latin typeface="Arial" panose="020B0604020202020204" pitchFamily="34" charset="0"/>
              </a:rPr>
              <a:t> compile.</a:t>
            </a:r>
          </a:p>
          <a:p>
            <a:pPr rtl="0" fontAlgn="base">
              <a:spcBef>
                <a:spcPts val="0"/>
              </a:spcBef>
              <a:spcAft>
                <a:spcPts val="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Integers</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000" b="0" i="0" u="none" strike="noStrike" dirty="0" err="1">
                <a:solidFill>
                  <a:srgbClr val="ADADAD"/>
                </a:solidFill>
                <a:effectLst/>
                <a:latin typeface="Arial" panose="020B0604020202020204" pitchFamily="34" charset="0"/>
              </a:rPr>
              <a:t>Char</a:t>
            </a:r>
            <a:r>
              <a:rPr lang="es-ES" sz="2000" b="0" i="0" u="none" strike="noStrike" dirty="0">
                <a:solidFill>
                  <a:srgbClr val="ADADAD"/>
                </a:solidFill>
                <a:effectLst/>
                <a:latin typeface="Arial" panose="020B0604020202020204" pitchFamily="34" charset="0"/>
              </a:rPr>
              <a:t> 	(1 byte)</a:t>
            </a:r>
          </a:p>
          <a:p>
            <a:pPr marL="742950" lvl="1" indent="-285750" rtl="0" fontAlgn="base">
              <a:spcBef>
                <a:spcPts val="0"/>
              </a:spcBef>
              <a:spcAft>
                <a:spcPts val="0"/>
              </a:spcAft>
              <a:buFont typeface="Arial" panose="020B0604020202020204" pitchFamily="34" charset="0"/>
              <a:buChar char="•"/>
            </a:pPr>
            <a:r>
              <a:rPr lang="es-ES" sz="2000" dirty="0" err="1">
                <a:solidFill>
                  <a:srgbClr val="ADADAD"/>
                </a:solidFill>
                <a:latin typeface="Arial" panose="020B0604020202020204" pitchFamily="34" charset="0"/>
              </a:rPr>
              <a:t>Double</a:t>
            </a:r>
            <a:r>
              <a:rPr lang="es-ES" sz="2000" dirty="0">
                <a:solidFill>
                  <a:srgbClr val="ADADAD"/>
                </a:solidFill>
                <a:latin typeface="Arial" panose="020B0604020202020204" pitchFamily="34" charset="0"/>
              </a:rPr>
              <a:t> 	(8 bytes)</a:t>
            </a:r>
          </a:p>
          <a:p>
            <a:pPr marL="742950" lvl="1" indent="-285750" rtl="0" fontAlgn="base">
              <a:spcBef>
                <a:spcPts val="0"/>
              </a:spcBef>
              <a:spcAft>
                <a:spcPts val="0"/>
              </a:spcAft>
              <a:buFont typeface="Arial" panose="020B0604020202020204" pitchFamily="34" charset="0"/>
              <a:buChar char="•"/>
            </a:pPr>
            <a:r>
              <a:rPr lang="es-ES" sz="2000" b="0" i="0" u="none" strike="noStrike" dirty="0">
                <a:solidFill>
                  <a:srgbClr val="ADADAD"/>
                </a:solidFill>
                <a:effectLst/>
                <a:latin typeface="Arial" panose="020B0604020202020204" pitchFamily="34" charset="0"/>
              </a:rPr>
              <a:t>short </a:t>
            </a:r>
            <a:r>
              <a:rPr lang="es-ES" sz="2000" b="0" i="0" u="none" strike="noStrike" dirty="0" err="1">
                <a:solidFill>
                  <a:srgbClr val="ADADAD"/>
                </a:solidFill>
                <a:effectLst/>
                <a:latin typeface="Arial" panose="020B0604020202020204" pitchFamily="34" charset="0"/>
              </a:rPr>
              <a:t>int</a:t>
            </a:r>
            <a:r>
              <a:rPr lang="es-ES" sz="2000" b="0" i="0" u="none" strike="noStrike" dirty="0">
                <a:solidFill>
                  <a:srgbClr val="ADADAD"/>
                </a:solidFill>
                <a:effectLst/>
                <a:latin typeface="Arial" panose="020B0604020202020204" pitchFamily="34" charset="0"/>
              </a:rPr>
              <a:t> 	(2 bytes)</a:t>
            </a:r>
          </a:p>
          <a:p>
            <a:pPr marL="742950" lvl="1" indent="-285750" rtl="0" fontAlgn="base">
              <a:spcBef>
                <a:spcPts val="0"/>
              </a:spcBef>
              <a:spcAft>
                <a:spcPts val="0"/>
              </a:spcAft>
              <a:buFont typeface="Arial" panose="020B0604020202020204" pitchFamily="34" charset="0"/>
              <a:buChar char="•"/>
            </a:pPr>
            <a:r>
              <a:rPr lang="es-ES" sz="2000" b="0" i="0" u="none" strike="noStrike" dirty="0" err="1">
                <a:solidFill>
                  <a:srgbClr val="ADADAD"/>
                </a:solidFill>
                <a:effectLst/>
                <a:latin typeface="Arial" panose="020B0604020202020204" pitchFamily="34" charset="0"/>
              </a:rPr>
              <a:t>Int</a:t>
            </a:r>
            <a:r>
              <a:rPr lang="es-ES" sz="2000" b="0" i="0" u="none" strike="noStrike" dirty="0">
                <a:solidFill>
                  <a:srgbClr val="ADADAD"/>
                </a:solidFill>
                <a:effectLst/>
                <a:latin typeface="Arial" panose="020B0604020202020204" pitchFamily="34" charset="0"/>
              </a:rPr>
              <a:t> 		(4 bytes)</a:t>
            </a:r>
          </a:p>
          <a:p>
            <a:pPr marL="742950" lvl="1" indent="-285750" rtl="0" fontAlgn="base">
              <a:spcBef>
                <a:spcPts val="0"/>
              </a:spcBef>
              <a:spcAft>
                <a:spcPts val="1600"/>
              </a:spcAft>
              <a:buFont typeface="Arial" panose="020B0604020202020204" pitchFamily="34" charset="0"/>
              <a:buChar char="•"/>
            </a:pPr>
            <a:r>
              <a:rPr lang="es-ES" sz="2000" b="0" i="0" u="none" strike="noStrike" dirty="0" err="1">
                <a:solidFill>
                  <a:srgbClr val="ADADAD"/>
                </a:solidFill>
                <a:effectLst/>
                <a:latin typeface="Arial" panose="020B0604020202020204" pitchFamily="34" charset="0"/>
              </a:rPr>
              <a:t>long</a:t>
            </a:r>
            <a:r>
              <a:rPr lang="es-ES" sz="2000" b="0" i="0" u="none" strike="noStrike" dirty="0">
                <a:solidFill>
                  <a:srgbClr val="ADADAD"/>
                </a:solidFill>
                <a:effectLst/>
                <a:latin typeface="Arial" panose="020B0604020202020204" pitchFamily="34" charset="0"/>
              </a:rPr>
              <a:t> </a:t>
            </a:r>
            <a:r>
              <a:rPr lang="es-ES" sz="2000" b="0" i="0" u="none" strike="noStrike" dirty="0" err="1">
                <a:solidFill>
                  <a:srgbClr val="ADADAD"/>
                </a:solidFill>
                <a:effectLst/>
                <a:latin typeface="Arial" panose="020B0604020202020204" pitchFamily="34" charset="0"/>
              </a:rPr>
              <a:t>int</a:t>
            </a:r>
            <a:r>
              <a:rPr lang="es-ES" sz="2000" b="0" i="0" u="none" strike="noStrike" dirty="0">
                <a:solidFill>
                  <a:srgbClr val="ADADAD"/>
                </a:solidFill>
                <a:effectLst/>
                <a:latin typeface="Arial" panose="020B0604020202020204" pitchFamily="34" charset="0"/>
              </a:rPr>
              <a:t>	(8 bytes)</a:t>
            </a:r>
          </a:p>
          <a:p>
            <a:r>
              <a:rPr lang="es-ES" sz="1100" b="0" dirty="0">
                <a:effectLst/>
              </a:rPr>
              <a:t>*32 bits </a:t>
            </a:r>
            <a:r>
              <a:rPr lang="es-ES" sz="1100" b="0" dirty="0" err="1">
                <a:effectLst/>
              </a:rPr>
              <a:t>architecture</a:t>
            </a:r>
            <a:br>
              <a:rPr lang="es-ES" b="0" dirty="0">
                <a:effectLst/>
              </a:rPr>
            </a:br>
            <a:endParaRPr lang="es-ES" b="0" dirty="0">
              <a:effectLst/>
            </a:endParaRPr>
          </a:p>
          <a:p>
            <a:r>
              <a:rPr lang="es-ES" b="1" dirty="0" err="1"/>
              <a:t>Typedef</a:t>
            </a:r>
            <a:r>
              <a:rPr lang="es-ES" dirty="0"/>
              <a:t> </a:t>
            </a:r>
            <a:r>
              <a:rPr lang="es-ES" dirty="0" err="1"/>
              <a:t>allows</a:t>
            </a:r>
            <a:r>
              <a:rPr lang="es-ES" dirty="0"/>
              <a:t> </a:t>
            </a:r>
            <a:r>
              <a:rPr lang="es-ES" dirty="0" err="1"/>
              <a:t>you</a:t>
            </a:r>
            <a:r>
              <a:rPr lang="es-ES" dirty="0"/>
              <a:t> </a:t>
            </a:r>
            <a:r>
              <a:rPr lang="es-ES" dirty="0" err="1"/>
              <a:t>to</a:t>
            </a:r>
            <a:r>
              <a:rPr lang="es-ES" dirty="0"/>
              <a:t> define new </a:t>
            </a:r>
            <a:r>
              <a:rPr lang="es-ES" dirty="0" err="1"/>
              <a:t>datatypes</a:t>
            </a:r>
            <a:r>
              <a:rPr lang="es-ES" dirty="0"/>
              <a:t>:</a:t>
            </a:r>
            <a:br>
              <a:rPr lang="es-ES"/>
            </a:br>
            <a:r>
              <a:rPr lang="es-ES"/>
              <a:t>	typedef </a:t>
            </a:r>
            <a:r>
              <a:rPr lang="es-ES" dirty="0" err="1"/>
              <a:t>old_type</a:t>
            </a:r>
            <a:r>
              <a:rPr lang="es-ES" dirty="0"/>
              <a:t> </a:t>
            </a:r>
            <a:r>
              <a:rPr lang="es-ES" dirty="0" err="1"/>
              <a:t>new</a:t>
            </a:r>
            <a:r>
              <a:rPr lang="es-ES" err="1"/>
              <a:t>_</a:t>
            </a:r>
            <a:r>
              <a:rPr lang="es-ES"/>
              <a:t>type;</a:t>
            </a:r>
            <a:endParaRPr lang="en-GB" dirty="0"/>
          </a:p>
        </p:txBody>
      </p:sp>
      <p:graphicFrame>
        <p:nvGraphicFramePr>
          <p:cNvPr id="6" name="Table 5">
            <a:extLst>
              <a:ext uri="{FF2B5EF4-FFF2-40B4-BE49-F238E27FC236}">
                <a16:creationId xmlns:a16="http://schemas.microsoft.com/office/drawing/2014/main" id="{DEA9CAE9-EFAE-4084-BE71-190BBA47FDBF}"/>
              </a:ext>
            </a:extLst>
          </p:cNvPr>
          <p:cNvGraphicFramePr>
            <a:graphicFrameLocks noGrp="1"/>
          </p:cNvGraphicFramePr>
          <p:nvPr>
            <p:extLst>
              <p:ext uri="{D42A27DB-BD31-4B8C-83A1-F6EECF244321}">
                <p14:modId xmlns:p14="http://schemas.microsoft.com/office/powerpoint/2010/main" val="3713462116"/>
              </p:ext>
            </p:extLst>
          </p:nvPr>
        </p:nvGraphicFramePr>
        <p:xfrm>
          <a:off x="6433632" y="878907"/>
          <a:ext cx="5002707" cy="5601269"/>
        </p:xfrm>
        <a:graphic>
          <a:graphicData uri="http://schemas.openxmlformats.org/drawingml/2006/table">
            <a:tbl>
              <a:tblPr firstRow="1">
                <a:tableStyleId>{5C22544A-7EE6-4342-B048-85BDC9FD1C3A}</a:tableStyleId>
              </a:tblPr>
              <a:tblGrid>
                <a:gridCol w="758987">
                  <a:extLst>
                    <a:ext uri="{9D8B030D-6E8A-4147-A177-3AD203B41FA5}">
                      <a16:colId xmlns:a16="http://schemas.microsoft.com/office/drawing/2014/main" val="1429102696"/>
                    </a:ext>
                  </a:extLst>
                </a:gridCol>
                <a:gridCol w="648072">
                  <a:extLst>
                    <a:ext uri="{9D8B030D-6E8A-4147-A177-3AD203B41FA5}">
                      <a16:colId xmlns:a16="http://schemas.microsoft.com/office/drawing/2014/main" val="134943959"/>
                    </a:ext>
                  </a:extLst>
                </a:gridCol>
                <a:gridCol w="576064">
                  <a:extLst>
                    <a:ext uri="{9D8B030D-6E8A-4147-A177-3AD203B41FA5}">
                      <a16:colId xmlns:a16="http://schemas.microsoft.com/office/drawing/2014/main" val="1813126722"/>
                    </a:ext>
                  </a:extLst>
                </a:gridCol>
                <a:gridCol w="576064">
                  <a:extLst>
                    <a:ext uri="{9D8B030D-6E8A-4147-A177-3AD203B41FA5}">
                      <a16:colId xmlns:a16="http://schemas.microsoft.com/office/drawing/2014/main" val="3074594447"/>
                    </a:ext>
                  </a:extLst>
                </a:gridCol>
                <a:gridCol w="1512168">
                  <a:extLst>
                    <a:ext uri="{9D8B030D-6E8A-4147-A177-3AD203B41FA5}">
                      <a16:colId xmlns:a16="http://schemas.microsoft.com/office/drawing/2014/main" val="2036913800"/>
                    </a:ext>
                  </a:extLst>
                </a:gridCol>
                <a:gridCol w="931352">
                  <a:extLst>
                    <a:ext uri="{9D8B030D-6E8A-4147-A177-3AD203B41FA5}">
                      <a16:colId xmlns:a16="http://schemas.microsoft.com/office/drawing/2014/main" val="3007256789"/>
                    </a:ext>
                  </a:extLst>
                </a:gridCol>
              </a:tblGrid>
              <a:tr h="225893">
                <a:tc>
                  <a:txBody>
                    <a:bodyPr/>
                    <a:lstStyle/>
                    <a:p>
                      <a:pPr algn="ctr" fontAlgn="b"/>
                      <a:r>
                        <a:rPr lang="en-GB" sz="1100" u="none" strike="noStrike">
                          <a:effectLst/>
                        </a:rPr>
                        <a:t>Address</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Content</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Type</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marL="0" algn="ctr" defTabSz="1219170" rtl="0" eaLnBrk="1" fontAlgn="b" latinLnBrk="0" hangingPunct="1"/>
                      <a:r>
                        <a:rPr lang="es-ES" sz="1100" b="1" u="none" strike="noStrike" kern="1200">
                          <a:solidFill>
                            <a:schemeClr val="lt1"/>
                          </a:solidFill>
                          <a:effectLst/>
                          <a:latin typeface="+mn-lt"/>
                          <a:ea typeface="+mn-ea"/>
                          <a:cs typeface="+mn-cs"/>
                        </a:rPr>
                        <a:t>Size</a:t>
                      </a:r>
                      <a:endParaRPr lang="en-GB" sz="1100" b="1" u="none" strike="noStrike" kern="1200">
                        <a:solidFill>
                          <a:schemeClr val="lt1"/>
                        </a:solidFill>
                        <a:effectLst/>
                        <a:latin typeface="+mn-lt"/>
                        <a:ea typeface="+mn-ea"/>
                        <a:cs typeface="+mn-cs"/>
                      </a:endParaRPr>
                    </a:p>
                  </a:txBody>
                  <a:tcPr marL="9525" marR="9525" marT="9525" marB="0" anchor="ctr"/>
                </a:tc>
                <a:tc>
                  <a:txBody>
                    <a:bodyPr/>
                    <a:lstStyle/>
                    <a:p>
                      <a:pPr algn="ctr" fontAlgn="b"/>
                      <a:r>
                        <a:rPr lang="en-GB" sz="1100" u="none" strike="noStrike">
                          <a:effectLst/>
                        </a:rPr>
                        <a:t>Value (HEX)</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marL="0" algn="ctr" defTabSz="1219170" rtl="0" eaLnBrk="1" fontAlgn="b" latinLnBrk="0" hangingPunct="1"/>
                      <a:r>
                        <a:rPr lang="es-ES" sz="1100" b="1" u="none" strike="noStrike" kern="1200">
                          <a:solidFill>
                            <a:schemeClr val="lt1"/>
                          </a:solidFill>
                          <a:effectLst/>
                          <a:latin typeface="+mn-lt"/>
                          <a:ea typeface="+mn-ea"/>
                          <a:cs typeface="+mn-cs"/>
                        </a:rPr>
                        <a:t>Value (Dec)</a:t>
                      </a:r>
                      <a:endParaRPr lang="en-GB" sz="1100" b="1" u="none" strike="noStrike" kern="1200">
                        <a:solidFill>
                          <a:schemeClr val="lt1"/>
                        </a:solidFill>
                        <a:effectLst/>
                        <a:latin typeface="+mn-lt"/>
                        <a:ea typeface="+mn-ea"/>
                        <a:cs typeface="+mn-cs"/>
                      </a:endParaRPr>
                    </a:p>
                  </a:txBody>
                  <a:tcPr marL="9525" marR="9525" marT="9525" marB="0" anchor="ctr"/>
                </a:tc>
                <a:extLst>
                  <a:ext uri="{0D108BD9-81ED-4DB2-BD59-A6C34878D82A}">
                    <a16:rowId xmlns:a16="http://schemas.microsoft.com/office/drawing/2014/main" val="4311301"/>
                  </a:ext>
                </a:extLst>
              </a:tr>
              <a:tr h="298632">
                <a:tc>
                  <a:txBody>
                    <a:bodyPr/>
                    <a:lstStyle/>
                    <a:p>
                      <a:pPr algn="ctr" fontAlgn="b"/>
                      <a:r>
                        <a:rPr lang="en-GB" sz="1100" u="none" strike="noStrike">
                          <a:effectLst/>
                        </a:rPr>
                        <a:t>90000000</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FF</a:t>
                      </a:r>
                      <a:endParaRPr lang="en-GB" sz="1100" b="0" i="0" u="none" strike="noStrike">
                        <a:solidFill>
                          <a:srgbClr val="000000"/>
                        </a:solidFill>
                        <a:effectLst/>
                        <a:latin typeface="Calibri" panose="020F0502020204030204" pitchFamily="34" charset="0"/>
                      </a:endParaRPr>
                    </a:p>
                  </a:txBody>
                  <a:tcPr marL="9525" marR="9525" marT="9525" marB="0" anchor="ctr"/>
                </a:tc>
                <a:tc rowSpan="4">
                  <a:txBody>
                    <a:bodyPr/>
                    <a:lstStyle/>
                    <a:p>
                      <a:pPr algn="ctr" fontAlgn="ctr"/>
                      <a:r>
                        <a:rPr lang="en-GB" sz="1100" u="none" strike="noStrike">
                          <a:effectLst/>
                        </a:rPr>
                        <a:t>int</a:t>
                      </a:r>
                      <a:endParaRPr lang="en-GB" sz="1100" b="0" i="0" u="none" strike="noStrike">
                        <a:solidFill>
                          <a:srgbClr val="000000"/>
                        </a:solidFill>
                        <a:effectLst/>
                        <a:latin typeface="Calibri" panose="020F0502020204030204" pitchFamily="34" charset="0"/>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4 bytes</a:t>
                      </a:r>
                      <a:endParaRPr lang="en-GB" sz="1100" u="none" strike="noStrike" kern="1200">
                        <a:solidFill>
                          <a:schemeClr val="dk1"/>
                        </a:solidFill>
                        <a:effectLst/>
                        <a:latin typeface="+mn-lt"/>
                        <a:ea typeface="+mn-ea"/>
                        <a:cs typeface="+mn-cs"/>
                      </a:endParaRPr>
                    </a:p>
                  </a:txBody>
                  <a:tcPr marL="9525" marR="9525" marT="9525" marB="0" anchor="ctr"/>
                </a:tc>
                <a:tc rowSpan="4">
                  <a:txBody>
                    <a:bodyPr/>
                    <a:lstStyle/>
                    <a:p>
                      <a:pPr algn="ctr" fontAlgn="ctr"/>
                      <a:r>
                        <a:rPr lang="en-GB" sz="1100" u="none" strike="noStrike">
                          <a:effectLst/>
                        </a:rPr>
                        <a:t>0x000000FF</a:t>
                      </a:r>
                      <a:endParaRPr lang="en-GB" sz="1100" b="0" i="0" u="none" strike="noStrike">
                        <a:solidFill>
                          <a:srgbClr val="000000"/>
                        </a:solidFill>
                        <a:effectLst/>
                        <a:latin typeface="Calibri" panose="020F0502020204030204" pitchFamily="34" charset="0"/>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255</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777473971"/>
                  </a:ext>
                </a:extLst>
              </a:tr>
              <a:tr h="298632">
                <a:tc>
                  <a:txBody>
                    <a:bodyPr/>
                    <a:lstStyle/>
                    <a:p>
                      <a:pPr algn="ctr" fontAlgn="b"/>
                      <a:r>
                        <a:rPr lang="en-GB" sz="1100" u="none" strike="noStrike">
                          <a:effectLst/>
                        </a:rPr>
                        <a:t>90000001</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709564784"/>
                  </a:ext>
                </a:extLst>
              </a:tr>
              <a:tr h="298632">
                <a:tc>
                  <a:txBody>
                    <a:bodyPr/>
                    <a:lstStyle/>
                    <a:p>
                      <a:pPr algn="ctr" fontAlgn="b"/>
                      <a:r>
                        <a:rPr lang="en-GB" sz="1100" u="none" strike="noStrike">
                          <a:effectLst/>
                        </a:rPr>
                        <a:t>90000002</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428768421"/>
                  </a:ext>
                </a:extLst>
              </a:tr>
              <a:tr h="298632">
                <a:tc>
                  <a:txBody>
                    <a:bodyPr/>
                    <a:lstStyle/>
                    <a:p>
                      <a:pPr algn="ctr" fontAlgn="b"/>
                      <a:r>
                        <a:rPr lang="en-GB" sz="1100" u="none" strike="noStrike">
                          <a:effectLst/>
                        </a:rPr>
                        <a:t>90000003</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376969776"/>
                  </a:ext>
                </a:extLst>
              </a:tr>
              <a:tr h="298632">
                <a:tc>
                  <a:txBody>
                    <a:bodyPr/>
                    <a:lstStyle/>
                    <a:p>
                      <a:pPr algn="ctr" fontAlgn="b"/>
                      <a:r>
                        <a:rPr lang="en-GB" sz="1100" u="none" strike="noStrike">
                          <a:effectLst/>
                        </a:rPr>
                        <a:t>90000004</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FF</a:t>
                      </a:r>
                      <a:endParaRPr lang="en-GB" sz="1100" b="0" i="0" u="none" strike="noStrike">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GB" sz="1100" u="none" strike="noStrike">
                          <a:effectLst/>
                        </a:rPr>
                        <a:t>short</a:t>
                      </a:r>
                      <a:endParaRPr lang="en-GB" sz="1100" b="0" i="0" u="none" strike="noStrike">
                        <a:solidFill>
                          <a:srgbClr val="000000"/>
                        </a:solidFill>
                        <a:effectLst/>
                        <a:latin typeface="Calibri" panose="020F0502020204030204" pitchFamily="34" charset="0"/>
                      </a:endParaRPr>
                    </a:p>
                  </a:txBody>
                  <a:tcPr marL="9525" marR="9525" marT="9525" marB="0" anchor="ctr"/>
                </a:tc>
                <a:tc rowSpan="2">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2 bytes</a:t>
                      </a:r>
                      <a:endParaRPr lang="en-GB" sz="1100" u="none" strike="noStrike" kern="1200">
                        <a:solidFill>
                          <a:schemeClr val="dk1"/>
                        </a:solidFill>
                        <a:effectLst/>
                        <a:latin typeface="+mn-lt"/>
                        <a:ea typeface="+mn-ea"/>
                        <a:cs typeface="+mn-cs"/>
                      </a:endParaRPr>
                    </a:p>
                  </a:txBody>
                  <a:tcPr marL="9525" marR="9525" marT="9525" marB="0" anchor="ctr"/>
                </a:tc>
                <a:tc rowSpan="2">
                  <a:txBody>
                    <a:bodyPr/>
                    <a:lstStyle/>
                    <a:p>
                      <a:pPr algn="ctr" fontAlgn="ctr"/>
                      <a:r>
                        <a:rPr lang="en-GB" sz="1100" u="none" strike="noStrike">
                          <a:effectLst/>
                        </a:rPr>
                        <a:t>0x01FF</a:t>
                      </a:r>
                      <a:endParaRPr lang="en-GB" sz="1100" b="0" i="0" u="none" strike="noStrike">
                        <a:solidFill>
                          <a:srgbClr val="000000"/>
                        </a:solidFill>
                        <a:effectLst/>
                        <a:latin typeface="Calibri" panose="020F0502020204030204" pitchFamily="34" charset="0"/>
                      </a:endParaRPr>
                    </a:p>
                  </a:txBody>
                  <a:tcPr marL="9525" marR="9525" marT="9525" marB="0" anchor="ctr"/>
                </a:tc>
                <a:tc rowSpan="2">
                  <a:txBody>
                    <a:bodyPr/>
                    <a:lstStyle/>
                    <a:p>
                      <a:pPr marL="0" algn="ctr" defTabSz="1219170" rtl="0" eaLnBrk="1" fontAlgn="ctr" latinLnBrk="0" hangingPunct="1"/>
                      <a:r>
                        <a:rPr lang="en-GB" sz="1100" u="none" strike="noStrike">
                          <a:effectLst/>
                        </a:rPr>
                        <a:t>511</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465645288"/>
                  </a:ext>
                </a:extLst>
              </a:tr>
              <a:tr h="298632">
                <a:tc>
                  <a:txBody>
                    <a:bodyPr/>
                    <a:lstStyle/>
                    <a:p>
                      <a:pPr algn="ctr" fontAlgn="b"/>
                      <a:r>
                        <a:rPr lang="en-GB" sz="1100" u="none" strike="noStrike">
                          <a:effectLst/>
                        </a:rPr>
                        <a:t>90000005</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01</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119450975"/>
                  </a:ext>
                </a:extLst>
              </a:tr>
              <a:tr h="298632">
                <a:tc>
                  <a:txBody>
                    <a:bodyPr/>
                    <a:lstStyle/>
                    <a:p>
                      <a:pPr algn="ctr" fontAlgn="b"/>
                      <a:r>
                        <a:rPr lang="en-GB" sz="1100" u="none" strike="noStrike">
                          <a:effectLst/>
                        </a:rPr>
                        <a:t>90000006</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rowSpan="8">
                  <a:txBody>
                    <a:bodyPr/>
                    <a:lstStyle/>
                    <a:p>
                      <a:pPr algn="ctr" fontAlgn="ctr"/>
                      <a:r>
                        <a:rPr lang="en-GB" sz="1100" u="none" strike="noStrike">
                          <a:effectLst/>
                        </a:rPr>
                        <a:t>double</a:t>
                      </a:r>
                      <a:endParaRPr lang="en-GB" sz="1100" b="0" i="0" u="none" strike="noStrike">
                        <a:solidFill>
                          <a:srgbClr val="000000"/>
                        </a:solidFill>
                        <a:effectLst/>
                        <a:latin typeface="Calibri" panose="020F0502020204030204" pitchFamily="34" charset="0"/>
                      </a:endParaRPr>
                    </a:p>
                  </a:txBody>
                  <a:tcPr marL="9525" marR="9525" marT="9525" marB="0" anchor="ctr"/>
                </a:tc>
                <a:tc rowSpan="8">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8 bytes</a:t>
                      </a:r>
                      <a:endParaRPr lang="en-GB" sz="1100" u="none" strike="noStrike" kern="1200">
                        <a:solidFill>
                          <a:schemeClr val="dk1"/>
                        </a:solidFill>
                        <a:effectLst/>
                        <a:latin typeface="+mn-lt"/>
                        <a:ea typeface="+mn-ea"/>
                        <a:cs typeface="+mn-cs"/>
                      </a:endParaRPr>
                    </a:p>
                  </a:txBody>
                  <a:tcPr marL="9525" marR="9525" marT="9525" marB="0" anchor="ctr"/>
                </a:tc>
                <a:tc rowSpan="8">
                  <a:txBody>
                    <a:bodyPr/>
                    <a:lstStyle/>
                    <a:p>
                      <a:pPr algn="ctr" fontAlgn="ctr"/>
                      <a:r>
                        <a:rPr lang="en-GB" sz="1100" u="none" strike="noStrike">
                          <a:effectLst/>
                        </a:rPr>
                        <a:t>0x3F88000000000000</a:t>
                      </a:r>
                      <a:endParaRPr lang="en-GB" sz="1100" b="0" i="0" u="none" strike="noStrike">
                        <a:solidFill>
                          <a:srgbClr val="000000"/>
                        </a:solidFill>
                        <a:effectLst/>
                        <a:latin typeface="Calibri" panose="020F0502020204030204" pitchFamily="34" charset="0"/>
                      </a:endParaRPr>
                    </a:p>
                  </a:txBody>
                  <a:tcPr marL="9525" marR="9525" marT="9525" marB="0" anchor="ctr"/>
                </a:tc>
                <a:tc rowSpan="8">
                  <a:txBody>
                    <a:bodyPr/>
                    <a:lstStyle/>
                    <a:p>
                      <a:pPr marL="0" algn="ctr" defTabSz="1219170" rtl="0" eaLnBrk="1" fontAlgn="ctr" latinLnBrk="0" hangingPunct="1"/>
                      <a:r>
                        <a:rPr lang="en-GB" sz="1100" u="none" strike="noStrike">
                          <a:effectLst/>
                        </a:rPr>
                        <a:t>1.171875e-2</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712320280"/>
                  </a:ext>
                </a:extLst>
              </a:tr>
              <a:tr h="298632">
                <a:tc>
                  <a:txBody>
                    <a:bodyPr/>
                    <a:lstStyle/>
                    <a:p>
                      <a:pPr algn="ctr" fontAlgn="b"/>
                      <a:r>
                        <a:rPr lang="en-GB" sz="1100" u="none" strike="noStrike">
                          <a:effectLst/>
                        </a:rPr>
                        <a:t>90000007</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774809274"/>
                  </a:ext>
                </a:extLst>
              </a:tr>
              <a:tr h="298632">
                <a:tc>
                  <a:txBody>
                    <a:bodyPr/>
                    <a:lstStyle/>
                    <a:p>
                      <a:pPr algn="ctr" fontAlgn="b"/>
                      <a:r>
                        <a:rPr lang="en-GB" sz="1100" u="none" strike="noStrike">
                          <a:effectLst/>
                        </a:rPr>
                        <a:t>90000008</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506797913"/>
                  </a:ext>
                </a:extLst>
              </a:tr>
              <a:tr h="298632">
                <a:tc>
                  <a:txBody>
                    <a:bodyPr/>
                    <a:lstStyle/>
                    <a:p>
                      <a:pPr algn="ctr" fontAlgn="b"/>
                      <a:r>
                        <a:rPr lang="en-GB" sz="1100" u="none" strike="noStrike">
                          <a:effectLst/>
                        </a:rPr>
                        <a:t>90000009</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631480632"/>
                  </a:ext>
                </a:extLst>
              </a:tr>
              <a:tr h="298632">
                <a:tc>
                  <a:txBody>
                    <a:bodyPr/>
                    <a:lstStyle/>
                    <a:p>
                      <a:pPr algn="ctr" fontAlgn="b"/>
                      <a:r>
                        <a:rPr lang="en-GB" sz="1100" u="none" strike="noStrike">
                          <a:effectLst/>
                        </a:rPr>
                        <a:t>9000000A</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140859209"/>
                  </a:ext>
                </a:extLst>
              </a:tr>
              <a:tr h="298632">
                <a:tc>
                  <a:txBody>
                    <a:bodyPr/>
                    <a:lstStyle/>
                    <a:p>
                      <a:pPr algn="ctr" fontAlgn="b"/>
                      <a:r>
                        <a:rPr lang="en-GB" sz="1100" u="none" strike="noStrike">
                          <a:effectLst/>
                        </a:rPr>
                        <a:t>9000000B</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459523941"/>
                  </a:ext>
                </a:extLst>
              </a:tr>
              <a:tr h="298632">
                <a:tc>
                  <a:txBody>
                    <a:bodyPr/>
                    <a:lstStyle/>
                    <a:p>
                      <a:pPr algn="ctr" fontAlgn="b"/>
                      <a:r>
                        <a:rPr lang="en-GB" sz="1100" u="none" strike="noStrike">
                          <a:effectLst/>
                        </a:rPr>
                        <a:t>9000000C</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88</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532273118"/>
                  </a:ext>
                </a:extLst>
              </a:tr>
              <a:tr h="298632">
                <a:tc>
                  <a:txBody>
                    <a:bodyPr/>
                    <a:lstStyle/>
                    <a:p>
                      <a:pPr algn="ctr" fontAlgn="b"/>
                      <a:r>
                        <a:rPr lang="en-GB" sz="1100" u="none" strike="noStrike">
                          <a:effectLst/>
                        </a:rPr>
                        <a:t>9000000D</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3F</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521102343"/>
                  </a:ext>
                </a:extLst>
              </a:tr>
              <a:tr h="298632">
                <a:tc>
                  <a:txBody>
                    <a:bodyPr/>
                    <a:lstStyle/>
                    <a:p>
                      <a:pPr algn="ctr" fontAlgn="b"/>
                      <a:r>
                        <a:rPr lang="en-GB" sz="1100" u="none" strike="noStrike">
                          <a:effectLst/>
                        </a:rPr>
                        <a:t>9000000E</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rowSpan="4">
                  <a:txBody>
                    <a:bodyPr/>
                    <a:lstStyle/>
                    <a:p>
                      <a:pPr algn="ctr" fontAlgn="ctr"/>
                      <a:r>
                        <a:rPr lang="en-GB" sz="1100" u="none" strike="noStrike">
                          <a:effectLst/>
                        </a:rPr>
                        <a:t>int *</a:t>
                      </a:r>
                      <a:endParaRPr lang="en-GB" sz="1100" b="0" i="0" u="none" strike="noStrike">
                        <a:solidFill>
                          <a:srgbClr val="000000"/>
                        </a:solidFill>
                        <a:effectLst/>
                        <a:latin typeface="Calibri" panose="020F0502020204030204" pitchFamily="34" charset="0"/>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4 bytes</a:t>
                      </a:r>
                      <a:endParaRPr lang="en-GB" sz="1100" u="none" strike="noStrike" kern="1200">
                        <a:solidFill>
                          <a:schemeClr val="dk1"/>
                        </a:solidFill>
                        <a:effectLst/>
                        <a:latin typeface="+mn-lt"/>
                        <a:ea typeface="+mn-ea"/>
                        <a:cs typeface="+mn-cs"/>
                      </a:endParaRPr>
                    </a:p>
                  </a:txBody>
                  <a:tcPr marL="9525" marR="9525" marT="9525" marB="0" anchor="ctr"/>
                </a:tc>
                <a:tc rowSpan="4">
                  <a:txBody>
                    <a:bodyPr/>
                    <a:lstStyle/>
                    <a:p>
                      <a:pPr algn="ctr" fontAlgn="ctr"/>
                      <a:r>
                        <a:rPr lang="en-GB" sz="1100" u="none" strike="noStrike" dirty="0">
                          <a:effectLst/>
                        </a:rPr>
                        <a:t>90000000</a:t>
                      </a:r>
                      <a:endParaRPr lang="en-GB" sz="1100" b="0" i="0" u="none" strike="noStrike" dirty="0">
                        <a:solidFill>
                          <a:srgbClr val="000000"/>
                        </a:solidFill>
                        <a:effectLst/>
                        <a:latin typeface="Calibri" panose="020F0502020204030204" pitchFamily="34" charset="0"/>
                      </a:endParaRPr>
                    </a:p>
                  </a:txBody>
                  <a:tcPr marL="9525" marR="9525" marT="9525" marB="0" anchor="ctr"/>
                </a:tc>
                <a:tc rowSpan="4">
                  <a:txBody>
                    <a:bodyPr/>
                    <a:lstStyle/>
                    <a:p>
                      <a:pPr marL="0" algn="ctr" defTabSz="1219170" rtl="0" eaLnBrk="1" fontAlgn="ctr" latinLnBrk="0" hangingPunct="1"/>
                      <a:r>
                        <a:rPr lang="en-GB" sz="1100" u="none" strike="noStrike" kern="1200">
                          <a:solidFill>
                            <a:schemeClr val="dk1"/>
                          </a:solidFill>
                          <a:effectLst/>
                          <a:latin typeface="+mn-lt"/>
                          <a:ea typeface="+mn-ea"/>
                          <a:cs typeface="+mn-cs"/>
                        </a:rPr>
                        <a:t>2415919104</a:t>
                      </a:r>
                      <a:endParaRPr lang="en-GB" sz="11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972066007"/>
                  </a:ext>
                </a:extLst>
              </a:tr>
              <a:tr h="298632">
                <a:tc>
                  <a:txBody>
                    <a:bodyPr/>
                    <a:lstStyle/>
                    <a:p>
                      <a:pPr algn="ctr" fontAlgn="b"/>
                      <a:r>
                        <a:rPr lang="en-GB" sz="1100" u="none" strike="noStrike">
                          <a:effectLst/>
                        </a:rPr>
                        <a:t>9000000F</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1929116996"/>
                  </a:ext>
                </a:extLst>
              </a:tr>
              <a:tr h="298632">
                <a:tc>
                  <a:txBody>
                    <a:bodyPr/>
                    <a:lstStyle/>
                    <a:p>
                      <a:pPr algn="ctr" fontAlgn="b"/>
                      <a:r>
                        <a:rPr lang="en-GB" sz="1100" u="none" strike="noStrike">
                          <a:effectLst/>
                        </a:rPr>
                        <a:t>90000010</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300072262"/>
                  </a:ext>
                </a:extLst>
              </a:tr>
              <a:tr h="298632">
                <a:tc>
                  <a:txBody>
                    <a:bodyPr/>
                    <a:lstStyle/>
                    <a:p>
                      <a:pPr algn="ctr" fontAlgn="b"/>
                      <a:r>
                        <a:rPr lang="en-GB" sz="1100" u="none" strike="noStrike">
                          <a:effectLst/>
                        </a:rPr>
                        <a:t>90000011</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dirty="0">
                          <a:effectLst/>
                        </a:rPr>
                        <a:t>90</a:t>
                      </a: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190153810"/>
                  </a:ext>
                </a:extLst>
              </a:tr>
            </a:tbl>
          </a:graphicData>
        </a:graphic>
      </p:graphicFrame>
    </p:spTree>
    <p:extLst>
      <p:ext uri="{BB962C8B-B14F-4D97-AF65-F5344CB8AC3E}">
        <p14:creationId xmlns:p14="http://schemas.microsoft.com/office/powerpoint/2010/main" val="4163773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EC2AD-9B14-4878-824D-B3D633F3CA6F}"/>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69A8191F-84E6-405F-A9B5-94CA9E64694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7F347CB-DE95-434E-BD0D-DD5C6EC19A8E}"/>
              </a:ext>
            </a:extLst>
          </p:cNvPr>
          <p:cNvSpPr>
            <a:spLocks noGrp="1"/>
          </p:cNvSpPr>
          <p:nvPr>
            <p:ph type="sldNum" sz="quarter" idx="21"/>
          </p:nvPr>
        </p:nvSpPr>
        <p:spPr/>
        <p:txBody>
          <a:bodyPr/>
          <a:lstStyle/>
          <a:p>
            <a:fld id="{0D46BA1D-85D8-4A66-B78C-46ED6382B9BC}" type="slidenum">
              <a:rPr lang="en-US" noProof="0" smtClean="0"/>
              <a:pPr/>
              <a:t>9</a:t>
            </a:fld>
            <a:endParaRPr lang="en-US" noProof="0" dirty="0"/>
          </a:p>
        </p:txBody>
      </p:sp>
      <p:sp>
        <p:nvSpPr>
          <p:cNvPr id="5" name="Title 4">
            <a:extLst>
              <a:ext uri="{FF2B5EF4-FFF2-40B4-BE49-F238E27FC236}">
                <a16:creationId xmlns:a16="http://schemas.microsoft.com/office/drawing/2014/main" id="{38104B85-AEFC-4B7E-A067-E92A453D2DFD}"/>
              </a:ext>
            </a:extLst>
          </p:cNvPr>
          <p:cNvSpPr>
            <a:spLocks noGrp="1"/>
          </p:cNvSpPr>
          <p:nvPr>
            <p:ph type="title"/>
          </p:nvPr>
        </p:nvSpPr>
        <p:spPr/>
        <p:txBody>
          <a:bodyPr/>
          <a:lstStyle/>
          <a:p>
            <a:r>
              <a:rPr lang="en-GB" dirty="0"/>
              <a:t>Standard datatypes</a:t>
            </a:r>
          </a:p>
        </p:txBody>
      </p:sp>
      <p:sp>
        <p:nvSpPr>
          <p:cNvPr id="7" name="TextBox 6">
            <a:extLst>
              <a:ext uri="{FF2B5EF4-FFF2-40B4-BE49-F238E27FC236}">
                <a16:creationId xmlns:a16="http://schemas.microsoft.com/office/drawing/2014/main" id="{43A109DA-4337-492C-BC6F-BF99A63662E1}"/>
              </a:ext>
            </a:extLst>
          </p:cNvPr>
          <p:cNvSpPr txBox="1"/>
          <p:nvPr/>
        </p:nvSpPr>
        <p:spPr>
          <a:xfrm>
            <a:off x="507934" y="908720"/>
            <a:ext cx="8684409" cy="3826689"/>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GB" sz="2200" b="1" i="0" u="none" strike="noStrike" dirty="0">
                <a:solidFill>
                  <a:srgbClr val="ADADAD"/>
                </a:solidFill>
                <a:effectLst/>
                <a:latin typeface="Arial" panose="020B0604020202020204" pitchFamily="34" charset="0"/>
              </a:rPr>
              <a:t>#include&lt;stdint.h&gt;</a:t>
            </a:r>
          </a:p>
          <a:p>
            <a:pPr marL="742950" lvl="1" indent="-285750" algn="just" rtl="0" fontAlgn="base">
              <a:spcBef>
                <a:spcPts val="0"/>
              </a:spcBef>
              <a:spcAft>
                <a:spcPts val="0"/>
              </a:spcAft>
              <a:buFont typeface="Arial" panose="020B0604020202020204" pitchFamily="34" charset="0"/>
              <a:buChar char="•"/>
            </a:pPr>
            <a:r>
              <a:rPr lang="en-GB" sz="2200" b="0" i="0" u="none" strike="noStrike" dirty="0">
                <a:solidFill>
                  <a:srgbClr val="ADADAD"/>
                </a:solidFill>
                <a:effectLst/>
                <a:latin typeface="Arial" panose="020B0604020202020204" pitchFamily="34" charset="0"/>
              </a:rPr>
              <a:t>Same size datatypes independent from the architecture.</a:t>
            </a:r>
          </a:p>
          <a:p>
            <a:pPr marL="742950" lvl="1" indent="-285750" algn="just" rtl="0" fontAlgn="base">
              <a:spcBef>
                <a:spcPts val="0"/>
              </a:spcBef>
              <a:spcAft>
                <a:spcPts val="0"/>
              </a:spcAft>
              <a:buFont typeface="Arial" panose="020B0604020202020204" pitchFamily="34" charset="0"/>
              <a:buChar char="•"/>
            </a:pPr>
            <a:r>
              <a:rPr lang="en-GB" sz="2200" b="0" i="0" u="none" strike="noStrike" dirty="0">
                <a:solidFill>
                  <a:srgbClr val="ADADAD"/>
                </a:solidFill>
                <a:effectLst/>
                <a:latin typeface="Arial" panose="020B0604020202020204" pitchFamily="34" charset="0"/>
              </a:rPr>
              <a:t>uint8_t, uint16_t, uint32_t, uint64_t (unsigned).</a:t>
            </a:r>
          </a:p>
          <a:p>
            <a:pPr marL="742950" lvl="1" indent="-285750" algn="just" rtl="0" fontAlgn="base">
              <a:spcBef>
                <a:spcPts val="0"/>
              </a:spcBef>
              <a:spcAft>
                <a:spcPts val="1000"/>
              </a:spcAft>
              <a:buFont typeface="Arial" panose="020B0604020202020204" pitchFamily="34" charset="0"/>
              <a:buChar char="•"/>
            </a:pPr>
            <a:r>
              <a:rPr lang="en-GB" sz="2200" b="0" i="0" u="none" strike="noStrike" dirty="0">
                <a:solidFill>
                  <a:srgbClr val="ADADAD"/>
                </a:solidFill>
                <a:effectLst/>
                <a:latin typeface="Arial" panose="020B0604020202020204" pitchFamily="34" charset="0"/>
              </a:rPr>
              <a:t>int8_t, int16_t, int32_t, int64_t (signed).</a:t>
            </a:r>
          </a:p>
          <a:p>
            <a:pPr algn="just" rtl="0" fontAlgn="base">
              <a:spcBef>
                <a:spcPts val="0"/>
              </a:spcBef>
              <a:spcAft>
                <a:spcPts val="0"/>
              </a:spcAft>
              <a:buFont typeface="Arial" panose="020B0604020202020204" pitchFamily="34" charset="0"/>
              <a:buChar char="•"/>
            </a:pPr>
            <a:r>
              <a:rPr lang="en-GB" sz="2200" b="1" i="0" u="none" strike="noStrike" dirty="0">
                <a:solidFill>
                  <a:srgbClr val="ADADAD"/>
                </a:solidFill>
                <a:effectLst/>
                <a:latin typeface="Arial" panose="020B0604020202020204" pitchFamily="34" charset="0"/>
              </a:rPr>
              <a:t>#include&lt;stdbool.h&gt;</a:t>
            </a:r>
          </a:p>
          <a:p>
            <a:pPr marL="742950" lvl="1" indent="-285750" algn="just" rtl="0" fontAlgn="base">
              <a:spcBef>
                <a:spcPts val="0"/>
              </a:spcBef>
              <a:spcAft>
                <a:spcPts val="0"/>
              </a:spcAft>
              <a:buFont typeface="Arial" panose="020B0604020202020204" pitchFamily="34" charset="0"/>
              <a:buChar char="•"/>
            </a:pPr>
            <a:r>
              <a:rPr lang="en-GB" sz="2200" b="0" i="0" u="none" strike="noStrike" dirty="0">
                <a:solidFill>
                  <a:srgbClr val="ADADAD"/>
                </a:solidFill>
                <a:effectLst/>
                <a:latin typeface="Arial" panose="020B0604020202020204" pitchFamily="34" charset="0"/>
              </a:rPr>
              <a:t>Boolean type</a:t>
            </a:r>
          </a:p>
          <a:p>
            <a:pPr marL="742950" lvl="1" indent="-285750" algn="just" rtl="0" fontAlgn="base">
              <a:spcBef>
                <a:spcPts val="0"/>
              </a:spcBef>
              <a:spcAft>
                <a:spcPts val="1000"/>
              </a:spcAft>
              <a:buFont typeface="Arial" panose="020B0604020202020204" pitchFamily="34" charset="0"/>
              <a:buChar char="•"/>
            </a:pPr>
            <a:r>
              <a:rPr lang="en-GB" sz="2200" b="0" i="0" u="none" strike="noStrike" dirty="0" err="1">
                <a:solidFill>
                  <a:srgbClr val="ADADAD"/>
                </a:solidFill>
                <a:effectLst/>
                <a:latin typeface="Arial" panose="020B0604020202020204" pitchFamily="34" charset="0"/>
              </a:rPr>
              <a:t>bool_t</a:t>
            </a:r>
            <a:endParaRPr lang="en-GB" sz="2200" b="0" i="0" u="none" strike="noStrike" dirty="0">
              <a:solidFill>
                <a:srgbClr val="ADADAD"/>
              </a:solidFill>
              <a:effectLst/>
              <a:latin typeface="Arial" panose="020B0604020202020204" pitchFamily="34" charset="0"/>
            </a:endParaRPr>
          </a:p>
          <a:p>
            <a:br>
              <a:rPr lang="en-GB" b="0" dirty="0">
                <a:effectLst/>
              </a:rPr>
            </a:br>
            <a:br>
              <a:rPr lang="en-GB" b="0" dirty="0">
                <a:effectLst/>
              </a:rPr>
            </a:br>
            <a:endParaRPr lang="en-GB" dirty="0"/>
          </a:p>
        </p:txBody>
      </p:sp>
      <p:pic>
        <p:nvPicPr>
          <p:cNvPr id="9" name="Picture 8">
            <a:extLst>
              <a:ext uri="{FF2B5EF4-FFF2-40B4-BE49-F238E27FC236}">
                <a16:creationId xmlns:a16="http://schemas.microsoft.com/office/drawing/2014/main" id="{C020F56E-EDCE-4022-ACA3-44D11084EC2B}"/>
              </a:ext>
            </a:extLst>
          </p:cNvPr>
          <p:cNvPicPr>
            <a:picLocks noChangeAspect="1"/>
          </p:cNvPicPr>
          <p:nvPr/>
        </p:nvPicPr>
        <p:blipFill>
          <a:blip r:embed="rId2"/>
          <a:stretch>
            <a:fillRect/>
          </a:stretch>
        </p:blipFill>
        <p:spPr>
          <a:xfrm>
            <a:off x="2552424" y="3869712"/>
            <a:ext cx="6639919" cy="2043884"/>
          </a:xfrm>
          <a:prstGeom prst="rect">
            <a:avLst/>
          </a:prstGeom>
        </p:spPr>
      </p:pic>
    </p:spTree>
    <p:extLst>
      <p:ext uri="{BB962C8B-B14F-4D97-AF65-F5344CB8AC3E}">
        <p14:creationId xmlns:p14="http://schemas.microsoft.com/office/powerpoint/2010/main" val="4036512407"/>
      </p:ext>
    </p:extLst>
  </p:cSld>
  <p:clrMapOvr>
    <a:masterClrMapping/>
  </p:clrMapOvr>
</p:sld>
</file>

<file path=ppt/theme/theme1.xml><?xml version="1.0" encoding="utf-8"?>
<a:theme xmlns:a="http://schemas.openxmlformats.org/drawingml/2006/main" name="TTTech">
  <a:themeElements>
    <a:clrScheme name="Auto">
      <a:dk1>
        <a:srgbClr val="000000"/>
      </a:dk1>
      <a:lt1>
        <a:srgbClr val="FFFFFF"/>
      </a:lt1>
      <a:dk2>
        <a:srgbClr val="414141"/>
      </a:dk2>
      <a:lt2>
        <a:srgbClr val="D8D8D8"/>
      </a:lt2>
      <a:accent1>
        <a:srgbClr val="0093D0"/>
      </a:accent1>
      <a:accent2>
        <a:srgbClr val="FF6100"/>
      </a:accent2>
      <a:accent3>
        <a:srgbClr val="F7A600"/>
      </a:accent3>
      <a:accent4>
        <a:srgbClr val="5F366F"/>
      </a:accent4>
      <a:accent5>
        <a:srgbClr val="B388C5"/>
      </a:accent5>
      <a:accent6>
        <a:srgbClr val="3DB384"/>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TTTech-Auto_PowerPoint_Template_v2-1-0.potx" id="{238BAF5D-7539-4497-A7EE-B5E2DA23B23A}" vid="{2DBC707A-3784-495B-AC56-9FC29EB87DE0}"/>
    </a:ext>
  </a:extLst>
</a:theme>
</file>

<file path=ppt/theme/theme2.xml><?xml version="1.0" encoding="utf-8"?>
<a:theme xmlns:a="http://schemas.openxmlformats.org/drawingml/2006/main" name="1_TTTech">
  <a:themeElements>
    <a:clrScheme name="TTTech">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TTTech-Automotive_Template_v1-0-0.potx" id="{16511078-0CD9-4438-9A52-CE392A538B78}" vid="{FEBCFDD0-5EDB-4624-8686-51B5392E69E3}"/>
    </a:ext>
  </a:extLst>
</a:theme>
</file>

<file path=ppt/theme/theme3.xml><?xml version="1.0" encoding="utf-8"?>
<a:theme xmlns:a="http://schemas.openxmlformats.org/drawingml/2006/main" name="171024_TTTECH_PPT_Master_Vs2">
  <a:themeElements>
    <a:clrScheme name="tttech2018">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marL="0" algn="l">
          <a:defRPr sz="1600" dirty="0"/>
        </a:defPPr>
      </a:lstStyle>
    </a:spDef>
    <a:txDef>
      <a:spPr/>
      <a:bodyPr vert="horz" lIns="0" tIns="0" rIns="0" bIns="0" rtlCol="0">
        <a:spAutoFit/>
      </a:bodyPr>
      <a:lstStyle>
        <a:defPPr>
          <a:defRPr sz="1400" dirty="0" smtClean="0"/>
        </a:defPPr>
      </a:lstStyle>
    </a:txDef>
  </a:objectDefaults>
  <a:extraClrSchemeLst/>
</a:theme>
</file>

<file path=ppt/theme/theme4.xml><?xml version="1.0" encoding="utf-8"?>
<a:theme xmlns:a="http://schemas.openxmlformats.org/drawingml/2006/main" name="2_TTTech">
  <a:themeElements>
    <a:clrScheme name="TTTech">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Presentation2" id="{C48950EA-7B9F-49FD-B6A2-D0EFDBDFA5E4}" vid="{1058D40D-8C35-4B5E-AB0E-59A3DB12472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TTTech-Auto_PowerPoint_Template_v2-1-0</Template>
  <TotalTime>0</TotalTime>
  <Words>5203</Words>
  <Application>Microsoft Office PowerPoint</Application>
  <PresentationFormat>Widescreen</PresentationFormat>
  <Paragraphs>833</Paragraphs>
  <Slides>53</Slides>
  <Notes>3</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53</vt:i4>
      </vt:variant>
    </vt:vector>
  </HeadingPairs>
  <TitlesOfParts>
    <vt:vector size="64" baseType="lpstr">
      <vt:lpstr>Arial</vt:lpstr>
      <vt:lpstr>Calibri</vt:lpstr>
      <vt:lpstr>Consolas</vt:lpstr>
      <vt:lpstr>Courier New</vt:lpstr>
      <vt:lpstr>Roboto</vt:lpstr>
      <vt:lpstr>Symbol</vt:lpstr>
      <vt:lpstr>Times New Roman</vt:lpstr>
      <vt:lpstr>TTTech</vt:lpstr>
      <vt:lpstr>1_TTTech</vt:lpstr>
      <vt:lpstr>171024_TTTECH_PPT_Master_Vs2</vt:lpstr>
      <vt:lpstr>2_TTTech</vt:lpstr>
      <vt:lpstr>PowerPoint Presentation</vt:lpstr>
      <vt:lpstr>PowerPoint Presentation</vt:lpstr>
      <vt:lpstr>Contents</vt:lpstr>
      <vt:lpstr>Introduction </vt:lpstr>
      <vt:lpstr>Introduction</vt:lpstr>
      <vt:lpstr>Compilation process</vt:lpstr>
      <vt:lpstr>Preprocesor directives</vt:lpstr>
      <vt:lpstr>Datatypes</vt:lpstr>
      <vt:lpstr>Standard datatypes</vt:lpstr>
      <vt:lpstr>Cast</vt:lpstr>
      <vt:lpstr>Scope</vt:lpstr>
      <vt:lpstr>Constants</vt:lpstr>
      <vt:lpstr>Arithmetic operators</vt:lpstr>
      <vt:lpstr>Functions</vt:lpstr>
      <vt:lpstr>Control statements</vt:lpstr>
      <vt:lpstr>Datatypes </vt:lpstr>
      <vt:lpstr>Arrays</vt:lpstr>
      <vt:lpstr>Matrix</vt:lpstr>
      <vt:lpstr>Structs</vt:lpstr>
      <vt:lpstr>Unions</vt:lpstr>
      <vt:lpstr>Bitfield</vt:lpstr>
      <vt:lpstr>Enumeration</vt:lpstr>
      <vt:lpstr>Pointers </vt:lpstr>
      <vt:lpstr>Pointers</vt:lpstr>
      <vt:lpstr>Pointers</vt:lpstr>
      <vt:lpstr>Pointers arithmetic   </vt:lpstr>
      <vt:lpstr>Strings   </vt:lpstr>
      <vt:lpstr>Function pointer</vt:lpstr>
      <vt:lpstr>Modularization </vt:lpstr>
      <vt:lpstr>Modularization</vt:lpstr>
      <vt:lpstr>Static, Extern, Volatile</vt:lpstr>
      <vt:lpstr>Dynamic memory </vt:lpstr>
      <vt:lpstr>Dynamic memory allocation</vt:lpstr>
      <vt:lpstr>Dynamic memory allocation</vt:lpstr>
      <vt:lpstr>Dynamic memory allocation</vt:lpstr>
      <vt:lpstr>Dynamic memory allocation: Fragmentation</vt:lpstr>
      <vt:lpstr>Dynamic memory allocation: Memory leak</vt:lpstr>
      <vt:lpstr>Dynamic memory allocation: Early release</vt:lpstr>
      <vt:lpstr>Lists and recursion </vt:lpstr>
      <vt:lpstr>Linked lists</vt:lpstr>
      <vt:lpstr>Binary trees</vt:lpstr>
      <vt:lpstr>Recursion</vt:lpstr>
      <vt:lpstr>Finite State Machines</vt:lpstr>
      <vt:lpstr>Finite State Machines - FSM</vt:lpstr>
      <vt:lpstr>Finite State Machines - FSM</vt:lpstr>
      <vt:lpstr>Finite State Machines - FSM</vt:lpstr>
      <vt:lpstr>Finite State Machines - FSM</vt:lpstr>
      <vt:lpstr>Finite State Machines - FSM</vt:lpstr>
      <vt:lpstr>Threads</vt:lpstr>
      <vt:lpstr>Thread</vt:lpstr>
      <vt:lpstr>Threads lightweight</vt:lpstr>
      <vt:lpstr>Mutex</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Version 2.1.0</cp:keywords>
  <dc:description>Version 1.0.0</dc:description>
  <cp:lastModifiedBy/>
  <cp:revision>1</cp:revision>
  <dcterms:created xsi:type="dcterms:W3CDTF">2018-10-16T08:43:51Z</dcterms:created>
  <dcterms:modified xsi:type="dcterms:W3CDTF">2020-11-05T11:27:30Z</dcterms:modified>
  <cp:contentStatus/>
</cp:coreProperties>
</file>