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63"/>
  </p:notesMasterIdLst>
  <p:handoutMasterIdLst>
    <p:handoutMasterId r:id="rId64"/>
  </p:handoutMasterIdLst>
  <p:sldIdLst>
    <p:sldId id="1451" r:id="rId5"/>
    <p:sldId id="2416" r:id="rId6"/>
    <p:sldId id="2386" r:id="rId7"/>
    <p:sldId id="1453" r:id="rId8"/>
    <p:sldId id="2419" r:id="rId9"/>
    <p:sldId id="2470" r:id="rId10"/>
    <p:sldId id="2422" r:id="rId11"/>
    <p:sldId id="2423" r:id="rId12"/>
    <p:sldId id="2424" r:id="rId13"/>
    <p:sldId id="2425" r:id="rId14"/>
    <p:sldId id="2428" r:id="rId15"/>
    <p:sldId id="2427" r:id="rId16"/>
    <p:sldId id="2429" r:id="rId17"/>
    <p:sldId id="2471" r:id="rId18"/>
    <p:sldId id="2426" r:id="rId19"/>
    <p:sldId id="2430" r:id="rId20"/>
    <p:sldId id="2431" r:id="rId21"/>
    <p:sldId id="2458" r:id="rId22"/>
    <p:sldId id="2432" r:id="rId23"/>
    <p:sldId id="2445" r:id="rId24"/>
    <p:sldId id="2433" r:id="rId25"/>
    <p:sldId id="2434" r:id="rId26"/>
    <p:sldId id="2435" r:id="rId27"/>
    <p:sldId id="2436" r:id="rId28"/>
    <p:sldId id="2456" r:id="rId29"/>
    <p:sldId id="2437" r:id="rId30"/>
    <p:sldId id="2473" r:id="rId31"/>
    <p:sldId id="2438" r:id="rId32"/>
    <p:sldId id="2439" r:id="rId33"/>
    <p:sldId id="2459" r:id="rId34"/>
    <p:sldId id="2474" r:id="rId35"/>
    <p:sldId id="2440" r:id="rId36"/>
    <p:sldId id="2467" r:id="rId37"/>
    <p:sldId id="2441" r:id="rId38"/>
    <p:sldId id="2442" r:id="rId39"/>
    <p:sldId id="2455" r:id="rId40"/>
    <p:sldId id="2443" r:id="rId41"/>
    <p:sldId id="2444" r:id="rId42"/>
    <p:sldId id="2451" r:id="rId43"/>
    <p:sldId id="2452" r:id="rId44"/>
    <p:sldId id="2453" r:id="rId45"/>
    <p:sldId id="2454" r:id="rId46"/>
    <p:sldId id="2457" r:id="rId47"/>
    <p:sldId id="2446" r:id="rId48"/>
    <p:sldId id="2447" r:id="rId49"/>
    <p:sldId id="2475" r:id="rId50"/>
    <p:sldId id="2448" r:id="rId51"/>
    <p:sldId id="2468" r:id="rId52"/>
    <p:sldId id="2449" r:id="rId53"/>
    <p:sldId id="2461" r:id="rId54"/>
    <p:sldId id="2462" r:id="rId55"/>
    <p:sldId id="2463" r:id="rId56"/>
    <p:sldId id="2464" r:id="rId57"/>
    <p:sldId id="2469" r:id="rId58"/>
    <p:sldId id="2465" r:id="rId59"/>
    <p:sldId id="2460" r:id="rId60"/>
    <p:sldId id="2466" r:id="rId61"/>
    <p:sldId id="1463" r:id="rId62"/>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varScale="1">
        <p:scale>
          <a:sx n="123" d="100"/>
          <a:sy n="123" d="100"/>
        </p:scale>
        <p:origin x="132" y="546"/>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25.02.2022</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2/25/2022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17</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58</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2/25/2022</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2/25/2022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2/25/2022</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2/25/2022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2/25/2022</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February 25, 2022</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2/25/2022</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2/25/2022</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2/25/2022</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2/25/2022</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2/25/2022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2/25/2022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2/25/2022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2/25/2022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2/25/2022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2/25/2022</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
        <p:nvSpPr>
          <p:cNvPr id="4" name="MSIPCMContentMarking" descr="{&quot;HashCode&quot;:-1645153997,&quot;Placement&quot;:&quot;Footer&quot;,&quot;Top&quot;:524.1047,&quot;Left&quot;:0.0,&quot;SlideWidth&quot;:960,&quot;SlideHeight&quot;:540}">
            <a:extLst>
              <a:ext uri="{FF2B5EF4-FFF2-40B4-BE49-F238E27FC236}">
                <a16:creationId xmlns:a16="http://schemas.microsoft.com/office/drawing/2014/main" id="{5461E7A0-AC4E-49C6-BFA8-F3B2F20C3B66}"/>
              </a:ext>
            </a:extLst>
          </p:cNvPr>
          <p:cNvSpPr txBox="1"/>
          <p:nvPr userDrawn="1"/>
        </p:nvSpPr>
        <p:spPr>
          <a:xfrm>
            <a:off x="0" y="6656129"/>
            <a:ext cx="20997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 </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2/25/2022</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
        <p:nvSpPr>
          <p:cNvPr id="4" name="MSIPCMContentMarking" descr="{&quot;HashCode&quot;:-1645153997,&quot;Placement&quot;:&quot;Footer&quot;,&quot;Top&quot;:524.1047,&quot;Left&quot;:0.0,&quot;SlideWidth&quot;:960,&quot;SlideHeight&quot;:540}">
            <a:extLst>
              <a:ext uri="{FF2B5EF4-FFF2-40B4-BE49-F238E27FC236}">
                <a16:creationId xmlns:a16="http://schemas.microsoft.com/office/drawing/2014/main" id="{88AE0B28-313E-42CA-9D00-FA7495A52110}"/>
              </a:ext>
            </a:extLst>
          </p:cNvPr>
          <p:cNvSpPr txBox="1"/>
          <p:nvPr userDrawn="1"/>
        </p:nvSpPr>
        <p:spPr>
          <a:xfrm>
            <a:off x="0" y="6656129"/>
            <a:ext cx="20997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 </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2/25/2022</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
        <p:nvSpPr>
          <p:cNvPr id="4" name="MSIPCMContentMarking" descr="{&quot;HashCode&quot;:-1645153997,&quot;Placement&quot;:&quot;Footer&quot;,&quot;Top&quot;:524.1047,&quot;Left&quot;:0.0,&quot;SlideWidth&quot;:960,&quot;SlideHeight&quot;:540}">
            <a:extLst>
              <a:ext uri="{FF2B5EF4-FFF2-40B4-BE49-F238E27FC236}">
                <a16:creationId xmlns:a16="http://schemas.microsoft.com/office/drawing/2014/main" id="{ED47D43E-C6A5-4A0F-BADA-2023292BD357}"/>
              </a:ext>
            </a:extLst>
          </p:cNvPr>
          <p:cNvSpPr txBox="1"/>
          <p:nvPr userDrawn="1"/>
        </p:nvSpPr>
        <p:spPr>
          <a:xfrm>
            <a:off x="0" y="6656129"/>
            <a:ext cx="20997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 </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2/25/2022</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
        <p:nvSpPr>
          <p:cNvPr id="4" name="MSIPCMContentMarking" descr="{&quot;HashCode&quot;:-1645153997,&quot;Placement&quot;:&quot;Footer&quot;,&quot;Top&quot;:524.1047,&quot;Left&quot;:0.0,&quot;SlideWidth&quot;:960,&quot;SlideHeight&quot;:540}">
            <a:extLst>
              <a:ext uri="{FF2B5EF4-FFF2-40B4-BE49-F238E27FC236}">
                <a16:creationId xmlns:a16="http://schemas.microsoft.com/office/drawing/2014/main" id="{D984B90F-B49A-4BEC-B006-F8545BF363C7}"/>
              </a:ext>
            </a:extLst>
          </p:cNvPr>
          <p:cNvSpPr txBox="1"/>
          <p:nvPr userDrawn="1"/>
        </p:nvSpPr>
        <p:spPr>
          <a:xfrm>
            <a:off x="0" y="6656129"/>
            <a:ext cx="20997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 </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ucianotttech/C_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9.xml"/><Relationship Id="rId5" Type="http://schemas.openxmlformats.org/officeDocument/2006/relationships/hyperlink" Target="mailto:luciano.curti@tttech-auto.com" TargetMode="External"/><Relationship Id="rId4" Type="http://schemas.openxmlformats.org/officeDocument/2006/relationships/hyperlink" Target="https://www.onlinegdb.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draw.io/?page-id=8RP-jtn8o83ubYyVh9-R&amp;scale=auto#G1yXb6krDSG8GGxExj-DvcUHlD57Xt91SD" TargetMode="Externa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2/25/2022</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February 25, 2022</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TTTech Auto</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Confidential and Proprietary Information</a:t>
            </a:r>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180353" cy="3116238"/>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#include&lt;stdint.h&gt;</a:t>
            </a:r>
          </a:p>
          <a:p>
            <a:pPr marL="285750" lvl="1" indent="-285750" fontAlgn="base">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Same size datatypes independent from the architecture.</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Unsigned: </a:t>
            </a:r>
            <a:r>
              <a:rPr lang="en-GB" sz="1800" b="1" kern="800" spc="-13">
                <a:solidFill>
                  <a:srgbClr val="000000"/>
                </a:solidFill>
                <a:latin typeface="Arial" panose="020B0604020202020204" pitchFamily="34" charset="0"/>
                <a:cs typeface="Arial" panose="020B0604020202020204" pitchFamily="34" charset="0"/>
              </a:rPr>
              <a:t>uint8</a:t>
            </a:r>
            <a:r>
              <a:rPr lang="en-GB" sz="1800" b="1" kern="800" spc="-13" dirty="0">
                <a:solidFill>
                  <a:srgbClr val="000000"/>
                </a:solidFill>
                <a:latin typeface="Arial" panose="020B0604020202020204" pitchFamily="34" charset="0"/>
                <a:cs typeface="Arial" panose="020B0604020202020204" pitchFamily="34" charset="0"/>
              </a:rPr>
              <a:t>_t, uint16_t, uint32_t, uint64</a:t>
            </a:r>
            <a:r>
              <a:rPr lang="en-GB" sz="1800" b="1" kern="800" spc="-13">
                <a:solidFill>
                  <a:srgbClr val="000000"/>
                </a:solidFill>
                <a:latin typeface="Arial" panose="020B0604020202020204" pitchFamily="34" charset="0"/>
                <a:cs typeface="Arial" panose="020B0604020202020204" pitchFamily="34" charset="0"/>
              </a:rPr>
              <a:t>_t</a:t>
            </a:r>
            <a:endParaRPr lang="en-GB" sz="1800" b="1" kern="800" spc="-13" dirty="0">
              <a:solidFill>
                <a:srgbClr val="000000"/>
              </a:solidFill>
              <a:latin typeface="Arial" panose="020B0604020202020204" pitchFamily="34" charset="0"/>
              <a:cs typeface="Arial" panose="020B0604020202020204" pitchFamily="34" charset="0"/>
            </a:endParaRP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Signed: </a:t>
            </a:r>
            <a:r>
              <a:rPr lang="en-GB" sz="1800" b="1" kern="800" spc="-13">
                <a:solidFill>
                  <a:srgbClr val="000000"/>
                </a:solidFill>
                <a:latin typeface="Arial" panose="020B0604020202020204" pitchFamily="34" charset="0"/>
                <a:cs typeface="Arial" panose="020B0604020202020204" pitchFamily="34" charset="0"/>
              </a:rPr>
              <a:t>int8</a:t>
            </a:r>
            <a:r>
              <a:rPr lang="en-GB" sz="1800" b="1" kern="800" spc="-13" dirty="0">
                <a:solidFill>
                  <a:srgbClr val="000000"/>
                </a:solidFill>
                <a:latin typeface="Arial" panose="020B0604020202020204" pitchFamily="34" charset="0"/>
                <a:cs typeface="Arial" panose="020B0604020202020204" pitchFamily="34" charset="0"/>
              </a:rPr>
              <a:t>_t, int16_t, int32_t, int64</a:t>
            </a:r>
            <a:r>
              <a:rPr lang="en-GB" sz="1800" b="1" kern="800" spc="-13">
                <a:solidFill>
                  <a:srgbClr val="000000"/>
                </a:solidFill>
                <a:latin typeface="Arial" panose="020B0604020202020204" pitchFamily="34" charset="0"/>
                <a:cs typeface="Arial" panose="020B0604020202020204" pitchFamily="34" charset="0"/>
              </a:rPr>
              <a:t>_t</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#include&lt;stdbool.h&gt;</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Boolean type: </a:t>
            </a:r>
            <a:r>
              <a:rPr lang="en-GB" sz="1800" b="1" kern="800" spc="-13">
                <a:solidFill>
                  <a:srgbClr val="000000"/>
                </a:solidFill>
                <a:latin typeface="Arial" panose="020B0604020202020204" pitchFamily="34" charset="0"/>
                <a:cs typeface="Arial" panose="020B0604020202020204" pitchFamily="34" charset="0"/>
              </a:rPr>
              <a:t>bool</a:t>
            </a:r>
            <a:r>
              <a:rPr lang="en-GB" sz="1800" b="1" kern="800" spc="-13" err="1">
                <a:solidFill>
                  <a:srgbClr val="000000"/>
                </a:solidFill>
                <a:latin typeface="Arial" panose="020B0604020202020204" pitchFamily="34" charset="0"/>
                <a:cs typeface="Arial" panose="020B0604020202020204" pitchFamily="34" charset="0"/>
              </a:rPr>
              <a:t>_</a:t>
            </a:r>
            <a:r>
              <a:rPr lang="en-GB" sz="1800" b="1" kern="800" spc="-13">
                <a:solidFill>
                  <a:srgbClr val="000000"/>
                </a:solidFill>
                <a:latin typeface="Arial" panose="020B0604020202020204" pitchFamily="34" charset="0"/>
                <a:cs typeface="Arial" panose="020B0604020202020204" pitchFamily="34" charset="0"/>
              </a:rPr>
              <a:t>t</a:t>
            </a:r>
          </a:p>
          <a:p>
            <a:pPr marL="895335" lvl="2" indent="-285750" fontAlgn="base">
              <a:spcBef>
                <a:spcPts val="300"/>
              </a:spcBef>
              <a:spcAft>
                <a:spcPts val="600"/>
              </a:spcAft>
              <a:buClr>
                <a:srgbClr val="0093D0"/>
              </a:buClr>
              <a:buFont typeface="Arial" panose="020B0604020202020204" pitchFamily="34" charset="0"/>
              <a:buChar char="•"/>
            </a:pPr>
            <a:endParaRPr lang="en-GB" sz="1800" b="1" kern="800" spc="-13">
              <a:solidFill>
                <a:srgbClr val="000000"/>
              </a:solidFill>
              <a:latin typeface="Arial" panose="020B0604020202020204" pitchFamily="34" charset="0"/>
              <a:cs typeface="Arial" panose="020B0604020202020204" pitchFamily="34" charset="0"/>
            </a:endParaRPr>
          </a:p>
          <a:p>
            <a:pPr marL="0" lvl="1" fontAlgn="base">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Order of bytes of a word of digital data in computer memory</a:t>
            </a:r>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1161185" y="4132708"/>
            <a:ext cx="6873850" cy="2115892"/>
          </a:xfrm>
          <a:prstGeom prst="rect">
            <a:avLst/>
          </a:prstGeom>
        </p:spPr>
      </p:pic>
    </p:spTree>
    <p:extLst>
      <p:ext uri="{BB962C8B-B14F-4D97-AF65-F5344CB8AC3E}">
        <p14:creationId xmlns:p14="http://schemas.microsoft.com/office/powerpoint/2010/main" val="403651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515939" y="980728"/>
            <a:ext cx="8388373" cy="4652556"/>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Local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declared inside the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Access allowed only from inside the function where they were created</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Allocated inside registers or function stack.</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Global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not declared inside any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dirty="0">
                <a:solidFill>
                  <a:srgbClr val="000000"/>
                </a:solidFill>
                <a:latin typeface="Arial" panose="020B0604020202020204" pitchFamily="34" charset="0"/>
                <a:cs typeface="Arial" panose="020B0604020202020204" pitchFamily="34" charset="0"/>
              </a:rPr>
              <a:t>Can </a:t>
            </a:r>
            <a:r>
              <a:rPr lang="es-ES" sz="1800" kern="800" spc="-13">
                <a:solidFill>
                  <a:srgbClr val="000000"/>
                </a:solidFill>
                <a:latin typeface="Arial" panose="020B0604020202020204" pitchFamily="34" charset="0"/>
                <a:cs typeface="Arial" panose="020B0604020202020204" pitchFamily="34" charset="0"/>
              </a:rPr>
              <a:t>be accesed from anywhere. Except for static declared ones</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allocated</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fixed RAM addresses.</a:t>
            </a:r>
            <a:endParaRPr lang="es-ES" sz="1800" kern="800" spc="-13" dirty="0">
              <a:solidFill>
                <a:srgbClr val="000000"/>
              </a:solidFill>
              <a:latin typeface="Arial" panose="020B0604020202020204" pitchFamily="34" charset="0"/>
              <a:cs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1800" kern="800" spc="-13" dirty="0">
                <a:solidFill>
                  <a:srgbClr val="0093D0"/>
                </a:solidFill>
                <a:latin typeface="Arial" panose="020B0604020202020204" pitchFamily="34" charset="0"/>
                <a:cs typeface="Arial" panose="020B0604020202020204" pitchFamily="34" charset="0"/>
              </a:rPr>
              <a:t>Note</a:t>
            </a: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Using same names</a:t>
            </a:r>
            <a:r>
              <a:rPr lang="es-ES" sz="1800" kern="800" spc="-13" dirty="0">
                <a:solidFill>
                  <a:srgbClr val="000000"/>
                </a:solidFill>
                <a:latin typeface="Arial" panose="020B0604020202020204" pitchFamily="34" charset="0"/>
                <a:cs typeface="Arial" panose="020B0604020202020204" pitchFamily="34" charset="0"/>
              </a:rPr>
              <a:t>, a local </a:t>
            </a:r>
            <a:r>
              <a:rPr lang="es-ES" sz="1800" kern="800" spc="-13">
                <a:solidFill>
                  <a:srgbClr val="000000"/>
                </a:solidFill>
                <a:latin typeface="Arial" panose="020B0604020202020204" pitchFamily="34" charset="0"/>
                <a:cs typeface="Arial" panose="020B0604020202020204" pitchFamily="34" charset="0"/>
              </a:rPr>
              <a:t>variables have priority against global ones.</a:t>
            </a:r>
            <a:br>
              <a:rPr lang="es-ES" sz="1800" kern="800" spc="-13" dirty="0">
                <a:solidFill>
                  <a:srgbClr val="000000"/>
                </a:solidFill>
                <a:latin typeface="Arial" panose="020B0604020202020204" pitchFamily="34" charset="0"/>
                <a:cs typeface="Arial" panose="020B0604020202020204" pitchFamily="34" charset="0"/>
              </a:rPr>
            </a:b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9145017" cy="272382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 you to indicate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temporary</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data type change</a:t>
            </a:r>
            <a:endParaRPr lang="es-ES" sz="1800" kern="800" spc="-13" dirty="0">
              <a:solidFill>
                <a:srgbClr val="0093D0"/>
              </a:solidFill>
              <a:latin typeface="Arial" panose="020B0604020202020204" pitchFamily="34" charset="0"/>
              <a:cs typeface="Arial" panose="020B0604020202020204" pitchFamily="34" charset="0"/>
            </a:endParaRPr>
          </a:p>
          <a:p>
            <a:endParaRPr lang="en-GB" b="0">
              <a:solidFill>
                <a:srgbClr val="569CD6"/>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'z' declaration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'x' declaration &amp; initialization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char</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63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'y' declaration &amp; initialization</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a:p>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376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507935" y="966787"/>
            <a:ext cx="4877046" cy="4924425"/>
          </a:xfrm>
          <a:prstGeom prst="rect">
            <a:avLst/>
          </a:prstGeom>
          <a:noFill/>
        </p:spPr>
        <p:txBody>
          <a:bodyPr wrap="square">
            <a:spAutoFit/>
          </a:bodyPr>
          <a:lstStyle/>
          <a:p>
            <a:pPr>
              <a:spcBef>
                <a:spcPts val="300"/>
              </a:spcBef>
              <a:spcAft>
                <a:spcPts val="300"/>
              </a:spcAft>
              <a:buClr>
                <a:srgbClr val="0093D0"/>
              </a:buClr>
              <a:defRPr/>
            </a:pPr>
            <a:r>
              <a:rPr lang="es-ES" sz="1800" kern="800" spc="-13" dirty="0">
                <a:solidFill>
                  <a:srgbClr val="0093D0"/>
                </a:solidFill>
                <a:latin typeface="Arial" panose="020B0604020202020204" pitchFamily="34" charset="0"/>
                <a:cs typeface="Arial" panose="020B0604020202020204" pitchFamily="34" charset="0"/>
              </a:rPr>
              <a:t>Literal </a:t>
            </a:r>
            <a:r>
              <a:rPr lang="es-ES" sz="1800" kern="800" spc="-13">
                <a:solidFill>
                  <a:srgbClr val="0093D0"/>
                </a:solidFill>
                <a:latin typeface="Arial" panose="020B0604020202020204" pitchFamily="34" charset="0"/>
                <a:cs typeface="Arial" panose="020B0604020202020204" pitchFamily="34" charset="0"/>
              </a:rPr>
              <a:t>and symbolics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t>
            </a:r>
            <a:r>
              <a:rPr lang="es-ES" sz="1800" kern="800" spc="-13" dirty="0">
                <a:solidFill>
                  <a:srgbClr val="000000"/>
                </a:solidFill>
                <a:latin typeface="Arial" panose="020B0604020202020204" pitchFamily="34" charset="0"/>
                <a:cs typeface="Arial" panose="020B0604020202020204" pitchFamily="34" charset="0"/>
              </a:rPr>
              <a:t>define PI 3.1416</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const char</a:t>
            </a:r>
            <a:r>
              <a:rPr lang="es-ES" sz="1800" kern="800" spc="-13" dirty="0">
                <a:solidFill>
                  <a:srgbClr val="000000"/>
                </a:solidFill>
                <a:latin typeface="Arial" panose="020B0604020202020204" pitchFamily="34" charset="0"/>
                <a:cs typeface="Arial" panose="020B0604020202020204" pitchFamily="34" charset="0"/>
              </a:rPr>
              <a:t> c = 57;</a:t>
            </a:r>
          </a:p>
          <a:p>
            <a:pPr>
              <a:spcBef>
                <a:spcPts val="300"/>
              </a:spcBef>
              <a:spcAft>
                <a:spcPts val="3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Prefixes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Octal</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0x or 0X		// Hex</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0b		// Binary</a:t>
            </a:r>
          </a:p>
          <a:p>
            <a:pPr marL="0" lvl="1" fontAlgn="base">
              <a:spcBef>
                <a:spcPts val="300"/>
              </a:spcBef>
              <a:spcAft>
                <a:spcPts val="600"/>
              </a:spcAft>
              <a:buClr>
                <a:srgbClr val="0093D0"/>
              </a:buClr>
            </a:pPr>
            <a:endParaRPr lang="es-ES" sz="1800" kern="800" spc="-13">
              <a:solidFill>
                <a:srgbClr val="0093D0"/>
              </a:solidFill>
              <a:latin typeface="Arial" panose="020B0604020202020204" pitchFamily="34" charset="0"/>
              <a:cs typeface="Arial" panose="020B0604020202020204" pitchFamily="34" charset="0"/>
            </a:endParaRPr>
          </a:p>
          <a:p>
            <a:pPr marL="0" lvl="1" fontAlgn="base">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Suffixed</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 or u		// Unsigned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 or l		// Long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UL or ul		// Unsigned long int</a:t>
            </a:r>
          </a:p>
        </p:txBody>
      </p:sp>
      <p:sp>
        <p:nvSpPr>
          <p:cNvPr id="11" name="TextBox 10">
            <a:extLst>
              <a:ext uri="{FF2B5EF4-FFF2-40B4-BE49-F238E27FC236}">
                <a16:creationId xmlns:a16="http://schemas.microsoft.com/office/drawing/2014/main" id="{CC7841C5-8806-4356-984E-513D0CD1279A}"/>
              </a:ext>
            </a:extLst>
          </p:cNvPr>
          <p:cNvSpPr txBox="1"/>
          <p:nvPr/>
        </p:nvSpPr>
        <p:spPr>
          <a:xfrm>
            <a:off x="6804898" y="966787"/>
            <a:ext cx="3414081" cy="3470181"/>
          </a:xfrm>
          <a:prstGeom prst="rect">
            <a:avLst/>
          </a:prstGeom>
          <a:noFill/>
        </p:spPr>
        <p:txBody>
          <a:bodyPr wrap="square">
            <a:spAutoFit/>
          </a:bodyPr>
          <a:lstStyle/>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Special characters: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\n	// Insert new line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	// Carriage return</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\t	// Insert TAB</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\b	// Backspace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NULL chacarter</a:t>
            </a:r>
            <a:endParaRPr lang="es-ES"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a:t>Input / Output</a:t>
            </a:r>
            <a:endParaRPr lang="en-GB" dirty="0"/>
          </a:p>
        </p:txBody>
      </p:sp>
      <p:sp>
        <p:nvSpPr>
          <p:cNvPr id="6" name="TextBox 5">
            <a:extLst>
              <a:ext uri="{FF2B5EF4-FFF2-40B4-BE49-F238E27FC236}">
                <a16:creationId xmlns:a16="http://schemas.microsoft.com/office/drawing/2014/main" id="{9EBE49BD-AC6E-4526-B934-0D4BA9454642}"/>
              </a:ext>
            </a:extLst>
          </p:cNvPr>
          <p:cNvSpPr txBox="1"/>
          <p:nvPr/>
        </p:nvSpPr>
        <p:spPr>
          <a:xfrm>
            <a:off x="507934" y="943704"/>
            <a:ext cx="8684410" cy="5047536"/>
          </a:xfrm>
          <a:prstGeom prst="rect">
            <a:avLst/>
          </a:prstGeom>
          <a:noFill/>
        </p:spPr>
        <p:txBody>
          <a:bodyPr wrap="square">
            <a:spAutoFit/>
          </a:bodyPr>
          <a:lstStyle/>
          <a:p>
            <a:pPr>
              <a:spcAft>
                <a:spcPts val="12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Commands to be use with </a:t>
            </a:r>
            <a:r>
              <a:rPr lang="es-ES" sz="1800" b="1" kern="800" spc="-13">
                <a:solidFill>
                  <a:srgbClr val="0093D0"/>
                </a:solidFill>
                <a:latin typeface="Arial" panose="020B0604020202020204" pitchFamily="34" charset="0"/>
                <a:cs typeface="Arial" panose="020B0604020202020204" pitchFamily="34" charset="0"/>
              </a:rPr>
              <a:t>printf()</a:t>
            </a:r>
            <a:r>
              <a:rPr lang="es-ES" sz="1800" kern="800" spc="-13">
                <a:solidFill>
                  <a:srgbClr val="0093D0"/>
                </a:solidFill>
                <a:latin typeface="Arial" panose="020B0604020202020204" pitchFamily="34" charset="0"/>
                <a:cs typeface="Arial" panose="020B0604020202020204" pitchFamily="34" charset="0"/>
              </a:rPr>
              <a:t> &amp; </a:t>
            </a:r>
            <a:r>
              <a:rPr lang="es-ES" sz="1800" b="1" kern="800" spc="-13">
                <a:solidFill>
                  <a:srgbClr val="0093D0"/>
                </a:solidFill>
                <a:latin typeface="Arial" panose="020B0604020202020204" pitchFamily="34" charset="0"/>
                <a:cs typeface="Arial" panose="020B0604020202020204" pitchFamily="34" charset="0"/>
              </a:rPr>
              <a:t>scanf()</a:t>
            </a: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"%d"</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"%ld"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Long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"%u"</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Unsigned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"%nd"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 with 'n' digits</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 UPPERCASE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"%p"</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var_ptr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Memory location in Hexa</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decimal notation</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"%4.2f"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with 4 digits + 2 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"%e"</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exponential format</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"%g"</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Shorter between '%f' and '%e'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"%c"</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var_char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Character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"%s"</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var_string</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String</a:t>
            </a:r>
            <a:endParaRPr lang="en-GB" sz="18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5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908720"/>
            <a:ext cx="4320480" cy="4383251"/>
          </a:xfrm>
          <a:prstGeom prst="rect">
            <a:avLst/>
          </a:prstGeom>
          <a:noFill/>
        </p:spPr>
        <p:txBody>
          <a:bodyPr wrap="square">
            <a:spAutoFit/>
          </a:bodyPr>
          <a:lstStyle/>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Arithmetic</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a:t>
            </a:r>
            <a:r>
              <a:rPr lang="es-ES" sz="1800" kern="800" spc="-13" dirty="0">
                <a:solidFill>
                  <a:srgbClr val="000000"/>
                </a:solidFill>
                <a:latin typeface="Arial" panose="020B0604020202020204" pitchFamily="34" charset="0"/>
                <a:cs typeface="Arial" panose="020B0604020202020204" pitchFamily="34" charset="0"/>
              </a:rPr>
              <a:t>-, *, </a:t>
            </a:r>
            <a:r>
              <a:rPr lang="es-ES" sz="1800" kern="800" spc="-13">
                <a:solidFill>
                  <a:srgbClr val="000000"/>
                </a:solidFill>
                <a:latin typeface="Arial" panose="020B0604020202020204" pitchFamily="34" charset="0"/>
                <a:cs typeface="Arial" panose="020B0604020202020204" pitchFamily="34" charset="0"/>
              </a:rPr>
              <a:t>/, %, ++, </a:t>
            </a:r>
            <a:r>
              <a:rPr lang="es-ES" sz="1800" kern="800" spc="-13" dirty="0">
                <a:solidFill>
                  <a:srgbClr val="000000"/>
                </a:solidFill>
                <a:latin typeface="Arial" panose="020B0604020202020204" pitchFamily="34" charset="0"/>
                <a:cs typeface="Arial" panose="020B0604020202020204" pitchFamily="34" charset="0"/>
              </a:rPr>
              <a:t>--</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Assignment:</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 -=, *=, /=, %=</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Logical comparison:</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&lt;, </a:t>
            </a:r>
            <a:r>
              <a:rPr lang="es-ES" sz="1800" kern="800" spc="-13" dirty="0">
                <a:solidFill>
                  <a:srgbClr val="000000"/>
                </a:solidFill>
                <a:latin typeface="Arial" panose="020B0604020202020204" pitchFamily="34" charset="0"/>
                <a:cs typeface="Arial" panose="020B0604020202020204" pitchFamily="34" charset="0"/>
              </a:rPr>
              <a:t>&lt;=, &gt;, &gt;=, !=, ==, &amp;&amp;, ||, !</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Logical bit-level:</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&lt;&lt;, </a:t>
            </a:r>
            <a:r>
              <a:rPr lang="es-ES" sz="1800" kern="800" spc="-13" dirty="0">
                <a:solidFill>
                  <a:srgbClr val="000000"/>
                </a:solidFill>
                <a:latin typeface="Arial" panose="020B0604020202020204" pitchFamily="34" charset="0"/>
                <a:cs typeface="Arial" panose="020B0604020202020204" pitchFamily="34" charset="0"/>
              </a:rPr>
              <a:t>&lt;&lt;=, &gt;&gt;, &gt;&gt;=, &amp;, &amp;=, |, |=, ^, ^=, ~</a:t>
            </a:r>
          </a:p>
        </p:txBody>
      </p:sp>
      <p:sp>
        <p:nvSpPr>
          <p:cNvPr id="10" name="TextBox 9">
            <a:extLst>
              <a:ext uri="{FF2B5EF4-FFF2-40B4-BE49-F238E27FC236}">
                <a16:creationId xmlns:a16="http://schemas.microsoft.com/office/drawing/2014/main" id="{1737737E-E62A-41B7-9CC7-28E6A404D863}"/>
              </a:ext>
            </a:extLst>
          </p:cNvPr>
          <p:cNvSpPr txBox="1"/>
          <p:nvPr/>
        </p:nvSpPr>
        <p:spPr>
          <a:xfrm>
            <a:off x="5556312" y="913388"/>
            <a:ext cx="6444158" cy="390106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Use in Embedded Systems:</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Set a bit in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Reset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&amp;=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Toggle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Check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&amp; (1 &lt;&lt; index);	// Option #1</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&gt;&gt; index) &amp; 0x01;	// Option #2</a:t>
            </a:r>
            <a:endParaRPr lang="es-ES" sz="1800" kern="800" spc="-13" dirty="0">
              <a:solidFill>
                <a:srgbClr val="000000"/>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EB2811C7-74A3-46D7-AC05-B0C559E88C81}"/>
              </a:ext>
            </a:extLst>
          </p:cNvPr>
          <p:cNvCxnSpPr/>
          <p:nvPr/>
        </p:nvCxnSpPr>
        <p:spPr>
          <a:xfrm>
            <a:off x="507935" y="4814456"/>
            <a:ext cx="3715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C7D056E-F487-4C54-8D7B-B1C4BC28E66C}"/>
              </a:ext>
            </a:extLst>
          </p:cNvPr>
          <p:cNvCxnSpPr/>
          <p:nvPr/>
        </p:nvCxnSpPr>
        <p:spPr>
          <a:xfrm flipV="1">
            <a:off x="4223792" y="1196752"/>
            <a:ext cx="1440160" cy="361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5191165"/>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Allows to keep</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better code visibility.</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If used correctly will allow</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re use.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Code encapsulation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abstraction.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Functions can accept parameter</a:t>
            </a:r>
            <a:r>
              <a:rPr lang="es-ES" sz="1800" kern="800" spc="-13" dirty="0">
                <a:solidFill>
                  <a:srgbClr val="0093D0"/>
                </a:solidFill>
                <a:latin typeface="Arial" panose="020B0604020202020204" pitchFamily="34" charset="0"/>
                <a:cs typeface="Arial" panose="020B0604020202020204" pitchFamily="34" charset="0"/>
              </a:rPr>
              <a:t> and </a:t>
            </a:r>
            <a:r>
              <a:rPr lang="es-ES" sz="1800" kern="800" spc="-13">
                <a:solidFill>
                  <a:srgbClr val="0093D0"/>
                </a:solidFill>
                <a:latin typeface="Arial" panose="020B0604020202020204" pitchFamily="34" charset="0"/>
                <a:cs typeface="Arial" panose="020B0604020202020204" pitchFamily="34" charset="0"/>
              </a:rPr>
              <a:t>can return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value. Parameter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return</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passed</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value or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reference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pointers).</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Prototype: </a:t>
            </a:r>
            <a:r>
              <a:rPr lang="es-ES" sz="1800" kern="800" spc="-13">
                <a:solidFill>
                  <a:srgbClr val="000000"/>
                </a:solidFill>
                <a:latin typeface="Arial" panose="020B0604020202020204" pitchFamily="34" charset="0"/>
                <a:cs typeface="Arial" panose="020B0604020202020204" pitchFamily="34" charset="0"/>
              </a:rPr>
              <a:t>Used to notify the compiler about the function characteristics. It allows having declaration</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source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different</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files.</a:t>
            </a:r>
            <a:endParaRPr lang="es-ES" sz="1800" kern="800" spc="-13" dirty="0">
              <a:solidFill>
                <a:srgbClr val="00000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Notation:</a:t>
            </a:r>
          </a:p>
          <a:p>
            <a:pPr lvl="1"/>
            <a:r>
              <a:rPr lang="en-GB" sz="1800" b="0">
                <a:effectLst/>
                <a:latin typeface="Consolas" panose="020B0609020204030204" pitchFamily="49" charset="0"/>
              </a:rPr>
              <a:t>return_type</a:t>
            </a:r>
            <a:r>
              <a:rPr lang="en-GB" sz="1800" b="0">
                <a:solidFill>
                  <a:srgbClr val="D4D4D4"/>
                </a:solidFill>
                <a:effectLst/>
                <a:latin typeface="Consolas" panose="020B0609020204030204" pitchFamily="49" charset="0"/>
              </a:rPr>
              <a:t> </a:t>
            </a:r>
            <a:r>
              <a:rPr lang="en-GB" sz="1800" b="0">
                <a:solidFill>
                  <a:srgbClr val="DCDCAA"/>
                </a:solidFill>
                <a:effectLst/>
                <a:latin typeface="Consolas" panose="020B0609020204030204" pitchFamily="49" charset="0"/>
              </a:rPr>
              <a:t>myFunction</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param1</a:t>
            </a:r>
            <a:r>
              <a:rPr lang="en-GB" sz="1800" b="0">
                <a:effectLst/>
                <a:latin typeface="Consolas" panose="020B0609020204030204" pitchFamily="49" charset="0"/>
              </a:rPr>
              <a:t>, ..., 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paramn</a:t>
            </a:r>
            <a:r>
              <a:rPr lang="en-GB" sz="1800" b="0">
                <a:effectLst/>
                <a:latin typeface="Consolas" panose="020B0609020204030204" pitchFamily="49" charset="0"/>
              </a:rPr>
              <a:t>)</a:t>
            </a:r>
          </a:p>
          <a:p>
            <a:pPr lvl="1"/>
            <a:r>
              <a:rPr lang="en-GB" sz="1800" b="0">
                <a:effectLst/>
                <a:latin typeface="Consolas" panose="020B0609020204030204" pitchFamily="49" charset="0"/>
              </a:rPr>
              <a:t>{</a:t>
            </a:r>
          </a:p>
          <a:p>
            <a:pPr lvl="1"/>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br>
              <a:rPr lang="en-GB" sz="1800" b="0">
                <a:solidFill>
                  <a:srgbClr val="D4D4D4"/>
                </a:solidFill>
                <a:effectLst/>
                <a:latin typeface="Consolas" panose="020B0609020204030204" pitchFamily="49" charset="0"/>
              </a:rPr>
            </a:b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Do something */</a:t>
            </a:r>
            <a:endParaRPr lang="en-GB" sz="1800" b="0">
              <a:solidFill>
                <a:srgbClr val="D4D4D4"/>
              </a:solidFill>
              <a:effectLst/>
              <a:latin typeface="Consolas" panose="020B0609020204030204" pitchFamily="49" charset="0"/>
            </a:endParaRPr>
          </a:p>
          <a:p>
            <a:pPr lvl="1"/>
            <a:r>
              <a:rPr lang="en-GB" sz="1800" b="0">
                <a:solidFill>
                  <a:srgbClr val="D4D4D4"/>
                </a:solidFill>
                <a:effectLst/>
                <a:latin typeface="Consolas" panose="020B0609020204030204" pitchFamily="49" charset="0"/>
              </a:rPr>
              <a:t>    </a:t>
            </a:r>
          </a:p>
          <a:p>
            <a:pPr lvl="1"/>
            <a:r>
              <a:rPr lang="en-GB" sz="1800" b="0">
                <a:solidFill>
                  <a:srgbClr val="D4D4D4"/>
                </a:solidFill>
                <a:effectLst/>
                <a:latin typeface="Consolas" panose="020B0609020204030204" pitchFamily="49" charset="0"/>
              </a:rPr>
              <a:t>    </a:t>
            </a:r>
            <a:r>
              <a:rPr lang="en-GB" sz="1800" b="0">
                <a:solidFill>
                  <a:srgbClr val="C586C0"/>
                </a:solidFill>
                <a:effectLst/>
                <a:latin typeface="Consolas" panose="020B0609020204030204" pitchFamily="49" charset="0"/>
              </a:rPr>
              <a:t>return</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r>
              <a:rPr lang="en-GB" sz="1800" b="0">
                <a:effectLst/>
                <a:latin typeface="Consolas" panose="020B0609020204030204" pitchFamily="49" charset="0"/>
              </a:rPr>
              <a:t>}</a:t>
            </a:r>
          </a:p>
        </p:txBody>
      </p:sp>
    </p:spTree>
    <p:extLst>
      <p:ext uri="{BB962C8B-B14F-4D97-AF65-F5344CB8AC3E}">
        <p14:creationId xmlns:p14="http://schemas.microsoft.com/office/powerpoint/2010/main" val="235912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2970350101"/>
              </p:ext>
            </p:extLst>
          </p:nvPr>
        </p:nvGraphicFramePr>
        <p:xfrm>
          <a:off x="507935" y="910570"/>
          <a:ext cx="4680520" cy="4653245"/>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512197561"/>
                    </a:ext>
                  </a:extLst>
                </a:gridCol>
                <a:gridCol w="3384376">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983412">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if </a:t>
                      </a:r>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 else</a:t>
                      </a:r>
                    </a:p>
                  </a:txBody>
                  <a:tcPr/>
                </a:tc>
                <a:tc>
                  <a:txBody>
                    <a:bodyPr/>
                    <a:lstStyle/>
                    <a:p>
                      <a:r>
                        <a:rPr lang="en-GB" sz="1400">
                          <a:latin typeface="+mn-lt"/>
                        </a:rPr>
                        <a:t>if</a:t>
                      </a:r>
                      <a:r>
                        <a:rPr lang="en-GB" sz="1400" dirty="0">
                          <a:latin typeface="+mn-lt"/>
                        </a:rPr>
                        <a:t>(condition)</a:t>
                      </a:r>
                    </a:p>
                    <a:p>
                      <a:r>
                        <a:rPr lang="en-GB" sz="1400" dirty="0">
                          <a:latin typeface="+mn-lt"/>
                        </a:rPr>
                        <a:t>{</a:t>
                      </a:r>
                    </a:p>
                    <a:p>
                      <a:r>
                        <a:rPr lang="en-GB" sz="1400">
                          <a:latin typeface="+mn-lt"/>
                        </a:rPr>
                        <a:t>}</a:t>
                      </a:r>
                    </a:p>
                    <a:p>
                      <a:r>
                        <a:rPr lang="en-GB" sz="1400">
                          <a:latin typeface="+mn-lt"/>
                        </a:rPr>
                        <a:t>else</a:t>
                      </a:r>
                      <a:endParaRPr lang="en-GB" sz="1400" dirty="0">
                        <a:latin typeface="+mn-lt"/>
                      </a:endParaRPr>
                    </a:p>
                    <a:p>
                      <a:r>
                        <a:rPr lang="en-GB" sz="1400" dirty="0">
                          <a:latin typeface="+mn-lt"/>
                        </a:rPr>
                        <a:t>{</a:t>
                      </a:r>
                    </a:p>
                    <a:p>
                      <a:r>
                        <a:rPr lang="en-GB" sz="1400" dirty="0">
                          <a:latin typeface="+mn-lt"/>
                        </a:rPr>
                        <a:t>}</a:t>
                      </a:r>
                    </a:p>
                  </a:txBody>
                  <a:tcPr/>
                </a:tc>
                <a:extLst>
                  <a:ext uri="{0D108BD9-81ED-4DB2-BD59-A6C34878D82A}">
                    <a16:rowId xmlns:a16="http://schemas.microsoft.com/office/drawing/2014/main" val="1579402894"/>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do - while</a:t>
                      </a:r>
                    </a:p>
                  </a:txBody>
                  <a:tcPr/>
                </a:tc>
                <a:tc>
                  <a:txBody>
                    <a:bodyPr/>
                    <a:lstStyle/>
                    <a:p>
                      <a:r>
                        <a:rPr lang="en-GB" sz="1400" dirty="0">
                          <a:latin typeface="+mn-lt"/>
                        </a:rPr>
                        <a:t>do</a:t>
                      </a:r>
                    </a:p>
                    <a:p>
                      <a:r>
                        <a:rPr lang="en-GB" sz="1400" dirty="0">
                          <a:latin typeface="+mn-lt"/>
                        </a:rPr>
                        <a:t>{</a:t>
                      </a:r>
                    </a:p>
                    <a:p>
                      <a:r>
                        <a:rPr lang="en-GB" sz="1400">
                          <a:latin typeface="+mn-lt"/>
                        </a:rPr>
                        <a:t>} while</a:t>
                      </a:r>
                      <a:r>
                        <a:rPr lang="en-GB" sz="1400" dirty="0">
                          <a:latin typeface="+mn-lt"/>
                        </a:rPr>
                        <a:t>(condition);</a:t>
                      </a:r>
                    </a:p>
                  </a:txBody>
                  <a:tcPr/>
                </a:tc>
                <a:extLst>
                  <a:ext uri="{0D108BD9-81ED-4DB2-BD59-A6C34878D82A}">
                    <a16:rowId xmlns:a16="http://schemas.microsoft.com/office/drawing/2014/main" val="3422676551"/>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while</a:t>
                      </a:r>
                    </a:p>
                  </a:txBody>
                  <a:tcPr/>
                </a:tc>
                <a:tc>
                  <a:txBody>
                    <a:bodyPr/>
                    <a:lstStyle/>
                    <a:p>
                      <a:r>
                        <a:rPr lang="en-GB" sz="1400" dirty="0">
                          <a:latin typeface="+mn-lt"/>
                        </a:rPr>
                        <a:t>while(condition)</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352769847"/>
                  </a:ext>
                </a:extLst>
              </a:tr>
              <a:tr h="804610">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for</a:t>
                      </a:r>
                    </a:p>
                  </a:txBody>
                  <a:tcPr/>
                </a:tc>
                <a:tc>
                  <a:txBody>
                    <a:bodyPr/>
                    <a:lstStyle/>
                    <a:p>
                      <a:r>
                        <a:rPr lang="en-GB" sz="1400" dirty="0">
                          <a:latin typeface="+mn-lt"/>
                        </a:rPr>
                        <a:t>for(</a:t>
                      </a:r>
                      <a:r>
                        <a:rPr lang="en-GB" sz="1400">
                          <a:latin typeface="+mn-lt"/>
                        </a:rPr>
                        <a:t>initial state ; end condition ; iteration)</a:t>
                      </a:r>
                    </a:p>
                    <a:p>
                      <a:endParaRPr lang="en-GB" sz="1400">
                        <a:latin typeface="+mn-lt"/>
                      </a:endParaRPr>
                    </a:p>
                    <a:p>
                      <a:r>
                        <a:rPr lang="en-GB" sz="1400" i="1">
                          <a:latin typeface="+mn-lt"/>
                        </a:rPr>
                        <a:t>Example</a:t>
                      </a:r>
                      <a:endParaRPr lang="en-GB" sz="1400" i="1" dirty="0">
                        <a:latin typeface="+mn-lt"/>
                      </a:endParaRPr>
                    </a:p>
                    <a:p>
                      <a:r>
                        <a:rPr lang="en-GB" sz="1400" dirty="0">
                          <a:latin typeface="+mn-lt"/>
                        </a:rPr>
                        <a:t>for(x</a:t>
                      </a:r>
                      <a:r>
                        <a:rPr lang="en-GB" sz="1400">
                          <a:latin typeface="+mn-lt"/>
                        </a:rPr>
                        <a:t>=0 ; x &lt; 10 ; x</a:t>
                      </a:r>
                      <a:r>
                        <a:rPr lang="en-GB" sz="1400" dirty="0">
                          <a:latin typeface="+mn-lt"/>
                        </a:rPr>
                        <a:t>++)</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1443126867"/>
              </p:ext>
            </p:extLst>
          </p:nvPr>
        </p:nvGraphicFramePr>
        <p:xfrm>
          <a:off x="5951798" y="910570"/>
          <a:ext cx="5724264" cy="4226420"/>
        </p:xfrm>
        <a:graphic>
          <a:graphicData uri="http://schemas.openxmlformats.org/drawingml/2006/table">
            <a:tbl>
              <a:tblPr firstRow="1" bandRow="1">
                <a:tableStyleId>{5C22544A-7EE6-4342-B048-85BDC9FD1C3A}</a:tableStyleId>
              </a:tblPr>
              <a:tblGrid>
                <a:gridCol w="1547800">
                  <a:extLst>
                    <a:ext uri="{9D8B030D-6E8A-4147-A177-3AD203B41FA5}">
                      <a16:colId xmlns:a16="http://schemas.microsoft.com/office/drawing/2014/main" val="1512197561"/>
                    </a:ext>
                  </a:extLst>
                </a:gridCol>
                <a:gridCol w="4176464">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1341016">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switch - case</a:t>
                      </a:r>
                    </a:p>
                  </a:txBody>
                  <a:tcPr/>
                </a:tc>
                <a:tc>
                  <a:txBody>
                    <a:bodyPr/>
                    <a:lstStyle/>
                    <a:p>
                      <a:r>
                        <a:rPr lang="en-GB" sz="1400" dirty="0">
                          <a:latin typeface="+mn-lt"/>
                        </a:rPr>
                        <a:t>switch(variable)</a:t>
                      </a:r>
                    </a:p>
                    <a:p>
                      <a:r>
                        <a:rPr lang="en-GB" sz="1400" dirty="0">
                          <a:latin typeface="+mn-lt"/>
                        </a:rPr>
                        <a:t>{</a:t>
                      </a:r>
                    </a:p>
                    <a:p>
                      <a:r>
                        <a:rPr lang="en-GB" sz="1400">
                          <a:latin typeface="+mn-lt"/>
                        </a:rPr>
                        <a:t>    case </a:t>
                      </a:r>
                      <a:r>
                        <a:rPr lang="en-GB" sz="1400" dirty="0">
                          <a:latin typeface="+mn-lt"/>
                        </a:rPr>
                        <a:t>…:</a:t>
                      </a:r>
                    </a:p>
                    <a:p>
                      <a:r>
                        <a:rPr lang="en-GB" sz="1400">
                          <a:latin typeface="+mn-lt"/>
                        </a:rPr>
                        <a:t>        break;</a:t>
                      </a:r>
                    </a:p>
                    <a:p>
                      <a:r>
                        <a:rPr lang="en-GB" sz="1400">
                          <a:latin typeface="+mn-lt"/>
                        </a:rPr>
                        <a:t>    …</a:t>
                      </a:r>
                      <a:endParaRPr lang="en-GB" sz="1400" dirty="0">
                        <a:latin typeface="+mn-lt"/>
                      </a:endParaRPr>
                    </a:p>
                    <a:p>
                      <a:r>
                        <a:rPr lang="en-GB" sz="1400">
                          <a:latin typeface="+mn-lt"/>
                        </a:rPr>
                        <a:t>    default</a:t>
                      </a:r>
                      <a:r>
                        <a:rPr lang="en-GB" sz="1400" dirty="0">
                          <a:latin typeface="+mn-lt"/>
                        </a:rPr>
                        <a:t>:</a:t>
                      </a:r>
                    </a:p>
                    <a:p>
                      <a:r>
                        <a:rPr lang="en-GB" sz="1400">
                          <a:latin typeface="+mn-lt"/>
                        </a:rPr>
                        <a:t>        break</a:t>
                      </a:r>
                      <a:r>
                        <a:rPr lang="en-GB" sz="1400" dirty="0">
                          <a:latin typeface="+mn-lt"/>
                        </a:rPr>
                        <a:t>;</a:t>
                      </a:r>
                    </a:p>
                    <a:p>
                      <a:r>
                        <a:rPr lang="en-GB" sz="1400" dirty="0">
                          <a:latin typeface="+mn-lt"/>
                        </a:rPr>
                        <a:t>}</a:t>
                      </a:r>
                    </a:p>
                  </a:txBody>
                  <a:tcPr/>
                </a:tc>
                <a:extLst>
                  <a:ext uri="{0D108BD9-81ED-4DB2-BD59-A6C34878D82A}">
                    <a16:rowId xmlns:a16="http://schemas.microsoft.com/office/drawing/2014/main" val="2406243254"/>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break</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Jump </a:t>
                      </a:r>
                      <a:r>
                        <a:rPr lang="en-GB" sz="1400" dirty="0">
                          <a:latin typeface="+mn-lt"/>
                        </a:rPr>
                        <a:t>out from </a:t>
                      </a:r>
                      <a:r>
                        <a:rPr lang="en-GB" sz="1400">
                          <a:latin typeface="+mn-lt"/>
                        </a:rPr>
                        <a:t>the loop</a:t>
                      </a:r>
                      <a:endParaRPr lang="en-GB" sz="1400" dirty="0">
                        <a:latin typeface="+mn-lt"/>
                      </a:endParaRPr>
                    </a:p>
                  </a:txBody>
                  <a:tcPr/>
                </a:tc>
                <a:extLst>
                  <a:ext uri="{0D108BD9-81ED-4DB2-BD59-A6C34878D82A}">
                    <a16:rowId xmlns:a16="http://schemas.microsoft.com/office/drawing/2014/main" val="1006490657"/>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continue</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Will </a:t>
                      </a:r>
                      <a:r>
                        <a:rPr lang="en-GB" sz="1400" dirty="0">
                          <a:latin typeface="+mn-lt"/>
                        </a:rPr>
                        <a:t>continue with </a:t>
                      </a:r>
                      <a:r>
                        <a:rPr lang="en-GB" sz="1400">
                          <a:latin typeface="+mn-lt"/>
                        </a:rPr>
                        <a:t>other conditions</a:t>
                      </a:r>
                      <a:endParaRPr lang="en-GB" sz="1400" dirty="0">
                        <a:latin typeface="+mn-lt"/>
                      </a:endParaRPr>
                    </a:p>
                  </a:txBody>
                  <a:tcPr/>
                </a:tc>
                <a:extLst>
                  <a:ext uri="{0D108BD9-81ED-4DB2-BD59-A6C34878D82A}">
                    <a16:rowId xmlns:a16="http://schemas.microsoft.com/office/drawing/2014/main" val="1552318703"/>
                  </a:ext>
                </a:extLst>
              </a:tr>
              <a:tr h="447005">
                <a:tc>
                  <a:txBody>
                    <a:bodyPr/>
                    <a:lstStyle/>
                    <a:p>
                      <a:r>
                        <a:rPr kumimoji="0" lang="en-GB" sz="1800" b="0" i="0" u="none" strike="noStrike" kern="800" cap="none" spc="-13" normalizeH="0" baseline="0" dirty="0" err="1">
                          <a:ln>
                            <a:noFill/>
                          </a:ln>
                          <a:solidFill>
                            <a:srgbClr val="000000"/>
                          </a:solidFill>
                          <a:effectLst/>
                          <a:uLnTx/>
                          <a:uFillTx/>
                          <a:latin typeface="Arial" panose="020B0604020202020204" pitchFamily="34" charset="0"/>
                          <a:ea typeface="+mn-ea"/>
                          <a:cs typeface="Arial" panose="020B0604020202020204" pitchFamily="34" charset="0"/>
                        </a:rPr>
                        <a:t>goto</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dirty="0">
                          <a:latin typeface="+mn-lt"/>
                        </a:rPr>
                        <a:t>Jump </a:t>
                      </a:r>
                      <a:r>
                        <a:rPr lang="en-GB" sz="1400">
                          <a:latin typeface="+mn-lt"/>
                        </a:rPr>
                        <a:t>to a </a:t>
                      </a:r>
                      <a:r>
                        <a:rPr lang="en-GB" sz="1400" dirty="0">
                          <a:latin typeface="+mn-lt"/>
                        </a:rPr>
                        <a:t>specific label. </a:t>
                      </a:r>
                      <a:r>
                        <a:rPr lang="en-GB" sz="1400" u="sng" dirty="0">
                          <a:latin typeface="+mn-lt"/>
                        </a:rPr>
                        <a:t>Must not be used</a:t>
                      </a:r>
                    </a:p>
                  </a:txBody>
                  <a:tcPr/>
                </a:tc>
                <a:extLst>
                  <a:ext uri="{0D108BD9-81ED-4DB2-BD59-A6C34878D82A}">
                    <a16:rowId xmlns:a16="http://schemas.microsoft.com/office/drawing/2014/main" val="4141508972"/>
                  </a:ext>
                </a:extLst>
              </a:tr>
              <a:tr h="447005">
                <a:tc>
                  <a:txBody>
                    <a:bodyPr/>
                    <a:lstStyle/>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Conditional</a:t>
                      </a:r>
                    </a:p>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expression</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s-ES" sz="1400">
                          <a:solidFill>
                            <a:schemeClr val="tx1"/>
                          </a:solidFill>
                          <a:latin typeface="+mn-lt"/>
                        </a:rPr>
                        <a:t>result = (condition) ? value_if_true : value_if_false;</a:t>
                      </a:r>
                      <a:endParaRPr lang="en-GB" sz="1400" dirty="0">
                        <a:solidFill>
                          <a:schemeClr val="tx1"/>
                        </a:solidFill>
                        <a:latin typeface="+mn-lt"/>
                      </a:endParaRPr>
                    </a:p>
                  </a:txBody>
                  <a:tcP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495520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Same datatype collection</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Referenced by a name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a subindex</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Allocated</a:t>
            </a:r>
            <a:r>
              <a:rPr lang="es-ES" sz="1800" kern="800" spc="-13" dirty="0">
                <a:solidFill>
                  <a:srgbClr val="000000"/>
                </a:solidFill>
                <a:latin typeface="Arial" panose="020B0604020202020204" pitchFamily="34" charset="0"/>
                <a:cs typeface="Arial" panose="020B0604020202020204" pitchFamily="34" charset="0"/>
              </a:rPr>
              <a:t> in </a:t>
            </a:r>
            <a:r>
              <a:rPr lang="es-ES" sz="1800" kern="800" spc="-13">
                <a:solidFill>
                  <a:srgbClr val="000000"/>
                </a:solidFill>
                <a:latin typeface="Arial" panose="020B0604020202020204" pitchFamily="34" charset="0"/>
                <a:cs typeface="Arial" panose="020B0604020202020204" pitchFamily="34" charset="0"/>
              </a:rPr>
              <a:t>a continuos memory space</a:t>
            </a:r>
            <a:r>
              <a:rPr lang="es-ES" sz="1800" kern="800" spc="-13" dirty="0">
                <a:solidFill>
                  <a:srgbClr val="000000"/>
                </a:solidFill>
                <a:latin typeface="Arial" panose="020B0604020202020204" pitchFamily="34" charset="0"/>
                <a:cs typeface="Arial" panose="020B0604020202020204" pitchFamily="34" charset="0"/>
              </a:rPr>
              <a:t>.</a:t>
            </a:r>
          </a:p>
          <a:p>
            <a:pPr rtl="0">
              <a:spcBef>
                <a:spcPts val="0"/>
              </a:spcBef>
              <a:spcAft>
                <a:spcPts val="1600"/>
              </a:spcAft>
            </a:pPr>
            <a:endParaRPr lang="es-ES" sz="1800" kern="800" spc="-13">
              <a:solidFill>
                <a:srgbClr val="0093D0"/>
              </a:solidFill>
              <a:latin typeface="Arial" panose="020B0604020202020204" pitchFamily="34" charset="0"/>
              <a:cs typeface="Arial" panose="020B0604020202020204" pitchFamily="34" charset="0"/>
            </a:endParaRPr>
          </a:p>
          <a:p>
            <a:pPr rtl="0">
              <a:spcBef>
                <a:spcPts val="0"/>
              </a:spcBef>
              <a:spcAft>
                <a:spcPts val="1600"/>
              </a:spcAft>
            </a:pPr>
            <a:r>
              <a:rPr lang="es-ES" sz="1800" kern="800" spc="-13">
                <a:solidFill>
                  <a:srgbClr val="0093D0"/>
                </a:solidFill>
                <a:latin typeface="Arial" panose="020B0604020202020204" pitchFamily="34" charset="0"/>
                <a:cs typeface="Arial" panose="020B0604020202020204" pitchFamily="34" charset="0"/>
              </a:rPr>
              <a:t>Declaration</a:t>
            </a:r>
          </a:p>
          <a:p>
            <a:pPr rtl="0">
              <a:spcBef>
                <a:spcPts val="0"/>
              </a:spcBef>
              <a:spcAft>
                <a:spcPts val="1600"/>
              </a:spcAft>
            </a:pPr>
            <a:r>
              <a:rPr lang="es-ES" sz="1800" kern="800" spc="-13">
                <a:solidFill>
                  <a:srgbClr val="000000"/>
                </a:solidFill>
                <a:latin typeface="Arial" panose="020B0604020202020204" pitchFamily="34" charset="0"/>
                <a:cs typeface="Arial" panose="020B0604020202020204" pitchFamily="34" charset="0"/>
              </a:rPr>
              <a:t>	data</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array_name [size];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data_type array_name [size] = {ele1, ele2, …, elex};</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one of its elements</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	</a:t>
            </a:r>
            <a:r>
              <a:rPr lang="en-GB" sz="1800" kern="800" spc="-13">
                <a:solidFill>
                  <a:srgbClr val="000000"/>
                </a:solidFill>
                <a:latin typeface="Arial" panose="020B0604020202020204" pitchFamily="34" charset="0"/>
                <a:cs typeface="Arial" panose="020B0604020202020204" pitchFamily="34" charset="0"/>
              </a:rPr>
              <a:t>Read	value_read = </a:t>
            </a:r>
            <a:r>
              <a:rPr lang="es-ES" sz="1800" kern="800" spc="-13">
                <a:solidFill>
                  <a:srgbClr val="000000"/>
                </a:solidFill>
                <a:latin typeface="Arial" panose="020B0604020202020204" pitchFamily="34" charset="0"/>
                <a:cs typeface="Arial" panose="020B0604020202020204" pitchFamily="34" charset="0"/>
              </a:rPr>
              <a:t>array_name [index];</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a:xfrm>
            <a:off x="507934" y="764704"/>
            <a:ext cx="10923479" cy="5328592"/>
          </a:xfrm>
        </p:spPr>
        <p:txBody>
          <a:bodyPr/>
          <a:lstStyle/>
          <a:p>
            <a:r>
              <a:rPr lang="en-GB"/>
              <a:t>Prerequisites:</a:t>
            </a:r>
          </a:p>
          <a:p>
            <a:pPr marL="285750" indent="-285750">
              <a:buFont typeface="Arial" panose="020B0604020202020204" pitchFamily="34" charset="0"/>
              <a:buChar char="•"/>
            </a:pPr>
            <a:r>
              <a:rPr lang="en-GB">
                <a:solidFill>
                  <a:schemeClr val="tx1"/>
                </a:solidFill>
              </a:rPr>
              <a:t>Experience </a:t>
            </a:r>
            <a:r>
              <a:rPr lang="en-GB" dirty="0">
                <a:solidFill>
                  <a:schemeClr val="tx1"/>
                </a:solidFill>
              </a:rPr>
              <a:t>in </a:t>
            </a:r>
            <a:r>
              <a:rPr lang="en-GB">
                <a:solidFill>
                  <a:schemeClr val="tx1"/>
                </a:solidFill>
              </a:rPr>
              <a:t>any programming language</a:t>
            </a:r>
          </a:p>
          <a:p>
            <a:pPr marL="285750" indent="-285750">
              <a:buFont typeface="Arial" panose="020B0604020202020204" pitchFamily="34" charset="0"/>
              <a:buChar char="•"/>
            </a:pPr>
            <a:r>
              <a:rPr lang="en-GB">
                <a:solidFill>
                  <a:schemeClr val="tx1"/>
                </a:solidFill>
              </a:rPr>
              <a:t>Speakers and microphone</a:t>
            </a:r>
          </a:p>
          <a:p>
            <a:pPr marL="285750" indent="-285750">
              <a:buFont typeface="Arial" panose="020B0604020202020204" pitchFamily="34" charset="0"/>
              <a:buChar char="•"/>
            </a:pPr>
            <a:r>
              <a:rPr lang="en-GB">
                <a:solidFill>
                  <a:schemeClr val="tx1"/>
                </a:solidFill>
                <a:hlinkClick r:id="rId2"/>
              </a:rPr>
              <a:t>GitHub</a:t>
            </a:r>
            <a:r>
              <a:rPr lang="en-GB">
                <a:solidFill>
                  <a:schemeClr val="tx1"/>
                </a:solidFill>
              </a:rPr>
              <a:t> user</a:t>
            </a:r>
          </a:p>
          <a:p>
            <a:endParaRPr lang="en-GB"/>
          </a:p>
          <a:p>
            <a:r>
              <a:rPr lang="en-GB"/>
              <a:t>Material:</a:t>
            </a:r>
          </a:p>
          <a:p>
            <a:pPr marL="285750" indent="-285750">
              <a:buFont typeface="Arial" panose="020B0604020202020204" pitchFamily="34" charset="0"/>
              <a:buChar char="•"/>
            </a:pPr>
            <a:r>
              <a:rPr lang="en-GB">
                <a:solidFill>
                  <a:schemeClr val="tx1"/>
                </a:solidFill>
              </a:rPr>
              <a:t>Theory + Examples + Exercises</a:t>
            </a:r>
            <a:r>
              <a:rPr lang="en-GB"/>
              <a:t> </a:t>
            </a:r>
            <a:r>
              <a:rPr lang="en-GB">
                <a:solidFill>
                  <a:schemeClr val="tx1"/>
                </a:solidFill>
                <a:hlinkClick r:id="rId3"/>
              </a:rPr>
              <a:t>https://github.com/lucianotttech/C_Training</a:t>
            </a:r>
            <a:endParaRPr lang="en-GB">
              <a:solidFill>
                <a:schemeClr val="tx1"/>
              </a:solidFill>
            </a:endParaRPr>
          </a:p>
          <a:p>
            <a:endParaRPr lang="en-GB"/>
          </a:p>
          <a:p>
            <a:r>
              <a:rPr lang="en-GB"/>
              <a:t>External resources:</a:t>
            </a:r>
          </a:p>
          <a:p>
            <a:pPr marL="285750" indent="-285750">
              <a:buFont typeface="Arial" panose="020B0604020202020204" pitchFamily="34" charset="0"/>
              <a:buChar char="•"/>
            </a:pPr>
            <a:r>
              <a:rPr lang="en-GB">
                <a:solidFill>
                  <a:schemeClr val="tx1"/>
                </a:solidFill>
              </a:rPr>
              <a:t>Online compiler for C/C++ </a:t>
            </a:r>
            <a:r>
              <a:rPr lang="en-GB">
                <a:solidFill>
                  <a:schemeClr val="tx1"/>
                </a:solidFill>
                <a:hlinkClick r:id="rId4"/>
              </a:rPr>
              <a:t>https://www.onlinegdb.com/</a:t>
            </a:r>
            <a:endParaRPr lang="en-GB">
              <a:solidFill>
                <a:schemeClr val="tx1"/>
              </a:solidFill>
            </a:endParaRPr>
          </a:p>
          <a:p>
            <a:br>
              <a:rPr lang="en-GB"/>
            </a:br>
            <a:r>
              <a:rPr lang="en-GB"/>
              <a:t>Trainer:</a:t>
            </a:r>
          </a:p>
          <a:p>
            <a:pPr marL="285750" indent="-285750">
              <a:buFont typeface="Arial" panose="020B0604020202020204" pitchFamily="34" charset="0"/>
              <a:buChar char="•"/>
            </a:pPr>
            <a:r>
              <a:rPr lang="en-GB">
                <a:solidFill>
                  <a:schemeClr val="tx1"/>
                </a:solidFill>
              </a:rPr>
              <a:t>Luciano Curti </a:t>
            </a:r>
            <a:r>
              <a:rPr lang="en-GB">
                <a:solidFill>
                  <a:schemeClr val="tx1"/>
                </a:solidFill>
                <a:hlinkClick r:id="rId5"/>
              </a:rPr>
              <a:t>luciano.curti@tttech-auto.com</a:t>
            </a:r>
            <a:endParaRPr lang="en-GB">
              <a:solidFill>
                <a:schemeClr val="tx1"/>
              </a:solidFill>
            </a:endParaRPr>
          </a:p>
          <a:p>
            <a:pPr marL="285750" indent="-285750">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2495600" y="151793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5" y="1027185"/>
            <a:ext cx="8120506" cy="369332"/>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Arrays</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defined with</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dimensions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in this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case will have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subindex.</a:t>
            </a:r>
            <a:endParaRPr lang="es-ES" sz="1800" kern="800" spc="-13" dirty="0">
              <a:solidFill>
                <a:srgbClr val="0093D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495775" y="4736398"/>
            <a:ext cx="8901178" cy="1154162"/>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To access one of its elements:</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Read	value_read = </a:t>
            </a:r>
            <a:r>
              <a:rPr lang="es-ES" sz="1800" kern="800" spc="-13">
                <a:solidFill>
                  <a:srgbClr val="000000"/>
                </a:solidFill>
                <a:latin typeface="Arial" panose="020B0604020202020204" pitchFamily="34" charset="0"/>
                <a:cs typeface="Arial" panose="020B0604020202020204" pitchFamily="34" charset="0"/>
              </a:rPr>
              <a:t>array_name [index_1] [index_2];</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07935" y="825399"/>
            <a:ext cx="10946907" cy="547072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Diferent datatype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variables grouped inside.</a:t>
            </a:r>
            <a:endParaRPr lang="es-ES" sz="1800" kern="800" spc="-13" dirty="0">
              <a:solidFill>
                <a:srgbClr val="000000"/>
              </a:solidFill>
              <a:latin typeface="Arial" panose="020B0604020202020204" pitchFamily="34" charset="0"/>
              <a:cs typeface="Arial" panose="020B0604020202020204" pitchFamily="34" charset="0"/>
            </a:endParaRP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Refenced by</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 name</a:t>
            </a:r>
            <a:r>
              <a:rPr lang="es-ES" sz="1800" kern="800" spc="-13" dirty="0">
                <a:solidFill>
                  <a:srgbClr val="000000"/>
                </a:solidFill>
                <a:latin typeface="Arial" panose="020B0604020202020204" pitchFamily="34" charset="0"/>
                <a:cs typeface="Arial" panose="020B0604020202020204" pitchFamily="34" charset="0"/>
              </a:rPr>
              <a:t>.</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Elements from inside the struct</a:t>
            </a:r>
            <a:r>
              <a:rPr lang="es-ES" sz="1800" kern="800" spc="-13" dirty="0">
                <a:solidFill>
                  <a:srgbClr val="000000"/>
                </a:solidFill>
                <a:latin typeface="Arial" panose="020B0604020202020204" pitchFamily="34" charset="0"/>
                <a:cs typeface="Arial" panose="020B0604020202020204" pitchFamily="34" charset="0"/>
              </a:rPr>
              <a:t> can </a:t>
            </a:r>
            <a:r>
              <a:rPr lang="es-ES" sz="1800" kern="800" spc="-13">
                <a:solidFill>
                  <a:srgbClr val="000000"/>
                </a:solidFill>
                <a:latin typeface="Arial" panose="020B0604020202020204" pitchFamily="34" charset="0"/>
                <a:cs typeface="Arial" panose="020B0604020202020204" pitchFamily="34" charset="0"/>
              </a:rPr>
              <a:t>be accesed using '.element' or '-&gt;element' depending the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case.</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Declared using the reserved word "struct"</a:t>
            </a:r>
            <a:endParaRPr lang="es-ES"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struct </a:t>
            </a:r>
            <a:r>
              <a:rPr lang="es-ES" sz="1800" kern="800" spc="-13" dirty="0" err="1">
                <a:solidFill>
                  <a:srgbClr val="000000"/>
                </a:solidFill>
                <a:latin typeface="Arial" panose="020B0604020202020204" pitchFamily="34" charset="0"/>
                <a:cs typeface="Arial" panose="020B0604020202020204" pitchFamily="34" charset="0"/>
              </a:rPr>
              <a:t>struct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name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a:t>
            </a:r>
            <a:r>
              <a:rPr lang="es-ES" sz="1800" kern="800" spc="-13" dirty="0">
                <a:solidFill>
                  <a:srgbClr val="000000"/>
                </a:solidFill>
                <a:latin typeface="Arial" panose="020B0604020202020204" pitchFamily="34" charset="0"/>
                <a:cs typeface="Arial" panose="020B0604020202020204" pitchFamily="34" charset="0"/>
              </a:rPr>
              <a:t> element_</a:t>
            </a:r>
            <a:r>
              <a:rPr lang="es-ES" sz="1800" kern="800" spc="-13">
                <a:solidFill>
                  <a:srgbClr val="000000"/>
                </a:solidFill>
                <a:latin typeface="Arial" panose="020B0604020202020204" pitchFamily="34" charset="0"/>
                <a:cs typeface="Arial" panose="020B0604020202020204" pitchFamily="34" charset="0"/>
              </a:rPr>
              <a:t>1;</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 </a:t>
            </a:r>
            <a:r>
              <a:rPr lang="es-ES" sz="1800" kern="800" spc="-13" dirty="0" err="1">
                <a:solidFill>
                  <a:srgbClr val="000000"/>
                </a:solidFill>
                <a:latin typeface="Arial" panose="020B0604020202020204" pitchFamily="34" charset="0"/>
                <a:cs typeface="Arial" panose="020B0604020202020204" pitchFamily="34" charset="0"/>
              </a:rPr>
              <a:t>element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t>
            </a:r>
            <a:endParaRPr lang="es-ES" sz="1800" kern="800" spc="-13" dirty="0">
              <a:solidFill>
                <a:srgbClr val="00000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and initialization of a variable of type struct</a:t>
            </a:r>
            <a:endParaRPr lang="es-ES" sz="1800" kern="800" spc="-13">
              <a:solidFill>
                <a:srgbClr val="0093D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struct struct_name var_name = {val_1, …, val_n};</a:t>
            </a:r>
            <a:endParaRPr lang="en-GB" sz="1800" kern="800" spc="-13">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elements of the structure</a:t>
            </a: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456040" y="1052736"/>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49677" y="908720"/>
            <a:ext cx="5588065" cy="307007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Special </a:t>
            </a:r>
            <a:r>
              <a:rPr lang="en-GB" sz="1800" kern="800" spc="-13" dirty="0">
                <a:solidFill>
                  <a:srgbClr val="000000"/>
                </a:solidFill>
                <a:latin typeface="Arial" panose="020B0604020202020204" pitchFamily="34" charset="0"/>
                <a:cs typeface="Arial" panose="020B0604020202020204" pitchFamily="34" charset="0"/>
              </a:rPr>
              <a:t>datatype.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Allows to allocate different types in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Variables inside the union can be accessed using the same notation used </a:t>
            </a:r>
            <a:r>
              <a:rPr lang="en-GB" sz="1800" kern="800" spc="-13">
                <a:solidFill>
                  <a:srgbClr val="000000"/>
                </a:solidFill>
                <a:latin typeface="Arial" panose="020B0604020202020204" pitchFamily="34" charset="0"/>
                <a:cs typeface="Arial" panose="020B0604020202020204" pitchFamily="34" charset="0"/>
              </a:rPr>
              <a:t>in strutctures:</a:t>
            </a:r>
          </a:p>
          <a:p>
            <a:pPr lvl="1">
              <a:spcBef>
                <a:spcPts val="300"/>
              </a:spcBef>
              <a:spcAft>
                <a:spcPts val="600"/>
              </a:spcAft>
              <a:buClr>
                <a:srgbClr val="0093D0"/>
              </a:buClr>
            </a:pPr>
            <a:r>
              <a:rPr lang="en-GB" sz="1800" b="1" kern="800" spc="-13">
                <a:solidFill>
                  <a:srgbClr val="000000"/>
                </a:solidFill>
                <a:latin typeface="Arial" panose="020B0604020202020204" pitchFamily="34" charset="0"/>
                <a:cs typeface="Arial" panose="020B0604020202020204" pitchFamily="34" charset="0"/>
              </a:rPr>
              <a:t>union_name.element_name</a:t>
            </a:r>
            <a:endParaRPr lang="en-GB" sz="1800" b="1"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011441"/>
            <a:ext cx="5255177" cy="259301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Usage</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Natural way to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Efficient RAM </a:t>
            </a:r>
            <a:r>
              <a:rPr lang="en-GB" sz="1800" kern="800" spc="-13" dirty="0">
                <a:solidFill>
                  <a:srgbClr val="000000"/>
                </a:solidFill>
                <a:latin typeface="Arial" panose="020B0604020202020204" pitchFamily="34" charset="0"/>
                <a:cs typeface="Arial" panose="020B0604020202020204" pitchFamily="34" charset="0"/>
              </a:rPr>
              <a:t>utilization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Help to make code clear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Improve speed when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Easy </a:t>
            </a:r>
            <a:r>
              <a:rPr lang="en-GB" sz="1800" kern="800" spc="-13" dirty="0">
                <a:solidFill>
                  <a:srgbClr val="000000"/>
                </a:solidFill>
                <a:latin typeface="Arial" panose="020B0604020202020204" pitchFamily="34" charset="0"/>
                <a:cs typeface="Arial" panose="020B0604020202020204" pitchFamily="34" charset="0"/>
              </a:rPr>
              <a:t>way to manipulate </a:t>
            </a:r>
            <a:r>
              <a:rPr lang="en-GB" sz="1800" kern="800" spc="-13" err="1">
                <a:solidFill>
                  <a:srgbClr val="000000"/>
                </a:solidFill>
                <a:latin typeface="Arial" panose="020B0604020202020204" pitchFamily="34" charset="0"/>
                <a:cs typeface="Arial" panose="020B0604020202020204" pitchFamily="34" charset="0"/>
              </a:rPr>
              <a:t>uControlers</a:t>
            </a:r>
            <a:r>
              <a:rPr lang="en-GB" sz="1800" kern="800" spc="-13">
                <a:solidFill>
                  <a:srgbClr val="000000"/>
                </a:solidFill>
                <a:latin typeface="Arial" panose="020B0604020202020204" pitchFamily="34" charset="0"/>
                <a:cs typeface="Arial" panose="020B0604020202020204" pitchFamily="34" charset="0"/>
              </a:rPr>
              <a:t> registers</a:t>
            </a:r>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5763111" y="1011441"/>
            <a:ext cx="6006379" cy="4361775"/>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078313"/>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Assign successive integers constant numbers to different tags.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Numbers </a:t>
            </a:r>
            <a:r>
              <a:rPr lang="en-GB" sz="1800" kern="800" spc="-13" dirty="0">
                <a:solidFill>
                  <a:srgbClr val="000000"/>
                </a:solidFill>
                <a:latin typeface="Arial" panose="020B0604020202020204" pitchFamily="34" charset="0"/>
                <a:cs typeface="Arial" panose="020B0604020202020204" pitchFamily="34" charset="0"/>
              </a:rPr>
              <a:t>assigned to each tag can </a:t>
            </a:r>
            <a:r>
              <a:rPr lang="en-GB" sz="1800" kern="800" spc="-13">
                <a:solidFill>
                  <a:srgbClr val="000000"/>
                </a:solidFill>
                <a:latin typeface="Arial" panose="020B0604020202020204" pitchFamily="34" charset="0"/>
                <a:cs typeface="Arial" panose="020B0604020202020204" pitchFamily="34" charset="0"/>
              </a:rPr>
              <a:t>be "hard coded“.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Used to have better visibility inside the </a:t>
            </a:r>
            <a:r>
              <a:rPr lang="en-GB" sz="1800" kern="800" spc="-13">
                <a:solidFill>
                  <a:srgbClr val="000000"/>
                </a:solidFill>
                <a:latin typeface="Arial" panose="020B0604020202020204" pitchFamily="34" charset="0"/>
                <a:cs typeface="Arial" panose="020B0604020202020204" pitchFamily="34" charset="0"/>
              </a:rPr>
              <a:t>code.</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the enumeration</a:t>
            </a:r>
            <a:endParaRPr lang="en-GB"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a:t>
            </a:r>
            <a:r>
              <a:rPr lang="en-GB" sz="1800" kern="800" spc="-13" dirty="0">
                <a:solidFill>
                  <a:srgbClr val="000000"/>
                </a:solidFill>
                <a:latin typeface="Arial" panose="020B0604020202020204" pitchFamily="34" charset="0"/>
                <a:cs typeface="Arial" panose="020B0604020202020204" pitchFamily="34" charset="0"/>
              </a:rPr>
              <a:t>days {MONDAY, TUESDAY, WEDNESDAY, THURSDAY, FRIDAY, SATURDAY</a:t>
            </a:r>
            <a:r>
              <a:rPr lang="en-GB" sz="1800" kern="800" spc="-13">
                <a:solidFill>
                  <a:srgbClr val="000000"/>
                </a:solidFill>
                <a:latin typeface="Arial" panose="020B0604020202020204" pitchFamily="34" charset="0"/>
                <a:cs typeface="Arial" panose="020B0604020202020204" pitchFamily="34" charset="0"/>
              </a:rPr>
              <a:t>, SUNDAY};</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a Variable of type enumeration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days variable_name;</a:t>
            </a:r>
            <a:endParaRPr lang="en-GB"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variable_name = WEDNESDAY;</a:t>
            </a:r>
          </a:p>
        </p:txBody>
      </p:sp>
    </p:spTree>
    <p:extLst>
      <p:ext uri="{BB962C8B-B14F-4D97-AF65-F5344CB8AC3E}">
        <p14:creationId xmlns:p14="http://schemas.microsoft.com/office/powerpoint/2010/main" val="266744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24237" y="908720"/>
            <a:ext cx="10908653" cy="410112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variables that references to memory </a:t>
            </a:r>
            <a:r>
              <a:rPr lang="en-GB" sz="1800" kern="800" spc="-13" dirty="0" err="1">
                <a:solidFill>
                  <a:srgbClr val="000000"/>
                </a:solidFill>
                <a:latin typeface="Arial" panose="020B0604020202020204" pitchFamily="34" charset="0"/>
                <a:cs typeface="Arial" panose="020B0604020202020204" pitchFamily="34" charset="0"/>
              </a:rPr>
              <a:t>addreses</a:t>
            </a:r>
            <a:r>
              <a:rPr lang="en-GB" sz="1800" kern="800" spc="-13" dirty="0">
                <a:solidFill>
                  <a:srgbClr val="000000"/>
                </a:solidFill>
                <a:latin typeface="Arial" panose="020B0604020202020204" pitchFamily="34" charset="0"/>
                <a:cs typeface="Arial" panose="020B0604020202020204" pitchFamily="34" charset="0"/>
              </a:rPr>
              <a:t>. </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a:t>
            </a:r>
            <a:r>
              <a:rPr lang="en-GB" sz="1800" kern="800" spc="-13">
                <a:solidFill>
                  <a:srgbClr val="000000"/>
                </a:solidFill>
                <a:latin typeface="Arial" panose="020B0604020202020204" pitchFamily="34" charset="0"/>
                <a:cs typeface="Arial" panose="020B0604020202020204" pitchFamily="34" charset="0"/>
              </a:rPr>
              <a:t>is "pointing" </a:t>
            </a:r>
            <a:r>
              <a:rPr lang="en-GB" sz="1800" kern="800" spc="-13" dirty="0">
                <a:solidFill>
                  <a:srgbClr val="000000"/>
                </a:solidFill>
                <a:latin typeface="Arial" panose="020B0604020202020204" pitchFamily="34" charset="0"/>
                <a:cs typeface="Arial" panose="020B0604020202020204" pitchFamily="34" charset="0"/>
              </a:rPr>
              <a:t>to an specific memory position.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Unary </a:t>
            </a:r>
            <a:r>
              <a:rPr lang="en-GB" sz="1800" kern="800" spc="-13">
                <a:solidFill>
                  <a:srgbClr val="000000"/>
                </a:solidFill>
                <a:latin typeface="Arial" panose="020B0604020202020204" pitchFamily="34" charset="0"/>
                <a:cs typeface="Arial" panose="020B0604020202020204" pitchFamily="34" charset="0"/>
              </a:rPr>
              <a:t>operators:</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	Indirection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&amp;	Reference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t>
            </a:r>
            <a:r>
              <a:rPr lang="en-GB" sz="1800" b="1"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will give you the value from the memory where the pointer is pointing.</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&amp;var</a:t>
            </a:r>
            <a:r>
              <a:rPr lang="en-GB" sz="1800" kern="800" spc="-13" dirty="0">
                <a:solidFill>
                  <a:srgbClr val="000000"/>
                </a:solidFill>
                <a:latin typeface="Arial" panose="020B0604020202020204" pitchFamily="34" charset="0"/>
                <a:cs typeface="Arial" panose="020B0604020202020204" pitchFamily="34" charset="0"/>
              </a:rPr>
              <a:t> will give you the memory address where the variable is allocated.</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data</a:t>
            </a:r>
            <a:r>
              <a:rPr lang="en-GB" sz="1800" kern="800" spc="-13" dirty="0" err="1">
                <a:solidFill>
                  <a:srgbClr val="000000"/>
                </a:solidFill>
                <a:latin typeface="Arial" panose="020B0604020202020204" pitchFamily="34" charset="0"/>
                <a:cs typeface="Arial" panose="020B0604020202020204" pitchFamily="34" charset="0"/>
              </a:rPr>
              <a:t>_</a:t>
            </a:r>
            <a:r>
              <a:rPr lang="en-GB" sz="1800" kern="800" spc="-13" err="1">
                <a:solidFill>
                  <a:srgbClr val="000000"/>
                </a:solidFill>
                <a:latin typeface="Arial" panose="020B0604020202020204" pitchFamily="34" charset="0"/>
                <a:cs typeface="Arial" panose="020B0604020202020204" pitchFamily="34" charset="0"/>
              </a:rPr>
              <a:t>type</a:t>
            </a:r>
            <a:r>
              <a:rPr lang="en-GB" sz="1800" kern="800" spc="-13">
                <a:solidFill>
                  <a:srgbClr val="000000"/>
                </a:solidFill>
                <a:latin typeface="Arial" panose="020B0604020202020204" pitchFamily="34" charset="0"/>
                <a:cs typeface="Arial" panose="020B0604020202020204" pitchFamily="34" charset="0"/>
              </a:rPr>
              <a:t> * pointer</a:t>
            </a:r>
            <a:r>
              <a:rPr lang="en-GB" sz="1800" kern="800" spc="-13" dirty="0" err="1">
                <a:solidFill>
                  <a:srgbClr val="000000"/>
                </a:solidFill>
                <a:latin typeface="Arial" panose="020B0604020202020204" pitchFamily="34" charset="0"/>
                <a:cs typeface="Arial" panose="020B0604020202020204" pitchFamily="34" charset="0"/>
              </a:rPr>
              <a:t>_name</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75798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15939" y="807971"/>
            <a:ext cx="10908653" cy="27699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Example</a:t>
            </a:r>
          </a:p>
        </p:txBody>
      </p:sp>
      <p:sp>
        <p:nvSpPr>
          <p:cNvPr id="13" name="TextBox 12">
            <a:extLst>
              <a:ext uri="{FF2B5EF4-FFF2-40B4-BE49-F238E27FC236}">
                <a16:creationId xmlns:a16="http://schemas.microsoft.com/office/drawing/2014/main" id="{F1EC051C-2549-4A5B-AF19-FCD619FE2351}"/>
              </a:ext>
            </a:extLst>
          </p:cNvPr>
          <p:cNvSpPr txBox="1"/>
          <p:nvPr/>
        </p:nvSpPr>
        <p:spPr>
          <a:xfrm>
            <a:off x="470020" y="1253116"/>
            <a:ext cx="1920409" cy="3785652"/>
          </a:xfrm>
          <a:prstGeom prst="rect">
            <a:avLst/>
          </a:prstGeom>
          <a:noFill/>
        </p:spPr>
        <p:txBody>
          <a:bodyPr wrap="square">
            <a:spAutoFit/>
          </a:bodyPr>
          <a:lstStyle/>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x;</a:t>
            </a:r>
          </a:p>
          <a:p>
            <a:r>
              <a:rPr lang="fr-FR" sz="1600" b="0">
                <a:solidFill>
                  <a:srgbClr val="4EC9B0"/>
                </a:solidFill>
                <a:effectLst/>
                <a:latin typeface="Consolas" panose="020B0609020204030204" pitchFamily="49" charset="0"/>
              </a:rPr>
              <a:t>uint32_t</a:t>
            </a:r>
            <a:r>
              <a:rPr lang="fr-FR" sz="1600" b="0">
                <a:effectLst/>
                <a:latin typeface="Consolas" panose="020B0609020204030204" pitchFamily="49" charset="0"/>
              </a:rPr>
              <a:t> y;</a:t>
            </a:r>
          </a:p>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*ptr;</a:t>
            </a:r>
          </a:p>
          <a:p>
            <a:br>
              <a:rPr lang="fr-FR" sz="1600" b="0">
                <a:solidFill>
                  <a:srgbClr val="D4D4D4"/>
                </a:solidFill>
                <a:effectLst/>
                <a:latin typeface="Consolas" panose="020B0609020204030204" pitchFamily="49" charset="0"/>
              </a:rPr>
            </a:br>
            <a:r>
              <a:rPr lang="fr-FR" sz="1600" b="0">
                <a:effectLst/>
                <a:latin typeface="Consolas" panose="020B0609020204030204" pitchFamily="49" charset="0"/>
              </a:rPr>
              <a:t>x = </a:t>
            </a:r>
            <a:r>
              <a:rPr lang="fr-FR" sz="1600" b="0">
                <a:solidFill>
                  <a:srgbClr val="B5CEA8"/>
                </a:solidFill>
                <a:effectLst/>
                <a:latin typeface="Consolas" panose="020B0609020204030204" pitchFamily="49" charset="0"/>
              </a:rPr>
              <a:t>10</a:t>
            </a:r>
            <a:r>
              <a:rPr lang="fr-FR" sz="1600" b="0">
                <a:effectLst/>
                <a:latin typeface="Consolas" panose="020B0609020204030204" pitchFamily="49" charset="0"/>
              </a:rPr>
              <a:t>;</a:t>
            </a:r>
          </a:p>
          <a:p>
            <a:r>
              <a:rPr lang="fr-FR" sz="1600" b="0">
                <a:effectLst/>
                <a:latin typeface="Consolas" panose="020B0609020204030204" pitchFamily="49" charset="0"/>
              </a:rPr>
              <a:t>y = </a:t>
            </a:r>
            <a:r>
              <a:rPr lang="fr-FR" sz="1600" b="0">
                <a:solidFill>
                  <a:srgbClr val="B5CEA8"/>
                </a:solidFill>
                <a:effectLst/>
                <a:latin typeface="Consolas" panose="020B0609020204030204" pitchFamily="49" charset="0"/>
              </a:rPr>
              <a:t>20</a:t>
            </a:r>
            <a:r>
              <a:rPr lang="fr-FR" sz="1600" b="0">
                <a:effectLst/>
                <a:latin typeface="Consolas" panose="020B0609020204030204" pitchFamily="49" charset="0"/>
              </a:rPr>
              <a:t>;</a:t>
            </a:r>
          </a:p>
          <a:p>
            <a:r>
              <a:rPr lang="fr-FR" sz="1600" b="0">
                <a:effectLst/>
                <a:latin typeface="Consolas" panose="020B0609020204030204" pitchFamily="49" charset="0"/>
              </a:rPr>
              <a:t>ptr = &amp;x;</a:t>
            </a:r>
          </a:p>
          <a:p>
            <a:endParaRPr lang="fr-FR" sz="1600">
              <a:latin typeface="Consolas" panose="020B0609020204030204" pitchFamily="49" charset="0"/>
            </a:endParaRPr>
          </a:p>
          <a:p>
            <a:endParaRPr lang="fr-FR" sz="1600">
              <a:latin typeface="Consolas" panose="020B0609020204030204" pitchFamily="49" charset="0"/>
            </a:endParaRPr>
          </a:p>
          <a:p>
            <a:r>
              <a:rPr lang="fr-FR" sz="1600">
                <a:latin typeface="Consolas" panose="020B0609020204030204" pitchFamily="49" charset="0"/>
              </a:rPr>
              <a:t>…</a:t>
            </a:r>
          </a:p>
          <a:p>
            <a:endParaRPr lang="fr-FR" sz="1600">
              <a:latin typeface="Consolas" panose="020B0609020204030204" pitchFamily="49" charset="0"/>
            </a:endParaRPr>
          </a:p>
          <a:p>
            <a:endParaRPr lang="fr-FR" sz="1600">
              <a:latin typeface="Consolas" panose="020B0609020204030204" pitchFamily="49" charset="0"/>
            </a:endParaRPr>
          </a:p>
          <a:p>
            <a:r>
              <a:rPr lang="en-GB" sz="1600" b="0">
                <a:effectLst/>
                <a:latin typeface="Consolas" panose="020B0609020204030204" pitchFamily="49" charset="0"/>
              </a:rPr>
              <a:t>y = *ptr + </a:t>
            </a:r>
            <a:r>
              <a:rPr lang="en-GB" sz="1600" b="0">
                <a:solidFill>
                  <a:srgbClr val="B5CEA8"/>
                </a:solidFill>
                <a:effectLst/>
                <a:latin typeface="Consolas" panose="020B0609020204030204" pitchFamily="49" charset="0"/>
              </a:rPr>
              <a:t>100</a:t>
            </a:r>
            <a:r>
              <a:rPr lang="en-GB" sz="1600" b="0">
                <a:effectLst/>
                <a:latin typeface="Consolas" panose="020B0609020204030204" pitchFamily="49" charset="0"/>
              </a:rPr>
              <a:t>;</a:t>
            </a:r>
          </a:p>
          <a:p>
            <a:r>
              <a:rPr lang="en-GB" sz="1600" b="0">
                <a:effectLst/>
                <a:latin typeface="Consolas" panose="020B0609020204030204" pitchFamily="49" charset="0"/>
              </a:rPr>
              <a:t>*ptr = </a:t>
            </a:r>
            <a:r>
              <a:rPr lang="en-GB" sz="1600" b="0">
                <a:solidFill>
                  <a:srgbClr val="B5CEA8"/>
                </a:solidFill>
                <a:effectLst/>
                <a:latin typeface="Consolas" panose="020B0609020204030204" pitchFamily="49" charset="0"/>
              </a:rPr>
              <a:t>200</a:t>
            </a:r>
            <a:r>
              <a:rPr lang="en-GB" sz="1600" b="0">
                <a:effectLst/>
                <a:latin typeface="Consolas" panose="020B0609020204030204" pitchFamily="49" charset="0"/>
              </a:rPr>
              <a:t>;</a:t>
            </a:r>
          </a:p>
          <a:p>
            <a:r>
              <a:rPr lang="en-GB" sz="1600">
                <a:latin typeface="Consolas" panose="020B0609020204030204" pitchFamily="49" charset="0"/>
              </a:rPr>
              <a:t>ptr --;</a:t>
            </a:r>
            <a:endParaRPr lang="fr-FR" sz="1600" b="0">
              <a:effectLst/>
              <a:latin typeface="Consolas" panose="020B0609020204030204" pitchFamily="49" charset="0"/>
            </a:endParaRPr>
          </a:p>
        </p:txBody>
      </p:sp>
      <p:graphicFrame>
        <p:nvGraphicFramePr>
          <p:cNvPr id="8" name="Table 9">
            <a:extLst>
              <a:ext uri="{FF2B5EF4-FFF2-40B4-BE49-F238E27FC236}">
                <a16:creationId xmlns:a16="http://schemas.microsoft.com/office/drawing/2014/main" id="{FE170D9D-FF3B-4A1D-A439-84409C5BBC23}"/>
              </a:ext>
            </a:extLst>
          </p:cNvPr>
          <p:cNvGraphicFramePr>
            <a:graphicFrameLocks noGrp="1"/>
          </p:cNvGraphicFramePr>
          <p:nvPr>
            <p:extLst>
              <p:ext uri="{D42A27DB-BD31-4B8C-83A1-F6EECF244321}">
                <p14:modId xmlns:p14="http://schemas.microsoft.com/office/powerpoint/2010/main" val="3955642419"/>
              </p:ext>
            </p:extLst>
          </p:nvPr>
        </p:nvGraphicFramePr>
        <p:xfrm>
          <a:off x="4128008" y="1123407"/>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0xffffcbdc</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11" name="Straight Arrow Connector 10">
            <a:extLst>
              <a:ext uri="{FF2B5EF4-FFF2-40B4-BE49-F238E27FC236}">
                <a16:creationId xmlns:a16="http://schemas.microsoft.com/office/drawing/2014/main" id="{1D22CC2B-24D0-4385-B5F3-BFD098772F3E}"/>
              </a:ext>
            </a:extLst>
          </p:cNvPr>
          <p:cNvCxnSpPr>
            <a:cxnSpLocks/>
          </p:cNvCxnSpPr>
          <p:nvPr/>
        </p:nvCxnSpPr>
        <p:spPr>
          <a:xfrm flipV="1">
            <a:off x="6576280" y="1795321"/>
            <a:ext cx="760907" cy="926824"/>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BB2148BB-EB91-406E-9A69-003CF36F805B}"/>
              </a:ext>
            </a:extLst>
          </p:cNvPr>
          <p:cNvCxnSpPr>
            <a:cxnSpLocks/>
          </p:cNvCxnSpPr>
          <p:nvPr/>
        </p:nvCxnSpPr>
        <p:spPr>
          <a:xfrm>
            <a:off x="7569948" y="1795321"/>
            <a:ext cx="0" cy="9673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CFC3F37-3C8F-466B-AB4B-F4A415040C20}"/>
              </a:ext>
            </a:extLst>
          </p:cNvPr>
          <p:cNvCxnSpPr>
            <a:cxnSpLocks/>
          </p:cNvCxnSpPr>
          <p:nvPr/>
        </p:nvCxnSpPr>
        <p:spPr>
          <a:xfrm flipV="1">
            <a:off x="4439893" y="1689527"/>
            <a:ext cx="0" cy="11046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B3A647D2-0991-4F7A-8E95-1FC5946F7F25}"/>
              </a:ext>
            </a:extLst>
          </p:cNvPr>
          <p:cNvSpPr txBox="1"/>
          <p:nvPr/>
        </p:nvSpPr>
        <p:spPr>
          <a:xfrm>
            <a:off x="3983992" y="2054181"/>
            <a:ext cx="576064"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&amp;x</a:t>
            </a:r>
            <a:endParaRPr lang="en-GB" sz="1600">
              <a:solidFill>
                <a:srgbClr val="FF0000"/>
              </a:solidFill>
            </a:endParaRPr>
          </a:p>
        </p:txBody>
      </p:sp>
      <p:sp>
        <p:nvSpPr>
          <p:cNvPr id="32" name="TextBox 31">
            <a:extLst>
              <a:ext uri="{FF2B5EF4-FFF2-40B4-BE49-F238E27FC236}">
                <a16:creationId xmlns:a16="http://schemas.microsoft.com/office/drawing/2014/main" id="{12B14B7D-117D-4348-AC0B-242D0DC9A444}"/>
              </a:ext>
            </a:extLst>
          </p:cNvPr>
          <p:cNvSpPr txBox="1"/>
          <p:nvPr/>
        </p:nvSpPr>
        <p:spPr>
          <a:xfrm>
            <a:off x="7464678" y="2055736"/>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graphicFrame>
        <p:nvGraphicFramePr>
          <p:cNvPr id="47" name="Table 9">
            <a:extLst>
              <a:ext uri="{FF2B5EF4-FFF2-40B4-BE49-F238E27FC236}">
                <a16:creationId xmlns:a16="http://schemas.microsoft.com/office/drawing/2014/main" id="{9CA9A7F6-91FC-4D2A-B949-716716489800}"/>
              </a:ext>
            </a:extLst>
          </p:cNvPr>
          <p:cNvGraphicFramePr>
            <a:graphicFrameLocks noGrp="1"/>
          </p:cNvGraphicFramePr>
          <p:nvPr>
            <p:extLst>
              <p:ext uri="{D42A27DB-BD31-4B8C-83A1-F6EECF244321}">
                <p14:modId xmlns:p14="http://schemas.microsoft.com/office/powerpoint/2010/main" val="3638385829"/>
              </p:ext>
            </p:extLst>
          </p:nvPr>
        </p:nvGraphicFramePr>
        <p:xfrm>
          <a:off x="4128008" y="3824989"/>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0xffffcbd8</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48" name="Straight Arrow Connector 47">
            <a:extLst>
              <a:ext uri="{FF2B5EF4-FFF2-40B4-BE49-F238E27FC236}">
                <a16:creationId xmlns:a16="http://schemas.microsoft.com/office/drawing/2014/main" id="{70E35B1D-5244-4E2D-BCA3-0CCD081CF447}"/>
              </a:ext>
            </a:extLst>
          </p:cNvPr>
          <p:cNvCxnSpPr>
            <a:cxnSpLocks/>
          </p:cNvCxnSpPr>
          <p:nvPr/>
        </p:nvCxnSpPr>
        <p:spPr>
          <a:xfrm flipV="1">
            <a:off x="6576280" y="4474097"/>
            <a:ext cx="757360" cy="612147"/>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C47D43A4-D5EE-4963-B6AD-F5C5A4E96341}"/>
              </a:ext>
            </a:extLst>
          </p:cNvPr>
          <p:cNvCxnSpPr>
            <a:cxnSpLocks/>
          </p:cNvCxnSpPr>
          <p:nvPr/>
        </p:nvCxnSpPr>
        <p:spPr>
          <a:xfrm>
            <a:off x="7569948" y="4500444"/>
            <a:ext cx="0" cy="546587"/>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BB45F8C3-9396-4E0D-A18D-4081BF6A13BC}"/>
              </a:ext>
            </a:extLst>
          </p:cNvPr>
          <p:cNvSpPr txBox="1"/>
          <p:nvPr/>
        </p:nvSpPr>
        <p:spPr>
          <a:xfrm>
            <a:off x="7464678" y="4580679"/>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sp>
        <p:nvSpPr>
          <p:cNvPr id="54" name="Arrow: Right 53">
            <a:extLst>
              <a:ext uri="{FF2B5EF4-FFF2-40B4-BE49-F238E27FC236}">
                <a16:creationId xmlns:a16="http://schemas.microsoft.com/office/drawing/2014/main" id="{7917D5C8-0FB7-44EA-A9CF-5D7353F2FA2A}"/>
              </a:ext>
            </a:extLst>
          </p:cNvPr>
          <p:cNvSpPr/>
          <p:nvPr/>
        </p:nvSpPr>
        <p:spPr>
          <a:xfrm>
            <a:off x="2626738" y="23942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C098AD3A-6ACD-4DCD-B8BD-1B08F8ECE124}"/>
              </a:ext>
            </a:extLst>
          </p:cNvPr>
          <p:cNvSpPr/>
          <p:nvPr/>
        </p:nvSpPr>
        <p:spPr>
          <a:xfrm>
            <a:off x="2626738" y="42760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5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2852936"/>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549263" y="1081337"/>
            <a:ext cx="10657184"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Notes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Always </a:t>
            </a:r>
            <a:r>
              <a:rPr lang="en-GB" sz="1800" kern="800" spc="-13" dirty="0">
                <a:solidFill>
                  <a:srgbClr val="000000"/>
                </a:solidFill>
                <a:latin typeface="Arial" panose="020B0604020202020204" pitchFamily="34" charset="0"/>
                <a:cs typeface="Arial" panose="020B0604020202020204" pitchFamily="34" charset="0"/>
              </a:rPr>
              <a:t>check that the pointer is pointing to the correct place.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507935" y="765175"/>
            <a:ext cx="9620513" cy="3862596"/>
          </a:xfrm>
          <a:prstGeom prst="rect">
            <a:avLst/>
          </a:prstGeom>
          <a:noFill/>
        </p:spPr>
        <p:txBody>
          <a:bodyPr wrap="square">
            <a:spAutoFit/>
          </a:bodyPr>
          <a:lstStyle/>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integer array */</a:t>
            </a:r>
            <a:endParaRPr lang="en-GB" sz="2000" b="0">
              <a:solidFill>
                <a:srgbClr val="D4D4D4"/>
              </a:solidFill>
              <a:effectLst/>
              <a:latin typeface="Consolas" panose="020B0609020204030204" pitchFamily="49" charset="0"/>
            </a:endParaRPr>
          </a:p>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int8 pointer declaration */</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33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vector[0] = 33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44</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vector[1] = 44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2</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90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90 */</a:t>
            </a:r>
            <a:endParaRPr lang="en-GB" sz="2000" b="0">
              <a:solidFill>
                <a:srgbClr val="D4D4D4"/>
              </a:solidFill>
              <a:effectLst/>
              <a:latin typeface="Consolas" panose="020B0609020204030204" pitchFamily="49" charset="0"/>
            </a:endParaRPr>
          </a:p>
          <a:p>
            <a:pPr rtl="0">
              <a:spcBef>
                <a:spcPts val="0"/>
              </a:spcBef>
              <a:spcAft>
                <a:spcPts val="600"/>
              </a:spcAft>
            </a:pPr>
            <a:endParaRPr lang="es-ES" sz="2000" b="0" i="0" u="none" strike="noStrike">
              <a:solidFill>
                <a:srgbClr val="ADADAD"/>
              </a:solidFill>
              <a:effectLst/>
            </a:endParaRPr>
          </a:p>
          <a:p>
            <a:r>
              <a:rPr lang="en-GB" sz="2000" b="0">
                <a:solidFill>
                  <a:srgbClr val="4EC9B0"/>
                </a:solidFill>
                <a:effectLst/>
                <a:latin typeface="Consolas" panose="020B0609020204030204" pitchFamily="49" charset="0"/>
              </a:rPr>
              <a:t>uint16_t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int16 pointer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6A9955"/>
                </a:solidFill>
                <a:effectLst/>
                <a:latin typeface="Consolas" panose="020B0609020204030204" pitchFamily="49" charset="0"/>
              </a:rPr>
              <a:t>/* vector[2] == *ptr16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55</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55 */</a:t>
            </a:r>
            <a:endParaRPr lang="en-GB" sz="2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0F66C49-9617-44DD-B8AC-E104033E117B}"/>
              </a:ext>
            </a:extLst>
          </p:cNvPr>
          <p:cNvSpPr txBox="1"/>
          <p:nvPr/>
        </p:nvSpPr>
        <p:spPr>
          <a:xfrm>
            <a:off x="515938" y="4822647"/>
            <a:ext cx="11160123" cy="133882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Remember</a:t>
            </a:r>
            <a:endParaRPr lang="en-GB" sz="1400" dirty="0"/>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size has always the same size than the architecture </a:t>
            </a:r>
            <a:r>
              <a:rPr lang="en-GB" sz="1800" kern="800" spc="-13">
                <a:solidFill>
                  <a:srgbClr val="000000"/>
                </a:solidFill>
                <a:latin typeface="Arial" panose="020B0604020202020204" pitchFamily="34" charset="0"/>
                <a:cs typeface="Arial" panose="020B0604020202020204" pitchFamily="34" charset="0"/>
              </a:rPr>
              <a:t>address bus (because </a:t>
            </a:r>
            <a:r>
              <a:rPr lang="en-GB" sz="1800" kern="800" spc="-13" dirty="0">
                <a:solidFill>
                  <a:srgbClr val="000000"/>
                </a:solidFill>
                <a:latin typeface="Arial" panose="020B0604020202020204" pitchFamily="34" charset="0"/>
                <a:cs typeface="Arial" panose="020B0604020202020204" pitchFamily="34" charset="0"/>
              </a:rPr>
              <a:t>it needs to save a </a:t>
            </a:r>
            <a:r>
              <a:rPr lang="en-GB" sz="1800" kern="800" spc="-13">
                <a:solidFill>
                  <a:srgbClr val="000000"/>
                </a:solidFill>
                <a:latin typeface="Arial" panose="020B0604020202020204" pitchFamily="34" charset="0"/>
                <a:cs typeface="Arial" panose="020B0604020202020204" pitchFamily="34" charset="0"/>
              </a:rPr>
              <a:t>address memory)</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When you declare a pointer as an special datatype, ex. uint8_t </a:t>
            </a:r>
            <a:r>
              <a:rPr lang="en-GB" sz="1800" kern="800" spc="-13">
                <a:solidFill>
                  <a:srgbClr val="000000"/>
                </a:solidFill>
                <a:latin typeface="Arial" panose="020B0604020202020204" pitchFamily="34" charset="0"/>
                <a:cs typeface="Arial" panose="020B0604020202020204" pitchFamily="34" charset="0"/>
              </a:rPr>
              <a:t>you are </a:t>
            </a:r>
            <a:r>
              <a:rPr lang="en-GB" sz="1800" kern="800" spc="-13" dirty="0">
                <a:solidFill>
                  <a:srgbClr val="000000"/>
                </a:solidFill>
                <a:latin typeface="Arial" panose="020B0604020202020204" pitchFamily="34" charset="0"/>
                <a:cs typeface="Arial" panose="020B0604020202020204" pitchFamily="34" charset="0"/>
              </a:rPr>
              <a:t>specifying the pointer </a:t>
            </a:r>
            <a:r>
              <a:rPr lang="en-GB" sz="1800" kern="800" spc="-13" dirty="0" err="1">
                <a:solidFill>
                  <a:srgbClr val="000000"/>
                </a:solidFill>
                <a:latin typeface="Arial" panose="020B0604020202020204" pitchFamily="34" charset="0"/>
                <a:cs typeface="Arial" panose="020B0604020202020204" pitchFamily="34" charset="0"/>
              </a:rPr>
              <a:t>aritmethic</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40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2/25/2022</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408924163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t>
                      </a:r>
                      <a:r>
                        <a:rPr lang="en-GB" sz="1400" noProof="0">
                          <a:solidFill>
                            <a:schemeClr val="tx1"/>
                          </a:solidFill>
                        </a:rPr>
                        <a:t>and recursion</a:t>
                      </a:r>
                      <a:endParaRPr lang="en-GB" sz="140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Pointers</a:t>
                      </a:r>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Modularization</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3847207"/>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an array of characters that ends with a NULL ('\0')</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The string name works as a pointer</a:t>
            </a:r>
            <a:endParaRPr lang="es-ES" sz="1800" kern="800" spc="-13">
              <a:solidFill>
                <a:srgbClr val="000000"/>
              </a:solidFill>
              <a:latin typeface="Arial" panose="020B0604020202020204" pitchFamily="34" charset="0"/>
              <a:cs typeface="Arial" panose="020B0604020202020204" pitchFamily="34" charset="0"/>
            </a:endParaRPr>
          </a:p>
          <a:p>
            <a:endParaRPr lang="es-ES" sz="1400">
              <a:solidFill>
                <a:srgbClr val="808080"/>
              </a:solidFill>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 = "Hello";	// It must have 1 extra carácter</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 = "Hello";		// </a:t>
            </a:r>
            <a:r>
              <a:rPr lang="en-GB" sz="1800" kern="800" spc="-13">
                <a:solidFill>
                  <a:srgbClr val="000000"/>
                </a:solidFill>
                <a:latin typeface="Arial" panose="020B0604020202020204" pitchFamily="34" charset="0"/>
                <a:cs typeface="Arial" panose="020B0604020202020204" pitchFamily="34" charset="0"/>
              </a:rPr>
              <a:t>It is created automatically with 6 elements</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a:t>
            </a:r>
          </a:p>
          <a:p>
            <a:endParaRPr lang="es-ES" sz="1400">
              <a:solidFill>
                <a:srgbClr val="808080"/>
              </a:solidFill>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 to a string</a:t>
            </a:r>
            <a:endParaRPr lang="es-ES" sz="1800" kern="800" spc="-13">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strcpy(string_name, "new message");</a:t>
            </a:r>
          </a:p>
        </p:txBody>
      </p:sp>
    </p:spTree>
    <p:extLst>
      <p:ext uri="{BB962C8B-B14F-4D97-AF65-F5344CB8AC3E}">
        <p14:creationId xmlns:p14="http://schemas.microsoft.com/office/powerpoint/2010/main" val="289709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459356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Most used functions of the library &lt;string.h&gt;</a:t>
            </a:r>
            <a:endParaRPr lang="es-ES" sz="1800" kern="800" spc="-13">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strlen(string)		// </a:t>
            </a:r>
            <a:r>
              <a:rPr lang="en-GB" sz="1800" kern="800" spc="-13">
                <a:solidFill>
                  <a:srgbClr val="000000"/>
                </a:solidFill>
                <a:latin typeface="Arial" panose="020B0604020202020204" pitchFamily="34" charset="0"/>
                <a:cs typeface="Arial" panose="020B0604020202020204" pitchFamily="34" charset="0"/>
              </a:rPr>
              <a:t>Length of the string, not including NULL</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strcat(str1, str2)		// </a:t>
            </a:r>
            <a:r>
              <a:rPr lang="en-GB" sz="1800" kern="800" spc="-13">
                <a:solidFill>
                  <a:srgbClr val="000000"/>
                </a:solidFill>
                <a:latin typeface="Arial" panose="020B0604020202020204" pitchFamily="34" charset="0"/>
                <a:cs typeface="Arial" panose="020B0604020202020204" pitchFamily="34" charset="0"/>
              </a:rPr>
              <a:t>Concatenate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strcpy(str1, str2)		// Copy 'str2' into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strlwr(string)		// </a:t>
            </a:r>
            <a:r>
              <a:rPr lang="en-GB" sz="1800" kern="800" spc="-13">
                <a:solidFill>
                  <a:srgbClr val="000000"/>
                </a:solidFill>
                <a:latin typeface="Arial" panose="020B0604020202020204" pitchFamily="34" charset="0"/>
                <a:cs typeface="Arial" panose="020B0604020202020204" pitchFamily="34" charset="0"/>
              </a:rPr>
              <a:t>Convert the entire string to lowercase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strupr(string)		// </a:t>
            </a:r>
            <a:r>
              <a:rPr lang="en-GB" sz="1800" kern="800" spc="-13">
                <a:solidFill>
                  <a:srgbClr val="000000"/>
                </a:solidFill>
                <a:latin typeface="Arial" panose="020B0604020202020204" pitchFamily="34" charset="0"/>
                <a:cs typeface="Arial" panose="020B0604020202020204" pitchFamily="34" charset="0"/>
              </a:rPr>
              <a:t>Convert the entire string to UPPERCASE</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strrev(string)		// Invert the string</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strcmp(str1, str2)		// </a:t>
            </a:r>
            <a:r>
              <a:rPr lang="en-GB" sz="1800" kern="800" spc="-13">
                <a:solidFill>
                  <a:srgbClr val="000000"/>
                </a:solidFill>
                <a:latin typeface="Arial" panose="020B0604020202020204" pitchFamily="34" charset="0"/>
                <a:cs typeface="Arial" panose="020B0604020202020204" pitchFamily="34" charset="0"/>
              </a:rPr>
              <a:t>Compare two strings and returns 0, -1 or 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strncat(str1, str2, n)		// </a:t>
            </a:r>
            <a:r>
              <a:rPr lang="en-GB" sz="1800" kern="800" spc="-13">
                <a:solidFill>
                  <a:srgbClr val="000000"/>
                </a:solidFill>
                <a:latin typeface="Arial" panose="020B0604020202020204" pitchFamily="34" charset="0"/>
                <a:cs typeface="Arial" panose="020B0604020202020204" pitchFamily="34" charset="0"/>
              </a:rPr>
              <a:t>Concatenate the first 'n' char of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strncpy(str1, str2, n)		// </a:t>
            </a:r>
            <a:r>
              <a:rPr lang="en-GB" sz="1800" kern="800" spc="-13">
                <a:solidFill>
                  <a:srgbClr val="000000"/>
                </a:solidFill>
                <a:latin typeface="Arial" panose="020B0604020202020204" pitchFamily="34" charset="0"/>
                <a:cs typeface="Arial" panose="020B0604020202020204" pitchFamily="34" charset="0"/>
              </a:rPr>
              <a:t>Copy the first 'n' char from 'str2' 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strchr(string, char)		// </a:t>
            </a:r>
            <a:r>
              <a:rPr lang="en-GB" sz="1800" kern="800" spc="-13">
                <a:solidFill>
                  <a:srgbClr val="000000"/>
                </a:solidFill>
                <a:latin typeface="Arial" panose="020B0604020202020204" pitchFamily="34" charset="0"/>
                <a:cs typeface="Arial" panose="020B0604020202020204" pitchFamily="34" charset="0"/>
              </a:rPr>
              <a:t>Returns a pointer to the first 'char' within the string</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strstr(str1, str2)		// </a:t>
            </a:r>
            <a:r>
              <a:rPr lang="en-GB" sz="1800" kern="800" spc="-13">
                <a:solidFill>
                  <a:srgbClr val="000000"/>
                </a:solidFill>
                <a:latin typeface="Arial" panose="020B0604020202020204" pitchFamily="34" charset="0"/>
                <a:cs typeface="Arial" panose="020B0604020202020204" pitchFamily="34" charset="0"/>
              </a:rPr>
              <a:t>Returns a pointer to the first 'str2' within 'str1'</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23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551689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Function </a:t>
            </a:r>
            <a:r>
              <a:rPr lang="en-GB" sz="1800" kern="800" spc="-13" dirty="0">
                <a:solidFill>
                  <a:srgbClr val="000000"/>
                </a:solidFill>
                <a:latin typeface="Arial" panose="020B0604020202020204" pitchFamily="34" charset="0"/>
                <a:cs typeface="Arial" panose="020B0604020202020204" pitchFamily="34" charset="0"/>
              </a:rPr>
              <a:t>pointers points to code, not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get the address where the code is stored </a:t>
            </a:r>
            <a:r>
              <a:rPr lang="en-GB" sz="1800" kern="800" spc="-13">
                <a:solidFill>
                  <a:srgbClr val="000000"/>
                </a:solidFill>
                <a:latin typeface="Arial" panose="020B0604020202020204" pitchFamily="34" charset="0"/>
                <a:cs typeface="Arial" panose="020B0604020202020204" pitchFamily="34" charset="0"/>
              </a:rPr>
              <a:t>using '&amp;' </a:t>
            </a:r>
            <a:r>
              <a:rPr lang="en-GB" sz="1800" kern="800" spc="-13" dirty="0">
                <a:solidFill>
                  <a:srgbClr val="000000"/>
                </a:solidFill>
                <a:latin typeface="Arial" panose="020B0604020202020204" pitchFamily="34" charset="0"/>
                <a:cs typeface="Arial" panose="020B0604020202020204" pitchFamily="34" charset="0"/>
              </a:rPr>
              <a:t>operator.</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return</a:t>
            </a:r>
            <a:r>
              <a:rPr lang="en-GB" sz="1800" kern="800" spc="-13" dirty="0" err="1">
                <a:solidFill>
                  <a:srgbClr val="000000"/>
                </a:solidFill>
                <a:latin typeface="Arial" panose="020B0604020202020204" pitchFamily="34" charset="0"/>
                <a:cs typeface="Arial" panose="020B0604020202020204" pitchFamily="34" charset="0"/>
              </a:rPr>
              <a:t>_datatype</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func_</a:t>
            </a:r>
            <a:r>
              <a:rPr lang="en-GB" sz="1800" kern="800" spc="-13" err="1">
                <a:solidFill>
                  <a:srgbClr val="000000"/>
                </a:solidFill>
                <a:latin typeface="Arial" panose="020B0604020202020204" pitchFamily="34" charset="0"/>
                <a:cs typeface="Arial" panose="020B0604020202020204" pitchFamily="34" charset="0"/>
              </a:rPr>
              <a:t>ptr</a:t>
            </a:r>
            <a:r>
              <a:rPr lang="en-GB" sz="1800" kern="800" spc="-13">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parameter_datatypes</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err="1">
                <a:solidFill>
                  <a:srgbClr val="000000"/>
                </a:solidFill>
                <a:latin typeface="Arial" panose="020B0604020202020204" pitchFamily="34" charset="0"/>
                <a:cs typeface="Arial" panose="020B0604020202020204" pitchFamily="34" charset="0"/>
              </a:rPr>
              <a:t>function</a:t>
            </a:r>
            <a:r>
              <a:rPr lang="en-GB" sz="1800" kern="800" spc="-13">
                <a:solidFill>
                  <a:srgbClr val="000000"/>
                </a:solidFill>
                <a:latin typeface="Arial" panose="020B0604020202020204" pitchFamily="34" charset="0"/>
                <a:cs typeface="Arial" panose="020B0604020202020204" pitchFamily="34" charset="0"/>
              </a:rPr>
              <a:t>_name;</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Example</a:t>
            </a:r>
          </a:p>
          <a:p>
            <a:pPr lvl="1"/>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printf</a:t>
            </a:r>
            <a:r>
              <a:rPr lang="en-GB" sz="1600" b="0">
                <a:solidFill>
                  <a:srgbClr val="D4D4D4"/>
                </a:solidFill>
                <a:effectLst/>
                <a:latin typeface="Consolas" panose="020B0609020204030204" pitchFamily="49" charset="0"/>
              </a:rPr>
              <a:t>(</a:t>
            </a:r>
            <a:r>
              <a:rPr lang="en-GB" sz="1600" b="0">
                <a:solidFill>
                  <a:srgbClr val="CE9178"/>
                </a:solidFill>
                <a:effectLst/>
                <a:latin typeface="Consolas" panose="020B0609020204030204" pitchFamily="49" charset="0"/>
              </a:rPr>
              <a:t>"Value of 'a' is %d</a:t>
            </a:r>
            <a:r>
              <a:rPr lang="en-GB" sz="1600" b="0">
                <a:solidFill>
                  <a:srgbClr val="D7BA7D"/>
                </a:solidFill>
                <a:effectLst/>
                <a:latin typeface="Consolas" panose="020B0609020204030204" pitchFamily="49" charset="0"/>
              </a:rPr>
              <a:t>\n</a:t>
            </a:r>
            <a:r>
              <a:rPr lang="en-GB" sz="1600" b="0">
                <a:solidFill>
                  <a:srgbClr val="CE9178"/>
                </a:solidFill>
                <a:effectLst/>
                <a:latin typeface="Consolas" panose="020B0609020204030204" pitchFamily="49" charset="0"/>
              </a:rPr>
              <a: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a:p>
            <a:pPr lvl="1"/>
            <a:r>
              <a:rPr lang="en-GB" sz="1600" b="0">
                <a:solidFill>
                  <a:srgbClr val="D4D4D4"/>
                </a:solidFill>
                <a:effectLst/>
                <a:latin typeface="Consolas" panose="020B0609020204030204" pitchFamily="49" charset="0"/>
              </a:rPr>
              <a:t>  </a:t>
            </a:r>
          </a:p>
          <a:p>
            <a:pPr lvl="1"/>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main</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&amp;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a:t>
            </a:r>
            <a:r>
              <a:rPr lang="en-GB" sz="1600" b="0">
                <a:solidFill>
                  <a:srgbClr val="B5CEA8"/>
                </a:solidFill>
                <a:effectLst/>
                <a:latin typeface="Consolas" panose="020B0609020204030204" pitchFamily="49" charset="0"/>
              </a:rPr>
              <a:t>10</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C586C0"/>
                </a:solidFill>
                <a:effectLst/>
                <a:latin typeface="Consolas" panose="020B0609020204030204" pitchFamily="49" charset="0"/>
              </a:rPr>
              <a:t>return</a:t>
            </a:r>
            <a:r>
              <a:rPr lang="en-GB" sz="1600" b="0">
                <a:solidFill>
                  <a:srgbClr val="D4D4D4"/>
                </a:solidFill>
                <a:effectLst/>
                <a:latin typeface="Consolas" panose="020B0609020204030204" pitchFamily="49" charset="0"/>
              </a:rPr>
              <a:t> </a:t>
            </a:r>
            <a:r>
              <a:rPr lang="en-GB" sz="1600" b="0">
                <a:solidFill>
                  <a:srgbClr val="B5CEA8"/>
                </a:solidFill>
                <a:effectLst/>
                <a:latin typeface="Consolas" panose="020B0609020204030204" pitchFamily="49" charset="0"/>
              </a:rPr>
              <a:t>0</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0640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1052670" cy="357790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Introduction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C </a:t>
            </a:r>
            <a:r>
              <a:rPr lang="en-GB" sz="1800" kern="800" spc="-13" dirty="0">
                <a:solidFill>
                  <a:srgbClr val="000000"/>
                </a:solidFill>
                <a:latin typeface="Arial" panose="020B0604020202020204" pitchFamily="34" charset="0"/>
                <a:cs typeface="Arial" panose="020B0604020202020204" pitchFamily="34" charset="0"/>
              </a:rPr>
              <a:t>provides different tools for code modularizing.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Remember to use source file .c and header files .h as its suppose.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only include your .h file from your main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provide a .h file for each .c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Header files should only have function prototypes and datatype that are suppose to be visible from the outside.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also use a .h file with an object .o file. In this case you can share functions </a:t>
            </a:r>
            <a:r>
              <a:rPr lang="en-GB" sz="1800" kern="800" spc="-13">
                <a:solidFill>
                  <a:srgbClr val="000000"/>
                </a:solidFill>
                <a:latin typeface="Arial" panose="020B0604020202020204" pitchFamily="34" charset="0"/>
                <a:cs typeface="Arial" panose="020B0604020202020204" pitchFamily="34" charset="0"/>
              </a:rPr>
              <a:t>without showing </a:t>
            </a:r>
            <a:r>
              <a:rPr lang="en-GB" sz="1800" kern="800" spc="-13" dirty="0">
                <a:solidFill>
                  <a:srgbClr val="000000"/>
                </a:solidFill>
                <a:latin typeface="Arial" panose="020B0604020202020204" pitchFamily="34" charset="0"/>
                <a:cs typeface="Arial" panose="020B0604020202020204" pitchFamily="34" charset="0"/>
              </a:rPr>
              <a:t>the implementation code.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use extern, static, weak, in order to have a better </a:t>
            </a:r>
            <a:r>
              <a:rPr lang="en-GB" sz="1800" kern="800" spc="-13">
                <a:solidFill>
                  <a:srgbClr val="000000"/>
                </a:solidFill>
                <a:latin typeface="Arial" panose="020B0604020202020204" pitchFamily="34" charset="0"/>
                <a:cs typeface="Arial" panose="020B0604020202020204" pitchFamily="34" charset="0"/>
              </a:rPr>
              <a:t>encapsulation.</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26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322692" y="765175"/>
            <a:ext cx="11533948" cy="563231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Static declaration has two different ways to </a:t>
            </a:r>
            <a:r>
              <a:rPr lang="en-GB" sz="1800" kern="800" spc="-13">
                <a:solidFill>
                  <a:srgbClr val="0093D0"/>
                </a:solidFill>
                <a:latin typeface="Arial" panose="020B0604020202020204" pitchFamily="34" charset="0"/>
                <a:cs typeface="Arial" panose="020B0604020202020204" pitchFamily="34" charset="0"/>
              </a:rPr>
              <a:t>be use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Local variable:</a:t>
            </a:r>
            <a:r>
              <a:rPr lang="en-GB" sz="1800" kern="800" spc="-13" dirty="0">
                <a:solidFill>
                  <a:srgbClr val="000000"/>
                </a:solidFill>
                <a:latin typeface="Arial" panose="020B0604020202020204" pitchFamily="34" charset="0"/>
                <a:cs typeface="Arial" panose="020B0604020202020204" pitchFamily="34" charset="0"/>
              </a:rPr>
              <a:t> The memory position used will be exclusive for this variable. This means that the compiler will not assign this value to another local or global variable in order to persist this value beyond the function existence.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Global variable:</a:t>
            </a:r>
            <a:r>
              <a:rPr lang="en-GB" sz="1800" kern="800" spc="-13" dirty="0">
                <a:solidFill>
                  <a:srgbClr val="000000"/>
                </a:solidFill>
                <a:latin typeface="Arial" panose="020B0604020202020204" pitchFamily="34" charset="0"/>
                <a:cs typeface="Arial" panose="020B0604020202020204" pitchFamily="34" charset="0"/>
              </a:rPr>
              <a:t> Declaring global variables as static will hide the variable in order to avoid been called from the outside.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Functions:</a:t>
            </a:r>
            <a:r>
              <a:rPr lang="en-GB" sz="1800" kern="800" spc="-13" dirty="0">
                <a:solidFill>
                  <a:srgbClr val="000000"/>
                </a:solidFill>
                <a:latin typeface="Arial" panose="020B0604020202020204" pitchFamily="34" charset="0"/>
                <a:cs typeface="Arial" panose="020B0604020202020204" pitchFamily="34" charset="0"/>
              </a:rPr>
              <a:t> Functions can be declared as static too. Will be not possible to invoke an static function from the outside.</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Extern</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specify the compiler that an specific implementation is declared in an external file.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Volatile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This declaration is used to avoid compiler optimizations. You must use it when you are waiting for a variable to change and this change come from an external source (interruption, register…). The </a:t>
            </a:r>
            <a:r>
              <a:rPr lang="en-GB" sz="1800" kern="800" spc="-13">
                <a:solidFill>
                  <a:srgbClr val="000000"/>
                </a:solidFill>
                <a:latin typeface="Arial" panose="020B0604020202020204" pitchFamily="34" charset="0"/>
                <a:cs typeface="Arial" panose="020B0604020202020204" pitchFamily="34" charset="0"/>
              </a:rPr>
              <a:t>compiler can't </a:t>
            </a:r>
            <a:r>
              <a:rPr lang="en-GB" sz="1800" kern="800" spc="-13" dirty="0">
                <a:solidFill>
                  <a:srgbClr val="000000"/>
                </a:solidFill>
                <a:latin typeface="Arial" panose="020B0604020202020204" pitchFamily="34" charset="0"/>
                <a:cs typeface="Arial" panose="020B0604020202020204" pitchFamily="34" charset="0"/>
              </a:rPr>
              <a:t>knew this, </a:t>
            </a:r>
            <a:r>
              <a:rPr lang="en-GB" sz="1800" kern="800" spc="-13">
                <a:solidFill>
                  <a:srgbClr val="000000"/>
                </a:solidFill>
                <a:latin typeface="Arial" panose="020B0604020202020204" pitchFamily="34" charset="0"/>
                <a:cs typeface="Arial" panose="020B0604020202020204" pitchFamily="34" charset="0"/>
              </a:rPr>
              <a:t>so it </a:t>
            </a:r>
            <a:r>
              <a:rPr lang="en-GB" sz="1800" kern="800" spc="-13" dirty="0">
                <a:solidFill>
                  <a:srgbClr val="000000"/>
                </a:solidFill>
                <a:latin typeface="Arial" panose="020B0604020202020204" pitchFamily="34" charset="0"/>
                <a:cs typeface="Arial" panose="020B0604020202020204" pitchFamily="34" charset="0"/>
              </a:rPr>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497704" cy="457048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Stack </a:t>
            </a:r>
            <a:r>
              <a:rPr lang="en-GB" sz="1800" kern="800" spc="-13" dirty="0">
                <a:solidFill>
                  <a:srgbClr val="000000"/>
                </a:solidFill>
                <a:latin typeface="Arial" panose="020B0604020202020204" pitchFamily="34" charset="0"/>
                <a:cs typeface="Arial" panose="020B0604020202020204" pitchFamily="34" charset="0"/>
              </a:rPr>
              <a:t>and heap are always growing and decreasing.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Both start from different extremes and get closer as bigger they are.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Heap grow up with dynamic allocation memory.</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grow up with function nesting.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Memory leakage is when Heap grow up over the border line delimited by stack. Programmers must be very careful and free all assigned dynamic memory that is no longer used.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515938" y="908720"/>
            <a:ext cx="11160123" cy="494750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Functions</a:t>
            </a:r>
            <a:endParaRPr lang="en-GB" sz="1600" dirty="0"/>
          </a:p>
          <a:p>
            <a:pPr marL="285750" indent="-285750">
              <a:spcAft>
                <a:spcPts val="600"/>
              </a:spcAft>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Malloc:</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ask for a memory block in </a:t>
            </a:r>
            <a:r>
              <a:rPr lang="en-GB" sz="1800" kern="800" spc="-13">
                <a:solidFill>
                  <a:srgbClr val="000000"/>
                </a:solidFill>
                <a:latin typeface="Arial" panose="020B0604020202020204" pitchFamily="34" charset="0"/>
                <a:cs typeface="Arial" panose="020B0604020202020204" pitchFamily="34" charset="0"/>
              </a:rPr>
              <a:t>the heap</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datatype </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malloc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Free: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a:t>
            </a:r>
            <a:r>
              <a:rPr lang="en-GB" sz="1800" kern="800" spc="-13">
                <a:solidFill>
                  <a:srgbClr val="000000"/>
                </a:solidFill>
                <a:latin typeface="Arial" panose="020B0604020202020204" pitchFamily="34" charset="0"/>
                <a:cs typeface="Arial" panose="020B0604020202020204" pitchFamily="34" charset="0"/>
              </a:rPr>
              <a:t>to release </a:t>
            </a:r>
            <a:r>
              <a:rPr lang="en-GB" sz="1800" kern="800" spc="-13" dirty="0">
                <a:solidFill>
                  <a:srgbClr val="000000"/>
                </a:solidFill>
                <a:latin typeface="Arial" panose="020B0604020202020204" pitchFamily="34" charset="0"/>
                <a:cs typeface="Arial" panose="020B0604020202020204" pitchFamily="34" charset="0"/>
              </a:rPr>
              <a:t>memory block that are not </a:t>
            </a:r>
            <a:r>
              <a:rPr lang="en-GB" sz="1800" kern="800" spc="-13">
                <a:solidFill>
                  <a:srgbClr val="000000"/>
                </a:solidFill>
                <a:latin typeface="Arial" panose="020B0604020202020204" pitchFamily="34" charset="0"/>
                <a:cs typeface="Arial" panose="020B0604020202020204" pitchFamily="34" charset="0"/>
              </a:rPr>
              <a:t>used anymore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free</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block_pointer</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Realloc:</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to resize a memory block that is already allocated in </a:t>
            </a:r>
            <a:r>
              <a:rPr lang="en-GB" sz="1800" kern="800" spc="-13">
                <a:solidFill>
                  <a:srgbClr val="000000"/>
                </a:solidFill>
                <a:latin typeface="Arial" panose="020B0604020202020204" pitchFamily="34" charset="0"/>
                <a:cs typeface="Arial" panose="020B0604020202020204" pitchFamily="34" charset="0"/>
              </a:rPr>
              <a:t>the heap</a:t>
            </a:r>
            <a:endParaRPr lang="en-GB" sz="1800" kern="800" spc="-13" dirty="0">
              <a:solidFill>
                <a:srgbClr val="000000"/>
              </a:solidFill>
              <a:latin typeface="Arial" panose="020B0604020202020204" pitchFamily="34" charset="0"/>
              <a:cs typeface="Arial" panose="020B0604020202020204" pitchFamily="34" charset="0"/>
            </a:endParaRP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 data_type) realloc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actual_block_pointer</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new_size_in_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err="1">
                <a:solidFill>
                  <a:srgbClr val="0093D0"/>
                </a:solidFill>
                <a:latin typeface="Arial" panose="020B0604020202020204" pitchFamily="34" charset="0"/>
                <a:cs typeface="Arial" panose="020B0604020202020204" pitchFamily="34" charset="0"/>
              </a:rPr>
              <a:t>Calloc</a:t>
            </a:r>
            <a:r>
              <a:rPr lang="en-GB" sz="1800" kern="800" spc="-13">
                <a:solidFill>
                  <a:srgbClr val="0093D0"/>
                </a:solidFill>
                <a:latin typeface="Arial" panose="020B0604020202020204" pitchFamily="34" charset="0"/>
                <a:cs typeface="Arial" panose="020B0604020202020204" pitchFamily="34" charset="0"/>
              </a:rPr>
              <a:t>:</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initializes </a:t>
            </a:r>
            <a:r>
              <a:rPr lang="en-GB" sz="1800" kern="800" spc="-13" dirty="0">
                <a:solidFill>
                  <a:srgbClr val="000000"/>
                </a:solidFill>
                <a:latin typeface="Arial" panose="020B0604020202020204" pitchFamily="34" charset="0"/>
                <a:cs typeface="Arial" panose="020B0604020202020204" pitchFamily="34" charset="0"/>
              </a:rPr>
              <a:t>a memory block using as attributes a size and a number of items</a:t>
            </a: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calloc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item_numbers</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size_in_bytes</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7090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
        <p:nvSpPr>
          <p:cNvPr id="6" name="Content Placeholder 4">
            <a:extLst>
              <a:ext uri="{FF2B5EF4-FFF2-40B4-BE49-F238E27FC236}">
                <a16:creationId xmlns:a16="http://schemas.microsoft.com/office/drawing/2014/main" id="{68E2F123-BA69-48FD-AA39-CFBA5BE1071F}"/>
              </a:ext>
            </a:extLst>
          </p:cNvPr>
          <p:cNvSpPr txBox="1">
            <a:spLocks/>
          </p:cNvSpPr>
          <p:nvPr/>
        </p:nvSpPr>
        <p:spPr>
          <a:xfrm>
            <a:off x="511969" y="920070"/>
            <a:ext cx="2199655" cy="386813"/>
          </a:xfrm>
          <a:prstGeom prst="rect">
            <a:avLst/>
          </a:prstGeom>
        </p:spPr>
        <p:txBody>
          <a:bodyPr vert="horz" lIns="0" tIns="0" rIns="0" bIns="0" rtlCol="0">
            <a:noAutofit/>
          </a:bodyPr>
          <a:lst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1825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b="0" i="0" u="none" strike="noStrike" kern="800" cap="none" spc="-13" normalizeH="0" baseline="0" noProof="0">
                <a:ln>
                  <a:noFill/>
                </a:ln>
                <a:solidFill>
                  <a:srgbClr val="0093D0"/>
                </a:solidFill>
                <a:effectLst/>
                <a:uLnTx/>
                <a:uFillTx/>
                <a:latin typeface="Arial" panose="020B0604020202020204" pitchFamily="34" charset="0"/>
                <a:ea typeface="+mn-ea"/>
                <a:cs typeface="Arial" panose="020B0604020202020204" pitchFamily="34" charset="0"/>
              </a:rPr>
              <a:t>Example</a:t>
            </a:r>
            <a:endParaRPr kumimoji="0" lang="en-GB" b="0" i="0" u="none" strike="noStrike" kern="800" cap="none" spc="-13"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2344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Error: Not enough space in memory</a:t>
            </a:r>
            <a:endParaRPr lang="en-GB" sz="1800" kern="800" spc="-13" dirty="0">
              <a:solidFill>
                <a:srgbClr val="0093D0"/>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133803"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"HELLO");</a:t>
            </a:r>
            <a:br>
              <a:rPr lang="en-GB" sz="1400" dirty="0"/>
            </a:br>
            <a:r>
              <a:rPr lang="en-GB" sz="1400" err="1"/>
              <a:t>printf</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553539"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endParaRPr lang="en-GB" sz="1400" dirty="0"/>
          </a:p>
          <a:p>
            <a:r>
              <a:rPr lang="en-GB" sz="1400" err="1"/>
              <a:t>printf</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2922956"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929614" y="2878969"/>
            <a:ext cx="2453876" cy="1461939"/>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Context change</a:t>
            </a:r>
          </a:p>
          <a:p>
            <a:pPr algn="ctr"/>
            <a:r>
              <a:rPr lang="en-GB" sz="1800" kern="800" spc="-13">
                <a:solidFill>
                  <a:srgbClr val="000000"/>
                </a:solidFill>
                <a:latin typeface="Arial" panose="020B0604020202020204" pitchFamily="34" charset="0"/>
                <a:cs typeface="Arial" panose="020B0604020202020204" pitchFamily="34" charset="0"/>
              </a:rPr>
              <a:t>(Interruption, switch to another thread, running on another core or OS multi-tasking)</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631504" y="1331199"/>
            <a:ext cx="2664295" cy="907941"/>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This should not be done!</a:t>
            </a:r>
          </a:p>
          <a:p>
            <a:pPr algn="ctr"/>
            <a:r>
              <a:rPr lang="en-GB" sz="1800" kern="800" spc="-13">
                <a:solidFill>
                  <a:srgbClr val="000000"/>
                </a:solidFill>
                <a:latin typeface="Arial" panose="020B0604020202020204" pitchFamily="34" charset="0"/>
                <a:cs typeface="Arial" panose="020B0604020202020204" pitchFamily="34" charset="0"/>
              </a:rPr>
              <a:t>But if there is no change in context, this works well</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465082" y="1916492"/>
            <a:ext cx="3356458" cy="907941"/>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pPr>
              <a:spcBef>
                <a:spcPts val="300"/>
              </a:spcBef>
              <a:spcAft>
                <a:spcPts val="600"/>
              </a:spcAft>
              <a:buClr>
                <a:srgbClr val="0093D0"/>
              </a:buClr>
              <a:defRPr/>
            </a:pPr>
            <a:r>
              <a:rPr lang="en-GB" kern="800" spc="-13">
                <a:solidFill>
                  <a:srgbClr val="0093D0"/>
                </a:solidFill>
                <a:latin typeface="Arial" panose="020B0604020202020204" pitchFamily="34" charset="0"/>
                <a:cs typeface="Arial" panose="020B0604020202020204" pitchFamily="34" charset="0"/>
              </a:rPr>
              <a:t>If there is a change of context ...</a:t>
            </a:r>
          </a:p>
          <a:p>
            <a:r>
              <a:rPr lang="en-GB" kern="800" spc="-13">
                <a:solidFill>
                  <a:srgbClr val="000000"/>
                </a:solidFill>
                <a:latin typeface="Arial" panose="020B0604020202020204" pitchFamily="34" charset="0"/>
                <a:cs typeface="Arial" panose="020B0604020202020204" pitchFamily="34" charset="0"/>
              </a:rPr>
              <a:t>The memory location may or may not be overwritten</a:t>
            </a:r>
            <a:endParaRPr lang="en-GB" kern="800" spc="-13" dirty="0">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48C7EB4-38AA-41F3-929B-999D82F943BD}"/>
              </a:ext>
            </a:extLst>
          </p:cNvPr>
          <p:cNvSpPr txBox="1"/>
          <p:nvPr/>
        </p:nvSpPr>
        <p:spPr>
          <a:xfrm>
            <a:off x="4651148" y="5188835"/>
            <a:ext cx="2804795" cy="63094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Lesson learned:</a:t>
            </a:r>
          </a:p>
          <a:p>
            <a:r>
              <a:rPr lang="en-GB" sz="1800" kern="800" spc="-13">
                <a:solidFill>
                  <a:srgbClr val="000000"/>
                </a:solidFill>
                <a:latin typeface="Arial" panose="020B0604020202020204" pitchFamily="34" charset="0"/>
                <a:cs typeface="Arial" panose="020B0604020202020204" pitchFamily="34" charset="0"/>
              </a:rPr>
              <a:t>The "free" always goes last</a:t>
            </a:r>
            <a:endParaRPr lang="es-ES" sz="1800" kern="800" spc="-13">
              <a:solidFill>
                <a:srgbClr val="00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1934208"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315220"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455943" y="4427459"/>
            <a:ext cx="1687368" cy="1076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3431704" y="3068960"/>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551016" y="940815"/>
            <a:ext cx="9116457" cy="174663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Dynamic </a:t>
            </a:r>
            <a:r>
              <a:rPr lang="en-GB" sz="1800" kern="800" spc="-13" dirty="0">
                <a:solidFill>
                  <a:srgbClr val="000000"/>
                </a:solidFill>
                <a:latin typeface="Arial" panose="020B0604020202020204" pitchFamily="34" charset="0"/>
                <a:cs typeface="Arial" panose="020B0604020202020204" pitchFamily="34" charset="0"/>
              </a:rPr>
              <a:t>way to handle with structured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5981555" y="1256507"/>
            <a:ext cx="5897740" cy="4476749"/>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507935" y="908720"/>
            <a:ext cx="5220021" cy="403187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Provide </a:t>
            </a:r>
            <a:r>
              <a:rPr lang="en-GB" sz="1800" kern="800" spc="-13" dirty="0">
                <a:solidFill>
                  <a:srgbClr val="000000"/>
                </a:solidFill>
                <a:latin typeface="Arial" panose="020B0604020202020204" pitchFamily="34" charset="0"/>
                <a:cs typeface="Arial" panose="020B0604020202020204" pitchFamily="34" charset="0"/>
              </a:rPr>
              <a:t>an efficient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Special form of linked list</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Items can be accessed, deleted and inserted in any order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New item creation should follow an </a:t>
            </a:r>
            <a:r>
              <a:rPr lang="en-GB" sz="1800" kern="800" spc="-13">
                <a:solidFill>
                  <a:srgbClr val="000000"/>
                </a:solidFill>
                <a:latin typeface="Arial" panose="020B0604020202020204" pitchFamily="34" charset="0"/>
                <a:cs typeface="Arial" panose="020B0604020202020204" pitchFamily="34" charset="0"/>
              </a:rPr>
              <a:t>ordered method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Binaries trees can be balanced in order to ensure a better </a:t>
            </a:r>
            <a:r>
              <a:rPr lang="en-GB" sz="1800" kern="800" spc="-13">
                <a:solidFill>
                  <a:srgbClr val="000000"/>
                </a:solidFill>
                <a:latin typeface="Arial" panose="020B0604020202020204" pitchFamily="34" charset="0"/>
                <a:cs typeface="Arial" panose="020B0604020202020204" pitchFamily="34" charset="0"/>
              </a:rPr>
              <a:t>seek time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Traversing − Traversing means passing through nodes in a </a:t>
            </a:r>
            <a:r>
              <a:rPr lang="en-GB" sz="1800" kern="800" spc="-13">
                <a:solidFill>
                  <a:srgbClr val="000000"/>
                </a:solidFill>
                <a:latin typeface="Arial" panose="020B0604020202020204" pitchFamily="34" charset="0"/>
                <a:cs typeface="Arial" panose="020B0604020202020204" pitchFamily="34" charset="0"/>
              </a:rPr>
              <a:t>specific order</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5218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sp>
        <p:nvSpPr>
          <p:cNvPr id="6" name="TextBox 5">
            <a:extLst>
              <a:ext uri="{FF2B5EF4-FFF2-40B4-BE49-F238E27FC236}">
                <a16:creationId xmlns:a16="http://schemas.microsoft.com/office/drawing/2014/main" id="{FB135EF3-B70E-4B17-AC06-7056B95F1DAF}"/>
              </a:ext>
            </a:extLst>
          </p:cNvPr>
          <p:cNvSpPr txBox="1"/>
          <p:nvPr/>
        </p:nvSpPr>
        <p:spPr>
          <a:xfrm>
            <a:off x="550002" y="1052736"/>
            <a:ext cx="6914149" cy="2239074"/>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Basic Operations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Insert </a:t>
            </a:r>
            <a:r>
              <a:rPr lang="en-GB" sz="1800" kern="800" spc="-13" dirty="0">
                <a:solidFill>
                  <a:srgbClr val="000000"/>
                </a:solidFill>
                <a:latin typeface="Arial" panose="020B0604020202020204" pitchFamily="34" charset="0"/>
                <a:cs typeface="Arial" panose="020B0604020202020204" pitchFamily="34" charset="0"/>
              </a:rPr>
              <a:t>− Inserts an element in a tree/create a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Search − Searches an element in a tree.</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Preorder</a:t>
            </a:r>
            <a:r>
              <a:rPr lang="en-GB" sz="1800" kern="800" spc="-13" dirty="0">
                <a:solidFill>
                  <a:srgbClr val="000000"/>
                </a:solidFill>
                <a:latin typeface="Arial" panose="020B0604020202020204" pitchFamily="34" charset="0"/>
                <a:cs typeface="Arial" panose="020B0604020202020204" pitchFamily="34" charset="0"/>
              </a:rPr>
              <a:t> Traversal − Traverses a tree in a pre-order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Inorder</a:t>
            </a:r>
            <a:r>
              <a:rPr lang="en-GB" sz="1800" kern="800" spc="-13" dirty="0">
                <a:solidFill>
                  <a:srgbClr val="000000"/>
                </a:solidFill>
                <a:latin typeface="Arial" panose="020B0604020202020204" pitchFamily="34" charset="0"/>
                <a:cs typeface="Arial" panose="020B0604020202020204" pitchFamily="34" charset="0"/>
              </a:rPr>
              <a:t> Traversal − Traverses a tree in an in-order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Postorder</a:t>
            </a:r>
            <a:r>
              <a:rPr lang="en-GB" sz="1800" kern="800" spc="-13" dirty="0">
                <a:solidFill>
                  <a:srgbClr val="000000"/>
                </a:solidFill>
                <a:latin typeface="Arial" panose="020B0604020202020204" pitchFamily="34" charset="0"/>
                <a:cs typeface="Arial" panose="020B0604020202020204" pitchFamily="34" charset="0"/>
              </a:rPr>
              <a:t> Traversal − Traverses a tree in a post-order </a:t>
            </a:r>
            <a:r>
              <a:rPr lang="en-GB" sz="1800" kern="800" spc="-13">
                <a:solidFill>
                  <a:srgbClr val="000000"/>
                </a:solidFill>
                <a:latin typeface="Arial" panose="020B0604020202020204" pitchFamily="34" charset="0"/>
                <a:cs typeface="Arial" panose="020B0604020202020204" pitchFamily="34" charset="0"/>
              </a:rPr>
              <a:t>manner.</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86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466229" y="836712"/>
            <a:ext cx="11412709" cy="184665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the functions that called itself</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useful when we need to do an iterative algorithm, like a seek in a binary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Complex behaviour with few code lines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As we are using a self calling function we should understand that this will increase a lot the used </a:t>
            </a:r>
            <a:r>
              <a:rPr lang="en-GB" sz="1800" kern="800" spc="-13">
                <a:solidFill>
                  <a:srgbClr val="000000"/>
                </a:solidFill>
                <a:latin typeface="Arial" panose="020B0604020202020204" pitchFamily="34" charset="0"/>
                <a:cs typeface="Arial" panose="020B0604020202020204" pitchFamily="34" charset="0"/>
              </a:rPr>
              <a:t>stack memory</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3100342" y="2833700"/>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1160124" cy="2954655"/>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Introduction to general concepts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used to describe systems whose behavior depends on current events and events that occurred in the past.</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At each instant of time the machine is in a specific state. Depending on the inputs the machine changes or does not change state and can perform actions that affect the system</a:t>
            </a:r>
            <a:r>
              <a:rPr lang="es-ES" sz="1800" kern="800" spc="-13">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Programs that interact with the user (for example, keyboard, display, data entry, alarms, etc.) are likely to fit into this methodology.</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 program with a "finite state machine" is easy to maintain because you can add or remove states without changing the rest</a:t>
            </a:r>
            <a:r>
              <a:rPr lang="es-ES" sz="1800" kern="800" spc="-13">
                <a:solidFill>
                  <a:srgbClr val="000000"/>
                </a:solidFill>
                <a:latin typeface="Arial" panose="020B0604020202020204" pitchFamily="34" charset="0"/>
                <a:cs typeface="Arial" panose="020B0604020202020204" pitchFamily="34" charset="0"/>
              </a:rPr>
              <a:t>.</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26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515938" y="1079314"/>
            <a:ext cx="11160123" cy="4962897"/>
          </a:xfrm>
          <a:prstGeom prst="rect">
            <a:avLst/>
          </a:prstGeom>
          <a:noFill/>
        </p:spPr>
        <p:txBody>
          <a:bodyPr wrap="square">
            <a:spAutoFit/>
          </a:bodyPr>
          <a:lstStyle/>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'C' language is not design for an specific</a:t>
            </a:r>
            <a:r>
              <a:rPr lang="es-ES" sz="1800" kern="800" spc="-13" dirty="0">
                <a:solidFill>
                  <a:schemeClr val="accent1"/>
                </a:solidFill>
                <a:latin typeface="Arial" panose="020B0604020202020204" pitchFamily="34" charset="0"/>
                <a:cs typeface="Arial" panose="020B0604020202020204" pitchFamily="34" charset="0"/>
              </a:rPr>
              <a:t> hardware. </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"Middle-level", combines high level language characteristic with low level lenguaje characteristics like direct memory access</a:t>
            </a:r>
            <a:r>
              <a:rPr lang="es-ES" sz="1800" kern="800" spc="-13" dirty="0">
                <a:solidFill>
                  <a:schemeClr val="accent1"/>
                </a:solidFill>
                <a:latin typeface="Arial" panose="020B0604020202020204" pitchFamily="34" charset="0"/>
                <a:cs typeface="Arial" panose="020B0604020202020204" pitchFamily="34" charset="0"/>
              </a:rPr>
              <a:t>.</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Some characteristics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Imperative (</a:t>
            </a:r>
            <a:r>
              <a:rPr lang="en-GB" sz="1800" kern="800" spc="-13">
                <a:latin typeface="Arial" panose="020B0604020202020204" pitchFamily="34" charset="0"/>
                <a:cs typeface="Arial" panose="020B0604020202020204" pitchFamily="34" charset="0"/>
              </a:rPr>
              <a:t>commands for the computer to perform</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Compiled (i</a:t>
            </a:r>
            <a:r>
              <a:rPr lang="en-GB" sz="1800" kern="800" spc="-13">
                <a:latin typeface="Arial" panose="020B0604020202020204" pitchFamily="34" charset="0"/>
                <a:cs typeface="Arial" panose="020B0604020202020204" pitchFamily="34" charset="0"/>
              </a:rPr>
              <a:t>mplementations are typically compilers, and not interpreters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Structured (</a:t>
            </a:r>
            <a:r>
              <a:rPr lang="en-GB" sz="1800" kern="800" spc="-13">
                <a:latin typeface="Arial" panose="020B0604020202020204" pitchFamily="34" charset="0"/>
                <a:cs typeface="Arial" panose="020B0604020202020204" pitchFamily="34" charset="0"/>
              </a:rPr>
              <a:t>use of selection and repetition, block structures, and subroutines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Strongly typed (</a:t>
            </a:r>
            <a:r>
              <a:rPr lang="en-GB" sz="1800" kern="800" spc="-13">
                <a:latin typeface="Arial" panose="020B0604020202020204" pitchFamily="34" charset="0"/>
                <a:cs typeface="Arial" panose="020B0604020202020204" pitchFamily="34" charset="0"/>
              </a:rPr>
              <a:t>has stricter typing rules at compile time</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Against ASM offers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Reliable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Scalable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Portabilty</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Manteinable</a:t>
            </a:r>
            <a:endParaRPr lang="es-ES" sz="1800" kern="800" spc="-1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20955" y="1032908"/>
            <a:ext cx="5634759" cy="2008242"/>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2"/>
                </a:solidFill>
                <a:latin typeface="Arial" panose="020B0604020202020204" pitchFamily="34" charset="0"/>
                <a:cs typeface="Arial" panose="020B0604020202020204" pitchFamily="34" charset="0"/>
              </a:rPr>
              <a:t>States: </a:t>
            </a:r>
            <a:r>
              <a:rPr lang="en-GB" sz="1800" kern="800" spc="-13">
                <a:solidFill>
                  <a:schemeClr val="accent2"/>
                </a:solidFill>
                <a:latin typeface="Arial" panose="020B0604020202020204" pitchFamily="34" charset="0"/>
                <a:cs typeface="Arial" panose="020B0604020202020204" pitchFamily="34" charset="0"/>
              </a:rPr>
              <a:t>Initial state + Other fixed or temporary States</a:t>
            </a:r>
            <a:endParaRPr lang="es-ES" sz="1800" kern="800" spc="-13">
              <a:solidFill>
                <a:schemeClr val="accent2"/>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5"/>
                </a:solidFill>
                <a:latin typeface="Arial" panose="020B0604020202020204" pitchFamily="34" charset="0"/>
                <a:cs typeface="Arial" panose="020B0604020202020204" pitchFamily="34" charset="0"/>
              </a:rPr>
              <a:t>Inputs: External inputs, timeouts, variables from other state machines, etc…</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6"/>
                </a:solidFill>
                <a:latin typeface="Arial" panose="020B0604020202020204" pitchFamily="34" charset="0"/>
                <a:cs typeface="Arial" panose="020B0604020202020204" pitchFamily="34" charset="0"/>
              </a:rPr>
              <a:t>Outputs: Activate/Deactivate outputs, update variable values, reset counters, etc…</a:t>
            </a:r>
            <a:endParaRPr lang="en-GB" sz="1800" kern="800" spc="-13" dirty="0">
              <a:solidFill>
                <a:schemeClr val="accent6"/>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24A0ED40-C5BC-4208-B48F-CF99F30E9E0C}"/>
              </a:ext>
            </a:extLst>
          </p:cNvPr>
          <p:cNvSpPr/>
          <p:nvPr/>
        </p:nvSpPr>
        <p:spPr>
          <a:xfrm>
            <a:off x="7140921" y="1683524"/>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9409113"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9409113" y="1703179"/>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7140921"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7680921" y="978599"/>
            <a:ext cx="0" cy="704925"/>
          </a:xfrm>
          <a:prstGeom prst="straightConnector1">
            <a:avLst/>
          </a:prstGeom>
          <a:ln w="19050">
            <a:solidFill>
              <a:schemeClr val="tx1"/>
            </a:solidFill>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8805189" y="1099255"/>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7140921" y="2223523"/>
            <a:ext cx="12700" cy="2319411"/>
          </a:xfrm>
          <a:prstGeom prst="curvedConnector3">
            <a:avLst>
              <a:gd name="adj1" fmla="val 3153843"/>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8805189" y="1862932"/>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8815017" y="4172515"/>
            <a:ext cx="12700" cy="1504516"/>
          </a:xfrm>
          <a:prstGeom prst="curvedConnector3">
            <a:avLst>
              <a:gd name="adj1" fmla="val 304537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7925312" y="2519134"/>
            <a:ext cx="1397573" cy="1886354"/>
          </a:xfrm>
          <a:prstGeom prst="curvedConnector3">
            <a:avLst>
              <a:gd name="adj1" fmla="val 24398"/>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10489113" y="2243179"/>
            <a:ext cx="12700" cy="2299756"/>
          </a:xfrm>
          <a:prstGeom prst="curvedConnector3">
            <a:avLst>
              <a:gd name="adj1" fmla="val 3523079"/>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7410921" y="4812935"/>
            <a:ext cx="158162" cy="381838"/>
          </a:xfrm>
          <a:prstGeom prst="curvedConnector3">
            <a:avLst>
              <a:gd name="adj1" fmla="val 49332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8412662" y="119275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6149595" y="3275505"/>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8395028" y="156635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515953" y="3275505"/>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8412662" y="497521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8395028" y="534881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10639474" y="325681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10345034" y="3256609"/>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7090982" y="5748225"/>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7169400" y="5963669"/>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8410068" y="267302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8392434" y="304663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8378810" y="3542000"/>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8410068" y="3915605"/>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93812"/>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a:t>
            </a:r>
            <a:r>
              <a:rPr lang="en-GB" sz="1400" b="0">
                <a:effectLst/>
                <a:latin typeface="Consolas" panose="020B0609020204030204" pitchFamily="49" charset="0"/>
              </a:rPr>
              <a:t>condition</a:t>
            </a:r>
            <a:r>
              <a:rPr lang="en-GB" sz="1400" b="0">
                <a:solidFill>
                  <a:srgbClr val="D4D4D4"/>
                </a:solidFill>
                <a:effectLst/>
                <a:latin typeface="Consolas" panose="020B0609020204030204" pitchFamily="49" charset="0"/>
              </a:rPr>
              <a:t>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Adding more state machines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initialization function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2/25/2022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54</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55</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160090" y="917115"/>
            <a:ext cx="5676223" cy="5563061"/>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A thread is a single sequence stream within in a process. Because threads have some of the properties of processes, they are sometimes called lightweight processes.</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 </a:t>
            </a:r>
            <a:r>
              <a:rPr lang="en-GB" sz="1800" kern="800" spc="-13" dirty="0">
                <a:solidFill>
                  <a:srgbClr val="0093D0"/>
                </a:solidFill>
                <a:latin typeface="Arial" panose="020B0604020202020204" pitchFamily="34" charset="0"/>
                <a:cs typeface="Arial" panose="020B0604020202020204" pitchFamily="34" charset="0"/>
              </a:rPr>
              <a:t>C we will use </a:t>
            </a:r>
            <a:r>
              <a:rPr lang="en-GB" sz="1800" kern="800" spc="-13" dirty="0" err="1">
                <a:solidFill>
                  <a:srgbClr val="0093D0"/>
                </a:solidFill>
                <a:latin typeface="Arial" panose="020B0604020202020204" pitchFamily="34" charset="0"/>
                <a:cs typeface="Arial" panose="020B0604020202020204" pitchFamily="34" charset="0"/>
              </a:rPr>
              <a:t>pthread</a:t>
            </a:r>
            <a:r>
              <a:rPr lang="en-GB" sz="1800" kern="800" spc="-13" dirty="0">
                <a:solidFill>
                  <a:srgbClr val="0093D0"/>
                </a:solidFill>
                <a:latin typeface="Arial" panose="020B0604020202020204" pitchFamily="34" charset="0"/>
                <a:cs typeface="Arial" panose="020B0604020202020204" pitchFamily="34" charset="0"/>
              </a:rPr>
              <a:t> library, you can use detach or joinable threads.</a:t>
            </a:r>
          </a:p>
          <a:p>
            <a:endParaRPr lang="en-GB" sz="1400" dirty="0">
              <a:latin typeface="Roboto"/>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Creation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Context switching between threads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Threads inside a same process share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Communication between threads is faster.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56</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486467" y="986128"/>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515938" y="986128"/>
            <a:ext cx="4571949" cy="212365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Inside </a:t>
            </a:r>
            <a:r>
              <a:rPr lang="en-GB" sz="1800" kern="800" spc="-13" dirty="0">
                <a:solidFill>
                  <a:srgbClr val="000000"/>
                </a:solidFill>
                <a:latin typeface="Arial" panose="020B0604020202020204" pitchFamily="34" charset="0"/>
                <a:cs typeface="Arial" panose="020B0604020202020204" pitchFamily="34" charset="0"/>
              </a:rPr>
              <a:t>user space but handled by a kernel thread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 kernel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Real parallelism</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Syscall</a:t>
            </a:r>
            <a:r>
              <a:rPr lang="en-GB" sz="1800" kern="800" spc="-13" dirty="0">
                <a:solidFill>
                  <a:srgbClr val="000000"/>
                </a:solidFill>
                <a:latin typeface="Arial" panose="020B0604020202020204" pitchFamily="34" charset="0"/>
                <a:cs typeface="Arial" panose="020B0604020202020204" pitchFamily="34" charset="0"/>
              </a:rPr>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57</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425" y="3688768"/>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096000" y="1261794"/>
            <a:ext cx="5419277" cy="190821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We </a:t>
            </a:r>
            <a:r>
              <a:rPr lang="en-GB" sz="1800" kern="800" spc="-13" dirty="0">
                <a:solidFill>
                  <a:srgbClr val="000000"/>
                </a:solidFill>
                <a:latin typeface="Arial" panose="020B0604020202020204" pitchFamily="34" charset="0"/>
                <a:cs typeface="Arial" panose="020B0604020202020204" pitchFamily="34" charset="0"/>
              </a:rPr>
              <a:t>will need a mechanism in order to access shared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518829"/>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2/25/2022</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58</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5951984" y="1144332"/>
            <a:ext cx="5040560" cy="5078289"/>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515939" y="980728"/>
            <a:ext cx="3738508" cy="1938992"/>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4 different </a:t>
            </a:r>
            <a:r>
              <a:rPr lang="en-GB" sz="1800" kern="800" spc="-13">
                <a:solidFill>
                  <a:srgbClr val="0093D0"/>
                </a:solidFill>
                <a:latin typeface="Arial" panose="020B0604020202020204" pitchFamily="34" charset="0"/>
                <a:cs typeface="Arial" panose="020B0604020202020204" pitchFamily="34" charset="0"/>
              </a:rPr>
              <a:t>files:</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Source code files .c</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Header </a:t>
            </a:r>
            <a:r>
              <a:rPr lang="en-GB" sz="1800" kern="800" spc="-13" dirty="0">
                <a:solidFill>
                  <a:srgbClr val="000000"/>
                </a:solidFill>
                <a:latin typeface="Arial" panose="020B0604020202020204" pitchFamily="34" charset="0"/>
                <a:cs typeface="Arial" panose="020B0604020202020204" pitchFamily="34" charset="0"/>
              </a:rPr>
              <a:t>files .h</a:t>
            </a: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Object </a:t>
            </a:r>
            <a:r>
              <a:rPr lang="en-GB" sz="1800" kern="800" spc="-13" dirty="0" err="1">
                <a:solidFill>
                  <a:srgbClr val="000000"/>
                </a:solidFill>
                <a:latin typeface="Arial" panose="020B0604020202020204" pitchFamily="34" charset="0"/>
                <a:cs typeface="Arial" panose="020B0604020202020204" pitchFamily="34" charset="0"/>
              </a:rPr>
              <a:t>files.o</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Executable </a:t>
            </a:r>
            <a:r>
              <a:rPr lang="en-GB" sz="1800" kern="800" spc="-13">
                <a:solidFill>
                  <a:srgbClr val="000000"/>
                </a:solidFill>
                <a:latin typeface="Arial" panose="020B0604020202020204" pitchFamily="34" charset="0"/>
                <a:cs typeface="Arial" panose="020B0604020202020204" pitchFamily="34" charset="0"/>
              </a:rPr>
              <a:t>binary file .</a:t>
            </a:r>
            <a:r>
              <a:rPr lang="en-GB" sz="1800" kern="800" spc="-13" err="1">
                <a:solidFill>
                  <a:srgbClr val="000000"/>
                </a:solidFill>
                <a:latin typeface="Arial" panose="020B0604020202020204" pitchFamily="34" charset="0"/>
                <a:cs typeface="Arial" panose="020B0604020202020204" pitchFamily="34" charset="0"/>
              </a:rPr>
              <a:t>axf</a:t>
            </a:r>
            <a:r>
              <a:rPr lang="en-GB" sz="1800" kern="800" spc="-13">
                <a:solidFill>
                  <a:srgbClr val="000000"/>
                </a:solidFill>
                <a:latin typeface="Arial" panose="020B0604020202020204" pitchFamily="34" charset="0"/>
                <a:cs typeface="Arial" panose="020B0604020202020204" pitchFamily="34" charset="0"/>
              </a:rPr>
              <a:t> or </a:t>
            </a:r>
            <a:r>
              <a:rPr lang="en-GB" sz="1800" kern="800" spc="-13" dirty="0">
                <a:solidFill>
                  <a:srgbClr val="000000"/>
                </a:solidFill>
                <a:latin typeface="Arial" panose="020B0604020202020204" pitchFamily="34" charset="0"/>
                <a:cs typeface="Arial" panose="020B0604020202020204" pitchFamily="34" charset="0"/>
              </a:rPr>
              <a:t>.elf</a:t>
            </a:r>
          </a:p>
        </p:txBody>
      </p:sp>
    </p:spTree>
    <p:extLst>
      <p:ext uri="{BB962C8B-B14F-4D97-AF65-F5344CB8AC3E}">
        <p14:creationId xmlns:p14="http://schemas.microsoft.com/office/powerpoint/2010/main" val="16588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sp>
        <p:nvSpPr>
          <p:cNvPr id="6" name="TextBox 5">
            <a:extLst>
              <a:ext uri="{FF2B5EF4-FFF2-40B4-BE49-F238E27FC236}">
                <a16:creationId xmlns:a16="http://schemas.microsoft.com/office/drawing/2014/main" id="{AAD88CA9-80CE-445A-B64B-2639471ACFA0}"/>
              </a:ext>
            </a:extLst>
          </p:cNvPr>
          <p:cNvSpPr txBox="1"/>
          <p:nvPr/>
        </p:nvSpPr>
        <p:spPr>
          <a:xfrm>
            <a:off x="507934" y="980728"/>
            <a:ext cx="5876097" cy="761747"/>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The embedded model</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Typical build diagram of a C/C ++ program</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1028" name="Picture 4">
            <a:hlinkClick r:id="rId2"/>
            <a:extLst>
              <a:ext uri="{FF2B5EF4-FFF2-40B4-BE49-F238E27FC236}">
                <a16:creationId xmlns:a16="http://schemas.microsoft.com/office/drawing/2014/main" id="{B960452C-3F41-4984-B7C6-9EA8D24D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1308779"/>
            <a:ext cx="5551718" cy="45039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6" name="TextBox 5">
            <a:extLst>
              <a:ext uri="{FF2B5EF4-FFF2-40B4-BE49-F238E27FC236}">
                <a16:creationId xmlns:a16="http://schemas.microsoft.com/office/drawing/2014/main" id="{D9E83B61-2FFC-445E-9926-E9AC103DC0FD}"/>
              </a:ext>
            </a:extLst>
          </p:cNvPr>
          <p:cNvSpPr txBox="1"/>
          <p:nvPr/>
        </p:nvSpPr>
        <p:spPr>
          <a:xfrm>
            <a:off x="5319032" y="1720840"/>
            <a:ext cx="6372150" cy="311623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a:t>
            </a:r>
            <a:r>
              <a:rPr lang="en-GB" sz="1800" kern="800" spc="-13">
                <a:solidFill>
                  <a:srgbClr val="0093D0"/>
                </a:solidFill>
                <a:latin typeface="Arial" panose="020B0604020202020204" pitchFamily="34" charset="0"/>
                <a:cs typeface="Arial" panose="020B0604020202020204" pitchFamily="34" charset="0"/>
              </a:rPr>
              <a:t>ome of the most used libraries</a:t>
            </a:r>
            <a:r>
              <a:rPr lang="es-ES" sz="1800" kern="800" spc="-13">
                <a:solidFill>
                  <a:srgbClr val="0093D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&lt;stdio.h&gt;	// Printf, scans, files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&lt;string.h&gt;	// String manipulation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&lt;stdlib.h&gt;	// Numerical conversions, random… </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&lt;math.h&gt;	// Math functions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&lt;errno.h&gt;	// Errors, exceptions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&lt;time.h&gt;	// Date, time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&lt;stdint.h&gt;	// Set of integral type aliases</a:t>
            </a:r>
            <a:endParaRPr lang="es-ES" sz="1800" kern="800" spc="-13"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4E32147-63C9-4329-93A2-CB241FA73180}"/>
              </a:ext>
            </a:extLst>
          </p:cNvPr>
          <p:cNvSpPr txBox="1"/>
          <p:nvPr/>
        </p:nvSpPr>
        <p:spPr>
          <a:xfrm>
            <a:off x="839416" y="1720840"/>
            <a:ext cx="3336694" cy="3416320"/>
          </a:xfrm>
          <a:prstGeom prst="rect">
            <a:avLst/>
          </a:prstGeom>
          <a:noFill/>
        </p:spPr>
        <p:txBody>
          <a:bodyPr wrap="square">
            <a:spAutoFit/>
          </a:bodyPr>
          <a:lstStyle/>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&lt;file.h&gt;</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"file.h"</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#ifndef</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#define</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D4D4D4"/>
                </a:solidFill>
                <a:effectLst/>
                <a:latin typeface="Consolas" panose="020B0609020204030204" pitchFamily="49" charset="0"/>
              </a:rPr>
              <a:t>...</a:t>
            </a: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#endif</a:t>
            </a:r>
            <a:endParaRPr lang="en-GB"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5933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2/25/2022</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361298" y="836712"/>
            <a:ext cx="6022734" cy="4462760"/>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The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bits assigned for each type will depend on the architecture for which you</a:t>
            </a:r>
            <a:r>
              <a:rPr lang="es-ES" sz="1800" kern="800" spc="-13" dirty="0">
                <a:solidFill>
                  <a:srgbClr val="0093D0"/>
                </a:solidFill>
                <a:latin typeface="Arial" panose="020B0604020202020204" pitchFamily="34" charset="0"/>
                <a:cs typeface="Arial" panose="020B0604020202020204" pitchFamily="34" charset="0"/>
              </a:rPr>
              <a:t> compile.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Integers</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char </a:t>
            </a:r>
            <a:r>
              <a:rPr lang="es-ES" sz="1800" kern="800" spc="-13" dirty="0">
                <a:solidFill>
                  <a:srgbClr val="000000"/>
                </a:solidFill>
                <a:latin typeface="Arial" panose="020B0604020202020204" pitchFamily="34" charset="0"/>
                <a:cs typeface="Arial" panose="020B0604020202020204" pitchFamily="34" charset="0"/>
              </a:rPr>
              <a:t>	(1 byte)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double </a:t>
            </a:r>
            <a:r>
              <a:rPr lang="es-ES" sz="1800" kern="800" spc="-13" dirty="0">
                <a:solidFill>
                  <a:srgbClr val="000000"/>
                </a:solidFill>
                <a:latin typeface="Arial" panose="020B0604020202020204" pitchFamily="34" charset="0"/>
                <a:cs typeface="Arial" panose="020B0604020202020204" pitchFamily="34" charset="0"/>
              </a:rPr>
              <a:t>	(8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short int</a:t>
            </a:r>
            <a:r>
              <a:rPr lang="es-ES" sz="1800" kern="800" spc="-13" dirty="0">
                <a:solidFill>
                  <a:srgbClr val="000000"/>
                </a:solidFill>
                <a:latin typeface="Arial" panose="020B0604020202020204" pitchFamily="34" charset="0"/>
                <a:cs typeface="Arial" panose="020B0604020202020204" pitchFamily="34" charset="0"/>
              </a:rPr>
              <a:t> 	(2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int</a:t>
            </a:r>
            <a:r>
              <a:rPr lang="es-ES" sz="1800" kern="800" spc="-13" dirty="0">
                <a:solidFill>
                  <a:srgbClr val="000000"/>
                </a:solidFill>
                <a:latin typeface="Arial" panose="020B0604020202020204" pitchFamily="34" charset="0"/>
                <a:cs typeface="Arial" panose="020B0604020202020204" pitchFamily="34" charset="0"/>
              </a:rPr>
              <a:t>	(4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long int</a:t>
            </a:r>
            <a:r>
              <a:rPr lang="es-ES" sz="1800" kern="800" spc="-13" dirty="0">
                <a:solidFill>
                  <a:srgbClr val="000000"/>
                </a:solidFill>
                <a:latin typeface="Arial" panose="020B0604020202020204" pitchFamily="34" charset="0"/>
                <a:cs typeface="Arial" panose="020B0604020202020204" pitchFamily="34" charset="0"/>
              </a:rPr>
              <a:t>	(8 bytes)</a:t>
            </a:r>
          </a:p>
          <a:p>
            <a:r>
              <a:rPr lang="es-ES" sz="1200" b="0">
                <a:effectLst/>
              </a:rPr>
              <a:t>*32 </a:t>
            </a:r>
            <a:r>
              <a:rPr lang="es-ES" sz="1200" b="0" dirty="0">
                <a:effectLst/>
              </a:rPr>
              <a:t>bits </a:t>
            </a:r>
            <a:r>
              <a:rPr lang="es-ES" sz="1200" b="0" dirty="0" err="1">
                <a:effectLst/>
              </a:rPr>
              <a:t>architecture</a:t>
            </a:r>
            <a:br>
              <a:rPr lang="es-ES" sz="1200" b="0">
                <a:effectLst/>
              </a:rPr>
            </a:br>
            <a:endParaRPr lang="es-ES" sz="1800" kern="800" spc="-13">
              <a:solidFill>
                <a:srgbClr val="000000"/>
              </a:solidFill>
              <a:latin typeface="Arial" panose="020B0604020202020204" pitchFamily="34" charset="0"/>
              <a:cs typeface="Arial" panose="020B0604020202020204" pitchFamily="34" charset="0"/>
            </a:endParaRPr>
          </a:p>
          <a:p>
            <a:endParaRPr lang="es-ES" sz="1800" kern="800" spc="-13" dirty="0">
              <a:solidFill>
                <a:srgbClr val="000000"/>
              </a:solidFill>
              <a:latin typeface="Arial" panose="020B0604020202020204" pitchFamily="34" charset="0"/>
              <a:cs typeface="Arial" panose="020B0604020202020204" pitchFamily="34" charset="0"/>
            </a:endParaRPr>
          </a:p>
          <a:p>
            <a:r>
              <a:rPr lang="es-ES" sz="1800" kern="800" spc="-13">
                <a:solidFill>
                  <a:srgbClr val="0093D0"/>
                </a:solidFill>
                <a:latin typeface="Arial" panose="020B0604020202020204" pitchFamily="34" charset="0"/>
                <a:cs typeface="Arial" panose="020B0604020202020204" pitchFamily="34" charset="0"/>
              </a:rPr>
              <a:t>Typedef allows you to</a:t>
            </a:r>
            <a:r>
              <a:rPr lang="es-ES" sz="1800" kern="800" spc="-13" dirty="0">
                <a:solidFill>
                  <a:srgbClr val="0093D0"/>
                </a:solidFill>
                <a:latin typeface="Arial" panose="020B0604020202020204" pitchFamily="34" charset="0"/>
                <a:cs typeface="Arial" panose="020B0604020202020204" pitchFamily="34" charset="0"/>
              </a:rPr>
              <a:t> define </a:t>
            </a:r>
            <a:r>
              <a:rPr lang="es-ES" sz="1800" kern="800" spc="-13">
                <a:solidFill>
                  <a:srgbClr val="0093D0"/>
                </a:solidFill>
                <a:latin typeface="Arial" panose="020B0604020202020204" pitchFamily="34" charset="0"/>
                <a:cs typeface="Arial" panose="020B0604020202020204" pitchFamily="34" charset="0"/>
              </a:rPr>
              <a:t>new data types</a:t>
            </a:r>
            <a:br>
              <a:rPr lang="es-ES"/>
            </a:br>
            <a:r>
              <a:rPr lang="es-ES"/>
              <a:t>	</a:t>
            </a:r>
            <a:r>
              <a:rPr lang="es-ES" sz="1800" kern="800" spc="-13">
                <a:solidFill>
                  <a:srgbClr val="000000"/>
                </a:solidFill>
                <a:latin typeface="Arial" panose="020B0604020202020204" pitchFamily="34" charset="0"/>
                <a:cs typeface="Arial" panose="020B0604020202020204" pitchFamily="34" charset="0"/>
              </a:rPr>
              <a:t>typedef </a:t>
            </a:r>
            <a:r>
              <a:rPr lang="es-ES" sz="1800" kern="800" spc="-13" dirty="0" err="1">
                <a:solidFill>
                  <a:srgbClr val="000000"/>
                </a:solidFill>
                <a:latin typeface="Arial" panose="020B0604020202020204" pitchFamily="34" charset="0"/>
                <a:cs typeface="Arial" panose="020B0604020202020204" pitchFamily="34" charset="0"/>
              </a:rPr>
              <a:t>old</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new_type;</a:t>
            </a:r>
            <a:endParaRPr lang="en-GB" sz="1800" kern="800" spc="-13" dirty="0">
              <a:solidFill>
                <a:srgbClr val="0000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2867089847"/>
              </p:ext>
            </p:extLst>
          </p:nvPr>
        </p:nvGraphicFramePr>
        <p:xfrm>
          <a:off x="6681358" y="781579"/>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latin typeface="+mn-lt"/>
                        </a:rPr>
                        <a:t>Address</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Content</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Type</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latin typeface="+mn-lt"/>
                        </a:rPr>
                        <a:t>Value (HEX)</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latin typeface="+mn-lt"/>
                        </a:rPr>
                        <a:t>90000000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latin typeface="+mn-lt"/>
                        </a:rPr>
                        <a:t>0x000000FF</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latin typeface="+mn-lt"/>
                        </a:rPr>
                        <a:t>90000001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latin typeface="+mn-lt"/>
                        </a:rPr>
                        <a:t>90000002</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latin typeface="+mn-lt"/>
                        </a:rPr>
                        <a:t>90000003</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latin typeface="+mn-lt"/>
                        </a:rPr>
                        <a:t>90000004</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2">
                  <a:txBody>
                    <a:bodyPr/>
                    <a:lstStyle/>
                    <a:p>
                      <a:pPr algn="ctr" fontAlgn="ctr"/>
                      <a:r>
                        <a:rPr lang="en-GB" sz="1100" u="none" strike="noStrike">
                          <a:effectLst/>
                          <a:latin typeface="+mn-lt"/>
                        </a:rPr>
                        <a:t>short</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latin typeface="+mn-lt"/>
                        </a:rPr>
                        <a:t>0x01FF</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n-GB" sz="1100" u="none" strike="noStrike">
                          <a:effectLst/>
                          <a:latin typeface="+mn-l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latin typeface="+mn-lt"/>
                        </a:rPr>
                        <a:t>90000005</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01</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latin typeface="+mn-lt"/>
                        </a:rPr>
                        <a:t>90000006</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8">
                  <a:txBody>
                    <a:bodyPr/>
                    <a:lstStyle/>
                    <a:p>
                      <a:pPr algn="ctr" fontAlgn="ctr"/>
                      <a:r>
                        <a:rPr lang="en-GB" sz="1100" u="none" strike="noStrike">
                          <a:effectLst/>
                          <a:latin typeface="+mn-lt"/>
                        </a:rPr>
                        <a:t>double</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latin typeface="+mn-lt"/>
                        </a:rPr>
                        <a:t>0x3F88000000000000</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n-GB" sz="1100" u="none" strike="noStrike">
                          <a:effectLst/>
                          <a:latin typeface="+mn-l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latin typeface="+mn-lt"/>
                        </a:rPr>
                        <a:t>90000007</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latin typeface="+mn-lt"/>
                        </a:rPr>
                        <a:t>90000008</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latin typeface="+mn-lt"/>
                        </a:rPr>
                        <a:t>90000009</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latin typeface="+mn-lt"/>
                        </a:rPr>
                        <a:t>9000000A</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latin typeface="+mn-lt"/>
                        </a:rPr>
                        <a:t>9000000B</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latin typeface="+mn-lt"/>
                        </a:rPr>
                        <a:t>9000000C</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88</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latin typeface="+mn-lt"/>
                        </a:rPr>
                        <a:t>9000000D</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3F</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latin typeface="+mn-lt"/>
                        </a:rPr>
                        <a:t>9000000E</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 *</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latin typeface="+mn-lt"/>
                        </a:rPr>
                        <a:t>90000000</a:t>
                      </a:r>
                      <a:endParaRPr lang="en-GB" sz="1100" b="0" i="0" u="none" strike="noStrike" dirty="0">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latin typeface="+mn-lt"/>
                        </a:rPr>
                        <a:t>9000000F</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latin typeface="+mn-lt"/>
                        </a:rPr>
                        <a:t>90000010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latin typeface="+mn-lt"/>
                        </a:rPr>
                        <a:t>90000011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dirty="0">
                          <a:effectLst/>
                          <a:latin typeface="+mn-lt"/>
                        </a:rPr>
                        <a:t>90</a:t>
                      </a:r>
                      <a:endParaRPr lang="en-GB" sz="1100" b="0" i="0" u="none" strike="noStrike" dirty="0">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4951</Words>
  <Application>Microsoft Office PowerPoint</Application>
  <PresentationFormat>Widescreen</PresentationFormat>
  <Paragraphs>947</Paragraphs>
  <Slides>58</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58</vt:i4>
      </vt:variant>
    </vt:vector>
  </HeadingPairs>
  <TitlesOfParts>
    <vt:vector size="68" baseType="lpstr">
      <vt:lpstr>Arial</vt:lpstr>
      <vt:lpstr>Calibri</vt:lpstr>
      <vt:lpstr>Consolas</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Compilation process</vt:lpstr>
      <vt:lpstr>Preprocesor directives</vt:lpstr>
      <vt:lpstr>Datatypes</vt:lpstr>
      <vt:lpstr>Standard datatypes</vt:lpstr>
      <vt:lpstr>Scope</vt:lpstr>
      <vt:lpstr>Cast</vt:lpstr>
      <vt:lpstr>Constants</vt:lpstr>
      <vt:lpstr>Input / Output</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vt:lpstr>
      <vt:lpstr>Pointers arithmetic   </vt:lpstr>
      <vt:lpstr>Strings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2022-02-25T10:19:17Z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b70055-b36e-4b3a-8b31-34156bd0f0a4_Enabled">
    <vt:lpwstr>true</vt:lpwstr>
  </property>
  <property fmtid="{D5CDD505-2E9C-101B-9397-08002B2CF9AE}" pid="3" name="MSIP_Label_b8b70055-b36e-4b3a-8b31-34156bd0f0a4_SetDate">
    <vt:lpwstr>2022-02-25T10:19:17Z</vt:lpwstr>
  </property>
  <property fmtid="{D5CDD505-2E9C-101B-9397-08002B2CF9AE}" pid="4" name="MSIP_Label_b8b70055-b36e-4b3a-8b31-34156bd0f0a4_Method">
    <vt:lpwstr>Privileged</vt:lpwstr>
  </property>
  <property fmtid="{D5CDD505-2E9C-101B-9397-08002B2CF9AE}" pid="5" name="MSIP_Label_b8b70055-b36e-4b3a-8b31-34156bd0f0a4_Name">
    <vt:lpwstr>Public</vt:lpwstr>
  </property>
  <property fmtid="{D5CDD505-2E9C-101B-9397-08002B2CF9AE}" pid="6" name="MSIP_Label_b8b70055-b36e-4b3a-8b31-34156bd0f0a4_SiteId">
    <vt:lpwstr>5638dc0c-ffa2-418f-8078-70f739ff781f</vt:lpwstr>
  </property>
  <property fmtid="{D5CDD505-2E9C-101B-9397-08002B2CF9AE}" pid="7" name="MSIP_Label_b8b70055-b36e-4b3a-8b31-34156bd0f0a4_ActionId">
    <vt:lpwstr>66c66edb-e755-4df1-b3f2-79c69f3939ee</vt:lpwstr>
  </property>
  <property fmtid="{D5CDD505-2E9C-101B-9397-08002B2CF9AE}" pid="8" name="MSIP_Label_b8b70055-b36e-4b3a-8b31-34156bd0f0a4_ContentBits">
    <vt:lpwstr>2</vt:lpwstr>
  </property>
</Properties>
</file>