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1"/>
    <p:sldMasterId id="2147483747" r:id="rId2"/>
    <p:sldMasterId id="2147483768" r:id="rId3"/>
    <p:sldMasterId id="2147483793" r:id="rId4"/>
  </p:sldMasterIdLst>
  <p:notesMasterIdLst>
    <p:notesMasterId r:id="rId63"/>
  </p:notesMasterIdLst>
  <p:handoutMasterIdLst>
    <p:handoutMasterId r:id="rId64"/>
  </p:handoutMasterIdLst>
  <p:sldIdLst>
    <p:sldId id="1451" r:id="rId5"/>
    <p:sldId id="2416" r:id="rId6"/>
    <p:sldId id="2386" r:id="rId7"/>
    <p:sldId id="1453" r:id="rId8"/>
    <p:sldId id="2419" r:id="rId9"/>
    <p:sldId id="2470" r:id="rId10"/>
    <p:sldId id="2422" r:id="rId11"/>
    <p:sldId id="2423" r:id="rId12"/>
    <p:sldId id="2424" r:id="rId13"/>
    <p:sldId id="2425" r:id="rId14"/>
    <p:sldId id="2428" r:id="rId15"/>
    <p:sldId id="2427" r:id="rId16"/>
    <p:sldId id="2429" r:id="rId17"/>
    <p:sldId id="2471" r:id="rId18"/>
    <p:sldId id="2426" r:id="rId19"/>
    <p:sldId id="2430" r:id="rId20"/>
    <p:sldId id="2431" r:id="rId21"/>
    <p:sldId id="2458" r:id="rId22"/>
    <p:sldId id="2432" r:id="rId23"/>
    <p:sldId id="2445" r:id="rId24"/>
    <p:sldId id="2433" r:id="rId25"/>
    <p:sldId id="2434" r:id="rId26"/>
    <p:sldId id="2435" r:id="rId27"/>
    <p:sldId id="2436" r:id="rId28"/>
    <p:sldId id="2456" r:id="rId29"/>
    <p:sldId id="2437" r:id="rId30"/>
    <p:sldId id="2473" r:id="rId31"/>
    <p:sldId id="2438" r:id="rId32"/>
    <p:sldId id="2439" r:id="rId33"/>
    <p:sldId id="2459" r:id="rId34"/>
    <p:sldId id="2474" r:id="rId35"/>
    <p:sldId id="2440" r:id="rId36"/>
    <p:sldId id="2467" r:id="rId37"/>
    <p:sldId id="2441" r:id="rId38"/>
    <p:sldId id="2442" r:id="rId39"/>
    <p:sldId id="2455" r:id="rId40"/>
    <p:sldId id="2443" r:id="rId41"/>
    <p:sldId id="2444" r:id="rId42"/>
    <p:sldId id="2451" r:id="rId43"/>
    <p:sldId id="2452" r:id="rId44"/>
    <p:sldId id="2453" r:id="rId45"/>
    <p:sldId id="2454" r:id="rId46"/>
    <p:sldId id="2457" r:id="rId47"/>
    <p:sldId id="2446" r:id="rId48"/>
    <p:sldId id="2447" r:id="rId49"/>
    <p:sldId id="2475" r:id="rId50"/>
    <p:sldId id="2448" r:id="rId51"/>
    <p:sldId id="2468" r:id="rId52"/>
    <p:sldId id="2449" r:id="rId53"/>
    <p:sldId id="2461" r:id="rId54"/>
    <p:sldId id="2462" r:id="rId55"/>
    <p:sldId id="2463" r:id="rId56"/>
    <p:sldId id="2464" r:id="rId57"/>
    <p:sldId id="2469" r:id="rId58"/>
    <p:sldId id="2465" r:id="rId59"/>
    <p:sldId id="2460" r:id="rId60"/>
    <p:sldId id="2466" r:id="rId61"/>
    <p:sldId id="1463" r:id="rId62"/>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guide id="5" orient="horz" pos="323">
          <p15:clr>
            <a:srgbClr val="A4A3A4"/>
          </p15:clr>
        </p15:guide>
        <p15:guide id="6" orient="horz" pos="164">
          <p15:clr>
            <a:srgbClr val="A4A3A4"/>
          </p15:clr>
        </p15:guide>
        <p15:guide id="7" orient="horz" pos="482">
          <p15:clr>
            <a:srgbClr val="A4A3A4"/>
          </p15:clr>
        </p15:guide>
        <p15:guide id="8" orient="horz" pos="640">
          <p15:clr>
            <a:srgbClr val="A4A3A4"/>
          </p15:clr>
        </p15:guide>
        <p15:guide id="9" orient="horz" pos="4160">
          <p15:clr>
            <a:srgbClr val="A4A3A4"/>
          </p15:clr>
        </p15:guide>
        <p15:guide id="10" orient="horz" pos="4005">
          <p15:clr>
            <a:srgbClr val="A4A3A4"/>
          </p15:clr>
        </p15:guide>
        <p15:guide id="11" orient="horz" pos="3845">
          <p15:clr>
            <a:srgbClr val="A4A3A4"/>
          </p15:clr>
        </p15:guide>
        <p15:guide id="12" orient="horz" pos="799">
          <p15:clr>
            <a:srgbClr val="A4A3A4"/>
          </p15:clr>
        </p15:guide>
        <p15:guide id="13" orient="horz" pos="958">
          <p15:clr>
            <a:srgbClr val="A4A3A4"/>
          </p15:clr>
        </p15:guide>
        <p15:guide id="14" orient="horz" pos="1117">
          <p15:clr>
            <a:srgbClr val="A4A3A4"/>
          </p15:clr>
        </p15:guide>
        <p15:guide id="15" orient="horz" pos="1283">
          <p15:clr>
            <a:srgbClr val="A4A3A4"/>
          </p15:clr>
        </p15:guide>
        <p15:guide id="16" pos="325">
          <p15:clr>
            <a:srgbClr val="A4A3A4"/>
          </p15:clr>
        </p15:guide>
        <p15:guide id="17" pos="166">
          <p15:clr>
            <a:srgbClr val="A4A3A4"/>
          </p15:clr>
        </p15:guide>
        <p15:guide id="18" pos="7514">
          <p15:clr>
            <a:srgbClr val="A4A3A4"/>
          </p15:clr>
        </p15:guide>
        <p15:guide id="19" pos="3840">
          <p15:clr>
            <a:srgbClr val="A4A3A4"/>
          </p15:clr>
        </p15:guide>
        <p15:guide id="20" pos="642">
          <p15:clr>
            <a:srgbClr val="A4A3A4"/>
          </p15:clr>
        </p15:guide>
        <p15:guide id="21" pos="7039">
          <p15:clr>
            <a:srgbClr val="A4A3A4"/>
          </p15:clr>
        </p15:guide>
        <p15:guide id="22" pos="7362">
          <p15:clr>
            <a:srgbClr val="A4A3A4"/>
          </p15:clr>
        </p15:guide>
        <p15:guide id="23" pos="5019">
          <p15:clr>
            <a:srgbClr val="A4A3A4"/>
          </p15:clr>
        </p15:guide>
        <p15:guide id="24" pos="1925">
          <p15:clr>
            <a:srgbClr val="A4A3A4"/>
          </p15:clr>
        </p15:guide>
        <p15:guide id="25" pos="2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C2C2C2"/>
    <a:srgbClr val="F29400"/>
    <a:srgbClr val="E7EEF7"/>
    <a:srgbClr val="CBDCEE"/>
    <a:srgbClr val="000000"/>
    <a:srgbClr val="00AED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807" autoAdjust="0"/>
  </p:normalViewPr>
  <p:slideViewPr>
    <p:cSldViewPr snapToObjects="1">
      <p:cViewPr varScale="1">
        <p:scale>
          <a:sx n="123" d="100"/>
          <a:sy n="123" d="100"/>
        </p:scale>
        <p:origin x="132" y="258"/>
      </p:cViewPr>
      <p:guideLst>
        <p:guide orient="horz" pos="1570"/>
        <p:guide pos="3984"/>
        <p:guide orient="horz" pos="1094"/>
        <p:guide pos="3320"/>
        <p:guide orient="horz" pos="323"/>
        <p:guide orient="horz" pos="164"/>
        <p:guide orient="horz" pos="482"/>
        <p:guide orient="horz" pos="640"/>
        <p:guide orient="horz" pos="4160"/>
        <p:guide orient="horz" pos="4005"/>
        <p:guide orient="horz" pos="3845"/>
        <p:guide orient="horz" pos="799"/>
        <p:guide orient="horz" pos="958"/>
        <p:guide orient="horz" pos="1117"/>
        <p:guide orient="horz" pos="1283"/>
        <p:guide pos="325"/>
        <p:guide pos="166"/>
        <p:guide pos="7514"/>
        <p:guide pos="3840"/>
        <p:guide pos="642"/>
        <p:guide pos="7039"/>
        <p:guide pos="7362"/>
        <p:guide pos="5019"/>
        <p:guide pos="1925"/>
        <p:guide pos="2668"/>
      </p:guideLst>
    </p:cSldViewPr>
  </p:slideViewPr>
  <p:outlineViewPr>
    <p:cViewPr>
      <p:scale>
        <a:sx n="33" d="100"/>
        <a:sy n="33" d="100"/>
      </p:scale>
      <p:origin x="0" y="-4422"/>
    </p:cViewPr>
  </p:outlineViewPr>
  <p:notesTextViewPr>
    <p:cViewPr>
      <p:scale>
        <a:sx n="1" d="1"/>
        <a:sy n="1" d="1"/>
      </p:scale>
      <p:origin x="0" y="0"/>
    </p:cViewPr>
  </p:notesTextViewPr>
  <p:sorterViewPr>
    <p:cViewPr>
      <p:scale>
        <a:sx n="100" d="100"/>
        <a:sy n="100" d="100"/>
      </p:scale>
      <p:origin x="0" y="-11526"/>
    </p:cViewPr>
  </p:sorterViewPr>
  <p:notesViewPr>
    <p:cSldViewPr snapToObjects="1">
      <p:cViewPr varScale="1">
        <p:scale>
          <a:sx n="76" d="100"/>
          <a:sy n="76" d="100"/>
        </p:scale>
        <p:origin x="291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77A12B-DEEE-4FE3-8BF3-46C80FE341D7}" type="datetimeFigureOut">
              <a:rPr lang="de-DE" smtClean="0"/>
              <a:t>06.11.2020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2CFB-2336-4F26-BF34-FE97EF2B62AC}" type="slidenum">
              <a:rPr lang="de-DE" smtClean="0"/>
              <a:t>‹#›</a:t>
            </a:fld>
            <a:endParaRPr lang="de-DE"/>
          </a:p>
        </p:txBody>
      </p:sp>
    </p:spTree>
    <p:extLst>
      <p:ext uri="{BB962C8B-B14F-4D97-AF65-F5344CB8AC3E}">
        <p14:creationId xmlns:p14="http://schemas.microsoft.com/office/powerpoint/2010/main" val="414945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11/6/2020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Float 32 bits: https://en.wikipedia.org/wiki/Single-precision_floating-point_format</a:t>
            </a:r>
          </a:p>
          <a:p>
            <a:r>
              <a:rPr lang="en-GB"/>
              <a:t>Float 64 bits: https://en.wikipedia.org/wiki/Double-precision_floating-point_format</a:t>
            </a:r>
            <a:br>
              <a:rPr lang="en-GB"/>
            </a:br>
            <a:r>
              <a:rPr lang="en-GB" b="0" i="0">
                <a:solidFill>
                  <a:srgbClr val="000080"/>
                </a:solidFill>
                <a:effectLst/>
                <a:latin typeface="Times New Roman" panose="02020603050405020304" pitchFamily="18" charset="0"/>
              </a:rPr>
              <a:t>IEEE-754 Floating-Point Conversion online: https://babbage.cs.qc.cuny.edu/IEEE-754.old/64bit.html</a:t>
            </a:r>
            <a:endParaRPr lang="en-GB"/>
          </a:p>
        </p:txBody>
      </p:sp>
      <p:sp>
        <p:nvSpPr>
          <p:cNvPr id="4" name="Slide Number Placeholder 3"/>
          <p:cNvSpPr>
            <a:spLocks noGrp="1"/>
          </p:cNvSpPr>
          <p:nvPr>
            <p:ph type="sldNum" sz="quarter" idx="5"/>
          </p:nvPr>
        </p:nvSpPr>
        <p:spPr/>
        <p:txBody>
          <a:bodyPr/>
          <a:lstStyle/>
          <a:p>
            <a:fld id="{97863621-2E60-B848-8968-B0341E26A312}" type="slidenum">
              <a:rPr lang="en-US" smtClean="0"/>
              <a:t>9</a:t>
            </a:fld>
            <a:endParaRPr lang="en-US"/>
          </a:p>
        </p:txBody>
      </p:sp>
    </p:spTree>
    <p:extLst>
      <p:ext uri="{BB962C8B-B14F-4D97-AF65-F5344CB8AC3E}">
        <p14:creationId xmlns:p14="http://schemas.microsoft.com/office/powerpoint/2010/main" val="32324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863621-2E60-B848-8968-B0341E26A312}" type="slidenum">
              <a:rPr lang="en-US" smtClean="0"/>
              <a:t>17</a:t>
            </a:fld>
            <a:endParaRPr lang="en-US"/>
          </a:p>
        </p:txBody>
      </p:sp>
    </p:spTree>
    <p:extLst>
      <p:ext uri="{BB962C8B-B14F-4D97-AF65-F5344CB8AC3E}">
        <p14:creationId xmlns:p14="http://schemas.microsoft.com/office/powerpoint/2010/main" val="3033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97863621-2E60-B848-8968-B0341E26A312}" type="slidenum">
              <a:rPr lang="en-US" smtClean="0"/>
              <a:t>58</a:t>
            </a:fld>
            <a:endParaRPr lang="en-US"/>
          </a:p>
        </p:txBody>
      </p:sp>
    </p:spTree>
    <p:extLst>
      <p:ext uri="{BB962C8B-B14F-4D97-AF65-F5344CB8AC3E}">
        <p14:creationId xmlns:p14="http://schemas.microsoft.com/office/powerpoint/2010/main" val="18740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
        <p:nvSpPr>
          <p:cNvPr id="2" name="Date Placeholder 1">
            <a:extLst>
              <a:ext uri="{FF2B5EF4-FFF2-40B4-BE49-F238E27FC236}">
                <a16:creationId xmlns:a16="http://schemas.microsoft.com/office/drawing/2014/main" id="{3A51DC1F-C430-4716-9A37-C857C0A577AE}"/>
              </a:ext>
            </a:extLst>
          </p:cNvPr>
          <p:cNvSpPr>
            <a:spLocks noGrp="1"/>
          </p:cNvSpPr>
          <p:nvPr>
            <p:ph type="dt" sz="half" idx="13"/>
          </p:nvPr>
        </p:nvSpPr>
        <p:spPr/>
        <p:txBody>
          <a:bodyPr/>
          <a:lstStyle/>
          <a:p>
            <a:fld id="{6BAD482B-56E9-4FB9-8F2A-B735685C511F}" type="datetime1">
              <a:rPr lang="en-US" smtClean="0"/>
              <a:t>11/6/2020</a:t>
            </a:fld>
            <a:endParaRPr lang="de-DE" dirty="0"/>
          </a:p>
        </p:txBody>
      </p:sp>
      <p:sp>
        <p:nvSpPr>
          <p:cNvPr id="3" name="Footer Placeholder 2">
            <a:extLst>
              <a:ext uri="{FF2B5EF4-FFF2-40B4-BE49-F238E27FC236}">
                <a16:creationId xmlns:a16="http://schemas.microsoft.com/office/drawing/2014/main" id="{60F2E6AD-B6D0-4E69-8D5B-9FF87ED44D49}"/>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4" name="Slide Number Placeholder 3">
            <a:extLst>
              <a:ext uri="{FF2B5EF4-FFF2-40B4-BE49-F238E27FC236}">
                <a16:creationId xmlns:a16="http://schemas.microsoft.com/office/drawing/2014/main" id="{115B0870-1D74-4F1C-BD7A-0D739A7E0A7A}"/>
              </a:ext>
            </a:extLst>
          </p:cNvPr>
          <p:cNvSpPr>
            <a:spLocks noGrp="1"/>
          </p:cNvSpPr>
          <p:nvPr>
            <p:ph type="sldNum" sz="quarter" idx="15"/>
          </p:nvPr>
        </p:nvSpPr>
        <p:spPr/>
        <p:txBody>
          <a:bodyPr/>
          <a:lstStyle/>
          <a:p>
            <a:fld id="{0D46BA1D-85D8-4A66-B78C-46ED6382B9BC}" type="slidenum">
              <a:rPr lang="de-DE" smtClean="0"/>
              <a:pPr/>
              <a:t>‹#›</a:t>
            </a:fld>
            <a:endParaRPr lang="de-DE"/>
          </a:p>
        </p:txBody>
      </p:sp>
      <p:sp>
        <p:nvSpPr>
          <p:cNvPr id="9" name="Title 8">
            <a:extLst>
              <a:ext uri="{FF2B5EF4-FFF2-40B4-BE49-F238E27FC236}">
                <a16:creationId xmlns:a16="http://schemas.microsoft.com/office/drawing/2014/main" id="{017AD324-0270-4C5A-9D45-455446C2F7F5}"/>
              </a:ext>
            </a:extLst>
          </p:cNvPr>
          <p:cNvSpPr>
            <a:spLocks noGrp="1"/>
          </p:cNvSpPr>
          <p:nvPr>
            <p:ph type="title"/>
          </p:nvPr>
        </p:nvSpPr>
        <p:spPr/>
        <p:txBody>
          <a:bodyPr/>
          <a:lstStyle/>
          <a:p>
            <a:r>
              <a:rPr lang="en-US"/>
              <a:t>Click to edit Master title style</a:t>
            </a:r>
            <a:endParaRPr lang="de-AT"/>
          </a:p>
        </p:txBody>
      </p:sp>
    </p:spTree>
    <p:extLst>
      <p:ext uri="{BB962C8B-B14F-4D97-AF65-F5344CB8AC3E}">
        <p14:creationId xmlns:p14="http://schemas.microsoft.com/office/powerpoint/2010/main" val="67127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CD02D66F-3F4C-4301-8107-8CE5F5A4D22B}"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38071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8978A7F3-93BF-4C85-B5B2-6D4DEA891C2C}"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4348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3F3661B-F377-454A-B418-FB56902F7FB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51696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99CFFC1-04D3-4DBC-A141-C6EAF2B6D4F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69821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E9C968B-97C9-4D83-9D9B-1552AA40E79A}"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256978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BBC38A3-C706-40A1-83A2-1D6B0E94CE60}"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66797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4C5AD2F-0C1A-4FA7-9ADD-2F86C67F1A33}"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08354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85DFBFA-58C2-4225-B0A9-BE5886090076}"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248688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3D8FAB1F-6F18-4AEB-9C29-09E3AC3F0226}"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extLst>
              <p:ext uri="{D42A27DB-BD31-4B8C-83A1-F6EECF244321}">
                <p14:modId xmlns:p14="http://schemas.microsoft.com/office/powerpoint/2010/main" val="2262811944"/>
              </p:ext>
            </p:extLst>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a:blip r:embed="rId2"/>
          <a:stretch>
            <a:fillRect/>
          </a:stretch>
        </p:blipFill>
        <p:spPr>
          <a:xfrm>
            <a:off x="3279687" y="1717960"/>
            <a:ext cx="5632626" cy="1435886"/>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336360" y="44624"/>
            <a:ext cx="2520280"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 AG</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49984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5288950E-DF62-4869-83E6-2CEEF97F4FAD}"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890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A766858E-046E-4201-AB32-462644192F30}" type="datetime1">
              <a:rPr lang="en-US" smtClean="0"/>
              <a:t>11/6/2020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US" dirty="0"/>
              <a:t>TTTech Auto AG – Confidential and Proprietary Information</a:t>
            </a:r>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231042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DB334ADC-61DD-4D7B-8676-0A46025F560E}"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39866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28EA786-3FC3-4D5E-89E7-DAF4CF3E008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95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68AF8E1-79CA-4999-97C2-E2FD471F277B}"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40426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43321F9-8CB2-4F3E-BA52-3AA679C9F077}"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246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10354C4B-800A-423F-A33C-A51EF8377E42}"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9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0DA86B23-5638-44C7-9A58-B815E7DBBCDE}"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627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C1E85D11-F217-4847-AD92-C244E5E31CB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593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8D916591-4EC7-4D3E-8F10-F51C42E352E8}"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79913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7BCEA34C-8694-49F2-A2F0-88955B5CA007}"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19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85FD545-3D3A-49CE-AD32-4D874B742C6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65628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678B1824-9D3F-45D4-82F4-AC17739C0B9C}"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9425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BCF1C09-9641-4324-B465-C4614BB9534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358700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8E5C781-8ABB-46E0-BFAE-E4E791C0FD38}"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242584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F67AAE2F-5C44-4CA7-A1FD-346936C0D968}"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322881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CE3B8AD-AEA7-45AC-9FD5-D742739966DE}"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33184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08380554-D858-4155-BF90-E00DDD35B67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1671687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98CB9C3-234D-4CC2-808A-4A2D0E980CB9}"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91548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498DF712-06A2-47DE-AB65-C0F208AE81F6}"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Rechteck 9">
            <a:extLst>
              <a:ext uri="{FF2B5EF4-FFF2-40B4-BE49-F238E27FC236}">
                <a16:creationId xmlns:a16="http://schemas.microsoft.com/office/drawing/2014/main" id="{65654F59-B016-46FB-ACC8-781B1F6C29A3}"/>
              </a:ext>
            </a:extLst>
          </p:cNvPr>
          <p:cNvSpPr/>
          <p:nvPr userDrawn="1"/>
        </p:nvSpPr>
        <p:spPr>
          <a:xfrm>
            <a:off x="9264352" y="44624"/>
            <a:ext cx="2592288"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11" name="Inhaltsplatzhalter 5">
            <a:extLst>
              <a:ext uri="{FF2B5EF4-FFF2-40B4-BE49-F238E27FC236}">
                <a16:creationId xmlns:a16="http://schemas.microsoft.com/office/drawing/2014/main" id="{02BB0093-27EA-4D80-B46A-0BD66FB0F7F7}"/>
              </a:ext>
            </a:extLst>
          </p:cNvPr>
          <p:cNvSpPr txBox="1">
            <a:spLocks/>
          </p:cNvSpPr>
          <p:nvPr userDrawn="1"/>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pic>
        <p:nvPicPr>
          <p:cNvPr id="7" name="Picture 1">
            <a:extLst>
              <a:ext uri="{FF2B5EF4-FFF2-40B4-BE49-F238E27FC236}">
                <a16:creationId xmlns:a16="http://schemas.microsoft.com/office/drawing/2014/main" id="{78D5D54B-B9E7-42D9-90F1-BDB68CF96763}"/>
              </a:ext>
            </a:extLst>
          </p:cNvPr>
          <p:cNvPicPr>
            <a:picLocks noChangeAspect="1"/>
          </p:cNvPicPr>
          <p:nvPr userDrawn="1"/>
        </p:nvPicPr>
        <p:blipFill>
          <a:blip r:embed="rId2"/>
          <a:stretch>
            <a:fillRect/>
          </a:stretch>
        </p:blipFill>
        <p:spPr>
          <a:xfrm>
            <a:off x="3279687" y="1717960"/>
            <a:ext cx="5632626" cy="1435886"/>
          </a:xfrm>
          <a:prstGeom prst="rect">
            <a:avLst/>
          </a:prstGeom>
        </p:spPr>
      </p:pic>
    </p:spTree>
    <p:extLst>
      <p:ext uri="{BB962C8B-B14F-4D97-AF65-F5344CB8AC3E}">
        <p14:creationId xmlns:p14="http://schemas.microsoft.com/office/powerpoint/2010/main" val="133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64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TTech Main [no UR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de-AT" dirty="0"/>
          </a:p>
        </p:txBody>
      </p:sp>
      <p:sp>
        <p:nvSpPr>
          <p:cNvPr id="3" name="Slide Number Placeholder 2"/>
          <p:cNvSpPr>
            <a:spLocks noGrp="1"/>
          </p:cNvSpPr>
          <p:nvPr>
            <p:ph type="sldNum" sz="quarter" idx="10"/>
          </p:nvPr>
        </p:nvSpPr>
        <p:spPr>
          <a:xfrm>
            <a:off x="10814849" y="6425336"/>
            <a:ext cx="474916" cy="432664"/>
          </a:xfrm>
          <a:prstGeom prst="rect">
            <a:avLst/>
          </a:prstGeom>
        </p:spPr>
        <p:txBody>
          <a:bodyPr/>
          <a:lstStyle/>
          <a:p>
            <a:fld id="{960969DB-8E82-4D43-9BFE-4A6533691751}" type="slidenum">
              <a:rPr lang="en-US" smtClean="0"/>
              <a:pPr/>
              <a:t>‹#›</a:t>
            </a:fld>
            <a:endParaRPr lang="en-US" dirty="0"/>
          </a:p>
        </p:txBody>
      </p:sp>
      <p:sp>
        <p:nvSpPr>
          <p:cNvPr id="5" name="Content Placeholder 5"/>
          <p:cNvSpPr>
            <a:spLocks noGrp="1"/>
          </p:cNvSpPr>
          <p:nvPr>
            <p:ph sz="quarter" idx="11"/>
          </p:nvPr>
        </p:nvSpPr>
        <p:spPr>
          <a:xfrm>
            <a:off x="892799" y="1620001"/>
            <a:ext cx="10411200" cy="4248151"/>
          </a:xfrm>
          <a:prstGeom prst="rect">
            <a:avLst/>
          </a:prstGeom>
        </p:spPr>
        <p:txBody>
          <a:bodyPr lIns="0" tIns="0" rIns="0" bIns="0"/>
          <a:lstStyle>
            <a:lvl1pPr marL="457189" indent="-457189">
              <a:lnSpc>
                <a:spcPct val="100000"/>
              </a:lnSpc>
              <a:buFontTx/>
              <a:buBlip>
                <a:blip r:embed="rId2"/>
              </a:buBlip>
              <a:defRPr/>
            </a:lvl1pPr>
            <a:lvl2pPr marL="952476" indent="-469888">
              <a:lnSpc>
                <a:spcPct val="100000"/>
              </a:lnSpc>
              <a:buFontTx/>
              <a:buBlip>
                <a:blip r:embed="rId2"/>
              </a:buBlip>
              <a:defRPr/>
            </a:lvl2pPr>
            <a:lvl3pPr marL="1320767" indent="-368291">
              <a:buFontTx/>
              <a:buBlip>
                <a:blip r:embed="rId2"/>
              </a:buBlip>
              <a:defRPr/>
            </a:lvl3pPr>
            <a:lvl4pPr marL="1676358" indent="-355591">
              <a:buFontTx/>
              <a:buBlip>
                <a:blip r:embed="rId2"/>
              </a:buBlip>
              <a:defRPr/>
            </a:lvl4pPr>
            <a:lvl5pPr marL="1921885" indent="-243411">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0235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DCDB275-C431-4C25-BC0D-C9AFC24765EA}"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4466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670C5909-138A-4C9F-9284-F5C7F33C9575}" type="datetime1">
              <a:rPr lang="en-US" smtClean="0"/>
              <a:t>11/6/2020</a:t>
            </a:fld>
            <a:endParaRPr lang="en-US" dirty="0"/>
          </a:p>
        </p:txBody>
      </p:sp>
      <p:sp>
        <p:nvSpPr>
          <p:cNvPr id="4" name="Fußzeilenplatzhalter 3"/>
          <p:cNvSpPr>
            <a:spLocks noGrp="1"/>
          </p:cNvSpPr>
          <p:nvPr>
            <p:ph type="ftr" sz="quarter" idx="11"/>
          </p:nvPr>
        </p:nvSpPr>
        <p:spPr>
          <a:xfrm>
            <a:off x="6096000" y="5049180"/>
            <a:ext cx="5580062" cy="515936"/>
          </a:xfrm>
        </p:spPr>
        <p:txBody>
          <a:bodyPr lIns="432000" anchor="ctr"/>
          <a:lstStyle>
            <a:lvl1pPr algn="r">
              <a:defRPr sz="1600">
                <a:solidFill>
                  <a:schemeClr val="accent1"/>
                </a:solidFill>
              </a:defRPr>
            </a:lvl1pPr>
          </a:lstStyle>
          <a:p>
            <a:r>
              <a:rPr lang="en-US"/>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32800479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1324" y="3315"/>
            <a:ext cx="12192000" cy="6858000"/>
          </a:xfrm>
          <a:prstGeom prst="rect">
            <a:avLst/>
          </a:prstGeom>
        </p:spPr>
      </p:pic>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bg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7" name="Picture 4">
            <a:extLst>
              <a:ext uri="{FF2B5EF4-FFF2-40B4-BE49-F238E27FC236}">
                <a16:creationId xmlns:a16="http://schemas.microsoft.com/office/drawing/2014/main" id="{C64DE331-43BD-49C5-9FF2-5A3B54BBDEC0}"/>
              </a:ext>
            </a:extLst>
          </p:cNvPr>
          <p:cNvPicPr>
            <a:picLocks noChangeAspect="1"/>
          </p:cNvPicPr>
          <p:nvPr userDrawn="1"/>
        </p:nvPicPr>
        <p:blipFill>
          <a:blip r:embed="rId3"/>
          <a:stretch>
            <a:fillRect/>
          </a:stretch>
        </p:blipFill>
        <p:spPr>
          <a:xfrm>
            <a:off x="9745200" y="183600"/>
            <a:ext cx="2245386" cy="572400"/>
          </a:xfrm>
          <a:prstGeom prst="rect">
            <a:avLst/>
          </a:prstGeom>
          <a:effectLst/>
        </p:spPr>
      </p:pic>
      <p:sp>
        <p:nvSpPr>
          <p:cNvPr id="8" name="Datumsplatzhalter 2">
            <a:extLst>
              <a:ext uri="{FF2B5EF4-FFF2-40B4-BE49-F238E27FC236}">
                <a16:creationId xmlns:a16="http://schemas.microsoft.com/office/drawing/2014/main" id="{4A96A553-EAAB-4862-A9EA-C5B29ACA658C}"/>
              </a:ext>
            </a:extLst>
          </p:cNvPr>
          <p:cNvSpPr txBox="1">
            <a:spLocks/>
          </p:cNvSpPr>
          <p:nvPr userDrawn="1"/>
        </p:nvSpPr>
        <p:spPr>
          <a:xfrm>
            <a:off x="6096000" y="5613364"/>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4185596-FCA4-4AA9-A2F9-EE4FCBB7AEBB}" type="datetime4">
              <a:rPr lang="en-US" smtClean="0">
                <a:solidFill>
                  <a:schemeClr val="bg1"/>
                </a:solidFill>
              </a:rPr>
              <a:pPr/>
              <a:t>November 6, 2020</a:t>
            </a:fld>
            <a:endParaRPr lang="en-US" dirty="0">
              <a:solidFill>
                <a:schemeClr val="bg1"/>
              </a:solidFill>
            </a:endParaRPr>
          </a:p>
        </p:txBody>
      </p:sp>
      <p:sp>
        <p:nvSpPr>
          <p:cNvPr id="10" name="Fußzeilenplatzhalter 3">
            <a:extLst>
              <a:ext uri="{FF2B5EF4-FFF2-40B4-BE49-F238E27FC236}">
                <a16:creationId xmlns:a16="http://schemas.microsoft.com/office/drawing/2014/main" id="{39A04823-715E-4EBF-8214-A6A1F7A17625}"/>
              </a:ext>
            </a:extLst>
          </p:cNvPr>
          <p:cNvSpPr txBox="1">
            <a:spLocks/>
          </p:cNvSpPr>
          <p:nvPr userDrawn="1"/>
        </p:nvSpPr>
        <p:spPr>
          <a:xfrm>
            <a:off x="6096000" y="5085184"/>
            <a:ext cx="558006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bg1"/>
                </a:solidFill>
              </a:rPr>
              <a:t>TTTech Auto AG Confidential and Proprietary Information</a:t>
            </a:r>
          </a:p>
        </p:txBody>
      </p:sp>
    </p:spTree>
    <p:extLst>
      <p:ext uri="{BB962C8B-B14F-4D97-AF65-F5344CB8AC3E}">
        <p14:creationId xmlns:p14="http://schemas.microsoft.com/office/powerpoint/2010/main" val="291641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3500" y="3315"/>
            <a:ext cx="12192000" cy="6858000"/>
          </a:xfrm>
          <a:prstGeom prst="rect">
            <a:avLst/>
          </a:prstGeom>
        </p:spPr>
      </p:pic>
      <p:sp>
        <p:nvSpPr>
          <p:cNvPr id="3" name="Datumsplatzhalter 2"/>
          <p:cNvSpPr>
            <a:spLocks noGrp="1"/>
          </p:cNvSpPr>
          <p:nvPr>
            <p:ph type="dt" sz="half" idx="10"/>
          </p:nvPr>
        </p:nvSpPr>
        <p:spPr>
          <a:xfrm>
            <a:off x="6096000" y="5229200"/>
            <a:ext cx="5591176" cy="515936"/>
          </a:xfrm>
        </p:spPr>
        <p:txBody>
          <a:bodyPr lIns="432000" anchor="ctr"/>
          <a:lstStyle>
            <a:lvl1pPr algn="r">
              <a:defRPr sz="1600">
                <a:solidFill>
                  <a:schemeClr val="bg1"/>
                </a:solidFill>
              </a:defRPr>
            </a:lvl1pPr>
          </a:lstStyle>
          <a:p>
            <a:fld id="{7D2D289A-E2AD-4F55-B28C-55CF03D63461}" type="datetime1">
              <a:rPr lang="en-US" smtClean="0"/>
              <a:t>11/6/2020</a:t>
            </a:fld>
            <a:endParaRPr lang="en-US" dirty="0"/>
          </a:p>
        </p:txBody>
      </p:sp>
      <p:sp>
        <p:nvSpPr>
          <p:cNvPr id="4" name="Fußzeilenplatzhalter 3"/>
          <p:cNvSpPr>
            <a:spLocks noGrp="1"/>
          </p:cNvSpPr>
          <p:nvPr>
            <p:ph type="ftr" sz="quarter" idx="11"/>
          </p:nvPr>
        </p:nvSpPr>
        <p:spPr>
          <a:xfrm>
            <a:off x="6096000" y="4689140"/>
            <a:ext cx="5580062" cy="515936"/>
          </a:xfrm>
        </p:spPr>
        <p:txBody>
          <a:bodyPr lIns="432000" anchor="ctr"/>
          <a:lstStyle>
            <a:lvl1pPr algn="r">
              <a:defRPr sz="1600">
                <a:solidFill>
                  <a:schemeClr val="bg1"/>
                </a:solidFill>
              </a:defRPr>
            </a:lvl1pPr>
          </a:lstStyle>
          <a:p>
            <a:r>
              <a:rPr lang="en-US"/>
              <a:t>TTTech Auto AG – Confidential and Proprietary Information</a:t>
            </a:r>
            <a:endParaRPr lang="en-US" dirty="0"/>
          </a:p>
        </p:txBody>
      </p:sp>
      <p:sp>
        <p:nvSpPr>
          <p:cNvPr id="5" name="Textplatzhalter 4"/>
          <p:cNvSpPr>
            <a:spLocks noGrp="1"/>
          </p:cNvSpPr>
          <p:nvPr>
            <p:ph type="body" sz="quarter" idx="12" hasCustomPrompt="1"/>
          </p:nvPr>
        </p:nvSpPr>
        <p:spPr>
          <a:xfrm>
            <a:off x="6096001" y="2708920"/>
            <a:ext cx="5577346" cy="1980219"/>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8" name="Picture 7">
            <a:extLst>
              <a:ext uri="{FF2B5EF4-FFF2-40B4-BE49-F238E27FC236}">
                <a16:creationId xmlns:a16="http://schemas.microsoft.com/office/drawing/2014/main" id="{BD778654-3D95-4157-A0CC-738724757B2B}"/>
              </a:ext>
            </a:extLst>
          </p:cNvPr>
          <p:cNvPicPr>
            <a:picLocks noChangeAspect="1"/>
          </p:cNvPicPr>
          <p:nvPr userDrawn="1"/>
        </p:nvPicPr>
        <p:blipFill>
          <a:blip r:embed="rId3"/>
          <a:stretch>
            <a:fillRect/>
          </a:stretch>
        </p:blipFill>
        <p:spPr>
          <a:xfrm>
            <a:off x="7182383" y="1700808"/>
            <a:ext cx="4504793" cy="1148376"/>
          </a:xfrm>
          <a:prstGeom prst="rect">
            <a:avLst/>
          </a:prstGeom>
        </p:spPr>
      </p:pic>
    </p:spTree>
    <p:extLst>
      <p:ext uri="{BB962C8B-B14F-4D97-AF65-F5344CB8AC3E}">
        <p14:creationId xmlns:p14="http://schemas.microsoft.com/office/powerpoint/2010/main" val="211519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hapter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0950E-330E-4256-997C-D1CAB777835F}"/>
              </a:ext>
            </a:extLst>
          </p:cNvPr>
          <p:cNvSpPr/>
          <p:nvPr userDrawn="1"/>
        </p:nvSpPr>
        <p:spPr>
          <a:xfrm>
            <a:off x="0" y="0"/>
            <a:ext cx="12192000" cy="6858000"/>
          </a:xfrm>
          <a:prstGeom prst="rect">
            <a:avLst/>
          </a:prstGeom>
          <a:solidFill>
            <a:schemeClr val="accent1"/>
          </a:solidFill>
        </p:spPr>
        <p:txBody>
          <a:bodyPr rtlCol="0" anchor="ctr">
            <a:spAutoFit/>
          </a:bodyPr>
          <a:lstStyle/>
          <a:p>
            <a:pPr marL="0" algn="l"/>
            <a:endParaRPr lang="de-AT" sz="1600" dirty="0"/>
          </a:p>
        </p:txBody>
      </p:sp>
      <p:sp>
        <p:nvSpPr>
          <p:cNvPr id="8" name="Datumsplatzhalter 7"/>
          <p:cNvSpPr>
            <a:spLocks noGrp="1"/>
          </p:cNvSpPr>
          <p:nvPr>
            <p:ph type="dt" sz="half" idx="19"/>
          </p:nvPr>
        </p:nvSpPr>
        <p:spPr/>
        <p:txBody>
          <a:bodyPr/>
          <a:lstStyle>
            <a:lvl1pPr>
              <a:defRPr>
                <a:solidFill>
                  <a:schemeClr val="bg1"/>
                </a:solidFill>
                <a:effectLst/>
              </a:defRPr>
            </a:lvl1pPr>
          </a:lstStyle>
          <a:p>
            <a:fld id="{597E07B3-6BC4-4372-AA31-F5F378FF6F41}" type="datetime1">
              <a:rPr lang="en-US" smtClean="0"/>
              <a:t>11/6/2020</a:t>
            </a:fld>
            <a:endParaRPr lang="en-US" dirty="0"/>
          </a:p>
        </p:txBody>
      </p:sp>
      <p:sp>
        <p:nvSpPr>
          <p:cNvPr id="9" name="Fußzeilenplatzhalter 8"/>
          <p:cNvSpPr>
            <a:spLocks noGrp="1"/>
          </p:cNvSpPr>
          <p:nvPr>
            <p:ph type="ftr" sz="quarter" idx="20"/>
          </p:nvPr>
        </p:nvSpPr>
        <p:spPr/>
        <p:txBody>
          <a:bodyPr/>
          <a:lstStyle>
            <a:lvl1pPr>
              <a:defRPr>
                <a:solidFill>
                  <a:schemeClr val="bg1"/>
                </a:solidFill>
                <a:effectLst/>
              </a:defRPr>
            </a:lvl1pPr>
          </a:lstStyle>
          <a:p>
            <a:r>
              <a:rPr lang="en-US"/>
              <a:t>TTTech Auto AG – Confidential and Proprietary Information</a:t>
            </a:r>
            <a:endParaRPr lang="en-US" dirty="0"/>
          </a:p>
        </p:txBody>
      </p:sp>
      <p:sp>
        <p:nvSpPr>
          <p:cNvPr id="10" name="Foliennummernplatzhalter 9"/>
          <p:cNvSpPr>
            <a:spLocks noGrp="1"/>
          </p:cNvSpPr>
          <p:nvPr>
            <p:ph type="sldNum" sz="quarter" idx="21"/>
          </p:nvPr>
        </p:nvSpPr>
        <p:spPr/>
        <p:txBody>
          <a:bodyPr/>
          <a:lstStyle>
            <a:lvl1pPr>
              <a:defRPr>
                <a:solidFill>
                  <a:schemeClr val="bg1"/>
                </a:solidFill>
              </a:defRPr>
            </a:lvl1pPr>
          </a:lstStyle>
          <a:p>
            <a:fld id="{0D46BA1D-85D8-4A66-B78C-46ED6382B9BC}" type="slidenum">
              <a:rPr lang="en-US" smtClean="0"/>
              <a:pPr/>
              <a:t>‹#›</a:t>
            </a:fld>
            <a:endParaRPr lang="en-US" dirty="0"/>
          </a:p>
        </p:txBody>
      </p:sp>
      <p:pic>
        <p:nvPicPr>
          <p:cNvPr id="16" name="Picture 4">
            <a:extLst>
              <a:ext uri="{FF2B5EF4-FFF2-40B4-BE49-F238E27FC236}">
                <a16:creationId xmlns:a16="http://schemas.microsoft.com/office/drawing/2014/main" id="{8D378394-0505-4631-9C27-57BD6E3D3AEB}"/>
              </a:ext>
            </a:extLst>
          </p:cNvPr>
          <p:cNvPicPr>
            <a:picLocks noChangeAspect="1"/>
          </p:cNvPicPr>
          <p:nvPr userDrawn="1"/>
        </p:nvPicPr>
        <p:blipFill>
          <a:blip r:embed="rId2"/>
          <a:stretch>
            <a:fillRect/>
          </a:stretch>
        </p:blipFill>
        <p:spPr>
          <a:xfrm>
            <a:off x="9745200" y="183600"/>
            <a:ext cx="2245386" cy="572400"/>
          </a:xfrm>
          <a:prstGeom prst="rect">
            <a:avLst/>
          </a:prstGeom>
          <a:effectLst/>
        </p:spPr>
      </p:pic>
      <p:sp>
        <p:nvSpPr>
          <p:cNvPr id="4" name="Text Placeholder 3">
            <a:extLst>
              <a:ext uri="{FF2B5EF4-FFF2-40B4-BE49-F238E27FC236}">
                <a16:creationId xmlns:a16="http://schemas.microsoft.com/office/drawing/2014/main" id="{4D751E3E-1536-4850-996B-B22017676F12}"/>
              </a:ext>
            </a:extLst>
          </p:cNvPr>
          <p:cNvSpPr>
            <a:spLocks noGrp="1"/>
          </p:cNvSpPr>
          <p:nvPr>
            <p:ph type="body" sz="quarter" idx="22"/>
          </p:nvPr>
        </p:nvSpPr>
        <p:spPr>
          <a:xfrm>
            <a:off x="1667509" y="3753036"/>
            <a:ext cx="8964996" cy="1441546"/>
          </a:xfrm>
        </p:spPr>
        <p:txBody>
          <a:bodyPr/>
          <a:lstStyle>
            <a:lvl1pPr algn="ctr">
              <a:defRPr sz="3600">
                <a:solidFill>
                  <a:schemeClr val="bg1"/>
                </a:solidFill>
              </a:defRPr>
            </a:lvl1pPr>
            <a:lvl2pPr>
              <a:defRPr sz="36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Edit Master text styles</a:t>
            </a:r>
          </a:p>
          <a:p>
            <a:pPr lvl="1"/>
            <a:endParaRPr lang="de-AT" dirty="0"/>
          </a:p>
        </p:txBody>
      </p:sp>
      <p:sp>
        <p:nvSpPr>
          <p:cNvPr id="6" name="Text Placeholder 5">
            <a:extLst>
              <a:ext uri="{FF2B5EF4-FFF2-40B4-BE49-F238E27FC236}">
                <a16:creationId xmlns:a16="http://schemas.microsoft.com/office/drawing/2014/main" id="{ABEAEE32-A2C9-41F6-9C83-3E767CEF7510}"/>
              </a:ext>
            </a:extLst>
          </p:cNvPr>
          <p:cNvSpPr>
            <a:spLocks noGrp="1"/>
          </p:cNvSpPr>
          <p:nvPr>
            <p:ph type="body" sz="quarter" idx="23"/>
          </p:nvPr>
        </p:nvSpPr>
        <p:spPr>
          <a:xfrm>
            <a:off x="1667508" y="2492896"/>
            <a:ext cx="8964996" cy="1007542"/>
          </a:xfrm>
        </p:spPr>
        <p:txBody>
          <a:bodyPr/>
          <a:lstStyle>
            <a:lvl1pPr algn="ctr">
              <a:defRPr sz="6000">
                <a:solidFill>
                  <a:schemeClr val="bg1"/>
                </a:solidFill>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US" dirty="0"/>
              <a:t>Edit Master text styles</a:t>
            </a:r>
          </a:p>
          <a:p>
            <a:pPr lvl="1"/>
            <a:endParaRPr lang="de-AT" dirty="0"/>
          </a:p>
        </p:txBody>
      </p:sp>
    </p:spTree>
    <p:extLst>
      <p:ext uri="{BB962C8B-B14F-4D97-AF65-F5344CB8AC3E}">
        <p14:creationId xmlns:p14="http://schemas.microsoft.com/office/powerpoint/2010/main" val="1982065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38B-EC0B-439B-B8EF-0782EA88EDB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2BAA19B7-7757-4BCF-BF92-0F3F19584E38}"/>
              </a:ext>
            </a:extLst>
          </p:cNvPr>
          <p:cNvSpPr>
            <a:spLocks noGrp="1"/>
          </p:cNvSpPr>
          <p:nvPr>
            <p:ph type="dt" sz="half" idx="10"/>
          </p:nvPr>
        </p:nvSpPr>
        <p:spPr/>
        <p:txBody>
          <a:bodyPr/>
          <a:lstStyle/>
          <a:p>
            <a:fld id="{D191B659-4265-4F40-AE7E-B4064AA82A2C}" type="datetime1">
              <a:rPr lang="en-US" smtClean="0"/>
              <a:t>11/6/2020</a:t>
            </a:fld>
            <a:endParaRPr lang="de-DE"/>
          </a:p>
        </p:txBody>
      </p:sp>
      <p:sp>
        <p:nvSpPr>
          <p:cNvPr id="4" name="Footer Placeholder 3">
            <a:extLst>
              <a:ext uri="{FF2B5EF4-FFF2-40B4-BE49-F238E27FC236}">
                <a16:creationId xmlns:a16="http://schemas.microsoft.com/office/drawing/2014/main" id="{57BC23D3-2E85-4DF5-B7A3-B5388F4A616A}"/>
              </a:ext>
            </a:extLst>
          </p:cNvPr>
          <p:cNvSpPr>
            <a:spLocks noGrp="1"/>
          </p:cNvSpPr>
          <p:nvPr>
            <p:ph type="ftr" sz="quarter" idx="11"/>
          </p:nvPr>
        </p:nvSpPr>
        <p:spPr/>
        <p:txBody>
          <a:bodyPr/>
          <a:lstStyle/>
          <a:p>
            <a:r>
              <a:rPr lang="en-US"/>
              <a:t>TTTech Auto AG – Confidential and Proprietary Information</a:t>
            </a:r>
            <a:endParaRPr lang="de-DE" dirty="0"/>
          </a:p>
        </p:txBody>
      </p:sp>
      <p:sp>
        <p:nvSpPr>
          <p:cNvPr id="5" name="Slide Number Placeholder 4">
            <a:extLst>
              <a:ext uri="{FF2B5EF4-FFF2-40B4-BE49-F238E27FC236}">
                <a16:creationId xmlns:a16="http://schemas.microsoft.com/office/drawing/2014/main" id="{6E267D33-20BD-487E-A13E-95D013A20A66}"/>
              </a:ext>
            </a:extLst>
          </p:cNvPr>
          <p:cNvSpPr>
            <a:spLocks noGrp="1"/>
          </p:cNvSpPr>
          <p:nvPr>
            <p:ph type="sldNum" sz="quarter" idx="12"/>
          </p:nvPr>
        </p:nvSpPr>
        <p:spPr/>
        <p:txBody>
          <a:bodyPr/>
          <a:lstStyle/>
          <a:p>
            <a:fld id="{0D46BA1D-85D8-4A66-B78C-46ED6382B9BC}" type="slidenum">
              <a:rPr lang="de-DE" smtClean="0"/>
              <a:pPr/>
              <a:t>‹#›</a:t>
            </a:fld>
            <a:endParaRPr lang="de-DE"/>
          </a:p>
        </p:txBody>
      </p:sp>
    </p:spTree>
    <p:extLst>
      <p:ext uri="{BB962C8B-B14F-4D97-AF65-F5344CB8AC3E}">
        <p14:creationId xmlns:p14="http://schemas.microsoft.com/office/powerpoint/2010/main" val="241997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NEW">
    <p:spTree>
      <p:nvGrpSpPr>
        <p:cNvPr id="1" name=""/>
        <p:cNvGrpSpPr/>
        <p:nvPr/>
      </p:nvGrpSpPr>
      <p:grpSpPr>
        <a:xfrm>
          <a:off x="0" y="0"/>
          <a:ext cx="0" cy="0"/>
          <a:chOff x="0" y="0"/>
          <a:chExt cx="0" cy="0"/>
        </a:xfrm>
      </p:grpSpPr>
      <p:sp>
        <p:nvSpPr>
          <p:cNvPr id="10" name="Textplatzhalter 9"/>
          <p:cNvSpPr>
            <a:spLocks noGrp="1"/>
          </p:cNvSpPr>
          <p:nvPr>
            <p:ph type="body" sz="quarter" idx="16"/>
          </p:nvPr>
        </p:nvSpPr>
        <p:spPr>
          <a:xfrm>
            <a:off x="2292351" y="2036763"/>
            <a:ext cx="9383712" cy="1570037"/>
          </a:xfrm>
        </p:spPr>
        <p:txBody>
          <a:bodyPr anchor="b"/>
          <a:lstStyle>
            <a:lvl1pPr algn="r">
              <a:defRPr lang="de-DE" sz="2800" kern="800" spc="-13" dirty="0" smtClean="0">
                <a:solidFill>
                  <a:schemeClr val="accent1"/>
                </a:solidFill>
                <a:latin typeface="Arial" panose="020B0604020202020204" pitchFamily="34" charset="0"/>
                <a:ea typeface="+mn-ea"/>
                <a:cs typeface="Arial" panose="020B0604020202020204" pitchFamily="34" charset="0"/>
              </a:defRPr>
            </a:lvl1pPr>
            <a:lvl2pPr algn="r">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1"/>
          <p:cNvSpPr>
            <a:spLocks noGrp="1"/>
          </p:cNvSpPr>
          <p:nvPr>
            <p:ph type="body" sz="quarter" idx="17"/>
          </p:nvPr>
        </p:nvSpPr>
        <p:spPr>
          <a:xfrm>
            <a:off x="2292350" y="3825044"/>
            <a:ext cx="9383713" cy="1655763"/>
          </a:xfrm>
        </p:spPr>
        <p:txBody>
          <a:bodyPr/>
          <a:lstStyle>
            <a:lvl1pPr algn="r">
              <a:defRPr lang="de-DE" sz="4800" kern="800" spc="-53" dirty="0" smtClean="0">
                <a:solidFill>
                  <a:schemeClr val="accent1"/>
                </a:solidFill>
                <a:latin typeface="Arial" panose="020B0604020202020204" pitchFamily="34" charset="0"/>
                <a:ea typeface="+mj-ea"/>
                <a:cs typeface="Arial" panose="020B0604020202020204" pitchFamily="34" charset="0"/>
              </a:defRPr>
            </a:lvl1pPr>
            <a:lvl2pPr algn="r">
              <a:defRPr lang="de-DE" sz="4000" kern="800" spc="-13" dirty="0" smtClean="0">
                <a:solidFill>
                  <a:schemeClr val="accent1"/>
                </a:solidFill>
                <a:latin typeface="Arial" panose="020B0604020202020204" pitchFamily="34" charset="0"/>
                <a:ea typeface="+mn-ea"/>
                <a:cs typeface="Arial" panose="020B0604020202020204" pitchFamily="34" charset="0"/>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73285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1514CD3D-0AEF-4C7A-9F6F-C66D26A0686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0963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B3F58EB-46DE-4773-B82B-4E02BD275DB4}"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409457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CDBD0A7-7822-4A4D-A1FD-046314FD742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0237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7854EA6-C12F-4317-BE74-8BE198BC66E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31350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3DFE4DB8-2DCB-4677-99D9-47CA9669FA70}"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1367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C5926A69-A46A-4F34-BD2A-932EBE0538A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059379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3F0D0E2F-E9F6-4F39-A785-5D4C11C72ACF}"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425053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7E9118FA-17FA-4759-B3E5-3CACE69BD2B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9536253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24BA3F7-629B-4646-A99C-2911A8845614}"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794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437A4AAD-B4A3-401B-8E66-0FC03146A638}"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591817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AB28C297-8248-4560-BE9B-4602884941CB}"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32879801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itat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7092D8E-E025-4F69-B8FB-223A09C02EE5}"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598920" y="1268413"/>
            <a:ext cx="507714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dirty="0"/>
          </a:p>
        </p:txBody>
      </p:sp>
      <p:sp>
        <p:nvSpPr>
          <p:cNvPr id="4" name="Bildplatzhalter 3"/>
          <p:cNvSpPr>
            <a:spLocks noGrp="1"/>
          </p:cNvSpPr>
          <p:nvPr>
            <p:ph type="pic" sz="quarter" idx="20" hasCustomPrompt="1"/>
          </p:nvPr>
        </p:nvSpPr>
        <p:spPr>
          <a:xfrm>
            <a:off x="3287688" y="1268413"/>
            <a:ext cx="2808312" cy="4835525"/>
          </a:xfrm>
        </p:spPr>
        <p:txBody>
          <a:bodyPr anchor="ctr"/>
          <a:lstStyle>
            <a:lvl1pPr algn="ctr">
              <a:defRPr/>
            </a:lvl1pPr>
          </a:lstStyle>
          <a:p>
            <a:r>
              <a:rPr lang="en-US" noProof="0" dirty="0"/>
              <a:t>Please Upload New Picture</a:t>
            </a:r>
          </a:p>
        </p:txBody>
      </p:sp>
      <p:sp>
        <p:nvSpPr>
          <p:cNvPr id="8" name="Bildplatzhalter 3"/>
          <p:cNvSpPr>
            <a:spLocks noGrp="1"/>
          </p:cNvSpPr>
          <p:nvPr>
            <p:ph type="pic" sz="quarter" idx="21" hasCustomPrompt="1"/>
          </p:nvPr>
        </p:nvSpPr>
        <p:spPr>
          <a:xfrm>
            <a:off x="479376" y="3680460"/>
            <a:ext cx="2808312" cy="2423478"/>
          </a:xfrm>
        </p:spPr>
        <p:txBody>
          <a:bodyPr anchor="ctr"/>
          <a:lstStyle>
            <a:lvl1pPr algn="ctr">
              <a:defRPr/>
            </a:lvl1pPr>
          </a:lstStyle>
          <a:p>
            <a:r>
              <a:rPr lang="en-US" noProof="0" dirty="0"/>
              <a:t>Please Upload New Picture</a:t>
            </a:r>
          </a:p>
        </p:txBody>
      </p:sp>
      <p:sp>
        <p:nvSpPr>
          <p:cNvPr id="10" name="Inhaltsplatzhalter 5"/>
          <p:cNvSpPr>
            <a:spLocks noGrp="1"/>
          </p:cNvSpPr>
          <p:nvPr>
            <p:ph sz="quarter" idx="22" hasCustomPrompt="1"/>
          </p:nvPr>
        </p:nvSpPr>
        <p:spPr>
          <a:xfrm>
            <a:off x="479376" y="1268413"/>
            <a:ext cx="2808312" cy="2412047"/>
          </a:xfrm>
          <a:solidFill>
            <a:schemeClr val="accent1"/>
          </a:solidFill>
        </p:spPr>
        <p:txBody>
          <a:bodyPr lIns="216000" tIns="216000" rIns="216000" bIns="216000"/>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449263" indent="-182563">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Level 1</a:t>
            </a:r>
          </a:p>
          <a:p>
            <a:pPr lvl="1"/>
            <a:r>
              <a:rPr lang="en-US" noProof="0" dirty="0"/>
              <a:t>Level 2</a:t>
            </a:r>
          </a:p>
        </p:txBody>
      </p:sp>
    </p:spTree>
    <p:extLst>
      <p:ext uri="{BB962C8B-B14F-4D97-AF65-F5344CB8AC3E}">
        <p14:creationId xmlns:p14="http://schemas.microsoft.com/office/powerpoint/2010/main" val="3732149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D6A6717-B6AD-45AB-B2AA-784DB7E9615C}"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1422093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95DE7962-74B1-4601-A5FF-653B0C13B7D5}"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425614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43CB57-08F5-4F7D-911D-AAECA4DAF70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31787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E654F650-0A32-4A79-82D2-1B7E77552D6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231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063426-C784-4C68-83C5-CA6636C96A48}"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181533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DA9CDB5-200C-49AF-94AD-374F624F9BF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699707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14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Bildplatzhalter 6"/>
          <p:cNvSpPr>
            <a:spLocks noGrp="1"/>
          </p:cNvSpPr>
          <p:nvPr>
            <p:ph type="pic" sz="quarter" idx="10"/>
          </p:nvPr>
        </p:nvSpPr>
        <p:spPr>
          <a:xfrm>
            <a:off x="1" y="1"/>
            <a:ext cx="12192000" cy="6858000"/>
          </a:xfrm>
        </p:spPr>
        <p:txBody>
          <a:bodyPr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2658273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C467DC29-4018-4009-804A-0694E8709C16}" type="datetime1">
              <a:rPr lang="en-US" smtClean="0"/>
              <a:t>11/6/2020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GB"/>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4217753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273FC531-D314-4D11-9EFF-4472228C31A8}"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87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5EE72BA-8B32-431F-95D5-AAFD7217EFFE}"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33274215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8F1D437-18F7-45FB-A1E7-420A1BC0DB4A}"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6206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69D2C886-17E7-4324-9E72-BAB241C82E02}"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669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0EFE02DF-A416-456F-909A-35AB5DA9EEB0}"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0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FBC4E1FB-8BC8-45E2-90E6-DE1ABAA323F1}"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814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99E328D6-D020-4306-BF46-F338F3C838C0}"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89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DB8E78BA-1BF9-421D-99F4-4F86C76B3AA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223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2FCC7096-9AFD-4F84-94F7-B546B90EC3CF}"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0198360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E0132529-F7F6-4D9C-A3C2-311CADBB0561}"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672193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DE82D75F-B3FB-40C7-9282-CEA1C0F68F0E}"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714976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4A2F6B2-C5C6-4DC2-9EE8-B77ABE28265C}"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7045117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102F196-CFAC-4A52-800F-735195E837F0}"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407241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E7506157-6A3A-4520-A805-D75FF70935A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611355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D3C6FC25-24EC-4959-9903-1E8E5EB59C1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407378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8038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E06C7C54-2779-4CC4-BA1B-CC1B05FFE420}"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2779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AB104E2-E08A-46B7-8284-9B90FFEAA9EA}"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5154612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7020B2BE-1A42-48CE-84D2-793A2E787B83}"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912424" y="44624"/>
            <a:ext cx="1944216"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a:t>
            </a:r>
            <a:r>
              <a:rPr lang="en-US" altLang="de-DE" dirty="0" err="1">
                <a:solidFill>
                  <a:schemeClr val="bg1">
                    <a:lumMod val="50000"/>
                  </a:schemeClr>
                </a:solidFill>
              </a:rPr>
              <a:t>TTTech</a:t>
            </a:r>
            <a:r>
              <a:rPr lang="en-US" altLang="de-DE" dirty="0">
                <a:solidFill>
                  <a:schemeClr val="bg1">
                    <a:lumMod val="50000"/>
                  </a:schemeClr>
                </a:solidFill>
              </a:rPr>
              <a:t> </a:t>
            </a:r>
            <a:r>
              <a:rPr lang="en-US" altLang="de-DE" dirty="0" err="1">
                <a:solidFill>
                  <a:schemeClr val="bg1">
                    <a:lumMod val="50000"/>
                  </a:schemeClr>
                </a:solidFill>
              </a:rPr>
              <a:t>Computertechnik</a:t>
            </a:r>
            <a:r>
              <a:rPr lang="en-US" altLang="de-DE" dirty="0">
                <a:solidFill>
                  <a:schemeClr val="bg1">
                    <a:lumMod val="50000"/>
                  </a:schemeClr>
                </a:solidFill>
              </a:rPr>
              <a:t> AG – </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Automotive.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14679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B6BB41B-FAF9-4374-B0E9-D6FE7EFF015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182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1.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image" Target="../media/image7.png"/><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34370901-4093-4241-8056-AAC2F62EE9B8}" type="datetime1">
              <a:rPr lang="en-US" smtClean="0"/>
              <a:t>11/6/2020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9" name="Picture 4"/>
          <p:cNvPicPr>
            <a:picLocks noChangeAspect="1"/>
          </p:cNvPicPr>
          <p:nvPr userDrawn="1"/>
        </p:nvPicPr>
        <p:blipFill>
          <a:blip r:embed="rId21"/>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177733895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6" r:id="rId18"/>
    <p:sldLayoutId id="2147483745"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76352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275F7254-FE16-4F87-88CA-78C87B335E32}" type="datetime1">
              <a:rPr lang="en-US" smtClean="0"/>
              <a:t>11/6/2020</a:t>
            </a:fld>
            <a:endParaRPr lang="de-DE" dirty="0"/>
          </a:p>
        </p:txBody>
      </p:sp>
      <p:sp>
        <p:nvSpPr>
          <p:cNvPr id="10" name="Fußzeilenplatzhalter 9"/>
          <p:cNvSpPr>
            <a:spLocks noGrp="1"/>
          </p:cNvSpPr>
          <p:nvPr>
            <p:ph type="ftr" sz="quarter" idx="3"/>
          </p:nvPr>
        </p:nvSpPr>
        <p:spPr>
          <a:xfrm>
            <a:off x="1271464"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4">
            <a:extLst>
              <a:ext uri="{FF2B5EF4-FFF2-40B4-BE49-F238E27FC236}">
                <a16:creationId xmlns:a16="http://schemas.microsoft.com/office/drawing/2014/main" id="{6C59791B-71C3-4017-A84B-F041928FE4D6}"/>
              </a:ext>
            </a:extLst>
          </p:cNvPr>
          <p:cNvPicPr>
            <a:picLocks noChangeAspect="1"/>
          </p:cNvPicPr>
          <p:nvPr userDrawn="1"/>
        </p:nvPicPr>
        <p:blipFill>
          <a:blip r:embed="rId22"/>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9564266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59573"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8C174501-5E51-44E7-8C5A-50279433726B}" type="datetime1">
              <a:rPr lang="en-US" smtClean="0"/>
              <a:t>11/6/2020</a:t>
            </a:fld>
            <a:endParaRPr lang="de-DE"/>
          </a:p>
        </p:txBody>
      </p:sp>
      <p:sp>
        <p:nvSpPr>
          <p:cNvPr id="10" name="Fußzeilenplatzhalter 9"/>
          <p:cNvSpPr>
            <a:spLocks noGrp="1"/>
          </p:cNvSpPr>
          <p:nvPr>
            <p:ph type="ftr" sz="quarter" idx="3"/>
          </p:nvPr>
        </p:nvSpPr>
        <p:spPr>
          <a:xfrm>
            <a:off x="1703512"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12">
            <a:extLst>
              <a:ext uri="{FF2B5EF4-FFF2-40B4-BE49-F238E27FC236}">
                <a16:creationId xmlns:a16="http://schemas.microsoft.com/office/drawing/2014/main" id="{1ABFDBD9-6B33-4216-8747-CD17CBD8C308}"/>
              </a:ext>
            </a:extLst>
          </p:cNvPr>
          <p:cNvPicPr>
            <a:picLocks noChangeAspect="1"/>
          </p:cNvPicPr>
          <p:nvPr userDrawn="1"/>
        </p:nvPicPr>
        <p:blipFill>
          <a:blip r:embed="rId26"/>
          <a:stretch>
            <a:fillRect/>
          </a:stretch>
        </p:blipFill>
        <p:spPr>
          <a:xfrm>
            <a:off x="9745195" y="181750"/>
            <a:ext cx="2245039" cy="572312"/>
          </a:xfrm>
          <a:prstGeom prst="rect">
            <a:avLst/>
          </a:prstGeom>
        </p:spPr>
      </p:pic>
    </p:spTree>
    <p:extLst>
      <p:ext uri="{BB962C8B-B14F-4D97-AF65-F5344CB8AC3E}">
        <p14:creationId xmlns:p14="http://schemas.microsoft.com/office/powerpoint/2010/main" val="12733986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7"/>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7CC4A01E-80EB-41E9-98CA-8E1821A16381}" type="datetime1">
              <a:rPr lang="en-US" smtClean="0"/>
              <a:t>11/6/2020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GB"/>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8" name="Picture 4"/>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pic>
        <p:nvPicPr>
          <p:cNvPr id="9" name="Picture 4"/>
          <p:cNvPicPr>
            <a:picLocks noChangeAspect="1"/>
          </p:cNvPicPr>
          <p:nvPr userDrawn="1"/>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spTree>
    <p:extLst>
      <p:ext uri="{BB962C8B-B14F-4D97-AF65-F5344CB8AC3E}">
        <p14:creationId xmlns:p14="http://schemas.microsoft.com/office/powerpoint/2010/main" val="37704621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ucianotttech/C_Training" TargetMode="External"/><Relationship Id="rId2" Type="http://schemas.openxmlformats.org/officeDocument/2006/relationships/hyperlink" Target="https://github.com/" TargetMode="External"/><Relationship Id="rId1" Type="http://schemas.openxmlformats.org/officeDocument/2006/relationships/slideLayout" Target="../slideLayouts/slideLayout9.xml"/><Relationship Id="rId6" Type="http://schemas.openxmlformats.org/officeDocument/2006/relationships/hyperlink" Target="mailto:luciano.curti@tttech-auto.com" TargetMode="External"/><Relationship Id="rId5" Type="http://schemas.openxmlformats.org/officeDocument/2006/relationships/hyperlink" Target="mailto:pablo.severini@tttech-auto.com" TargetMode="External"/><Relationship Id="rId4" Type="http://schemas.openxmlformats.org/officeDocument/2006/relationships/hyperlink" Target="https://www.onlinegdb.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draw.io/?page-id=8RP-jtn8o83ubYyVh9-R&amp;scale=auto#G1yXb6krDSG8GGxExj-DvcUHlD57Xt91SD" TargetMode="Externa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FB9D5-D1FE-4CE1-B679-461B6702CB35}"/>
              </a:ext>
            </a:extLst>
          </p:cNvPr>
          <p:cNvSpPr>
            <a:spLocks noGrp="1"/>
          </p:cNvSpPr>
          <p:nvPr>
            <p:ph type="dt" sz="half" idx="13"/>
          </p:nvPr>
        </p:nvSpPr>
        <p:spPr/>
        <p:txBody>
          <a:bodyPr/>
          <a:lstStyle/>
          <a:p>
            <a:fld id="{E980200B-A4CC-4C40-AA35-55B6F58A69EB}" type="datetime1">
              <a:rPr lang="en-US" smtClean="0"/>
              <a:t>11/6/2020</a:t>
            </a:fld>
            <a:endParaRPr lang="de-DE" dirty="0"/>
          </a:p>
        </p:txBody>
      </p:sp>
      <p:sp>
        <p:nvSpPr>
          <p:cNvPr id="4" name="Footer Placeholder 3">
            <a:extLst>
              <a:ext uri="{FF2B5EF4-FFF2-40B4-BE49-F238E27FC236}">
                <a16:creationId xmlns:a16="http://schemas.microsoft.com/office/drawing/2014/main" id="{1373C6DE-BACF-4608-96BA-07C529BDE6E5}"/>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6" name="Datumsplatzhalter 5">
            <a:extLst>
              <a:ext uri="{FF2B5EF4-FFF2-40B4-BE49-F238E27FC236}">
                <a16:creationId xmlns:a16="http://schemas.microsoft.com/office/drawing/2014/main" id="{A971AEA0-A4E7-438C-A65F-61CAAC4351E8}"/>
              </a:ext>
            </a:extLst>
          </p:cNvPr>
          <p:cNvSpPr txBox="1">
            <a:spLocks/>
          </p:cNvSpPr>
          <p:nvPr/>
        </p:nvSpPr>
        <p:spPr>
          <a:xfrm>
            <a:off x="6248400" y="5729760"/>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86F0877D-B159-4112-93FB-46971DCD4CB9}" type="datetime4">
              <a:rPr kumimoji="0" lang="en-US" sz="1600" b="0" i="0" u="none" strike="noStrike" kern="1200" cap="none" spc="0" normalizeH="0" baseline="0" noProof="0" smtClean="0">
                <a:ln>
                  <a:noFill/>
                </a:ln>
                <a:solidFill>
                  <a:srgbClr val="0093D0"/>
                </a:solidFill>
                <a:effectLst/>
                <a:uLnTx/>
                <a:uFillTx/>
                <a:latin typeface="Arial" panose="020B0604020202020204" pitchFamily="34" charset="0"/>
                <a:ea typeface="+mn-ea"/>
                <a:cs typeface="Arial" panose="020B0604020202020204"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November 6, 2020</a:t>
            </a:fld>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7" name="Fußzeilenplatzhalter 6">
            <a:extLst>
              <a:ext uri="{FF2B5EF4-FFF2-40B4-BE49-F238E27FC236}">
                <a16:creationId xmlns:a16="http://schemas.microsoft.com/office/drawing/2014/main" id="{B91D25E6-FBB8-46CD-A104-2DCB88166C64}"/>
              </a:ext>
            </a:extLst>
          </p:cNvPr>
          <p:cNvSpPr txBox="1">
            <a:spLocks/>
          </p:cNvSpPr>
          <p:nvPr/>
        </p:nvSpPr>
        <p:spPr>
          <a:xfrm>
            <a:off x="5888360" y="5201580"/>
            <a:ext cx="594010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TTTech Auto</a:t>
            </a:r>
          </a:p>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Confidential and Proprietary Information</a:t>
            </a:r>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8" name="Titel 9">
            <a:extLst>
              <a:ext uri="{FF2B5EF4-FFF2-40B4-BE49-F238E27FC236}">
                <a16:creationId xmlns:a16="http://schemas.microsoft.com/office/drawing/2014/main" id="{BCFA4B0B-701F-436C-850D-1A945DD22A26}"/>
              </a:ext>
            </a:extLst>
          </p:cNvPr>
          <p:cNvSpPr txBox="1">
            <a:spLocks/>
          </p:cNvSpPr>
          <p:nvPr/>
        </p:nvSpPr>
        <p:spPr>
          <a:xfrm>
            <a:off x="5591945" y="1656421"/>
            <a:ext cx="6236518" cy="2321023"/>
          </a:xfrm>
          <a:prstGeom prst="rect">
            <a:avLst/>
          </a:prstGeom>
          <a:noFill/>
        </p:spPr>
        <p:txBody>
          <a:bodyPr vert="horz" lIns="432000" tIns="0" rIns="0" bIns="0" rtlCol="0" anchor="b">
            <a:noAutofit/>
          </a:bodyPr>
          <a:lstStyle>
            <a:lvl1pPr algn="r" defTabSz="1219170" rtl="0" eaLnBrk="1" latinLnBrk="0" hangingPunct="1">
              <a:lnSpc>
                <a:spcPts val="4800"/>
              </a:lnSpc>
              <a:spcBef>
                <a:spcPct val="0"/>
              </a:spcBef>
              <a:buNone/>
              <a:defRPr sz="4800" kern="800" spc="-53">
                <a:solidFill>
                  <a:schemeClr val="accent1"/>
                </a:solidFill>
                <a:latin typeface="Arial" panose="020B0604020202020204" pitchFamily="34" charset="0"/>
                <a:ea typeface="+mj-ea"/>
                <a:cs typeface="Arial" panose="020B0604020202020204" pitchFamily="34" charset="0"/>
              </a:defRPr>
            </a:lvl1pPr>
          </a:lstStyle>
          <a:p>
            <a:pPr marL="0" marR="0" lvl="0" indent="0" algn="r" defTabSz="1219170" rtl="0" eaLnBrk="1" fontAlgn="auto" latinLnBrk="0" hangingPunct="1">
              <a:lnSpc>
                <a:spcPts val="4800"/>
              </a:lnSpc>
              <a:spcBef>
                <a:spcPct val="0"/>
              </a:spcBef>
              <a:spcAft>
                <a:spcPts val="0"/>
              </a:spcAft>
              <a:buClrTx/>
              <a:buSzTx/>
              <a:buFontTx/>
              <a:buNone/>
              <a:tabLst/>
              <a:defRPr/>
            </a:pP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a:p>
            <a:pPr marL="0" marR="0" lvl="0" indent="0" algn="r" defTabSz="1219170" rtl="0" eaLnBrk="1" fontAlgn="auto" latinLnBrk="0" hangingPunct="1">
              <a:lnSpc>
                <a:spcPts val="4800"/>
              </a:lnSpc>
              <a:spcBef>
                <a:spcPct val="0"/>
              </a:spcBef>
              <a:spcAft>
                <a:spcPts val="0"/>
              </a:spcAft>
              <a:buClrTx/>
              <a:buSzTx/>
              <a:buFontTx/>
              <a:buNone/>
              <a:tabLst/>
              <a:defRPr/>
            </a:pPr>
            <a:r>
              <a:rPr lang="en-US" dirty="0">
                <a:solidFill>
                  <a:srgbClr val="0093D0"/>
                </a:solidFill>
              </a:rPr>
              <a:t>C Training</a:t>
            </a: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p:txBody>
      </p:sp>
      <p:sp>
        <p:nvSpPr>
          <p:cNvPr id="9" name="Textplatzhalter 12">
            <a:extLst>
              <a:ext uri="{FF2B5EF4-FFF2-40B4-BE49-F238E27FC236}">
                <a16:creationId xmlns:a16="http://schemas.microsoft.com/office/drawing/2014/main" id="{CEBCA47D-0936-4482-B983-59D483AFB658}"/>
              </a:ext>
            </a:extLst>
          </p:cNvPr>
          <p:cNvSpPr txBox="1">
            <a:spLocks/>
          </p:cNvSpPr>
          <p:nvPr/>
        </p:nvSpPr>
        <p:spPr>
          <a:xfrm>
            <a:off x="911424" y="3977444"/>
            <a:ext cx="10914323" cy="1224135"/>
          </a:xfrm>
          <a:prstGeom prst="rect">
            <a:avLst/>
          </a:prstGeom>
        </p:spPr>
        <p:txBody>
          <a:bodyPr vert="horz" lIns="0" tIns="0" rIns="0" bIns="0" rtlCol="0" anchor="ctr">
            <a:noAutofit/>
          </a:bodyPr>
          <a:lstStyle>
            <a:lvl1pPr marL="0" indent="0" algn="r" defTabSz="1219170" rtl="0" eaLnBrk="1" latinLnBrk="0" hangingPunct="1">
              <a:spcBef>
                <a:spcPts val="300"/>
              </a:spcBef>
              <a:spcAft>
                <a:spcPts val="600"/>
              </a:spcAft>
              <a:buClr>
                <a:schemeClr val="accent1"/>
              </a:buClr>
              <a:buFont typeface="Arial" panose="020B0604020202020204" pitchFamily="34" charset="0"/>
              <a:buNone/>
              <a:defRPr sz="2800" kern="800" spc="-13">
                <a:solidFill>
                  <a:schemeClr val="accent1"/>
                </a:solidFill>
                <a:latin typeface="Arial" panose="020B0604020202020204" pitchFamily="34" charset="0"/>
                <a:ea typeface="+mn-ea"/>
                <a:cs typeface="Arial" panose="020B0604020202020204" pitchFamily="34" charset="0"/>
              </a:defRPr>
            </a:lvl1pPr>
            <a:lvl2pPr marL="0" indent="0" algn="r"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r"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r"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r"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endParaRPr kumimoji="0" lang="en-US" sz="2800" b="0" i="0" u="none" strike="noStrike" kern="800" cap="none" spc="-13"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6C325E67-4687-4A34-9E6F-8266708C503A}"/>
              </a:ext>
            </a:extLst>
          </p:cNvPr>
          <p:cNvSpPr>
            <a:spLocks noGrp="1"/>
          </p:cNvSpPr>
          <p:nvPr>
            <p:ph type="sldNum" sz="quarter" idx="15"/>
          </p:nvPr>
        </p:nvSpPr>
        <p:spPr/>
        <p:txBody>
          <a:bodyPr/>
          <a:lstStyle/>
          <a:p>
            <a:fld id="{0D46BA1D-85D8-4A66-B78C-46ED6382B9BC}" type="slidenum">
              <a:rPr lang="de-DE" smtClean="0"/>
              <a:pPr/>
              <a:t>1</a:t>
            </a:fld>
            <a:endParaRPr lang="de-DE"/>
          </a:p>
        </p:txBody>
      </p:sp>
    </p:spTree>
    <p:extLst>
      <p:ext uri="{BB962C8B-B14F-4D97-AF65-F5344CB8AC3E}">
        <p14:creationId xmlns:p14="http://schemas.microsoft.com/office/powerpoint/2010/main" val="1472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EC2AD-9B14-4878-824D-B3D633F3CA6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69A8191F-84E6-405F-A9B5-94CA9E64694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7F347CB-DE95-434E-BD0D-DD5C6EC19A8E}"/>
              </a:ext>
            </a:extLst>
          </p:cNvPr>
          <p:cNvSpPr>
            <a:spLocks noGrp="1"/>
          </p:cNvSpPr>
          <p:nvPr>
            <p:ph type="sldNum" sz="quarter" idx="21"/>
          </p:nvPr>
        </p:nvSpPr>
        <p:spPr/>
        <p:txBody>
          <a:bodyPr/>
          <a:lstStyle/>
          <a:p>
            <a:fld id="{0D46BA1D-85D8-4A66-B78C-46ED6382B9BC}" type="slidenum">
              <a:rPr lang="en-US" noProof="0" smtClean="0"/>
              <a:pPr/>
              <a:t>10</a:t>
            </a:fld>
            <a:endParaRPr lang="en-US" noProof="0" dirty="0"/>
          </a:p>
        </p:txBody>
      </p:sp>
      <p:sp>
        <p:nvSpPr>
          <p:cNvPr id="5" name="Title 4">
            <a:extLst>
              <a:ext uri="{FF2B5EF4-FFF2-40B4-BE49-F238E27FC236}">
                <a16:creationId xmlns:a16="http://schemas.microsoft.com/office/drawing/2014/main" id="{38104B85-AEFC-4B7E-A067-E92A453D2DFD}"/>
              </a:ext>
            </a:extLst>
          </p:cNvPr>
          <p:cNvSpPr>
            <a:spLocks noGrp="1"/>
          </p:cNvSpPr>
          <p:nvPr>
            <p:ph type="title"/>
          </p:nvPr>
        </p:nvSpPr>
        <p:spPr/>
        <p:txBody>
          <a:bodyPr/>
          <a:lstStyle/>
          <a:p>
            <a:r>
              <a:rPr lang="en-GB" dirty="0"/>
              <a:t>Standard datatypes</a:t>
            </a:r>
          </a:p>
        </p:txBody>
      </p:sp>
      <p:sp>
        <p:nvSpPr>
          <p:cNvPr id="7" name="TextBox 6">
            <a:extLst>
              <a:ext uri="{FF2B5EF4-FFF2-40B4-BE49-F238E27FC236}">
                <a16:creationId xmlns:a16="http://schemas.microsoft.com/office/drawing/2014/main" id="{43A109DA-4337-492C-BC6F-BF99A63662E1}"/>
              </a:ext>
            </a:extLst>
          </p:cNvPr>
          <p:cNvSpPr txBox="1"/>
          <p:nvPr/>
        </p:nvSpPr>
        <p:spPr>
          <a:xfrm>
            <a:off x="507934" y="908720"/>
            <a:ext cx="8180353" cy="3116238"/>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#include&lt;stdint.h&gt;</a:t>
            </a:r>
          </a:p>
          <a:p>
            <a:pPr marL="285750" lvl="1" indent="-285750" fontAlgn="base">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Same size datatypes independent from the architecture.</a:t>
            </a: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Unsigned: </a:t>
            </a:r>
            <a:r>
              <a:rPr lang="en-GB" sz="1800" b="1" kern="800" spc="-13">
                <a:solidFill>
                  <a:srgbClr val="000000"/>
                </a:solidFill>
                <a:latin typeface="Arial" panose="020B0604020202020204" pitchFamily="34" charset="0"/>
                <a:cs typeface="Arial" panose="020B0604020202020204" pitchFamily="34" charset="0"/>
              </a:rPr>
              <a:t>uint8</a:t>
            </a:r>
            <a:r>
              <a:rPr lang="en-GB" sz="1800" b="1" kern="800" spc="-13" dirty="0">
                <a:solidFill>
                  <a:srgbClr val="000000"/>
                </a:solidFill>
                <a:latin typeface="Arial" panose="020B0604020202020204" pitchFamily="34" charset="0"/>
                <a:cs typeface="Arial" panose="020B0604020202020204" pitchFamily="34" charset="0"/>
              </a:rPr>
              <a:t>_t, uint16_t, uint32_t, uint64</a:t>
            </a:r>
            <a:r>
              <a:rPr lang="en-GB" sz="1800" b="1" kern="800" spc="-13">
                <a:solidFill>
                  <a:srgbClr val="000000"/>
                </a:solidFill>
                <a:latin typeface="Arial" panose="020B0604020202020204" pitchFamily="34" charset="0"/>
                <a:cs typeface="Arial" panose="020B0604020202020204" pitchFamily="34" charset="0"/>
              </a:rPr>
              <a:t>_t</a:t>
            </a:r>
            <a:endParaRPr lang="en-GB" sz="1800" b="1" kern="800" spc="-13" dirty="0">
              <a:solidFill>
                <a:srgbClr val="000000"/>
              </a:solidFill>
              <a:latin typeface="Arial" panose="020B0604020202020204" pitchFamily="34" charset="0"/>
              <a:cs typeface="Arial" panose="020B0604020202020204" pitchFamily="34" charset="0"/>
            </a:endParaRP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Signed: </a:t>
            </a:r>
            <a:r>
              <a:rPr lang="en-GB" sz="1800" b="1" kern="800" spc="-13">
                <a:solidFill>
                  <a:srgbClr val="000000"/>
                </a:solidFill>
                <a:latin typeface="Arial" panose="020B0604020202020204" pitchFamily="34" charset="0"/>
                <a:cs typeface="Arial" panose="020B0604020202020204" pitchFamily="34" charset="0"/>
              </a:rPr>
              <a:t>int8</a:t>
            </a:r>
            <a:r>
              <a:rPr lang="en-GB" sz="1800" b="1" kern="800" spc="-13" dirty="0">
                <a:solidFill>
                  <a:srgbClr val="000000"/>
                </a:solidFill>
                <a:latin typeface="Arial" panose="020B0604020202020204" pitchFamily="34" charset="0"/>
                <a:cs typeface="Arial" panose="020B0604020202020204" pitchFamily="34" charset="0"/>
              </a:rPr>
              <a:t>_t, int16_t, int32_t, int64</a:t>
            </a:r>
            <a:r>
              <a:rPr lang="en-GB" sz="1800" b="1" kern="800" spc="-13">
                <a:solidFill>
                  <a:srgbClr val="000000"/>
                </a:solidFill>
                <a:latin typeface="Arial" panose="020B0604020202020204" pitchFamily="34" charset="0"/>
                <a:cs typeface="Arial" panose="020B0604020202020204" pitchFamily="34" charset="0"/>
              </a:rPr>
              <a:t>_t</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#include&lt;stdbool.h&gt;</a:t>
            </a: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Boolean type: </a:t>
            </a:r>
            <a:r>
              <a:rPr lang="en-GB" sz="1800" b="1" kern="800" spc="-13">
                <a:solidFill>
                  <a:srgbClr val="000000"/>
                </a:solidFill>
                <a:latin typeface="Arial" panose="020B0604020202020204" pitchFamily="34" charset="0"/>
                <a:cs typeface="Arial" panose="020B0604020202020204" pitchFamily="34" charset="0"/>
              </a:rPr>
              <a:t>bool</a:t>
            </a:r>
            <a:r>
              <a:rPr lang="en-GB" sz="1800" b="1" kern="800" spc="-13" err="1">
                <a:solidFill>
                  <a:srgbClr val="000000"/>
                </a:solidFill>
                <a:latin typeface="Arial" panose="020B0604020202020204" pitchFamily="34" charset="0"/>
                <a:cs typeface="Arial" panose="020B0604020202020204" pitchFamily="34" charset="0"/>
              </a:rPr>
              <a:t>_</a:t>
            </a:r>
            <a:r>
              <a:rPr lang="en-GB" sz="1800" b="1" kern="800" spc="-13">
                <a:solidFill>
                  <a:srgbClr val="000000"/>
                </a:solidFill>
                <a:latin typeface="Arial" panose="020B0604020202020204" pitchFamily="34" charset="0"/>
                <a:cs typeface="Arial" panose="020B0604020202020204" pitchFamily="34" charset="0"/>
              </a:rPr>
              <a:t>t</a:t>
            </a:r>
          </a:p>
          <a:p>
            <a:pPr marL="895335" lvl="2" indent="-285750" fontAlgn="base">
              <a:spcBef>
                <a:spcPts val="300"/>
              </a:spcBef>
              <a:spcAft>
                <a:spcPts val="600"/>
              </a:spcAft>
              <a:buClr>
                <a:srgbClr val="0093D0"/>
              </a:buClr>
              <a:buFont typeface="Arial" panose="020B0604020202020204" pitchFamily="34" charset="0"/>
              <a:buChar char="•"/>
            </a:pPr>
            <a:endParaRPr lang="en-GB" sz="1800" b="1" kern="800" spc="-13">
              <a:solidFill>
                <a:srgbClr val="000000"/>
              </a:solidFill>
              <a:latin typeface="Arial" panose="020B0604020202020204" pitchFamily="34" charset="0"/>
              <a:cs typeface="Arial" panose="020B0604020202020204" pitchFamily="34" charset="0"/>
            </a:endParaRPr>
          </a:p>
          <a:p>
            <a:pPr marL="0" lvl="1" fontAlgn="base">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Order of bytes of a word of digital data in computer memory</a:t>
            </a:r>
          </a:p>
        </p:txBody>
      </p:sp>
      <p:pic>
        <p:nvPicPr>
          <p:cNvPr id="9" name="Picture 8">
            <a:extLst>
              <a:ext uri="{FF2B5EF4-FFF2-40B4-BE49-F238E27FC236}">
                <a16:creationId xmlns:a16="http://schemas.microsoft.com/office/drawing/2014/main" id="{C020F56E-EDCE-4022-ACA3-44D11084EC2B}"/>
              </a:ext>
            </a:extLst>
          </p:cNvPr>
          <p:cNvPicPr>
            <a:picLocks noChangeAspect="1"/>
          </p:cNvPicPr>
          <p:nvPr/>
        </p:nvPicPr>
        <p:blipFill>
          <a:blip r:embed="rId2"/>
          <a:stretch>
            <a:fillRect/>
          </a:stretch>
        </p:blipFill>
        <p:spPr>
          <a:xfrm>
            <a:off x="1161185" y="4132708"/>
            <a:ext cx="6873850" cy="2115892"/>
          </a:xfrm>
          <a:prstGeom prst="rect">
            <a:avLst/>
          </a:prstGeom>
        </p:spPr>
      </p:pic>
    </p:spTree>
    <p:extLst>
      <p:ext uri="{BB962C8B-B14F-4D97-AF65-F5344CB8AC3E}">
        <p14:creationId xmlns:p14="http://schemas.microsoft.com/office/powerpoint/2010/main" val="403651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48847-005C-4008-A857-34A83012B70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018CD6A-404F-44B0-9BD9-F900BC00A2F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2966DB58-2956-4C53-9D78-36E6FBC3A13B}"/>
              </a:ext>
            </a:extLst>
          </p:cNvPr>
          <p:cNvSpPr>
            <a:spLocks noGrp="1"/>
          </p:cNvSpPr>
          <p:nvPr>
            <p:ph type="sldNum" sz="quarter" idx="21"/>
          </p:nvPr>
        </p:nvSpPr>
        <p:spPr/>
        <p:txBody>
          <a:bodyPr/>
          <a:lstStyle/>
          <a:p>
            <a:fld id="{0D46BA1D-85D8-4A66-B78C-46ED6382B9BC}" type="slidenum">
              <a:rPr lang="en-US" noProof="0" smtClean="0"/>
              <a:pPr/>
              <a:t>11</a:t>
            </a:fld>
            <a:endParaRPr lang="en-US" noProof="0" dirty="0"/>
          </a:p>
        </p:txBody>
      </p:sp>
      <p:sp>
        <p:nvSpPr>
          <p:cNvPr id="5" name="Title 4">
            <a:extLst>
              <a:ext uri="{FF2B5EF4-FFF2-40B4-BE49-F238E27FC236}">
                <a16:creationId xmlns:a16="http://schemas.microsoft.com/office/drawing/2014/main" id="{67092DF0-E79E-4C5B-87C6-8791BE8E62A8}"/>
              </a:ext>
            </a:extLst>
          </p:cNvPr>
          <p:cNvSpPr>
            <a:spLocks noGrp="1"/>
          </p:cNvSpPr>
          <p:nvPr>
            <p:ph type="title"/>
          </p:nvPr>
        </p:nvSpPr>
        <p:spPr/>
        <p:txBody>
          <a:bodyPr/>
          <a:lstStyle/>
          <a:p>
            <a:r>
              <a:rPr lang="en-GB" dirty="0"/>
              <a:t>Scope</a:t>
            </a:r>
          </a:p>
        </p:txBody>
      </p:sp>
      <p:sp>
        <p:nvSpPr>
          <p:cNvPr id="7" name="TextBox 6">
            <a:extLst>
              <a:ext uri="{FF2B5EF4-FFF2-40B4-BE49-F238E27FC236}">
                <a16:creationId xmlns:a16="http://schemas.microsoft.com/office/drawing/2014/main" id="{9EE2519D-FDA1-4026-909B-44529D8D001F}"/>
              </a:ext>
            </a:extLst>
          </p:cNvPr>
          <p:cNvSpPr txBox="1"/>
          <p:nvPr/>
        </p:nvSpPr>
        <p:spPr>
          <a:xfrm>
            <a:off x="515939" y="980728"/>
            <a:ext cx="8388373" cy="4652556"/>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Local</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declared inside the function</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Access allowed only from inside the function where they were created</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Allocated inside registers or function stack.</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Global</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not declared inside any function</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dirty="0">
                <a:solidFill>
                  <a:srgbClr val="000000"/>
                </a:solidFill>
                <a:latin typeface="Arial" panose="020B0604020202020204" pitchFamily="34" charset="0"/>
                <a:cs typeface="Arial" panose="020B0604020202020204" pitchFamily="34" charset="0"/>
              </a:rPr>
              <a:t>Can </a:t>
            </a:r>
            <a:r>
              <a:rPr lang="es-ES" sz="1800" kern="800" spc="-13">
                <a:solidFill>
                  <a:srgbClr val="000000"/>
                </a:solidFill>
                <a:latin typeface="Arial" panose="020B0604020202020204" pitchFamily="34" charset="0"/>
                <a:cs typeface="Arial" panose="020B0604020202020204" pitchFamily="34" charset="0"/>
              </a:rPr>
              <a:t>be accesed from anywhere. Except for static declared ones</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allocated</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in fixed RAM addresses.</a:t>
            </a:r>
            <a:endParaRPr lang="es-ES" sz="1800" kern="800" spc="-13" dirty="0">
              <a:solidFill>
                <a:srgbClr val="000000"/>
              </a:solidFill>
              <a:latin typeface="Arial" panose="020B0604020202020204" pitchFamily="34" charset="0"/>
              <a:cs typeface="Arial" panose="020B0604020202020204" pitchFamily="34" charset="0"/>
            </a:endParaRPr>
          </a:p>
          <a:p>
            <a:pPr marL="742950" lvl="1" indent="-285750" rtl="0" fontAlgn="base">
              <a:spcBef>
                <a:spcPts val="0"/>
              </a:spcBef>
              <a:spcAft>
                <a:spcPts val="1600"/>
              </a:spcAft>
              <a:buFont typeface="Arial" panose="020B0604020202020204" pitchFamily="34" charset="0"/>
              <a:buChar char="•"/>
            </a:pPr>
            <a:endParaRPr lang="es-ES" sz="2000" b="0" i="0" u="none" strike="noStrike" dirty="0">
              <a:solidFill>
                <a:srgbClr val="ADADAD"/>
              </a:solidFill>
              <a:effectLst/>
              <a:latin typeface="Arial" panose="020B0604020202020204" pitchFamily="34" charset="0"/>
            </a:endParaRPr>
          </a:p>
          <a:p>
            <a:r>
              <a:rPr lang="es-ES" sz="1800" kern="800" spc="-13" dirty="0">
                <a:solidFill>
                  <a:srgbClr val="0093D0"/>
                </a:solidFill>
                <a:latin typeface="Arial" panose="020B0604020202020204" pitchFamily="34" charset="0"/>
                <a:cs typeface="Arial" panose="020B0604020202020204" pitchFamily="34" charset="0"/>
              </a:rPr>
              <a:t>Note</a:t>
            </a:r>
            <a:r>
              <a:rPr lang="es-ES" sz="1800" kern="800" spc="-13">
                <a:solidFill>
                  <a:srgbClr val="0093D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Using same names</a:t>
            </a:r>
            <a:r>
              <a:rPr lang="es-ES" sz="1800" kern="800" spc="-13" dirty="0">
                <a:solidFill>
                  <a:srgbClr val="000000"/>
                </a:solidFill>
                <a:latin typeface="Arial" panose="020B0604020202020204" pitchFamily="34" charset="0"/>
                <a:cs typeface="Arial" panose="020B0604020202020204" pitchFamily="34" charset="0"/>
              </a:rPr>
              <a:t>, a local </a:t>
            </a:r>
            <a:r>
              <a:rPr lang="es-ES" sz="1800" kern="800" spc="-13">
                <a:solidFill>
                  <a:srgbClr val="000000"/>
                </a:solidFill>
                <a:latin typeface="Arial" panose="020B0604020202020204" pitchFamily="34" charset="0"/>
                <a:cs typeface="Arial" panose="020B0604020202020204" pitchFamily="34" charset="0"/>
              </a:rPr>
              <a:t>variables have priority against global ones.</a:t>
            </a:r>
            <a:br>
              <a:rPr lang="es-ES" sz="1800" kern="800" spc="-13" dirty="0">
                <a:solidFill>
                  <a:srgbClr val="000000"/>
                </a:solidFill>
                <a:latin typeface="Arial" panose="020B0604020202020204" pitchFamily="34" charset="0"/>
                <a:cs typeface="Arial" panose="020B0604020202020204" pitchFamily="34" charset="0"/>
              </a:rPr>
            </a:b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49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E6ABE-1D63-4384-BC54-7BD48612228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F4135DD-E8A6-4F40-A1D3-CC7E93495C3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0C2E881-41B6-4E21-B6FB-BBAF362507B9}"/>
              </a:ext>
            </a:extLst>
          </p:cNvPr>
          <p:cNvSpPr>
            <a:spLocks noGrp="1"/>
          </p:cNvSpPr>
          <p:nvPr>
            <p:ph type="sldNum" sz="quarter" idx="21"/>
          </p:nvPr>
        </p:nvSpPr>
        <p:spPr/>
        <p:txBody>
          <a:bodyPr/>
          <a:lstStyle/>
          <a:p>
            <a:fld id="{0D46BA1D-85D8-4A66-B78C-46ED6382B9BC}" type="slidenum">
              <a:rPr lang="en-US" noProof="0" smtClean="0"/>
              <a:pPr/>
              <a:t>12</a:t>
            </a:fld>
            <a:endParaRPr lang="en-US" noProof="0" dirty="0"/>
          </a:p>
        </p:txBody>
      </p:sp>
      <p:sp>
        <p:nvSpPr>
          <p:cNvPr id="5" name="Title 4">
            <a:extLst>
              <a:ext uri="{FF2B5EF4-FFF2-40B4-BE49-F238E27FC236}">
                <a16:creationId xmlns:a16="http://schemas.microsoft.com/office/drawing/2014/main" id="{13CB374F-5E86-4B11-A82E-1661ED280801}"/>
              </a:ext>
            </a:extLst>
          </p:cNvPr>
          <p:cNvSpPr>
            <a:spLocks noGrp="1"/>
          </p:cNvSpPr>
          <p:nvPr>
            <p:ph type="title"/>
          </p:nvPr>
        </p:nvSpPr>
        <p:spPr/>
        <p:txBody>
          <a:bodyPr/>
          <a:lstStyle/>
          <a:p>
            <a:r>
              <a:rPr lang="en-GB" dirty="0"/>
              <a:t>Cast</a:t>
            </a:r>
          </a:p>
        </p:txBody>
      </p:sp>
      <p:sp>
        <p:nvSpPr>
          <p:cNvPr id="7" name="TextBox 6">
            <a:extLst>
              <a:ext uri="{FF2B5EF4-FFF2-40B4-BE49-F238E27FC236}">
                <a16:creationId xmlns:a16="http://schemas.microsoft.com/office/drawing/2014/main" id="{90CB640E-1580-4849-A976-AB0D3C650EA1}"/>
              </a:ext>
            </a:extLst>
          </p:cNvPr>
          <p:cNvSpPr txBox="1"/>
          <p:nvPr/>
        </p:nvSpPr>
        <p:spPr>
          <a:xfrm>
            <a:off x="695399" y="1248916"/>
            <a:ext cx="9145017" cy="2723823"/>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Allow you to indicate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temporary</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data type change</a:t>
            </a:r>
            <a:endParaRPr lang="es-ES" sz="1800" kern="800" spc="-13" dirty="0">
              <a:solidFill>
                <a:srgbClr val="0093D0"/>
              </a:solidFill>
              <a:latin typeface="Arial" panose="020B0604020202020204" pitchFamily="34" charset="0"/>
              <a:cs typeface="Arial" panose="020B0604020202020204" pitchFamily="34" charset="0"/>
            </a:endParaRPr>
          </a:p>
          <a:p>
            <a:endParaRPr lang="en-GB" b="0">
              <a:solidFill>
                <a:srgbClr val="569CD6"/>
              </a:solidFill>
              <a:effectLst/>
              <a:latin typeface="Consolas" panose="020B0609020204030204" pitchFamily="49" charset="0"/>
            </a:endParaRPr>
          </a:p>
          <a:p>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'z' declaration</a:t>
            </a:r>
            <a:endParaRPr lang="en-GB" sz="2000" b="0">
              <a:solidFill>
                <a:srgbClr val="D4D4D4"/>
              </a:solidFill>
              <a:effectLst/>
              <a:latin typeface="Consolas" panose="020B0609020204030204" pitchFamily="49" charset="0"/>
            </a:endParaRPr>
          </a:p>
          <a:p>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'x' declaration &amp; initialization</a:t>
            </a:r>
            <a:endParaRPr lang="en-GB" sz="2000" b="0">
              <a:solidFill>
                <a:srgbClr val="D4D4D4"/>
              </a:solidFill>
              <a:effectLst/>
              <a:latin typeface="Consolas" panose="020B0609020204030204" pitchFamily="49" charset="0"/>
            </a:endParaRPr>
          </a:p>
          <a:p>
            <a:r>
              <a:rPr lang="en-GB" sz="2000" b="0">
                <a:solidFill>
                  <a:srgbClr val="569CD6"/>
                </a:solidFill>
                <a:effectLst/>
                <a:latin typeface="Consolas" panose="020B0609020204030204" pitchFamily="49" charset="0"/>
              </a:rPr>
              <a:t>char</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63</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'y' declaration &amp; initialization</a:t>
            </a:r>
            <a:endParaRPr lang="en-GB" sz="2000" b="0">
              <a:solidFill>
                <a:srgbClr val="D4D4D4"/>
              </a:solidFill>
              <a:effectLst/>
              <a:latin typeface="Consolas" panose="020B0609020204030204" pitchFamily="49" charset="0"/>
            </a:endParaRPr>
          </a:p>
          <a:p>
            <a:br>
              <a:rPr lang="en-GB" sz="2000" b="0">
                <a:solidFill>
                  <a:srgbClr val="D4D4D4"/>
                </a:solidFill>
                <a:effectLst/>
                <a:latin typeface="Consolas" panose="020B0609020204030204" pitchFamily="49" charset="0"/>
              </a:rPr>
            </a:br>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a:t>
            </a:r>
          </a:p>
          <a:p>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 ((</a:t>
            </a:r>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3765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13</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dirty="0"/>
              <a:t>Constants</a:t>
            </a:r>
          </a:p>
        </p:txBody>
      </p:sp>
      <p:sp>
        <p:nvSpPr>
          <p:cNvPr id="7" name="TextBox 6">
            <a:extLst>
              <a:ext uri="{FF2B5EF4-FFF2-40B4-BE49-F238E27FC236}">
                <a16:creationId xmlns:a16="http://schemas.microsoft.com/office/drawing/2014/main" id="{2766786D-F448-47C4-A2ED-ECE40A40DC50}"/>
              </a:ext>
            </a:extLst>
          </p:cNvPr>
          <p:cNvSpPr txBox="1"/>
          <p:nvPr/>
        </p:nvSpPr>
        <p:spPr>
          <a:xfrm>
            <a:off x="507935" y="966787"/>
            <a:ext cx="4877046" cy="4924425"/>
          </a:xfrm>
          <a:prstGeom prst="rect">
            <a:avLst/>
          </a:prstGeom>
          <a:noFill/>
        </p:spPr>
        <p:txBody>
          <a:bodyPr wrap="square">
            <a:spAutoFit/>
          </a:bodyPr>
          <a:lstStyle/>
          <a:p>
            <a:pPr>
              <a:spcBef>
                <a:spcPts val="300"/>
              </a:spcBef>
              <a:spcAft>
                <a:spcPts val="300"/>
              </a:spcAft>
              <a:buClr>
                <a:srgbClr val="0093D0"/>
              </a:buClr>
              <a:defRPr/>
            </a:pPr>
            <a:r>
              <a:rPr lang="es-ES" sz="1800" kern="800" spc="-13" dirty="0">
                <a:solidFill>
                  <a:srgbClr val="0093D0"/>
                </a:solidFill>
                <a:latin typeface="Arial" panose="020B0604020202020204" pitchFamily="34" charset="0"/>
                <a:cs typeface="Arial" panose="020B0604020202020204" pitchFamily="34" charset="0"/>
              </a:rPr>
              <a:t>Literal </a:t>
            </a:r>
            <a:r>
              <a:rPr lang="es-ES" sz="1800" kern="800" spc="-13">
                <a:solidFill>
                  <a:srgbClr val="0093D0"/>
                </a:solidFill>
                <a:latin typeface="Arial" panose="020B0604020202020204" pitchFamily="34" charset="0"/>
                <a:cs typeface="Arial" panose="020B0604020202020204" pitchFamily="34" charset="0"/>
              </a:rPr>
              <a:t>and symbolics</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t>
            </a:r>
            <a:r>
              <a:rPr lang="es-ES" sz="1800" kern="800" spc="-13" dirty="0">
                <a:solidFill>
                  <a:srgbClr val="000000"/>
                </a:solidFill>
                <a:latin typeface="Arial" panose="020B0604020202020204" pitchFamily="34" charset="0"/>
                <a:cs typeface="Arial" panose="020B0604020202020204" pitchFamily="34" charset="0"/>
              </a:rPr>
              <a:t>define PI 3.1416</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const char</a:t>
            </a:r>
            <a:r>
              <a:rPr lang="es-ES" sz="1800" kern="800" spc="-13" dirty="0">
                <a:solidFill>
                  <a:srgbClr val="000000"/>
                </a:solidFill>
                <a:latin typeface="Arial" panose="020B0604020202020204" pitchFamily="34" charset="0"/>
                <a:cs typeface="Arial" panose="020B0604020202020204" pitchFamily="34" charset="0"/>
              </a:rPr>
              <a:t> c = 57;</a:t>
            </a:r>
          </a:p>
          <a:p>
            <a:pPr>
              <a:spcBef>
                <a:spcPts val="300"/>
              </a:spcBef>
              <a:spcAft>
                <a:spcPts val="3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Prefixes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		// Octal</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0x or 0X		// Hex</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0b		// Binary</a:t>
            </a:r>
          </a:p>
          <a:p>
            <a:pPr marL="0" lvl="1" fontAlgn="base">
              <a:spcBef>
                <a:spcPts val="300"/>
              </a:spcBef>
              <a:spcAft>
                <a:spcPts val="600"/>
              </a:spcAft>
              <a:buClr>
                <a:srgbClr val="0093D0"/>
              </a:buClr>
            </a:pPr>
            <a:endParaRPr lang="es-ES" sz="1800" kern="800" spc="-13">
              <a:solidFill>
                <a:srgbClr val="0093D0"/>
              </a:solidFill>
              <a:latin typeface="Arial" panose="020B0604020202020204" pitchFamily="34" charset="0"/>
              <a:cs typeface="Arial" panose="020B0604020202020204" pitchFamily="34" charset="0"/>
            </a:endParaRPr>
          </a:p>
          <a:p>
            <a:pPr marL="0" lvl="1" fontAlgn="base">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Suffixed</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U or u		// Unsigned int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L or l		// Long int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UL or ul		// Unsigned long int</a:t>
            </a:r>
          </a:p>
        </p:txBody>
      </p:sp>
      <p:sp>
        <p:nvSpPr>
          <p:cNvPr id="11" name="TextBox 10">
            <a:extLst>
              <a:ext uri="{FF2B5EF4-FFF2-40B4-BE49-F238E27FC236}">
                <a16:creationId xmlns:a16="http://schemas.microsoft.com/office/drawing/2014/main" id="{CC7841C5-8806-4356-984E-513D0CD1279A}"/>
              </a:ext>
            </a:extLst>
          </p:cNvPr>
          <p:cNvSpPr txBox="1"/>
          <p:nvPr/>
        </p:nvSpPr>
        <p:spPr>
          <a:xfrm>
            <a:off x="6804898" y="966787"/>
            <a:ext cx="3414081" cy="3470181"/>
          </a:xfrm>
          <a:prstGeom prst="rect">
            <a:avLst/>
          </a:prstGeom>
          <a:noFill/>
        </p:spPr>
        <p:txBody>
          <a:bodyPr wrap="square">
            <a:spAutoFit/>
          </a:bodyPr>
          <a:lstStyle/>
          <a:p>
            <a:pPr>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Special characters:</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\n	// Insert new line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\r	// Carriage return</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\t	// Insert TAB</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\b	// Backspace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	// NULL chacarter</a:t>
            </a:r>
            <a:endParaRPr lang="es-ES"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369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14</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a:t>Input / Output</a:t>
            </a:r>
            <a:endParaRPr lang="en-GB" dirty="0"/>
          </a:p>
        </p:txBody>
      </p:sp>
      <p:sp>
        <p:nvSpPr>
          <p:cNvPr id="6" name="TextBox 5">
            <a:extLst>
              <a:ext uri="{FF2B5EF4-FFF2-40B4-BE49-F238E27FC236}">
                <a16:creationId xmlns:a16="http://schemas.microsoft.com/office/drawing/2014/main" id="{9EBE49BD-AC6E-4526-B934-0D4BA9454642}"/>
              </a:ext>
            </a:extLst>
          </p:cNvPr>
          <p:cNvSpPr txBox="1"/>
          <p:nvPr/>
        </p:nvSpPr>
        <p:spPr>
          <a:xfrm>
            <a:off x="507934" y="943704"/>
            <a:ext cx="8684410" cy="5047536"/>
          </a:xfrm>
          <a:prstGeom prst="rect">
            <a:avLst/>
          </a:prstGeom>
          <a:noFill/>
        </p:spPr>
        <p:txBody>
          <a:bodyPr wrap="square">
            <a:spAutoFit/>
          </a:bodyPr>
          <a:lstStyle/>
          <a:p>
            <a:pPr>
              <a:spcAft>
                <a:spcPts val="12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Commands to be use with </a:t>
            </a:r>
            <a:r>
              <a:rPr lang="es-ES" sz="1800" b="1" kern="800" spc="-13">
                <a:solidFill>
                  <a:srgbClr val="0093D0"/>
                </a:solidFill>
                <a:latin typeface="Arial" panose="020B0604020202020204" pitchFamily="34" charset="0"/>
                <a:cs typeface="Arial" panose="020B0604020202020204" pitchFamily="34" charset="0"/>
              </a:rPr>
              <a:t>printf()</a:t>
            </a:r>
            <a:r>
              <a:rPr lang="es-ES" sz="1800" kern="800" spc="-13">
                <a:solidFill>
                  <a:srgbClr val="0093D0"/>
                </a:solidFill>
                <a:latin typeface="Arial" panose="020B0604020202020204" pitchFamily="34" charset="0"/>
                <a:cs typeface="Arial" panose="020B0604020202020204" pitchFamily="34" charset="0"/>
              </a:rPr>
              <a:t> &amp; </a:t>
            </a:r>
            <a:r>
              <a:rPr lang="es-ES" sz="1800" b="1" kern="800" spc="-13">
                <a:solidFill>
                  <a:srgbClr val="0093D0"/>
                </a:solidFill>
                <a:latin typeface="Arial" panose="020B0604020202020204" pitchFamily="34" charset="0"/>
                <a:cs typeface="Arial" panose="020B0604020202020204" pitchFamily="34" charset="0"/>
              </a:rPr>
              <a:t>scanf()</a:t>
            </a: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"%d"</a:t>
            </a:r>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"%ld"</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Long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"%u"</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Unsigned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"%nd"</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Integer with 'n' digits</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"%x"</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Hexadecimal</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"%X"</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Hexadecimal UPPERCASE</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"%p"</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var_ptr</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Memory location in Hexa</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"%f"</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in decimal notation</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"%4.2f"</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with 4 digits + 2 decimal</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"%e"</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in exponential format</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"%g"</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Shorter between '%f' and '%e'</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"%c"</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var_char</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Character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"%s"</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var_string</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String</a:t>
            </a:r>
            <a:endParaRPr lang="en-GB" sz="18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7543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424D-4A66-453B-9DE0-1CCD2222D9E1}"/>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FD2F849-2C51-4166-B0ED-9B3D793E049D}"/>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A192930-AD0C-430A-A21D-ED39C315B92B}"/>
              </a:ext>
            </a:extLst>
          </p:cNvPr>
          <p:cNvSpPr>
            <a:spLocks noGrp="1"/>
          </p:cNvSpPr>
          <p:nvPr>
            <p:ph type="sldNum" sz="quarter" idx="21"/>
          </p:nvPr>
        </p:nvSpPr>
        <p:spPr/>
        <p:txBody>
          <a:bodyPr/>
          <a:lstStyle/>
          <a:p>
            <a:fld id="{0D46BA1D-85D8-4A66-B78C-46ED6382B9BC}" type="slidenum">
              <a:rPr lang="en-US" noProof="0" smtClean="0"/>
              <a:pPr/>
              <a:t>15</a:t>
            </a:fld>
            <a:endParaRPr lang="en-US" noProof="0" dirty="0"/>
          </a:p>
        </p:txBody>
      </p:sp>
      <p:sp>
        <p:nvSpPr>
          <p:cNvPr id="5" name="Title 4">
            <a:extLst>
              <a:ext uri="{FF2B5EF4-FFF2-40B4-BE49-F238E27FC236}">
                <a16:creationId xmlns:a16="http://schemas.microsoft.com/office/drawing/2014/main" id="{C7F3D65B-C2EF-4830-A426-B60D689F3DE7}"/>
              </a:ext>
            </a:extLst>
          </p:cNvPr>
          <p:cNvSpPr>
            <a:spLocks noGrp="1"/>
          </p:cNvSpPr>
          <p:nvPr>
            <p:ph type="title"/>
          </p:nvPr>
        </p:nvSpPr>
        <p:spPr/>
        <p:txBody>
          <a:bodyPr/>
          <a:lstStyle/>
          <a:p>
            <a:r>
              <a:rPr lang="en-GB"/>
              <a:t>Operators</a:t>
            </a:r>
            <a:endParaRPr lang="en-GB" dirty="0"/>
          </a:p>
        </p:txBody>
      </p:sp>
      <p:sp>
        <p:nvSpPr>
          <p:cNvPr id="7" name="TextBox 6">
            <a:extLst>
              <a:ext uri="{FF2B5EF4-FFF2-40B4-BE49-F238E27FC236}">
                <a16:creationId xmlns:a16="http://schemas.microsoft.com/office/drawing/2014/main" id="{5E4EA5E2-1D20-4C91-A959-D48FE027C64F}"/>
              </a:ext>
            </a:extLst>
          </p:cNvPr>
          <p:cNvSpPr txBox="1"/>
          <p:nvPr/>
        </p:nvSpPr>
        <p:spPr>
          <a:xfrm>
            <a:off x="407368" y="908720"/>
            <a:ext cx="4320480" cy="4383251"/>
          </a:xfrm>
          <a:prstGeom prst="rect">
            <a:avLst/>
          </a:prstGeom>
          <a:noFill/>
        </p:spPr>
        <p:txBody>
          <a:bodyPr wrap="square">
            <a:spAutoFit/>
          </a:bodyPr>
          <a:lstStyle/>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Arithmetic</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 </a:t>
            </a:r>
            <a:r>
              <a:rPr lang="es-ES" sz="1800" kern="800" spc="-13" dirty="0">
                <a:solidFill>
                  <a:srgbClr val="000000"/>
                </a:solidFill>
                <a:latin typeface="Arial" panose="020B0604020202020204" pitchFamily="34" charset="0"/>
                <a:cs typeface="Arial" panose="020B0604020202020204" pitchFamily="34" charset="0"/>
              </a:rPr>
              <a:t>-, *, </a:t>
            </a:r>
            <a:r>
              <a:rPr lang="es-ES" sz="1800" kern="800" spc="-13">
                <a:solidFill>
                  <a:srgbClr val="000000"/>
                </a:solidFill>
                <a:latin typeface="Arial" panose="020B0604020202020204" pitchFamily="34" charset="0"/>
                <a:cs typeface="Arial" panose="020B0604020202020204" pitchFamily="34" charset="0"/>
              </a:rPr>
              <a:t>/, %, ++, </a:t>
            </a:r>
            <a:r>
              <a:rPr lang="es-ES" sz="1800" kern="800" spc="-13" dirty="0">
                <a:solidFill>
                  <a:srgbClr val="000000"/>
                </a:solidFill>
                <a:latin typeface="Arial" panose="020B0604020202020204" pitchFamily="34" charset="0"/>
                <a:cs typeface="Arial" panose="020B0604020202020204" pitchFamily="34" charset="0"/>
              </a:rPr>
              <a:t>--</a:t>
            </a:r>
          </a:p>
          <a:p>
            <a:pPr rtl="0" fontAlgn="base">
              <a:spcBef>
                <a:spcPts val="0"/>
              </a:spcBef>
              <a:spcAft>
                <a:spcPts val="1000"/>
              </a:spcAft>
            </a:pPr>
            <a:endParaRPr lang="es-ES" sz="1800" kern="800" spc="-13">
              <a:solidFill>
                <a:srgbClr val="0093D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Assignment:</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 +=, -=, *=, /=, %=</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Logical comparison:</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&lt;, </a:t>
            </a:r>
            <a:r>
              <a:rPr lang="es-ES" sz="1800" kern="800" spc="-13" dirty="0">
                <a:solidFill>
                  <a:srgbClr val="000000"/>
                </a:solidFill>
                <a:latin typeface="Arial" panose="020B0604020202020204" pitchFamily="34" charset="0"/>
                <a:cs typeface="Arial" panose="020B0604020202020204" pitchFamily="34" charset="0"/>
              </a:rPr>
              <a:t>&lt;=, &gt;, &gt;=, !=, ==, &amp;&amp;, ||, !</a:t>
            </a:r>
          </a:p>
          <a:p>
            <a:pPr rtl="0" fontAlgn="base">
              <a:spcBef>
                <a:spcPts val="0"/>
              </a:spcBef>
              <a:spcAft>
                <a:spcPts val="1000"/>
              </a:spcAft>
            </a:pPr>
            <a:endParaRPr lang="es-ES" sz="1800" kern="800" spc="-13">
              <a:solidFill>
                <a:srgbClr val="0093D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Logical bit-level:</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&lt;&lt;, </a:t>
            </a:r>
            <a:r>
              <a:rPr lang="es-ES" sz="1800" kern="800" spc="-13" dirty="0">
                <a:solidFill>
                  <a:srgbClr val="000000"/>
                </a:solidFill>
                <a:latin typeface="Arial" panose="020B0604020202020204" pitchFamily="34" charset="0"/>
                <a:cs typeface="Arial" panose="020B0604020202020204" pitchFamily="34" charset="0"/>
              </a:rPr>
              <a:t>&lt;&lt;=, &gt;&gt;, &gt;&gt;=, &amp;, &amp;=, |, |=, ^, ^=, ~</a:t>
            </a:r>
          </a:p>
        </p:txBody>
      </p:sp>
      <p:sp>
        <p:nvSpPr>
          <p:cNvPr id="10" name="TextBox 9">
            <a:extLst>
              <a:ext uri="{FF2B5EF4-FFF2-40B4-BE49-F238E27FC236}">
                <a16:creationId xmlns:a16="http://schemas.microsoft.com/office/drawing/2014/main" id="{1737737E-E62A-41B7-9CC7-28E6A404D863}"/>
              </a:ext>
            </a:extLst>
          </p:cNvPr>
          <p:cNvSpPr txBox="1"/>
          <p:nvPr/>
        </p:nvSpPr>
        <p:spPr>
          <a:xfrm>
            <a:off x="5556312" y="913388"/>
            <a:ext cx="6444158" cy="390106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Use in Embedded Systems:</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Set a bit in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Reset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&amp;=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Toggle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Check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bit = variable &amp; (1 &lt;&lt; index);	// Option #1</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bit = (variable &gt;&gt; index) &amp; 0x01;	// Option #2</a:t>
            </a:r>
            <a:endParaRPr lang="es-ES" sz="1800" kern="800" spc="-13" dirty="0">
              <a:solidFill>
                <a:srgbClr val="000000"/>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EB2811C7-74A3-46D7-AC05-B0C559E88C81}"/>
              </a:ext>
            </a:extLst>
          </p:cNvPr>
          <p:cNvCxnSpPr/>
          <p:nvPr/>
        </p:nvCxnSpPr>
        <p:spPr>
          <a:xfrm>
            <a:off x="507935" y="4814456"/>
            <a:ext cx="3715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C7D056E-F487-4C54-8D7B-B1C4BC28E66C}"/>
              </a:ext>
            </a:extLst>
          </p:cNvPr>
          <p:cNvCxnSpPr/>
          <p:nvPr/>
        </p:nvCxnSpPr>
        <p:spPr>
          <a:xfrm flipV="1">
            <a:off x="4223792" y="1196752"/>
            <a:ext cx="1440160" cy="361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4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1003-9255-4705-A813-2C15FDE4472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73122DA-EA63-4988-855E-4F26279B35A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6F21256-E2D0-4415-8C5E-080D1E4A03CD}"/>
              </a:ext>
            </a:extLst>
          </p:cNvPr>
          <p:cNvSpPr>
            <a:spLocks noGrp="1"/>
          </p:cNvSpPr>
          <p:nvPr>
            <p:ph type="sldNum" sz="quarter" idx="21"/>
          </p:nvPr>
        </p:nvSpPr>
        <p:spPr/>
        <p:txBody>
          <a:bodyPr/>
          <a:lstStyle/>
          <a:p>
            <a:fld id="{0D46BA1D-85D8-4A66-B78C-46ED6382B9BC}" type="slidenum">
              <a:rPr lang="en-US" noProof="0" smtClean="0"/>
              <a:pPr/>
              <a:t>16</a:t>
            </a:fld>
            <a:endParaRPr lang="en-US" noProof="0" dirty="0"/>
          </a:p>
        </p:txBody>
      </p:sp>
      <p:sp>
        <p:nvSpPr>
          <p:cNvPr id="5" name="Title 4">
            <a:extLst>
              <a:ext uri="{FF2B5EF4-FFF2-40B4-BE49-F238E27FC236}">
                <a16:creationId xmlns:a16="http://schemas.microsoft.com/office/drawing/2014/main" id="{9B227CE4-4BEF-49F5-9FD4-243B6BDF1B15}"/>
              </a:ext>
            </a:extLst>
          </p:cNvPr>
          <p:cNvSpPr>
            <a:spLocks noGrp="1"/>
          </p:cNvSpPr>
          <p:nvPr>
            <p:ph type="title"/>
          </p:nvPr>
        </p:nvSpPr>
        <p:spPr/>
        <p:txBody>
          <a:bodyPr/>
          <a:lstStyle/>
          <a:p>
            <a:r>
              <a:rPr lang="en-GB" dirty="0"/>
              <a:t>Functions</a:t>
            </a:r>
          </a:p>
        </p:txBody>
      </p:sp>
      <p:sp>
        <p:nvSpPr>
          <p:cNvPr id="9" name="TextBox 8">
            <a:extLst>
              <a:ext uri="{FF2B5EF4-FFF2-40B4-BE49-F238E27FC236}">
                <a16:creationId xmlns:a16="http://schemas.microsoft.com/office/drawing/2014/main" id="{87627A2D-27E7-493D-9E93-B5DFC467D01A}"/>
              </a:ext>
            </a:extLst>
          </p:cNvPr>
          <p:cNvSpPr txBox="1"/>
          <p:nvPr/>
        </p:nvSpPr>
        <p:spPr>
          <a:xfrm>
            <a:off x="455744" y="765175"/>
            <a:ext cx="11202007" cy="5191165"/>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Allows to keep</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better code visibility.</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If used correctly will allow</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re use.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Code encapsulation</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and abstraction.</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Functions can accept parameter</a:t>
            </a:r>
            <a:r>
              <a:rPr lang="es-ES" sz="1800" kern="800" spc="-13" dirty="0">
                <a:solidFill>
                  <a:srgbClr val="0093D0"/>
                </a:solidFill>
                <a:latin typeface="Arial" panose="020B0604020202020204" pitchFamily="34" charset="0"/>
                <a:cs typeface="Arial" panose="020B0604020202020204" pitchFamily="34" charset="0"/>
              </a:rPr>
              <a:t> and </a:t>
            </a:r>
            <a:r>
              <a:rPr lang="es-ES" sz="1800" kern="800" spc="-13">
                <a:solidFill>
                  <a:srgbClr val="0093D0"/>
                </a:solidFill>
                <a:latin typeface="Arial" panose="020B0604020202020204" pitchFamily="34" charset="0"/>
                <a:cs typeface="Arial" panose="020B0604020202020204" pitchFamily="34" charset="0"/>
              </a:rPr>
              <a:t>can return</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value. Parameter</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and return</a:t>
            </a:r>
            <a:r>
              <a:rPr lang="es-ES" sz="1800" kern="800" spc="-13" dirty="0">
                <a:solidFill>
                  <a:srgbClr val="0093D0"/>
                </a:solidFill>
                <a:latin typeface="Arial" panose="020B0604020202020204" pitchFamily="34" charset="0"/>
                <a:cs typeface="Arial" panose="020B0604020202020204" pitchFamily="34" charset="0"/>
              </a:rPr>
              <a:t> can </a:t>
            </a:r>
            <a:r>
              <a:rPr lang="es-ES" sz="1800" kern="800" spc="-13">
                <a:solidFill>
                  <a:srgbClr val="0093D0"/>
                </a:solidFill>
                <a:latin typeface="Arial" panose="020B0604020202020204" pitchFamily="34" charset="0"/>
                <a:cs typeface="Arial" panose="020B0604020202020204" pitchFamily="34" charset="0"/>
              </a:rPr>
              <a:t>be passed</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as value or</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as reference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pointers).</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Prototype: </a:t>
            </a:r>
            <a:r>
              <a:rPr lang="es-ES" sz="1800" kern="800" spc="-13">
                <a:solidFill>
                  <a:srgbClr val="000000"/>
                </a:solidFill>
                <a:latin typeface="Arial" panose="020B0604020202020204" pitchFamily="34" charset="0"/>
                <a:cs typeface="Arial" panose="020B0604020202020204" pitchFamily="34" charset="0"/>
              </a:rPr>
              <a:t>Used to notify the compiler about the function characteristics. It allows having declaration</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and source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in different</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files.</a:t>
            </a:r>
            <a:endParaRPr lang="es-ES" sz="1800" kern="800" spc="-13" dirty="0">
              <a:solidFill>
                <a:srgbClr val="00000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Notation:</a:t>
            </a:r>
          </a:p>
          <a:p>
            <a:pPr lvl="1"/>
            <a:r>
              <a:rPr lang="en-GB" sz="1800" b="0">
                <a:effectLst/>
                <a:latin typeface="Consolas" panose="020B0609020204030204" pitchFamily="49" charset="0"/>
              </a:rPr>
              <a:t>return_type</a:t>
            </a:r>
            <a:r>
              <a:rPr lang="en-GB" sz="1800" b="0">
                <a:solidFill>
                  <a:srgbClr val="D4D4D4"/>
                </a:solidFill>
                <a:effectLst/>
                <a:latin typeface="Consolas" panose="020B0609020204030204" pitchFamily="49" charset="0"/>
              </a:rPr>
              <a:t> </a:t>
            </a:r>
            <a:r>
              <a:rPr lang="en-GB" sz="1800" b="0">
                <a:solidFill>
                  <a:srgbClr val="DCDCAA"/>
                </a:solidFill>
                <a:effectLst/>
                <a:latin typeface="Consolas" panose="020B0609020204030204" pitchFamily="49" charset="0"/>
              </a:rPr>
              <a:t>myFunction</a:t>
            </a:r>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param1</a:t>
            </a:r>
            <a:r>
              <a:rPr lang="en-GB" sz="1800" b="0">
                <a:effectLst/>
                <a:latin typeface="Consolas" panose="020B0609020204030204" pitchFamily="49" charset="0"/>
              </a:rPr>
              <a:t>, ..., 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paramn</a:t>
            </a:r>
            <a:r>
              <a:rPr lang="en-GB" sz="1800" b="0">
                <a:effectLst/>
                <a:latin typeface="Consolas" panose="020B0609020204030204" pitchFamily="49" charset="0"/>
              </a:rPr>
              <a:t>)</a:t>
            </a:r>
          </a:p>
          <a:p>
            <a:pPr lvl="1"/>
            <a:r>
              <a:rPr lang="en-GB" sz="1800" b="0">
                <a:effectLst/>
                <a:latin typeface="Consolas" panose="020B0609020204030204" pitchFamily="49" charset="0"/>
              </a:rPr>
              <a:t>{</a:t>
            </a:r>
          </a:p>
          <a:p>
            <a:pPr lvl="1"/>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localVar</a:t>
            </a:r>
            <a:r>
              <a:rPr lang="en-GB" sz="1800" b="0">
                <a:effectLst/>
                <a:latin typeface="Consolas" panose="020B0609020204030204" pitchFamily="49" charset="0"/>
              </a:rPr>
              <a:t>;</a:t>
            </a:r>
          </a:p>
          <a:p>
            <a:pPr lvl="1"/>
            <a:br>
              <a:rPr lang="en-GB" sz="1800" b="0">
                <a:solidFill>
                  <a:srgbClr val="D4D4D4"/>
                </a:solidFill>
                <a:effectLst/>
                <a:latin typeface="Consolas" panose="020B0609020204030204" pitchFamily="49" charset="0"/>
              </a:rPr>
            </a:b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Do something */</a:t>
            </a:r>
            <a:endParaRPr lang="en-GB" sz="1800" b="0">
              <a:solidFill>
                <a:srgbClr val="D4D4D4"/>
              </a:solidFill>
              <a:effectLst/>
              <a:latin typeface="Consolas" panose="020B0609020204030204" pitchFamily="49" charset="0"/>
            </a:endParaRPr>
          </a:p>
          <a:p>
            <a:pPr lvl="1"/>
            <a:r>
              <a:rPr lang="en-GB" sz="1800" b="0">
                <a:solidFill>
                  <a:srgbClr val="D4D4D4"/>
                </a:solidFill>
                <a:effectLst/>
                <a:latin typeface="Consolas" panose="020B0609020204030204" pitchFamily="49" charset="0"/>
              </a:rPr>
              <a:t>    </a:t>
            </a:r>
          </a:p>
          <a:p>
            <a:pPr lvl="1"/>
            <a:r>
              <a:rPr lang="en-GB" sz="1800" b="0">
                <a:solidFill>
                  <a:srgbClr val="D4D4D4"/>
                </a:solidFill>
                <a:effectLst/>
                <a:latin typeface="Consolas" panose="020B0609020204030204" pitchFamily="49" charset="0"/>
              </a:rPr>
              <a:t>    </a:t>
            </a:r>
            <a:r>
              <a:rPr lang="en-GB" sz="1800" b="0">
                <a:solidFill>
                  <a:srgbClr val="C586C0"/>
                </a:solidFill>
                <a:effectLst/>
                <a:latin typeface="Consolas" panose="020B0609020204030204" pitchFamily="49" charset="0"/>
              </a:rPr>
              <a:t>return</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localVar</a:t>
            </a:r>
            <a:r>
              <a:rPr lang="en-GB" sz="1800" b="0">
                <a:effectLst/>
                <a:latin typeface="Consolas" panose="020B0609020204030204" pitchFamily="49" charset="0"/>
              </a:rPr>
              <a:t>;</a:t>
            </a:r>
          </a:p>
          <a:p>
            <a:pPr lvl="1"/>
            <a:r>
              <a:rPr lang="en-GB" sz="1800" b="0">
                <a:effectLst/>
                <a:latin typeface="Consolas" panose="020B0609020204030204" pitchFamily="49" charset="0"/>
              </a:rPr>
              <a:t>}</a:t>
            </a:r>
          </a:p>
        </p:txBody>
      </p:sp>
    </p:spTree>
    <p:extLst>
      <p:ext uri="{BB962C8B-B14F-4D97-AF65-F5344CB8AC3E}">
        <p14:creationId xmlns:p14="http://schemas.microsoft.com/office/powerpoint/2010/main" val="235912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EF88-1FCE-454E-A8DB-CE70F6E4C05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DEE58CC8-B457-4832-B7ED-4ED0423AC0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C2A6405B-2E5A-45F5-9070-12D092235045}"/>
              </a:ext>
            </a:extLst>
          </p:cNvPr>
          <p:cNvSpPr>
            <a:spLocks noGrp="1"/>
          </p:cNvSpPr>
          <p:nvPr>
            <p:ph type="sldNum" sz="quarter" idx="21"/>
          </p:nvPr>
        </p:nvSpPr>
        <p:spPr/>
        <p:txBody>
          <a:bodyPr/>
          <a:lstStyle/>
          <a:p>
            <a:fld id="{0D46BA1D-85D8-4A66-B78C-46ED6382B9BC}" type="slidenum">
              <a:rPr lang="en-US" noProof="0" smtClean="0"/>
              <a:pPr/>
              <a:t>17</a:t>
            </a:fld>
            <a:endParaRPr lang="en-US" noProof="0" dirty="0"/>
          </a:p>
        </p:txBody>
      </p:sp>
      <p:sp>
        <p:nvSpPr>
          <p:cNvPr id="5" name="Title 4">
            <a:extLst>
              <a:ext uri="{FF2B5EF4-FFF2-40B4-BE49-F238E27FC236}">
                <a16:creationId xmlns:a16="http://schemas.microsoft.com/office/drawing/2014/main" id="{49B0BE4F-1C51-42FA-82FD-D68140F290A0}"/>
              </a:ext>
            </a:extLst>
          </p:cNvPr>
          <p:cNvSpPr>
            <a:spLocks noGrp="1"/>
          </p:cNvSpPr>
          <p:nvPr>
            <p:ph type="title"/>
          </p:nvPr>
        </p:nvSpPr>
        <p:spPr/>
        <p:txBody>
          <a:bodyPr/>
          <a:lstStyle/>
          <a:p>
            <a:r>
              <a:rPr lang="en-GB" dirty="0"/>
              <a:t>Control statements</a:t>
            </a:r>
          </a:p>
        </p:txBody>
      </p:sp>
      <p:graphicFrame>
        <p:nvGraphicFramePr>
          <p:cNvPr id="11" name="Table 11">
            <a:extLst>
              <a:ext uri="{FF2B5EF4-FFF2-40B4-BE49-F238E27FC236}">
                <a16:creationId xmlns:a16="http://schemas.microsoft.com/office/drawing/2014/main" id="{C9BF4371-3A42-4CEC-9C0A-2AB4ECAD7B57}"/>
              </a:ext>
            </a:extLst>
          </p:cNvPr>
          <p:cNvGraphicFramePr>
            <a:graphicFrameLocks noGrp="1"/>
          </p:cNvGraphicFramePr>
          <p:nvPr>
            <p:extLst>
              <p:ext uri="{D42A27DB-BD31-4B8C-83A1-F6EECF244321}">
                <p14:modId xmlns:p14="http://schemas.microsoft.com/office/powerpoint/2010/main" val="2970350101"/>
              </p:ext>
            </p:extLst>
          </p:nvPr>
        </p:nvGraphicFramePr>
        <p:xfrm>
          <a:off x="507935" y="910570"/>
          <a:ext cx="4680520" cy="4653245"/>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512197561"/>
                    </a:ext>
                  </a:extLst>
                </a:gridCol>
                <a:gridCol w="3384376">
                  <a:extLst>
                    <a:ext uri="{9D8B030D-6E8A-4147-A177-3AD203B41FA5}">
                      <a16:colId xmlns:a16="http://schemas.microsoft.com/office/drawing/2014/main" val="2899261112"/>
                    </a:ext>
                  </a:extLst>
                </a:gridCol>
              </a:tblGrid>
              <a:tr h="447005">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Statement</a:t>
                      </a:r>
                    </a:p>
                  </a:txBody>
                  <a:tcPr/>
                </a:tc>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Notation</a:t>
                      </a:r>
                    </a:p>
                  </a:txBody>
                  <a:tcPr/>
                </a:tc>
                <a:extLst>
                  <a:ext uri="{0D108BD9-81ED-4DB2-BD59-A6C34878D82A}">
                    <a16:rowId xmlns:a16="http://schemas.microsoft.com/office/drawing/2014/main" val="365955230"/>
                  </a:ext>
                </a:extLst>
              </a:tr>
              <a:tr h="983412">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if </a:t>
                      </a:r>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 else</a:t>
                      </a:r>
                    </a:p>
                  </a:txBody>
                  <a:tcPr/>
                </a:tc>
                <a:tc>
                  <a:txBody>
                    <a:bodyPr/>
                    <a:lstStyle/>
                    <a:p>
                      <a:r>
                        <a:rPr lang="en-GB" sz="1400">
                          <a:latin typeface="+mn-lt"/>
                        </a:rPr>
                        <a:t>if</a:t>
                      </a:r>
                      <a:r>
                        <a:rPr lang="en-GB" sz="1400" dirty="0">
                          <a:latin typeface="+mn-lt"/>
                        </a:rPr>
                        <a:t>(condition)</a:t>
                      </a:r>
                    </a:p>
                    <a:p>
                      <a:r>
                        <a:rPr lang="en-GB" sz="1400" dirty="0">
                          <a:latin typeface="+mn-lt"/>
                        </a:rPr>
                        <a:t>{</a:t>
                      </a:r>
                    </a:p>
                    <a:p>
                      <a:r>
                        <a:rPr lang="en-GB" sz="1400">
                          <a:latin typeface="+mn-lt"/>
                        </a:rPr>
                        <a:t>}</a:t>
                      </a:r>
                    </a:p>
                    <a:p>
                      <a:r>
                        <a:rPr lang="en-GB" sz="1400">
                          <a:latin typeface="+mn-lt"/>
                        </a:rPr>
                        <a:t>else</a:t>
                      </a:r>
                      <a:endParaRPr lang="en-GB" sz="1400" dirty="0">
                        <a:latin typeface="+mn-lt"/>
                      </a:endParaRPr>
                    </a:p>
                    <a:p>
                      <a:r>
                        <a:rPr lang="en-GB" sz="1400" dirty="0">
                          <a:latin typeface="+mn-lt"/>
                        </a:rPr>
                        <a:t>{</a:t>
                      </a:r>
                    </a:p>
                    <a:p>
                      <a:r>
                        <a:rPr lang="en-GB" sz="1400" dirty="0">
                          <a:latin typeface="+mn-lt"/>
                        </a:rPr>
                        <a:t>}</a:t>
                      </a:r>
                    </a:p>
                  </a:txBody>
                  <a:tcPr/>
                </a:tc>
                <a:extLst>
                  <a:ext uri="{0D108BD9-81ED-4DB2-BD59-A6C34878D82A}">
                    <a16:rowId xmlns:a16="http://schemas.microsoft.com/office/drawing/2014/main" val="1579402894"/>
                  </a:ext>
                </a:extLst>
              </a:tr>
              <a:tr h="625807">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do - while</a:t>
                      </a:r>
                    </a:p>
                  </a:txBody>
                  <a:tcPr/>
                </a:tc>
                <a:tc>
                  <a:txBody>
                    <a:bodyPr/>
                    <a:lstStyle/>
                    <a:p>
                      <a:r>
                        <a:rPr lang="en-GB" sz="1400" dirty="0">
                          <a:latin typeface="+mn-lt"/>
                        </a:rPr>
                        <a:t>do</a:t>
                      </a:r>
                    </a:p>
                    <a:p>
                      <a:r>
                        <a:rPr lang="en-GB" sz="1400" dirty="0">
                          <a:latin typeface="+mn-lt"/>
                        </a:rPr>
                        <a:t>{</a:t>
                      </a:r>
                    </a:p>
                    <a:p>
                      <a:r>
                        <a:rPr lang="en-GB" sz="1400">
                          <a:latin typeface="+mn-lt"/>
                        </a:rPr>
                        <a:t>} while</a:t>
                      </a:r>
                      <a:r>
                        <a:rPr lang="en-GB" sz="1400" dirty="0">
                          <a:latin typeface="+mn-lt"/>
                        </a:rPr>
                        <a:t>(condition);</a:t>
                      </a:r>
                    </a:p>
                  </a:txBody>
                  <a:tcPr/>
                </a:tc>
                <a:extLst>
                  <a:ext uri="{0D108BD9-81ED-4DB2-BD59-A6C34878D82A}">
                    <a16:rowId xmlns:a16="http://schemas.microsoft.com/office/drawing/2014/main" val="3422676551"/>
                  </a:ext>
                </a:extLst>
              </a:tr>
              <a:tr h="625807">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while</a:t>
                      </a:r>
                    </a:p>
                  </a:txBody>
                  <a:tcPr/>
                </a:tc>
                <a:tc>
                  <a:txBody>
                    <a:bodyPr/>
                    <a:lstStyle/>
                    <a:p>
                      <a:r>
                        <a:rPr lang="en-GB" sz="1400" dirty="0">
                          <a:latin typeface="+mn-lt"/>
                        </a:rPr>
                        <a:t>while(condition)</a:t>
                      </a:r>
                    </a:p>
                    <a:p>
                      <a:r>
                        <a:rPr lang="en-GB" sz="1400" dirty="0">
                          <a:latin typeface="+mn-lt"/>
                        </a:rPr>
                        <a:t>{</a:t>
                      </a:r>
                    </a:p>
                    <a:p>
                      <a:r>
                        <a:rPr lang="en-GB" sz="1400" dirty="0">
                          <a:latin typeface="+mn-lt"/>
                        </a:rPr>
                        <a:t>}</a:t>
                      </a:r>
                    </a:p>
                  </a:txBody>
                  <a:tcPr/>
                </a:tc>
                <a:extLst>
                  <a:ext uri="{0D108BD9-81ED-4DB2-BD59-A6C34878D82A}">
                    <a16:rowId xmlns:a16="http://schemas.microsoft.com/office/drawing/2014/main" val="352769847"/>
                  </a:ext>
                </a:extLst>
              </a:tr>
              <a:tr h="804610">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for</a:t>
                      </a:r>
                    </a:p>
                  </a:txBody>
                  <a:tcPr/>
                </a:tc>
                <a:tc>
                  <a:txBody>
                    <a:bodyPr/>
                    <a:lstStyle/>
                    <a:p>
                      <a:r>
                        <a:rPr lang="en-GB" sz="1400" dirty="0">
                          <a:latin typeface="+mn-lt"/>
                        </a:rPr>
                        <a:t>for(</a:t>
                      </a:r>
                      <a:r>
                        <a:rPr lang="en-GB" sz="1400">
                          <a:latin typeface="+mn-lt"/>
                        </a:rPr>
                        <a:t>initial state ; end condition ; iteration)</a:t>
                      </a:r>
                    </a:p>
                    <a:p>
                      <a:endParaRPr lang="en-GB" sz="1400">
                        <a:latin typeface="+mn-lt"/>
                      </a:endParaRPr>
                    </a:p>
                    <a:p>
                      <a:r>
                        <a:rPr lang="en-GB" sz="1400" i="1">
                          <a:latin typeface="+mn-lt"/>
                        </a:rPr>
                        <a:t>Example</a:t>
                      </a:r>
                      <a:endParaRPr lang="en-GB" sz="1400" i="1" dirty="0">
                        <a:latin typeface="+mn-lt"/>
                      </a:endParaRPr>
                    </a:p>
                    <a:p>
                      <a:r>
                        <a:rPr lang="en-GB" sz="1400" dirty="0">
                          <a:latin typeface="+mn-lt"/>
                        </a:rPr>
                        <a:t>for(x</a:t>
                      </a:r>
                      <a:r>
                        <a:rPr lang="en-GB" sz="1400">
                          <a:latin typeface="+mn-lt"/>
                        </a:rPr>
                        <a:t>=0 ; x &lt; 10 ; x</a:t>
                      </a:r>
                      <a:r>
                        <a:rPr lang="en-GB" sz="1400" dirty="0">
                          <a:latin typeface="+mn-lt"/>
                        </a:rPr>
                        <a:t>++)</a:t>
                      </a:r>
                    </a:p>
                    <a:p>
                      <a:r>
                        <a:rPr lang="en-GB" sz="1400" dirty="0">
                          <a:latin typeface="+mn-lt"/>
                        </a:rPr>
                        <a:t>{</a:t>
                      </a:r>
                    </a:p>
                    <a:p>
                      <a:r>
                        <a:rPr lang="en-GB" sz="1400" dirty="0">
                          <a:latin typeface="+mn-lt"/>
                        </a:rPr>
                        <a:t>}</a:t>
                      </a:r>
                    </a:p>
                  </a:txBody>
                  <a:tcPr/>
                </a:tc>
                <a:extLst>
                  <a:ext uri="{0D108BD9-81ED-4DB2-BD59-A6C34878D82A}">
                    <a16:rowId xmlns:a16="http://schemas.microsoft.com/office/drawing/2014/main" val="2497151051"/>
                  </a:ext>
                </a:extLst>
              </a:tr>
            </a:tbl>
          </a:graphicData>
        </a:graphic>
      </p:graphicFrame>
      <p:graphicFrame>
        <p:nvGraphicFramePr>
          <p:cNvPr id="6" name="Table 11">
            <a:extLst>
              <a:ext uri="{FF2B5EF4-FFF2-40B4-BE49-F238E27FC236}">
                <a16:creationId xmlns:a16="http://schemas.microsoft.com/office/drawing/2014/main" id="{AC4F2BD1-1A7D-44DF-8F10-D4E44FA27E86}"/>
              </a:ext>
            </a:extLst>
          </p:cNvPr>
          <p:cNvGraphicFramePr>
            <a:graphicFrameLocks noGrp="1"/>
          </p:cNvGraphicFramePr>
          <p:nvPr>
            <p:extLst>
              <p:ext uri="{D42A27DB-BD31-4B8C-83A1-F6EECF244321}">
                <p14:modId xmlns:p14="http://schemas.microsoft.com/office/powerpoint/2010/main" val="1443126867"/>
              </p:ext>
            </p:extLst>
          </p:nvPr>
        </p:nvGraphicFramePr>
        <p:xfrm>
          <a:off x="5951798" y="910570"/>
          <a:ext cx="5724264" cy="4226420"/>
        </p:xfrm>
        <a:graphic>
          <a:graphicData uri="http://schemas.openxmlformats.org/drawingml/2006/table">
            <a:tbl>
              <a:tblPr firstRow="1" bandRow="1">
                <a:tableStyleId>{5C22544A-7EE6-4342-B048-85BDC9FD1C3A}</a:tableStyleId>
              </a:tblPr>
              <a:tblGrid>
                <a:gridCol w="1547800">
                  <a:extLst>
                    <a:ext uri="{9D8B030D-6E8A-4147-A177-3AD203B41FA5}">
                      <a16:colId xmlns:a16="http://schemas.microsoft.com/office/drawing/2014/main" val="1512197561"/>
                    </a:ext>
                  </a:extLst>
                </a:gridCol>
                <a:gridCol w="4176464">
                  <a:extLst>
                    <a:ext uri="{9D8B030D-6E8A-4147-A177-3AD203B41FA5}">
                      <a16:colId xmlns:a16="http://schemas.microsoft.com/office/drawing/2014/main" val="2899261112"/>
                    </a:ext>
                  </a:extLst>
                </a:gridCol>
              </a:tblGrid>
              <a:tr h="447005">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Statement</a:t>
                      </a:r>
                    </a:p>
                  </a:txBody>
                  <a:tcPr/>
                </a:tc>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Notation</a:t>
                      </a:r>
                    </a:p>
                  </a:txBody>
                  <a:tcPr/>
                </a:tc>
                <a:extLst>
                  <a:ext uri="{0D108BD9-81ED-4DB2-BD59-A6C34878D82A}">
                    <a16:rowId xmlns:a16="http://schemas.microsoft.com/office/drawing/2014/main" val="365955230"/>
                  </a:ext>
                </a:extLst>
              </a:tr>
              <a:tr h="1341016">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switch - case</a:t>
                      </a:r>
                    </a:p>
                  </a:txBody>
                  <a:tcPr/>
                </a:tc>
                <a:tc>
                  <a:txBody>
                    <a:bodyPr/>
                    <a:lstStyle/>
                    <a:p>
                      <a:r>
                        <a:rPr lang="en-GB" sz="1400" dirty="0">
                          <a:latin typeface="+mn-lt"/>
                        </a:rPr>
                        <a:t>switch(variable)</a:t>
                      </a:r>
                    </a:p>
                    <a:p>
                      <a:r>
                        <a:rPr lang="en-GB" sz="1400" dirty="0">
                          <a:latin typeface="+mn-lt"/>
                        </a:rPr>
                        <a:t>{</a:t>
                      </a:r>
                    </a:p>
                    <a:p>
                      <a:r>
                        <a:rPr lang="en-GB" sz="1400">
                          <a:latin typeface="+mn-lt"/>
                        </a:rPr>
                        <a:t>    case </a:t>
                      </a:r>
                      <a:r>
                        <a:rPr lang="en-GB" sz="1400" dirty="0">
                          <a:latin typeface="+mn-lt"/>
                        </a:rPr>
                        <a:t>…:</a:t>
                      </a:r>
                    </a:p>
                    <a:p>
                      <a:r>
                        <a:rPr lang="en-GB" sz="1400">
                          <a:latin typeface="+mn-lt"/>
                        </a:rPr>
                        <a:t>        break;</a:t>
                      </a:r>
                    </a:p>
                    <a:p>
                      <a:r>
                        <a:rPr lang="en-GB" sz="1400">
                          <a:latin typeface="+mn-lt"/>
                        </a:rPr>
                        <a:t>    …</a:t>
                      </a:r>
                      <a:endParaRPr lang="en-GB" sz="1400" dirty="0">
                        <a:latin typeface="+mn-lt"/>
                      </a:endParaRPr>
                    </a:p>
                    <a:p>
                      <a:r>
                        <a:rPr lang="en-GB" sz="1400">
                          <a:latin typeface="+mn-lt"/>
                        </a:rPr>
                        <a:t>    default</a:t>
                      </a:r>
                      <a:r>
                        <a:rPr lang="en-GB" sz="1400" dirty="0">
                          <a:latin typeface="+mn-lt"/>
                        </a:rPr>
                        <a:t>:</a:t>
                      </a:r>
                    </a:p>
                    <a:p>
                      <a:r>
                        <a:rPr lang="en-GB" sz="1400">
                          <a:latin typeface="+mn-lt"/>
                        </a:rPr>
                        <a:t>        break</a:t>
                      </a:r>
                      <a:r>
                        <a:rPr lang="en-GB" sz="1400" dirty="0">
                          <a:latin typeface="+mn-lt"/>
                        </a:rPr>
                        <a:t>;</a:t>
                      </a:r>
                    </a:p>
                    <a:p>
                      <a:r>
                        <a:rPr lang="en-GB" sz="1400" dirty="0">
                          <a:latin typeface="+mn-lt"/>
                        </a:rPr>
                        <a:t>}</a:t>
                      </a:r>
                    </a:p>
                  </a:txBody>
                  <a:tcPr/>
                </a:tc>
                <a:extLst>
                  <a:ext uri="{0D108BD9-81ED-4DB2-BD59-A6C34878D82A}">
                    <a16:rowId xmlns:a16="http://schemas.microsoft.com/office/drawing/2014/main" val="2406243254"/>
                  </a:ext>
                </a:extLst>
              </a:tr>
              <a:tr h="447005">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break</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a:latin typeface="+mn-lt"/>
                        </a:rPr>
                        <a:t>Jump </a:t>
                      </a:r>
                      <a:r>
                        <a:rPr lang="en-GB" sz="1400" dirty="0">
                          <a:latin typeface="+mn-lt"/>
                        </a:rPr>
                        <a:t>out from </a:t>
                      </a:r>
                      <a:r>
                        <a:rPr lang="en-GB" sz="1400">
                          <a:latin typeface="+mn-lt"/>
                        </a:rPr>
                        <a:t>the loop</a:t>
                      </a:r>
                      <a:endParaRPr lang="en-GB" sz="1400" dirty="0">
                        <a:latin typeface="+mn-lt"/>
                      </a:endParaRPr>
                    </a:p>
                  </a:txBody>
                  <a:tcPr/>
                </a:tc>
                <a:extLst>
                  <a:ext uri="{0D108BD9-81ED-4DB2-BD59-A6C34878D82A}">
                    <a16:rowId xmlns:a16="http://schemas.microsoft.com/office/drawing/2014/main" val="1006490657"/>
                  </a:ext>
                </a:extLst>
              </a:tr>
              <a:tr h="447005">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continue</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a:latin typeface="+mn-lt"/>
                        </a:rPr>
                        <a:t>Will </a:t>
                      </a:r>
                      <a:r>
                        <a:rPr lang="en-GB" sz="1400" dirty="0">
                          <a:latin typeface="+mn-lt"/>
                        </a:rPr>
                        <a:t>continue with </a:t>
                      </a:r>
                      <a:r>
                        <a:rPr lang="en-GB" sz="1400">
                          <a:latin typeface="+mn-lt"/>
                        </a:rPr>
                        <a:t>other conditions</a:t>
                      </a:r>
                      <a:endParaRPr lang="en-GB" sz="1400" dirty="0">
                        <a:latin typeface="+mn-lt"/>
                      </a:endParaRPr>
                    </a:p>
                  </a:txBody>
                  <a:tcPr/>
                </a:tc>
                <a:extLst>
                  <a:ext uri="{0D108BD9-81ED-4DB2-BD59-A6C34878D82A}">
                    <a16:rowId xmlns:a16="http://schemas.microsoft.com/office/drawing/2014/main" val="1552318703"/>
                  </a:ext>
                </a:extLst>
              </a:tr>
              <a:tr h="447005">
                <a:tc>
                  <a:txBody>
                    <a:bodyPr/>
                    <a:lstStyle/>
                    <a:p>
                      <a:r>
                        <a:rPr kumimoji="0" lang="en-GB" sz="1800" b="0" i="0" u="none" strike="noStrike" kern="800" cap="none" spc="-13" normalizeH="0" baseline="0" dirty="0" err="1">
                          <a:ln>
                            <a:noFill/>
                          </a:ln>
                          <a:solidFill>
                            <a:srgbClr val="000000"/>
                          </a:solidFill>
                          <a:effectLst/>
                          <a:uLnTx/>
                          <a:uFillTx/>
                          <a:latin typeface="Arial" panose="020B0604020202020204" pitchFamily="34" charset="0"/>
                          <a:ea typeface="+mn-ea"/>
                          <a:cs typeface="Arial" panose="020B0604020202020204" pitchFamily="34" charset="0"/>
                        </a:rPr>
                        <a:t>goto</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dirty="0">
                          <a:latin typeface="+mn-lt"/>
                        </a:rPr>
                        <a:t>Jump </a:t>
                      </a:r>
                      <a:r>
                        <a:rPr lang="en-GB" sz="1400">
                          <a:latin typeface="+mn-lt"/>
                        </a:rPr>
                        <a:t>to a </a:t>
                      </a:r>
                      <a:r>
                        <a:rPr lang="en-GB" sz="1400" dirty="0">
                          <a:latin typeface="+mn-lt"/>
                        </a:rPr>
                        <a:t>specific label. </a:t>
                      </a:r>
                      <a:r>
                        <a:rPr lang="en-GB" sz="1400" u="sng" dirty="0">
                          <a:latin typeface="+mn-lt"/>
                        </a:rPr>
                        <a:t>Must not be used</a:t>
                      </a:r>
                    </a:p>
                  </a:txBody>
                  <a:tcPr/>
                </a:tc>
                <a:extLst>
                  <a:ext uri="{0D108BD9-81ED-4DB2-BD59-A6C34878D82A}">
                    <a16:rowId xmlns:a16="http://schemas.microsoft.com/office/drawing/2014/main" val="4141508972"/>
                  </a:ext>
                </a:extLst>
              </a:tr>
              <a:tr h="447005">
                <a:tc>
                  <a:txBody>
                    <a:bodyPr/>
                    <a:lstStyle/>
                    <a:p>
                      <a:r>
                        <a:rPr kumimoji="0" lang="es-ES"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Conditional</a:t>
                      </a:r>
                    </a:p>
                    <a:p>
                      <a:r>
                        <a:rPr kumimoji="0" lang="es-ES"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expression</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s-ES" sz="1400">
                          <a:solidFill>
                            <a:schemeClr val="tx1"/>
                          </a:solidFill>
                          <a:latin typeface="+mn-lt"/>
                        </a:rPr>
                        <a:t>result = (condition) ? value_if_true : value_if_false;</a:t>
                      </a:r>
                      <a:endParaRPr lang="en-GB" sz="1400" dirty="0">
                        <a:solidFill>
                          <a:schemeClr val="tx1"/>
                        </a:solidFill>
                        <a:latin typeface="+mn-lt"/>
                      </a:endParaRPr>
                    </a:p>
                  </a:txBody>
                  <a:tcPr/>
                </a:tc>
                <a:extLst>
                  <a:ext uri="{0D108BD9-81ED-4DB2-BD59-A6C34878D82A}">
                    <a16:rowId xmlns:a16="http://schemas.microsoft.com/office/drawing/2014/main" val="3216827453"/>
                  </a:ext>
                </a:extLst>
              </a:tr>
            </a:tbl>
          </a:graphicData>
        </a:graphic>
      </p:graphicFrame>
    </p:spTree>
    <p:extLst>
      <p:ext uri="{BB962C8B-B14F-4D97-AF65-F5344CB8AC3E}">
        <p14:creationId xmlns:p14="http://schemas.microsoft.com/office/powerpoint/2010/main" val="227029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6" y="4683699"/>
            <a:ext cx="2519362"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Datatypes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02</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18</a:t>
            </a:fld>
            <a:endParaRPr lang="en-US" noProof="0" dirty="0"/>
          </a:p>
        </p:txBody>
      </p:sp>
    </p:spTree>
    <p:extLst>
      <p:ext uri="{BB962C8B-B14F-4D97-AF65-F5344CB8AC3E}">
        <p14:creationId xmlns:p14="http://schemas.microsoft.com/office/powerpoint/2010/main" val="272395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4970F-D575-4149-AC11-2133D6A2466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F17D1B6B-CF1F-462D-B764-9CF5C519DF1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80973BA-77E4-44C4-8CB8-1DC6D43C865E}"/>
              </a:ext>
            </a:extLst>
          </p:cNvPr>
          <p:cNvSpPr>
            <a:spLocks noGrp="1"/>
          </p:cNvSpPr>
          <p:nvPr>
            <p:ph type="sldNum" sz="quarter" idx="21"/>
          </p:nvPr>
        </p:nvSpPr>
        <p:spPr/>
        <p:txBody>
          <a:bodyPr/>
          <a:lstStyle/>
          <a:p>
            <a:fld id="{0D46BA1D-85D8-4A66-B78C-46ED6382B9BC}" type="slidenum">
              <a:rPr lang="en-US" noProof="0" smtClean="0"/>
              <a:pPr/>
              <a:t>19</a:t>
            </a:fld>
            <a:endParaRPr lang="en-US" noProof="0" dirty="0"/>
          </a:p>
        </p:txBody>
      </p:sp>
      <p:sp>
        <p:nvSpPr>
          <p:cNvPr id="5" name="Title 4">
            <a:extLst>
              <a:ext uri="{FF2B5EF4-FFF2-40B4-BE49-F238E27FC236}">
                <a16:creationId xmlns:a16="http://schemas.microsoft.com/office/drawing/2014/main" id="{74E01852-39D7-44E2-AAC7-F8684AF423D0}"/>
              </a:ext>
            </a:extLst>
          </p:cNvPr>
          <p:cNvSpPr>
            <a:spLocks noGrp="1"/>
          </p:cNvSpPr>
          <p:nvPr>
            <p:ph type="title"/>
          </p:nvPr>
        </p:nvSpPr>
        <p:spPr/>
        <p:txBody>
          <a:bodyPr/>
          <a:lstStyle/>
          <a:p>
            <a:r>
              <a:rPr lang="en-GB" dirty="0"/>
              <a:t>Arrays</a:t>
            </a:r>
          </a:p>
        </p:txBody>
      </p:sp>
      <p:sp>
        <p:nvSpPr>
          <p:cNvPr id="7" name="TextBox 6">
            <a:extLst>
              <a:ext uri="{FF2B5EF4-FFF2-40B4-BE49-F238E27FC236}">
                <a16:creationId xmlns:a16="http://schemas.microsoft.com/office/drawing/2014/main" id="{7CB96B7E-D12F-4BD5-AFF8-40F31608B2C4}"/>
              </a:ext>
            </a:extLst>
          </p:cNvPr>
          <p:cNvSpPr txBox="1"/>
          <p:nvPr/>
        </p:nvSpPr>
        <p:spPr>
          <a:xfrm>
            <a:off x="486599" y="873202"/>
            <a:ext cx="11189463" cy="4955203"/>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Same datatype collection</a:t>
            </a:r>
            <a:r>
              <a:rPr lang="es-ES"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Referenced by a name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and a subindex</a:t>
            </a:r>
            <a:r>
              <a:rPr lang="es-ES"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Allocated</a:t>
            </a:r>
            <a:r>
              <a:rPr lang="es-ES" sz="1800" kern="800" spc="-13" dirty="0">
                <a:solidFill>
                  <a:srgbClr val="000000"/>
                </a:solidFill>
                <a:latin typeface="Arial" panose="020B0604020202020204" pitchFamily="34" charset="0"/>
                <a:cs typeface="Arial" panose="020B0604020202020204" pitchFamily="34" charset="0"/>
              </a:rPr>
              <a:t> in </a:t>
            </a:r>
            <a:r>
              <a:rPr lang="es-ES" sz="1800" kern="800" spc="-13">
                <a:solidFill>
                  <a:srgbClr val="000000"/>
                </a:solidFill>
                <a:latin typeface="Arial" panose="020B0604020202020204" pitchFamily="34" charset="0"/>
                <a:cs typeface="Arial" panose="020B0604020202020204" pitchFamily="34" charset="0"/>
              </a:rPr>
              <a:t>a continuos memory space</a:t>
            </a:r>
            <a:r>
              <a:rPr lang="es-ES" sz="1800" kern="800" spc="-13" dirty="0">
                <a:solidFill>
                  <a:srgbClr val="000000"/>
                </a:solidFill>
                <a:latin typeface="Arial" panose="020B0604020202020204" pitchFamily="34" charset="0"/>
                <a:cs typeface="Arial" panose="020B0604020202020204" pitchFamily="34" charset="0"/>
              </a:rPr>
              <a:t>.</a:t>
            </a:r>
          </a:p>
          <a:p>
            <a:pPr rtl="0">
              <a:spcBef>
                <a:spcPts val="0"/>
              </a:spcBef>
              <a:spcAft>
                <a:spcPts val="1600"/>
              </a:spcAft>
            </a:pPr>
            <a:endParaRPr lang="es-ES" sz="1800" kern="800" spc="-13">
              <a:solidFill>
                <a:srgbClr val="0093D0"/>
              </a:solidFill>
              <a:latin typeface="Arial" panose="020B0604020202020204" pitchFamily="34" charset="0"/>
              <a:cs typeface="Arial" panose="020B0604020202020204" pitchFamily="34" charset="0"/>
            </a:endParaRPr>
          </a:p>
          <a:p>
            <a:pPr rtl="0">
              <a:spcBef>
                <a:spcPts val="0"/>
              </a:spcBef>
              <a:spcAft>
                <a:spcPts val="1600"/>
              </a:spcAft>
            </a:pPr>
            <a:r>
              <a:rPr lang="es-ES" sz="1800" kern="800" spc="-13">
                <a:solidFill>
                  <a:srgbClr val="0093D0"/>
                </a:solidFill>
                <a:latin typeface="Arial" panose="020B0604020202020204" pitchFamily="34" charset="0"/>
                <a:cs typeface="Arial" panose="020B0604020202020204" pitchFamily="34" charset="0"/>
              </a:rPr>
              <a:t>Declaration</a:t>
            </a:r>
          </a:p>
          <a:p>
            <a:pPr rtl="0">
              <a:spcBef>
                <a:spcPts val="0"/>
              </a:spcBef>
              <a:spcAft>
                <a:spcPts val="1600"/>
              </a:spcAft>
            </a:pPr>
            <a:r>
              <a:rPr lang="es-ES" sz="1800" kern="800" spc="-13">
                <a:solidFill>
                  <a:srgbClr val="000000"/>
                </a:solidFill>
                <a:latin typeface="Arial" panose="020B0604020202020204" pitchFamily="34" charset="0"/>
                <a:cs typeface="Arial" panose="020B0604020202020204" pitchFamily="34" charset="0"/>
              </a:rPr>
              <a:t>	data</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type array_name [size];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Declaration and initialization</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data_type array_name [size] = {ele1, ele2, …, elex};</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Access one of its elements</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	</a:t>
            </a:r>
            <a:r>
              <a:rPr lang="en-GB" sz="1800" kern="800" spc="-13">
                <a:solidFill>
                  <a:srgbClr val="000000"/>
                </a:solidFill>
                <a:latin typeface="Arial" panose="020B0604020202020204" pitchFamily="34" charset="0"/>
                <a:cs typeface="Arial" panose="020B0604020202020204" pitchFamily="34" charset="0"/>
              </a:rPr>
              <a:t>Read	value_read = </a:t>
            </a:r>
            <a:r>
              <a:rPr lang="es-ES" sz="1800" kern="800" spc="-13">
                <a:solidFill>
                  <a:srgbClr val="000000"/>
                </a:solidFill>
                <a:latin typeface="Arial" panose="020B0604020202020204" pitchFamily="34" charset="0"/>
                <a:cs typeface="Arial" panose="020B0604020202020204" pitchFamily="34" charset="0"/>
              </a:rPr>
              <a:t>array_name [index];</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Write	</a:t>
            </a:r>
            <a:r>
              <a:rPr lang="es-ES" sz="1800" kern="800" spc="-13">
                <a:solidFill>
                  <a:srgbClr val="000000"/>
                </a:solidFill>
                <a:latin typeface="Arial" panose="020B0604020202020204" pitchFamily="34" charset="0"/>
                <a:cs typeface="Arial" panose="020B0604020202020204" pitchFamily="34" charset="0"/>
              </a:rPr>
              <a:t>array_name [index] = value_write;</a:t>
            </a:r>
          </a:p>
        </p:txBody>
      </p:sp>
    </p:spTree>
    <p:extLst>
      <p:ext uri="{BB962C8B-B14F-4D97-AF65-F5344CB8AC3E}">
        <p14:creationId xmlns:p14="http://schemas.microsoft.com/office/powerpoint/2010/main" val="3059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803-1AB9-44C9-834D-10267F556113}"/>
              </a:ext>
            </a:extLst>
          </p:cNvPr>
          <p:cNvSpPr>
            <a:spLocks noGrp="1"/>
          </p:cNvSpPr>
          <p:nvPr>
            <p:ph type="dt" sz="half" idx="14"/>
          </p:nvPr>
        </p:nvSpPr>
        <p:spPr/>
        <p:txBody>
          <a:bodyPr/>
          <a:lstStyle/>
          <a:p>
            <a:fld id="{ED58348F-6407-443A-ACD2-63F2A3C2A367}"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3BC3CB0-6B3C-4651-B51E-58A20F85F450}"/>
              </a:ext>
            </a:extLst>
          </p:cNvPr>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8" name="Slide Number Placeholder 7">
            <a:extLst>
              <a:ext uri="{FF2B5EF4-FFF2-40B4-BE49-F238E27FC236}">
                <a16:creationId xmlns:a16="http://schemas.microsoft.com/office/drawing/2014/main" id="{207ED37E-B424-4D09-B5E9-C13A3699102E}"/>
              </a:ext>
            </a:extLst>
          </p:cNvPr>
          <p:cNvSpPr>
            <a:spLocks noGrp="1"/>
          </p:cNvSpPr>
          <p:nvPr>
            <p:ph type="sldNum" sz="quarter" idx="16"/>
          </p:nvPr>
        </p:nvSpPr>
        <p:spPr/>
        <p:txBody>
          <a:bodyPr/>
          <a:lstStyle/>
          <a:p>
            <a:fld id="{0D46BA1D-85D8-4A66-B78C-46ED6382B9BC}"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DAA1B80A-CA1B-4517-86BE-1705E2617B90}"/>
              </a:ext>
            </a:extLst>
          </p:cNvPr>
          <p:cNvSpPr>
            <a:spLocks noGrp="1"/>
          </p:cNvSpPr>
          <p:nvPr>
            <p:ph sz="quarter" idx="19"/>
          </p:nvPr>
        </p:nvSpPr>
        <p:spPr>
          <a:xfrm>
            <a:off x="507934" y="764704"/>
            <a:ext cx="10923479" cy="5328592"/>
          </a:xfrm>
        </p:spPr>
        <p:txBody>
          <a:bodyPr/>
          <a:lstStyle/>
          <a:p>
            <a:r>
              <a:rPr lang="en-GB"/>
              <a:t>Prerequisites:</a:t>
            </a:r>
          </a:p>
          <a:p>
            <a:pPr marL="285750" indent="-285750">
              <a:buFont typeface="Arial" panose="020B0604020202020204" pitchFamily="34" charset="0"/>
              <a:buChar char="•"/>
            </a:pPr>
            <a:r>
              <a:rPr lang="en-GB">
                <a:solidFill>
                  <a:schemeClr val="tx1"/>
                </a:solidFill>
              </a:rPr>
              <a:t>Experience </a:t>
            </a:r>
            <a:r>
              <a:rPr lang="en-GB" dirty="0">
                <a:solidFill>
                  <a:schemeClr val="tx1"/>
                </a:solidFill>
              </a:rPr>
              <a:t>in </a:t>
            </a:r>
            <a:r>
              <a:rPr lang="en-GB">
                <a:solidFill>
                  <a:schemeClr val="tx1"/>
                </a:solidFill>
              </a:rPr>
              <a:t>any programming language</a:t>
            </a:r>
          </a:p>
          <a:p>
            <a:pPr marL="285750" indent="-285750">
              <a:buFont typeface="Arial" panose="020B0604020202020204" pitchFamily="34" charset="0"/>
              <a:buChar char="•"/>
            </a:pPr>
            <a:r>
              <a:rPr lang="en-GB">
                <a:solidFill>
                  <a:schemeClr val="tx1"/>
                </a:solidFill>
              </a:rPr>
              <a:t>Speakers and microphone</a:t>
            </a:r>
          </a:p>
          <a:p>
            <a:pPr marL="285750" indent="-285750">
              <a:buFont typeface="Arial" panose="020B0604020202020204" pitchFamily="34" charset="0"/>
              <a:buChar char="•"/>
            </a:pPr>
            <a:r>
              <a:rPr lang="en-GB">
                <a:solidFill>
                  <a:schemeClr val="tx1"/>
                </a:solidFill>
                <a:hlinkClick r:id="rId2"/>
              </a:rPr>
              <a:t>GitHub</a:t>
            </a:r>
            <a:r>
              <a:rPr lang="en-GB">
                <a:solidFill>
                  <a:schemeClr val="tx1"/>
                </a:solidFill>
              </a:rPr>
              <a:t> user</a:t>
            </a:r>
          </a:p>
          <a:p>
            <a:endParaRPr lang="en-GB"/>
          </a:p>
          <a:p>
            <a:r>
              <a:rPr lang="en-GB"/>
              <a:t>Material:</a:t>
            </a:r>
          </a:p>
          <a:p>
            <a:pPr marL="285750" indent="-285750">
              <a:buFont typeface="Arial" panose="020B0604020202020204" pitchFamily="34" charset="0"/>
              <a:buChar char="•"/>
            </a:pPr>
            <a:r>
              <a:rPr lang="en-GB">
                <a:solidFill>
                  <a:schemeClr val="tx1"/>
                </a:solidFill>
              </a:rPr>
              <a:t>Theory + Examples + Exercises</a:t>
            </a:r>
            <a:r>
              <a:rPr lang="en-GB"/>
              <a:t> </a:t>
            </a:r>
            <a:r>
              <a:rPr lang="en-GB">
                <a:solidFill>
                  <a:schemeClr val="tx1"/>
                </a:solidFill>
                <a:hlinkClick r:id="rId3"/>
              </a:rPr>
              <a:t>https://github.com/lucianotttech/C_Training</a:t>
            </a:r>
            <a:endParaRPr lang="en-GB">
              <a:solidFill>
                <a:schemeClr val="tx1"/>
              </a:solidFill>
            </a:endParaRPr>
          </a:p>
          <a:p>
            <a:endParaRPr lang="en-GB"/>
          </a:p>
          <a:p>
            <a:r>
              <a:rPr lang="en-GB"/>
              <a:t>External resources:</a:t>
            </a:r>
          </a:p>
          <a:p>
            <a:pPr marL="285750" indent="-285750">
              <a:buFont typeface="Arial" panose="020B0604020202020204" pitchFamily="34" charset="0"/>
              <a:buChar char="•"/>
            </a:pPr>
            <a:r>
              <a:rPr lang="en-GB">
                <a:solidFill>
                  <a:schemeClr val="tx1"/>
                </a:solidFill>
              </a:rPr>
              <a:t>Online compiler for C/C++ </a:t>
            </a:r>
            <a:r>
              <a:rPr lang="en-GB">
                <a:solidFill>
                  <a:schemeClr val="tx1"/>
                </a:solidFill>
                <a:hlinkClick r:id="rId4"/>
              </a:rPr>
              <a:t>https://www.onlinegdb.com/</a:t>
            </a:r>
            <a:endParaRPr lang="en-GB">
              <a:solidFill>
                <a:schemeClr val="tx1"/>
              </a:solidFill>
            </a:endParaRPr>
          </a:p>
          <a:p>
            <a:br>
              <a:rPr lang="en-GB"/>
            </a:br>
            <a:r>
              <a:rPr lang="en-GB"/>
              <a:t>Trainers:</a:t>
            </a:r>
          </a:p>
          <a:p>
            <a:pPr marL="285750" indent="-285750">
              <a:buFont typeface="Arial" panose="020B0604020202020204" pitchFamily="34" charset="0"/>
              <a:buChar char="•"/>
            </a:pPr>
            <a:r>
              <a:rPr lang="en-GB">
                <a:solidFill>
                  <a:schemeClr val="tx1"/>
                </a:solidFill>
              </a:rPr>
              <a:t>Pablo Severini </a:t>
            </a:r>
            <a:r>
              <a:rPr lang="en-GB">
                <a:solidFill>
                  <a:schemeClr val="tx1"/>
                </a:solidFill>
                <a:hlinkClick r:id="rId5"/>
              </a:rPr>
              <a:t>pablo.severini@tttech-auto.com</a:t>
            </a:r>
            <a:endParaRPr lang="en-GB">
              <a:solidFill>
                <a:schemeClr val="tx1"/>
              </a:solidFill>
            </a:endParaRPr>
          </a:p>
          <a:p>
            <a:pPr marL="285750" indent="-285750">
              <a:buFont typeface="Arial" panose="020B0604020202020204" pitchFamily="34" charset="0"/>
              <a:buChar char="•"/>
            </a:pPr>
            <a:r>
              <a:rPr lang="en-GB">
                <a:solidFill>
                  <a:schemeClr val="tx1"/>
                </a:solidFill>
              </a:rPr>
              <a:t>Luciano Curti </a:t>
            </a:r>
            <a:r>
              <a:rPr lang="en-GB">
                <a:solidFill>
                  <a:schemeClr val="tx1"/>
                </a:solidFill>
                <a:hlinkClick r:id="rId6"/>
              </a:rPr>
              <a:t>luciano.curti@tttech-auto.com</a:t>
            </a:r>
            <a:endParaRPr lang="en-GB">
              <a:solidFill>
                <a:schemeClr val="tx1"/>
              </a:solidFill>
            </a:endParaRPr>
          </a:p>
          <a:p>
            <a:pPr marL="285750" indent="-285750">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750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D1E6-0297-423D-9EBB-17F9B8E91BE3}"/>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322B8EC-3B96-4C3C-B571-C63498E22E1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D03D7D5-5C25-420F-8C43-3DA89575EA20}"/>
              </a:ext>
            </a:extLst>
          </p:cNvPr>
          <p:cNvSpPr>
            <a:spLocks noGrp="1"/>
          </p:cNvSpPr>
          <p:nvPr>
            <p:ph type="sldNum" sz="quarter" idx="21"/>
          </p:nvPr>
        </p:nvSpPr>
        <p:spPr/>
        <p:txBody>
          <a:bodyPr/>
          <a:lstStyle/>
          <a:p>
            <a:fld id="{0D46BA1D-85D8-4A66-B78C-46ED6382B9BC}" type="slidenum">
              <a:rPr lang="en-US" noProof="0" smtClean="0"/>
              <a:pPr/>
              <a:t>20</a:t>
            </a:fld>
            <a:endParaRPr lang="en-US" noProof="0" dirty="0"/>
          </a:p>
        </p:txBody>
      </p:sp>
      <p:sp>
        <p:nvSpPr>
          <p:cNvPr id="5" name="Title 4">
            <a:extLst>
              <a:ext uri="{FF2B5EF4-FFF2-40B4-BE49-F238E27FC236}">
                <a16:creationId xmlns:a16="http://schemas.microsoft.com/office/drawing/2014/main" id="{8E4A0048-4553-4C07-9BA6-C260F8DDEE9D}"/>
              </a:ext>
            </a:extLst>
          </p:cNvPr>
          <p:cNvSpPr>
            <a:spLocks noGrp="1"/>
          </p:cNvSpPr>
          <p:nvPr>
            <p:ph type="title"/>
          </p:nvPr>
        </p:nvSpPr>
        <p:spPr/>
        <p:txBody>
          <a:bodyPr/>
          <a:lstStyle/>
          <a:p>
            <a:r>
              <a:rPr lang="en-GB" dirty="0"/>
              <a:t>Matrix</a:t>
            </a:r>
          </a:p>
        </p:txBody>
      </p:sp>
      <p:pic>
        <p:nvPicPr>
          <p:cNvPr id="6" name="Picture 5">
            <a:extLst>
              <a:ext uri="{FF2B5EF4-FFF2-40B4-BE49-F238E27FC236}">
                <a16:creationId xmlns:a16="http://schemas.microsoft.com/office/drawing/2014/main" id="{1C3ACF3E-637D-4B7A-B164-93BCBEE6A215}"/>
              </a:ext>
            </a:extLst>
          </p:cNvPr>
          <p:cNvPicPr>
            <a:picLocks noChangeAspect="1"/>
          </p:cNvPicPr>
          <p:nvPr/>
        </p:nvPicPr>
        <p:blipFill>
          <a:blip r:embed="rId2"/>
          <a:stretch>
            <a:fillRect/>
          </a:stretch>
        </p:blipFill>
        <p:spPr>
          <a:xfrm>
            <a:off x="2495600" y="1517936"/>
            <a:ext cx="5413518" cy="2755342"/>
          </a:xfrm>
          <a:prstGeom prst="rect">
            <a:avLst/>
          </a:prstGeom>
        </p:spPr>
      </p:pic>
      <p:sp>
        <p:nvSpPr>
          <p:cNvPr id="8" name="TextBox 7">
            <a:extLst>
              <a:ext uri="{FF2B5EF4-FFF2-40B4-BE49-F238E27FC236}">
                <a16:creationId xmlns:a16="http://schemas.microsoft.com/office/drawing/2014/main" id="{249E09BB-BADC-4198-B1BC-063B9F9F9001}"/>
              </a:ext>
            </a:extLst>
          </p:cNvPr>
          <p:cNvSpPr txBox="1"/>
          <p:nvPr/>
        </p:nvSpPr>
        <p:spPr>
          <a:xfrm>
            <a:off x="495775" y="1027185"/>
            <a:ext cx="8120506" cy="369332"/>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Arrays</a:t>
            </a:r>
            <a:r>
              <a:rPr lang="es-ES" sz="1800" kern="800" spc="-13" dirty="0">
                <a:solidFill>
                  <a:srgbClr val="0093D0"/>
                </a:solidFill>
                <a:latin typeface="Arial" panose="020B0604020202020204" pitchFamily="34" charset="0"/>
                <a:cs typeface="Arial" panose="020B0604020202020204" pitchFamily="34" charset="0"/>
              </a:rPr>
              <a:t> can </a:t>
            </a:r>
            <a:r>
              <a:rPr lang="es-ES" sz="1800" kern="800" spc="-13">
                <a:solidFill>
                  <a:srgbClr val="0093D0"/>
                </a:solidFill>
                <a:latin typeface="Arial" panose="020B0604020202020204" pitchFamily="34" charset="0"/>
                <a:cs typeface="Arial" panose="020B0604020202020204" pitchFamily="34" charset="0"/>
              </a:rPr>
              <a:t>be defined with</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2 dimensions</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in this</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case will have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2 subindex.</a:t>
            </a:r>
            <a:endParaRPr lang="es-ES" sz="1800" kern="800" spc="-13" dirty="0">
              <a:solidFill>
                <a:srgbClr val="0093D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8D89EA7-2085-43D4-A037-44139741A8B7}"/>
              </a:ext>
            </a:extLst>
          </p:cNvPr>
          <p:cNvSpPr txBox="1"/>
          <p:nvPr/>
        </p:nvSpPr>
        <p:spPr>
          <a:xfrm>
            <a:off x="495775" y="4736398"/>
            <a:ext cx="8901178" cy="1154162"/>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To access one of its elements:</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Read	value_read = </a:t>
            </a:r>
            <a:r>
              <a:rPr lang="es-ES" sz="1800" kern="800" spc="-13">
                <a:solidFill>
                  <a:srgbClr val="000000"/>
                </a:solidFill>
                <a:latin typeface="Arial" panose="020B0604020202020204" pitchFamily="34" charset="0"/>
                <a:cs typeface="Arial" panose="020B0604020202020204" pitchFamily="34" charset="0"/>
              </a:rPr>
              <a:t>array_name [index_1] [index_2];</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Write	</a:t>
            </a:r>
            <a:r>
              <a:rPr lang="es-ES" sz="1800" kern="800" spc="-13">
                <a:solidFill>
                  <a:srgbClr val="000000"/>
                </a:solidFill>
                <a:latin typeface="Arial" panose="020B0604020202020204" pitchFamily="34" charset="0"/>
                <a:cs typeface="Arial" panose="020B0604020202020204" pitchFamily="34" charset="0"/>
              </a:rPr>
              <a:t>array_name [index_1] [index_2] = value_write;</a:t>
            </a:r>
          </a:p>
        </p:txBody>
      </p:sp>
    </p:spTree>
    <p:extLst>
      <p:ext uri="{BB962C8B-B14F-4D97-AF65-F5344CB8AC3E}">
        <p14:creationId xmlns:p14="http://schemas.microsoft.com/office/powerpoint/2010/main" val="397017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812C3-DA0F-4125-AA7A-86FAB536C82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471333D-3CB7-4818-A12F-AB2D031DFC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DF26EB0-310C-4861-A2A1-41E1250CD178}"/>
              </a:ext>
            </a:extLst>
          </p:cNvPr>
          <p:cNvSpPr>
            <a:spLocks noGrp="1"/>
          </p:cNvSpPr>
          <p:nvPr>
            <p:ph type="sldNum" sz="quarter" idx="21"/>
          </p:nvPr>
        </p:nvSpPr>
        <p:spPr/>
        <p:txBody>
          <a:bodyPr/>
          <a:lstStyle/>
          <a:p>
            <a:fld id="{0D46BA1D-85D8-4A66-B78C-46ED6382B9BC}" type="slidenum">
              <a:rPr lang="en-US" noProof="0" smtClean="0"/>
              <a:pPr/>
              <a:t>21</a:t>
            </a:fld>
            <a:endParaRPr lang="en-US" noProof="0" dirty="0"/>
          </a:p>
        </p:txBody>
      </p:sp>
      <p:sp>
        <p:nvSpPr>
          <p:cNvPr id="5" name="Title 4">
            <a:extLst>
              <a:ext uri="{FF2B5EF4-FFF2-40B4-BE49-F238E27FC236}">
                <a16:creationId xmlns:a16="http://schemas.microsoft.com/office/drawing/2014/main" id="{D2AD8345-2EB3-4B48-824D-787337D8AFA7}"/>
              </a:ext>
            </a:extLst>
          </p:cNvPr>
          <p:cNvSpPr>
            <a:spLocks noGrp="1"/>
          </p:cNvSpPr>
          <p:nvPr>
            <p:ph type="title"/>
          </p:nvPr>
        </p:nvSpPr>
        <p:spPr/>
        <p:txBody>
          <a:bodyPr/>
          <a:lstStyle/>
          <a:p>
            <a:r>
              <a:rPr lang="en-GB" dirty="0"/>
              <a:t>Structs</a:t>
            </a:r>
          </a:p>
        </p:txBody>
      </p:sp>
      <p:sp>
        <p:nvSpPr>
          <p:cNvPr id="7" name="TextBox 6">
            <a:extLst>
              <a:ext uri="{FF2B5EF4-FFF2-40B4-BE49-F238E27FC236}">
                <a16:creationId xmlns:a16="http://schemas.microsoft.com/office/drawing/2014/main" id="{883B61DC-8FD7-4005-8A8C-5ABDD1FF014C}"/>
              </a:ext>
            </a:extLst>
          </p:cNvPr>
          <p:cNvSpPr txBox="1"/>
          <p:nvPr/>
        </p:nvSpPr>
        <p:spPr>
          <a:xfrm>
            <a:off x="507935" y="825399"/>
            <a:ext cx="10946907" cy="547072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Diferent datatype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variables grouped inside.</a:t>
            </a:r>
            <a:endParaRPr lang="es-ES" sz="1800" kern="800" spc="-13" dirty="0">
              <a:solidFill>
                <a:srgbClr val="000000"/>
              </a:solidFill>
              <a:latin typeface="Arial" panose="020B0604020202020204" pitchFamily="34" charset="0"/>
              <a:cs typeface="Arial" panose="020B0604020202020204" pitchFamily="34" charset="0"/>
            </a:endParaRP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Refenced by</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 name</a:t>
            </a:r>
            <a:r>
              <a:rPr lang="es-ES" sz="1800" kern="800" spc="-13" dirty="0">
                <a:solidFill>
                  <a:srgbClr val="000000"/>
                </a:solidFill>
                <a:latin typeface="Arial" panose="020B0604020202020204" pitchFamily="34" charset="0"/>
                <a:cs typeface="Arial" panose="020B0604020202020204" pitchFamily="34" charset="0"/>
              </a:rPr>
              <a:t>.</a:t>
            </a: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Elements from inside the struct</a:t>
            </a:r>
            <a:r>
              <a:rPr lang="es-ES" sz="1800" kern="800" spc="-13" dirty="0">
                <a:solidFill>
                  <a:srgbClr val="000000"/>
                </a:solidFill>
                <a:latin typeface="Arial" panose="020B0604020202020204" pitchFamily="34" charset="0"/>
                <a:cs typeface="Arial" panose="020B0604020202020204" pitchFamily="34" charset="0"/>
              </a:rPr>
              <a:t> can </a:t>
            </a:r>
            <a:r>
              <a:rPr lang="es-ES" sz="1800" kern="800" spc="-13">
                <a:solidFill>
                  <a:srgbClr val="000000"/>
                </a:solidFill>
                <a:latin typeface="Arial" panose="020B0604020202020204" pitchFamily="34" charset="0"/>
                <a:cs typeface="Arial" panose="020B0604020202020204" pitchFamily="34" charset="0"/>
              </a:rPr>
              <a:t>be accesed using '.element' or '-&gt;element' depending the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case.</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Declared using the reserved word "struct"</a:t>
            </a:r>
            <a:endParaRPr lang="es-ES" sz="1800" kern="800" spc="-13" dirty="0">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struct </a:t>
            </a:r>
            <a:r>
              <a:rPr lang="es-ES" sz="1800" kern="800" spc="-13" dirty="0" err="1">
                <a:solidFill>
                  <a:srgbClr val="000000"/>
                </a:solidFill>
                <a:latin typeface="Arial" panose="020B0604020202020204" pitchFamily="34" charset="0"/>
                <a:cs typeface="Arial" panose="020B0604020202020204" pitchFamily="34" charset="0"/>
              </a:rPr>
              <a:t>struct</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name {</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type</a:t>
            </a:r>
            <a:r>
              <a:rPr lang="es-ES" sz="1800" kern="800" spc="-13" dirty="0">
                <a:solidFill>
                  <a:srgbClr val="000000"/>
                </a:solidFill>
                <a:latin typeface="Arial" panose="020B0604020202020204" pitchFamily="34" charset="0"/>
                <a:cs typeface="Arial" panose="020B0604020202020204" pitchFamily="34" charset="0"/>
              </a:rPr>
              <a:t> element_</a:t>
            </a:r>
            <a:r>
              <a:rPr lang="es-ES" sz="1800" kern="800" spc="-13">
                <a:solidFill>
                  <a:srgbClr val="000000"/>
                </a:solidFill>
                <a:latin typeface="Arial" panose="020B0604020202020204" pitchFamily="34" charset="0"/>
                <a:cs typeface="Arial" panose="020B0604020202020204" pitchFamily="34" charset="0"/>
              </a:rPr>
              <a:t>1;</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 .</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type </a:t>
            </a:r>
            <a:r>
              <a:rPr lang="es-ES" sz="1800" kern="800" spc="-13" dirty="0" err="1">
                <a:solidFill>
                  <a:srgbClr val="000000"/>
                </a:solidFill>
                <a:latin typeface="Arial" panose="020B0604020202020204" pitchFamily="34" charset="0"/>
                <a:cs typeface="Arial" panose="020B0604020202020204" pitchFamily="34" charset="0"/>
              </a:rPr>
              <a:t>element</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N;</a:t>
            </a:r>
            <a:endParaRPr lang="es-ES" sz="1800" kern="800" spc="-13" dirty="0">
              <a:solidFill>
                <a:srgbClr val="000000"/>
              </a:solidFill>
              <a:latin typeface="Arial" panose="020B0604020202020204" pitchFamily="34" charset="0"/>
              <a:cs typeface="Arial" panose="020B0604020202020204" pitchFamily="34" charset="0"/>
            </a:endParaRPr>
          </a:p>
          <a:p>
            <a:pPr marL="609585" lvl="2">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and initialization of a variable of type struct</a:t>
            </a:r>
            <a:endParaRPr lang="es-ES" sz="1800" kern="800" spc="-13">
              <a:solidFill>
                <a:srgbClr val="0093D0"/>
              </a:solidFill>
              <a:latin typeface="Arial" panose="020B0604020202020204" pitchFamily="34" charset="0"/>
              <a:cs typeface="Arial" panose="020B0604020202020204" pitchFamily="34" charset="0"/>
            </a:endParaRPr>
          </a:p>
          <a:p>
            <a:pPr marL="609585" lvl="2">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struct struct_name var_name = {val_1, …, val_n};</a:t>
            </a:r>
            <a:endParaRPr lang="en-GB" sz="1800" kern="800" spc="-13">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Access elements of the structure</a:t>
            </a:r>
          </a:p>
          <a:p>
            <a:pPr lvl="1">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var_name.element_n = new_value;</a:t>
            </a:r>
          </a:p>
        </p:txBody>
      </p:sp>
    </p:spTree>
    <p:extLst>
      <p:ext uri="{BB962C8B-B14F-4D97-AF65-F5344CB8AC3E}">
        <p14:creationId xmlns:p14="http://schemas.microsoft.com/office/powerpoint/2010/main" val="231665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29468-C205-4F36-9046-D4A0FE1A9A4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8CB1F41-4EB3-4CF2-A6D0-6FC8DC80E146}"/>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F68D833-D76D-40B7-B7F8-796D90D7EE2B}"/>
              </a:ext>
            </a:extLst>
          </p:cNvPr>
          <p:cNvSpPr>
            <a:spLocks noGrp="1"/>
          </p:cNvSpPr>
          <p:nvPr>
            <p:ph type="sldNum" sz="quarter" idx="21"/>
          </p:nvPr>
        </p:nvSpPr>
        <p:spPr/>
        <p:txBody>
          <a:bodyPr/>
          <a:lstStyle/>
          <a:p>
            <a:fld id="{0D46BA1D-85D8-4A66-B78C-46ED6382B9BC}" type="slidenum">
              <a:rPr lang="en-US" noProof="0" smtClean="0"/>
              <a:pPr/>
              <a:t>22</a:t>
            </a:fld>
            <a:endParaRPr lang="en-US" noProof="0" dirty="0"/>
          </a:p>
        </p:txBody>
      </p:sp>
      <p:sp>
        <p:nvSpPr>
          <p:cNvPr id="5" name="Title 4">
            <a:extLst>
              <a:ext uri="{FF2B5EF4-FFF2-40B4-BE49-F238E27FC236}">
                <a16:creationId xmlns:a16="http://schemas.microsoft.com/office/drawing/2014/main" id="{A024F8EF-BF1F-44C7-8535-52A1D241B629}"/>
              </a:ext>
            </a:extLst>
          </p:cNvPr>
          <p:cNvSpPr>
            <a:spLocks noGrp="1"/>
          </p:cNvSpPr>
          <p:nvPr>
            <p:ph type="title"/>
          </p:nvPr>
        </p:nvSpPr>
        <p:spPr/>
        <p:txBody>
          <a:bodyPr/>
          <a:lstStyle/>
          <a:p>
            <a:r>
              <a:rPr lang="en-GB" dirty="0"/>
              <a:t>Unions</a:t>
            </a:r>
          </a:p>
        </p:txBody>
      </p:sp>
      <p:pic>
        <p:nvPicPr>
          <p:cNvPr id="7" name="Picture 6">
            <a:extLst>
              <a:ext uri="{FF2B5EF4-FFF2-40B4-BE49-F238E27FC236}">
                <a16:creationId xmlns:a16="http://schemas.microsoft.com/office/drawing/2014/main" id="{A4629E5C-E51C-4773-86AA-8DD3F5F433DE}"/>
              </a:ext>
            </a:extLst>
          </p:cNvPr>
          <p:cNvPicPr>
            <a:picLocks noChangeAspect="1"/>
          </p:cNvPicPr>
          <p:nvPr/>
        </p:nvPicPr>
        <p:blipFill>
          <a:blip r:embed="rId2"/>
          <a:stretch>
            <a:fillRect/>
          </a:stretch>
        </p:blipFill>
        <p:spPr>
          <a:xfrm>
            <a:off x="6456040" y="1052736"/>
            <a:ext cx="5301971" cy="3842712"/>
          </a:xfrm>
          <a:prstGeom prst="rect">
            <a:avLst/>
          </a:prstGeom>
        </p:spPr>
      </p:pic>
      <p:sp>
        <p:nvSpPr>
          <p:cNvPr id="11" name="TextBox 10">
            <a:extLst>
              <a:ext uri="{FF2B5EF4-FFF2-40B4-BE49-F238E27FC236}">
                <a16:creationId xmlns:a16="http://schemas.microsoft.com/office/drawing/2014/main" id="{09C5FE2B-BAF5-4B72-B888-A1B4B10B285F}"/>
              </a:ext>
            </a:extLst>
          </p:cNvPr>
          <p:cNvSpPr txBox="1"/>
          <p:nvPr/>
        </p:nvSpPr>
        <p:spPr>
          <a:xfrm>
            <a:off x="549677" y="908720"/>
            <a:ext cx="5588065" cy="3070071"/>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Special </a:t>
            </a:r>
            <a:r>
              <a:rPr lang="en-GB" sz="1800" kern="800" spc="-13" dirty="0">
                <a:solidFill>
                  <a:srgbClr val="000000"/>
                </a:solidFill>
                <a:latin typeface="Arial" panose="020B0604020202020204" pitchFamily="34" charset="0"/>
                <a:cs typeface="Arial" panose="020B0604020202020204" pitchFamily="34" charset="0"/>
              </a:rPr>
              <a:t>datatype.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Allows to allocate different types in the same memory space.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Variables inside the union can be accessed using the same notation used </a:t>
            </a:r>
            <a:r>
              <a:rPr lang="en-GB" sz="1800" kern="800" spc="-13">
                <a:solidFill>
                  <a:srgbClr val="000000"/>
                </a:solidFill>
                <a:latin typeface="Arial" panose="020B0604020202020204" pitchFamily="34" charset="0"/>
                <a:cs typeface="Arial" panose="020B0604020202020204" pitchFamily="34" charset="0"/>
              </a:rPr>
              <a:t>in strutctures:</a:t>
            </a:r>
          </a:p>
          <a:p>
            <a:pPr lvl="1">
              <a:spcBef>
                <a:spcPts val="300"/>
              </a:spcBef>
              <a:spcAft>
                <a:spcPts val="600"/>
              </a:spcAft>
              <a:buClr>
                <a:srgbClr val="0093D0"/>
              </a:buClr>
            </a:pPr>
            <a:r>
              <a:rPr lang="en-GB" sz="1800" b="1" kern="800" spc="-13">
                <a:solidFill>
                  <a:srgbClr val="000000"/>
                </a:solidFill>
                <a:latin typeface="Arial" panose="020B0604020202020204" pitchFamily="34" charset="0"/>
                <a:cs typeface="Arial" panose="020B0604020202020204" pitchFamily="34" charset="0"/>
              </a:rPr>
              <a:t>union_name.element_name</a:t>
            </a:r>
            <a:endParaRPr lang="en-GB" sz="1800" b="1"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Very used in embedded to have direct access to different bytes from a word.</a:t>
            </a:r>
          </a:p>
        </p:txBody>
      </p:sp>
    </p:spTree>
    <p:extLst>
      <p:ext uri="{BB962C8B-B14F-4D97-AF65-F5344CB8AC3E}">
        <p14:creationId xmlns:p14="http://schemas.microsoft.com/office/powerpoint/2010/main" val="4203530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2A0A-FBE0-41D3-96DD-C019DD55F6A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1CBD34B0-6ED6-457D-965D-E6EDD6300F9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943454C-644F-4094-BAB6-F9F5D2D27E65}"/>
              </a:ext>
            </a:extLst>
          </p:cNvPr>
          <p:cNvSpPr>
            <a:spLocks noGrp="1"/>
          </p:cNvSpPr>
          <p:nvPr>
            <p:ph type="sldNum" sz="quarter" idx="21"/>
          </p:nvPr>
        </p:nvSpPr>
        <p:spPr/>
        <p:txBody>
          <a:bodyPr/>
          <a:lstStyle/>
          <a:p>
            <a:fld id="{0D46BA1D-85D8-4A66-B78C-46ED6382B9BC}" type="slidenum">
              <a:rPr lang="en-US" noProof="0" smtClean="0"/>
              <a:pPr/>
              <a:t>23</a:t>
            </a:fld>
            <a:endParaRPr lang="en-US" noProof="0" dirty="0"/>
          </a:p>
        </p:txBody>
      </p:sp>
      <p:sp>
        <p:nvSpPr>
          <p:cNvPr id="5" name="Title 4">
            <a:extLst>
              <a:ext uri="{FF2B5EF4-FFF2-40B4-BE49-F238E27FC236}">
                <a16:creationId xmlns:a16="http://schemas.microsoft.com/office/drawing/2014/main" id="{39BD0522-7CBB-4C8A-8F56-9276CD88B8B6}"/>
              </a:ext>
            </a:extLst>
          </p:cNvPr>
          <p:cNvSpPr>
            <a:spLocks noGrp="1"/>
          </p:cNvSpPr>
          <p:nvPr>
            <p:ph type="title"/>
          </p:nvPr>
        </p:nvSpPr>
        <p:spPr/>
        <p:txBody>
          <a:bodyPr/>
          <a:lstStyle/>
          <a:p>
            <a:r>
              <a:rPr lang="en-GB" dirty="0"/>
              <a:t>Bitfield</a:t>
            </a:r>
          </a:p>
        </p:txBody>
      </p:sp>
      <p:sp>
        <p:nvSpPr>
          <p:cNvPr id="6" name="TextBox 5">
            <a:extLst>
              <a:ext uri="{FF2B5EF4-FFF2-40B4-BE49-F238E27FC236}">
                <a16:creationId xmlns:a16="http://schemas.microsoft.com/office/drawing/2014/main" id="{CC458D0E-381F-459C-A03E-D2A3E7526148}"/>
              </a:ext>
            </a:extLst>
          </p:cNvPr>
          <p:cNvSpPr txBox="1"/>
          <p:nvPr/>
        </p:nvSpPr>
        <p:spPr>
          <a:xfrm>
            <a:off x="507934" y="1011441"/>
            <a:ext cx="5255177" cy="259301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Usage</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Natural way to operate with bits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Efficient RAM </a:t>
            </a:r>
            <a:r>
              <a:rPr lang="en-GB" sz="1800" kern="800" spc="-13" dirty="0">
                <a:solidFill>
                  <a:srgbClr val="000000"/>
                </a:solidFill>
                <a:latin typeface="Arial" panose="020B0604020202020204" pitchFamily="34" charset="0"/>
                <a:cs typeface="Arial" panose="020B0604020202020204" pitchFamily="34" charset="0"/>
              </a:rPr>
              <a:t>utilization</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Help to make code clear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Improve speed when operate with bits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Easy </a:t>
            </a:r>
            <a:r>
              <a:rPr lang="en-GB" sz="1800" kern="800" spc="-13" dirty="0">
                <a:solidFill>
                  <a:srgbClr val="000000"/>
                </a:solidFill>
                <a:latin typeface="Arial" panose="020B0604020202020204" pitchFamily="34" charset="0"/>
                <a:cs typeface="Arial" panose="020B0604020202020204" pitchFamily="34" charset="0"/>
              </a:rPr>
              <a:t>way to manipulate </a:t>
            </a:r>
            <a:r>
              <a:rPr lang="en-GB" sz="1800" kern="800" spc="-13" err="1">
                <a:solidFill>
                  <a:srgbClr val="000000"/>
                </a:solidFill>
                <a:latin typeface="Arial" panose="020B0604020202020204" pitchFamily="34" charset="0"/>
                <a:cs typeface="Arial" panose="020B0604020202020204" pitchFamily="34" charset="0"/>
              </a:rPr>
              <a:t>uControlers</a:t>
            </a:r>
            <a:r>
              <a:rPr lang="en-GB" sz="1800" kern="800" spc="-13">
                <a:solidFill>
                  <a:srgbClr val="000000"/>
                </a:solidFill>
                <a:latin typeface="Arial" panose="020B0604020202020204" pitchFamily="34" charset="0"/>
                <a:cs typeface="Arial" panose="020B0604020202020204" pitchFamily="34" charset="0"/>
              </a:rPr>
              <a:t> registers</a:t>
            </a:r>
            <a:endParaRPr lang="en-GB" sz="1800" dirty="0"/>
          </a:p>
          <a:p>
            <a:endParaRPr lang="en-GB" sz="1800" dirty="0"/>
          </a:p>
        </p:txBody>
      </p:sp>
      <p:pic>
        <p:nvPicPr>
          <p:cNvPr id="8" name="Picture 7">
            <a:extLst>
              <a:ext uri="{FF2B5EF4-FFF2-40B4-BE49-F238E27FC236}">
                <a16:creationId xmlns:a16="http://schemas.microsoft.com/office/drawing/2014/main" id="{AF097112-00C9-430C-8994-19541B07ED2D}"/>
              </a:ext>
            </a:extLst>
          </p:cNvPr>
          <p:cNvPicPr>
            <a:picLocks noChangeAspect="1"/>
          </p:cNvPicPr>
          <p:nvPr/>
        </p:nvPicPr>
        <p:blipFill>
          <a:blip r:embed="rId2"/>
          <a:stretch>
            <a:fillRect/>
          </a:stretch>
        </p:blipFill>
        <p:spPr>
          <a:xfrm>
            <a:off x="5763111" y="1011441"/>
            <a:ext cx="6006379" cy="4361775"/>
          </a:xfrm>
          <a:prstGeom prst="rect">
            <a:avLst/>
          </a:prstGeom>
        </p:spPr>
      </p:pic>
    </p:spTree>
    <p:extLst>
      <p:ext uri="{BB962C8B-B14F-4D97-AF65-F5344CB8AC3E}">
        <p14:creationId xmlns:p14="http://schemas.microsoft.com/office/powerpoint/2010/main" val="50322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AC8DD-C3DA-4120-8BCA-5A453CAB4511}"/>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FB6CA24-5C34-4DAD-9535-5873E0EAC4F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ACEEB87-5E32-4F57-880A-EE67B8F454CA}"/>
              </a:ext>
            </a:extLst>
          </p:cNvPr>
          <p:cNvSpPr>
            <a:spLocks noGrp="1"/>
          </p:cNvSpPr>
          <p:nvPr>
            <p:ph type="sldNum" sz="quarter" idx="21"/>
          </p:nvPr>
        </p:nvSpPr>
        <p:spPr/>
        <p:txBody>
          <a:bodyPr/>
          <a:lstStyle/>
          <a:p>
            <a:fld id="{0D46BA1D-85D8-4A66-B78C-46ED6382B9BC}" type="slidenum">
              <a:rPr lang="en-US" noProof="0" smtClean="0"/>
              <a:pPr/>
              <a:t>24</a:t>
            </a:fld>
            <a:endParaRPr lang="en-US" noProof="0" dirty="0"/>
          </a:p>
        </p:txBody>
      </p:sp>
      <p:sp>
        <p:nvSpPr>
          <p:cNvPr id="5" name="Title 4">
            <a:extLst>
              <a:ext uri="{FF2B5EF4-FFF2-40B4-BE49-F238E27FC236}">
                <a16:creationId xmlns:a16="http://schemas.microsoft.com/office/drawing/2014/main" id="{7AB33629-AC60-4FF2-8544-FF66A12B975E}"/>
              </a:ext>
            </a:extLst>
          </p:cNvPr>
          <p:cNvSpPr>
            <a:spLocks noGrp="1"/>
          </p:cNvSpPr>
          <p:nvPr>
            <p:ph type="title"/>
          </p:nvPr>
        </p:nvSpPr>
        <p:spPr/>
        <p:txBody>
          <a:bodyPr/>
          <a:lstStyle/>
          <a:p>
            <a:r>
              <a:rPr lang="en-GB" dirty="0"/>
              <a:t>Enumeration</a:t>
            </a:r>
          </a:p>
        </p:txBody>
      </p:sp>
      <p:sp>
        <p:nvSpPr>
          <p:cNvPr id="6" name="TextBox 5">
            <a:extLst>
              <a:ext uri="{FF2B5EF4-FFF2-40B4-BE49-F238E27FC236}">
                <a16:creationId xmlns:a16="http://schemas.microsoft.com/office/drawing/2014/main" id="{04F3BCC8-8547-4619-8436-55DFD585E4FB}"/>
              </a:ext>
            </a:extLst>
          </p:cNvPr>
          <p:cNvSpPr txBox="1"/>
          <p:nvPr/>
        </p:nvSpPr>
        <p:spPr>
          <a:xfrm>
            <a:off x="407368" y="810185"/>
            <a:ext cx="11268694" cy="5078313"/>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Assign successive integers constant numbers to different tags.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Numbers </a:t>
            </a:r>
            <a:r>
              <a:rPr lang="en-GB" sz="1800" kern="800" spc="-13" dirty="0">
                <a:solidFill>
                  <a:srgbClr val="000000"/>
                </a:solidFill>
                <a:latin typeface="Arial" panose="020B0604020202020204" pitchFamily="34" charset="0"/>
                <a:cs typeface="Arial" panose="020B0604020202020204" pitchFamily="34" charset="0"/>
              </a:rPr>
              <a:t>assigned to each tag can </a:t>
            </a:r>
            <a:r>
              <a:rPr lang="en-GB" sz="1800" kern="800" spc="-13">
                <a:solidFill>
                  <a:srgbClr val="000000"/>
                </a:solidFill>
                <a:latin typeface="Arial" panose="020B0604020202020204" pitchFamily="34" charset="0"/>
                <a:cs typeface="Arial" panose="020B0604020202020204" pitchFamily="34" charset="0"/>
              </a:rPr>
              <a:t>be "hard coded“.</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Used to have better visibility inside the </a:t>
            </a:r>
            <a:r>
              <a:rPr lang="en-GB" sz="1800" kern="800" spc="-13">
                <a:solidFill>
                  <a:srgbClr val="000000"/>
                </a:solidFill>
                <a:latin typeface="Arial" panose="020B0604020202020204" pitchFamily="34" charset="0"/>
                <a:cs typeface="Arial" panose="020B0604020202020204" pitchFamily="34" charset="0"/>
              </a:rPr>
              <a:t>code.</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of the enumeration</a:t>
            </a:r>
            <a:endParaRPr lang="en-GB" sz="1800" kern="800" spc="-13" dirty="0">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enum </a:t>
            </a:r>
            <a:r>
              <a:rPr lang="en-GB" sz="1800" kern="800" spc="-13" dirty="0">
                <a:solidFill>
                  <a:srgbClr val="000000"/>
                </a:solidFill>
                <a:latin typeface="Arial" panose="020B0604020202020204" pitchFamily="34" charset="0"/>
                <a:cs typeface="Arial" panose="020B0604020202020204" pitchFamily="34" charset="0"/>
              </a:rPr>
              <a:t>days {MONDAY, TUESDAY, WEDNESDAY, THURSDAY, FRIDAY, SATURDAY</a:t>
            </a:r>
            <a:r>
              <a:rPr lang="en-GB" sz="1800" kern="800" spc="-13">
                <a:solidFill>
                  <a:srgbClr val="000000"/>
                </a:solidFill>
                <a:latin typeface="Arial" panose="020B0604020202020204" pitchFamily="34" charset="0"/>
                <a:cs typeface="Arial" panose="020B0604020202020204" pitchFamily="34" charset="0"/>
              </a:rPr>
              <a:t>, SUNDAY};</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of a Variable of type enumeration</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enum days variable_name;</a:t>
            </a:r>
            <a:endParaRPr lang="en-GB"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Assign a value</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variable_name = WEDNESDAY;</a:t>
            </a:r>
          </a:p>
        </p:txBody>
      </p:sp>
    </p:spTree>
    <p:extLst>
      <p:ext uri="{BB962C8B-B14F-4D97-AF65-F5344CB8AC3E}">
        <p14:creationId xmlns:p14="http://schemas.microsoft.com/office/powerpoint/2010/main" val="266744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Pointers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03</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25</a:t>
            </a:fld>
            <a:endParaRPr lang="en-US" noProof="0" dirty="0"/>
          </a:p>
        </p:txBody>
      </p:sp>
    </p:spTree>
    <p:extLst>
      <p:ext uri="{BB962C8B-B14F-4D97-AF65-F5344CB8AC3E}">
        <p14:creationId xmlns:p14="http://schemas.microsoft.com/office/powerpoint/2010/main" val="221918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26</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24237" y="908720"/>
            <a:ext cx="10908653" cy="410112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Are </a:t>
            </a:r>
            <a:r>
              <a:rPr lang="en-GB" sz="1800" kern="800" spc="-13" dirty="0">
                <a:solidFill>
                  <a:srgbClr val="000000"/>
                </a:solidFill>
                <a:latin typeface="Arial" panose="020B0604020202020204" pitchFamily="34" charset="0"/>
                <a:cs typeface="Arial" panose="020B0604020202020204" pitchFamily="34" charset="0"/>
              </a:rPr>
              <a:t>variables that references to memory </a:t>
            </a:r>
            <a:r>
              <a:rPr lang="en-GB" sz="1800" kern="800" spc="-13" dirty="0" err="1">
                <a:solidFill>
                  <a:srgbClr val="000000"/>
                </a:solidFill>
                <a:latin typeface="Arial" panose="020B0604020202020204" pitchFamily="34" charset="0"/>
                <a:cs typeface="Arial" panose="020B0604020202020204" pitchFamily="34" charset="0"/>
              </a:rPr>
              <a:t>addreses</a:t>
            </a:r>
            <a:r>
              <a:rPr lang="en-GB" sz="1800" kern="800" spc="-13" dirty="0">
                <a:solidFill>
                  <a:srgbClr val="000000"/>
                </a:solidFill>
                <a:latin typeface="Arial" panose="020B0604020202020204" pitchFamily="34" charset="0"/>
                <a:cs typeface="Arial" panose="020B0604020202020204" pitchFamily="34" charset="0"/>
              </a:rPr>
              <a:t>. </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 pointer </a:t>
            </a:r>
            <a:r>
              <a:rPr lang="en-GB" sz="1800" kern="800" spc="-13">
                <a:solidFill>
                  <a:srgbClr val="000000"/>
                </a:solidFill>
                <a:latin typeface="Arial" panose="020B0604020202020204" pitchFamily="34" charset="0"/>
                <a:cs typeface="Arial" panose="020B0604020202020204" pitchFamily="34" charset="0"/>
              </a:rPr>
              <a:t>is "pointing" </a:t>
            </a:r>
            <a:r>
              <a:rPr lang="en-GB" sz="1800" kern="800" spc="-13" dirty="0">
                <a:solidFill>
                  <a:srgbClr val="000000"/>
                </a:solidFill>
                <a:latin typeface="Arial" panose="020B0604020202020204" pitchFamily="34" charset="0"/>
                <a:cs typeface="Arial" panose="020B0604020202020204" pitchFamily="34" charset="0"/>
              </a:rPr>
              <a:t>to an specific memory position.</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Unary </a:t>
            </a:r>
            <a:r>
              <a:rPr lang="en-GB" sz="1800" kern="800" spc="-13">
                <a:solidFill>
                  <a:srgbClr val="000000"/>
                </a:solidFill>
                <a:latin typeface="Arial" panose="020B0604020202020204" pitchFamily="34" charset="0"/>
                <a:cs typeface="Arial" panose="020B0604020202020204" pitchFamily="34" charset="0"/>
              </a:rPr>
              <a:t>operators:</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	Indirection</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&amp;	Reference</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a:t>
            </a:r>
            <a:r>
              <a:rPr lang="en-GB" sz="1800" b="1"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will give you the value from the memory where the pointer is pointing.</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&amp;var</a:t>
            </a:r>
            <a:r>
              <a:rPr lang="en-GB" sz="1800" kern="800" spc="-13" dirty="0">
                <a:solidFill>
                  <a:srgbClr val="000000"/>
                </a:solidFill>
                <a:latin typeface="Arial" panose="020B0604020202020204" pitchFamily="34" charset="0"/>
                <a:cs typeface="Arial" panose="020B0604020202020204" pitchFamily="34" charset="0"/>
              </a:rPr>
              <a:t> will give you the memory address where the variable is allocated.</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data</a:t>
            </a:r>
            <a:r>
              <a:rPr lang="en-GB" sz="1800" kern="800" spc="-13" dirty="0" err="1">
                <a:solidFill>
                  <a:srgbClr val="000000"/>
                </a:solidFill>
                <a:latin typeface="Arial" panose="020B0604020202020204" pitchFamily="34" charset="0"/>
                <a:cs typeface="Arial" panose="020B0604020202020204" pitchFamily="34" charset="0"/>
              </a:rPr>
              <a:t>_</a:t>
            </a:r>
            <a:r>
              <a:rPr lang="en-GB" sz="1800" kern="800" spc="-13" err="1">
                <a:solidFill>
                  <a:srgbClr val="000000"/>
                </a:solidFill>
                <a:latin typeface="Arial" panose="020B0604020202020204" pitchFamily="34" charset="0"/>
                <a:cs typeface="Arial" panose="020B0604020202020204" pitchFamily="34" charset="0"/>
              </a:rPr>
              <a:t>type</a:t>
            </a:r>
            <a:r>
              <a:rPr lang="en-GB" sz="1800" kern="800" spc="-13">
                <a:solidFill>
                  <a:srgbClr val="000000"/>
                </a:solidFill>
                <a:latin typeface="Arial" panose="020B0604020202020204" pitchFamily="34" charset="0"/>
                <a:cs typeface="Arial" panose="020B0604020202020204" pitchFamily="34" charset="0"/>
              </a:rPr>
              <a:t> * pointer</a:t>
            </a:r>
            <a:r>
              <a:rPr lang="en-GB" sz="1800" kern="800" spc="-13" dirty="0" err="1">
                <a:solidFill>
                  <a:srgbClr val="000000"/>
                </a:solidFill>
                <a:latin typeface="Arial" panose="020B0604020202020204" pitchFamily="34" charset="0"/>
                <a:cs typeface="Arial" panose="020B0604020202020204" pitchFamily="34" charset="0"/>
              </a:rPr>
              <a:t>_name</a:t>
            </a:r>
            <a:r>
              <a:rPr lang="en-GB" sz="1800" kern="800" spc="-13" dirty="0">
                <a:solidFill>
                  <a:srgbClr val="00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75798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27</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15939" y="807971"/>
            <a:ext cx="10908653" cy="27699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Example</a:t>
            </a:r>
          </a:p>
        </p:txBody>
      </p:sp>
      <p:sp>
        <p:nvSpPr>
          <p:cNvPr id="13" name="TextBox 12">
            <a:extLst>
              <a:ext uri="{FF2B5EF4-FFF2-40B4-BE49-F238E27FC236}">
                <a16:creationId xmlns:a16="http://schemas.microsoft.com/office/drawing/2014/main" id="{F1EC051C-2549-4A5B-AF19-FCD619FE2351}"/>
              </a:ext>
            </a:extLst>
          </p:cNvPr>
          <p:cNvSpPr txBox="1"/>
          <p:nvPr/>
        </p:nvSpPr>
        <p:spPr>
          <a:xfrm>
            <a:off x="470020" y="1253116"/>
            <a:ext cx="1920409" cy="3785652"/>
          </a:xfrm>
          <a:prstGeom prst="rect">
            <a:avLst/>
          </a:prstGeom>
          <a:noFill/>
        </p:spPr>
        <p:txBody>
          <a:bodyPr wrap="square">
            <a:spAutoFit/>
          </a:bodyPr>
          <a:lstStyle/>
          <a:p>
            <a:r>
              <a:rPr lang="fr-FR" sz="1600" b="0">
                <a:solidFill>
                  <a:srgbClr val="4EC9B0"/>
                </a:solidFill>
                <a:effectLst/>
                <a:latin typeface="Consolas" panose="020B0609020204030204" pitchFamily="49" charset="0"/>
              </a:rPr>
              <a:t>uint32_t</a:t>
            </a:r>
            <a:r>
              <a:rPr lang="fr-FR" sz="1600" b="0">
                <a:solidFill>
                  <a:srgbClr val="D4D4D4"/>
                </a:solidFill>
                <a:effectLst/>
                <a:latin typeface="Consolas" panose="020B0609020204030204" pitchFamily="49" charset="0"/>
              </a:rPr>
              <a:t> </a:t>
            </a:r>
            <a:r>
              <a:rPr lang="fr-FR" sz="1600" b="0">
                <a:effectLst/>
                <a:latin typeface="Consolas" panose="020B0609020204030204" pitchFamily="49" charset="0"/>
              </a:rPr>
              <a:t>x;</a:t>
            </a:r>
          </a:p>
          <a:p>
            <a:r>
              <a:rPr lang="fr-FR" sz="1600" b="0">
                <a:solidFill>
                  <a:srgbClr val="4EC9B0"/>
                </a:solidFill>
                <a:effectLst/>
                <a:latin typeface="Consolas" panose="020B0609020204030204" pitchFamily="49" charset="0"/>
              </a:rPr>
              <a:t>uint32_t</a:t>
            </a:r>
            <a:r>
              <a:rPr lang="fr-FR" sz="1600" b="0">
                <a:effectLst/>
                <a:latin typeface="Consolas" panose="020B0609020204030204" pitchFamily="49" charset="0"/>
              </a:rPr>
              <a:t> y;</a:t>
            </a:r>
          </a:p>
          <a:p>
            <a:r>
              <a:rPr lang="fr-FR" sz="1600" b="0">
                <a:solidFill>
                  <a:srgbClr val="4EC9B0"/>
                </a:solidFill>
                <a:effectLst/>
                <a:latin typeface="Consolas" panose="020B0609020204030204" pitchFamily="49" charset="0"/>
              </a:rPr>
              <a:t>uint32_t</a:t>
            </a:r>
            <a:r>
              <a:rPr lang="fr-FR" sz="1600" b="0">
                <a:solidFill>
                  <a:srgbClr val="D4D4D4"/>
                </a:solidFill>
                <a:effectLst/>
                <a:latin typeface="Consolas" panose="020B0609020204030204" pitchFamily="49" charset="0"/>
              </a:rPr>
              <a:t> </a:t>
            </a:r>
            <a:r>
              <a:rPr lang="fr-FR" sz="1600" b="0">
                <a:effectLst/>
                <a:latin typeface="Consolas" panose="020B0609020204030204" pitchFamily="49" charset="0"/>
              </a:rPr>
              <a:t>*ptr;</a:t>
            </a:r>
          </a:p>
          <a:p>
            <a:br>
              <a:rPr lang="fr-FR" sz="1600" b="0">
                <a:solidFill>
                  <a:srgbClr val="D4D4D4"/>
                </a:solidFill>
                <a:effectLst/>
                <a:latin typeface="Consolas" panose="020B0609020204030204" pitchFamily="49" charset="0"/>
              </a:rPr>
            </a:br>
            <a:r>
              <a:rPr lang="fr-FR" sz="1600" b="0">
                <a:effectLst/>
                <a:latin typeface="Consolas" panose="020B0609020204030204" pitchFamily="49" charset="0"/>
              </a:rPr>
              <a:t>x = </a:t>
            </a:r>
            <a:r>
              <a:rPr lang="fr-FR" sz="1600" b="0">
                <a:solidFill>
                  <a:srgbClr val="B5CEA8"/>
                </a:solidFill>
                <a:effectLst/>
                <a:latin typeface="Consolas" panose="020B0609020204030204" pitchFamily="49" charset="0"/>
              </a:rPr>
              <a:t>10</a:t>
            </a:r>
            <a:r>
              <a:rPr lang="fr-FR" sz="1600" b="0">
                <a:effectLst/>
                <a:latin typeface="Consolas" panose="020B0609020204030204" pitchFamily="49" charset="0"/>
              </a:rPr>
              <a:t>;</a:t>
            </a:r>
          </a:p>
          <a:p>
            <a:r>
              <a:rPr lang="fr-FR" sz="1600" b="0">
                <a:effectLst/>
                <a:latin typeface="Consolas" panose="020B0609020204030204" pitchFamily="49" charset="0"/>
              </a:rPr>
              <a:t>y = </a:t>
            </a:r>
            <a:r>
              <a:rPr lang="fr-FR" sz="1600" b="0">
                <a:solidFill>
                  <a:srgbClr val="B5CEA8"/>
                </a:solidFill>
                <a:effectLst/>
                <a:latin typeface="Consolas" panose="020B0609020204030204" pitchFamily="49" charset="0"/>
              </a:rPr>
              <a:t>20</a:t>
            </a:r>
            <a:r>
              <a:rPr lang="fr-FR" sz="1600" b="0">
                <a:effectLst/>
                <a:latin typeface="Consolas" panose="020B0609020204030204" pitchFamily="49" charset="0"/>
              </a:rPr>
              <a:t>;</a:t>
            </a:r>
          </a:p>
          <a:p>
            <a:r>
              <a:rPr lang="fr-FR" sz="1600" b="0">
                <a:effectLst/>
                <a:latin typeface="Consolas" panose="020B0609020204030204" pitchFamily="49" charset="0"/>
              </a:rPr>
              <a:t>ptr = &amp;x;</a:t>
            </a:r>
          </a:p>
          <a:p>
            <a:endParaRPr lang="fr-FR" sz="1600">
              <a:latin typeface="Consolas" panose="020B0609020204030204" pitchFamily="49" charset="0"/>
            </a:endParaRPr>
          </a:p>
          <a:p>
            <a:endParaRPr lang="fr-FR" sz="1600">
              <a:latin typeface="Consolas" panose="020B0609020204030204" pitchFamily="49" charset="0"/>
            </a:endParaRPr>
          </a:p>
          <a:p>
            <a:r>
              <a:rPr lang="fr-FR" sz="1600">
                <a:latin typeface="Consolas" panose="020B0609020204030204" pitchFamily="49" charset="0"/>
              </a:rPr>
              <a:t>…</a:t>
            </a:r>
          </a:p>
          <a:p>
            <a:endParaRPr lang="fr-FR" sz="1600">
              <a:latin typeface="Consolas" panose="020B0609020204030204" pitchFamily="49" charset="0"/>
            </a:endParaRPr>
          </a:p>
          <a:p>
            <a:endParaRPr lang="fr-FR" sz="1600">
              <a:latin typeface="Consolas" panose="020B0609020204030204" pitchFamily="49" charset="0"/>
            </a:endParaRPr>
          </a:p>
          <a:p>
            <a:r>
              <a:rPr lang="en-GB" sz="1600" b="0">
                <a:effectLst/>
                <a:latin typeface="Consolas" panose="020B0609020204030204" pitchFamily="49" charset="0"/>
              </a:rPr>
              <a:t>y = *ptr + </a:t>
            </a:r>
            <a:r>
              <a:rPr lang="en-GB" sz="1600" b="0">
                <a:solidFill>
                  <a:srgbClr val="B5CEA8"/>
                </a:solidFill>
                <a:effectLst/>
                <a:latin typeface="Consolas" panose="020B0609020204030204" pitchFamily="49" charset="0"/>
              </a:rPr>
              <a:t>100</a:t>
            </a:r>
            <a:r>
              <a:rPr lang="en-GB" sz="1600" b="0">
                <a:effectLst/>
                <a:latin typeface="Consolas" panose="020B0609020204030204" pitchFamily="49" charset="0"/>
              </a:rPr>
              <a:t>;</a:t>
            </a:r>
          </a:p>
          <a:p>
            <a:r>
              <a:rPr lang="en-GB" sz="1600" b="0">
                <a:effectLst/>
                <a:latin typeface="Consolas" panose="020B0609020204030204" pitchFamily="49" charset="0"/>
              </a:rPr>
              <a:t>*ptr = </a:t>
            </a:r>
            <a:r>
              <a:rPr lang="en-GB" sz="1600" b="0">
                <a:solidFill>
                  <a:srgbClr val="B5CEA8"/>
                </a:solidFill>
                <a:effectLst/>
                <a:latin typeface="Consolas" panose="020B0609020204030204" pitchFamily="49" charset="0"/>
              </a:rPr>
              <a:t>200</a:t>
            </a:r>
            <a:r>
              <a:rPr lang="en-GB" sz="1600" b="0">
                <a:effectLst/>
                <a:latin typeface="Consolas" panose="020B0609020204030204" pitchFamily="49" charset="0"/>
              </a:rPr>
              <a:t>;</a:t>
            </a:r>
          </a:p>
          <a:p>
            <a:r>
              <a:rPr lang="en-GB" sz="1600">
                <a:latin typeface="Consolas" panose="020B0609020204030204" pitchFamily="49" charset="0"/>
              </a:rPr>
              <a:t>ptr --;</a:t>
            </a:r>
            <a:endParaRPr lang="fr-FR" sz="1600" b="0">
              <a:effectLst/>
              <a:latin typeface="Consolas" panose="020B0609020204030204" pitchFamily="49" charset="0"/>
            </a:endParaRPr>
          </a:p>
        </p:txBody>
      </p:sp>
      <p:graphicFrame>
        <p:nvGraphicFramePr>
          <p:cNvPr id="8" name="Table 9">
            <a:extLst>
              <a:ext uri="{FF2B5EF4-FFF2-40B4-BE49-F238E27FC236}">
                <a16:creationId xmlns:a16="http://schemas.microsoft.com/office/drawing/2014/main" id="{FE170D9D-FF3B-4A1D-A439-84409C5BBC23}"/>
              </a:ext>
            </a:extLst>
          </p:cNvPr>
          <p:cNvGraphicFramePr>
            <a:graphicFrameLocks noGrp="1"/>
          </p:cNvGraphicFramePr>
          <p:nvPr>
            <p:extLst>
              <p:ext uri="{D42A27DB-BD31-4B8C-83A1-F6EECF244321}">
                <p14:modId xmlns:p14="http://schemas.microsoft.com/office/powerpoint/2010/main" val="3955642419"/>
              </p:ext>
            </p:extLst>
          </p:nvPr>
        </p:nvGraphicFramePr>
        <p:xfrm>
          <a:off x="4128008" y="1123407"/>
          <a:ext cx="3935984" cy="2225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505938037"/>
                    </a:ext>
                  </a:extLst>
                </a:gridCol>
                <a:gridCol w="1440160">
                  <a:extLst>
                    <a:ext uri="{9D8B030D-6E8A-4147-A177-3AD203B41FA5}">
                      <a16:colId xmlns:a16="http://schemas.microsoft.com/office/drawing/2014/main" val="3045678847"/>
                    </a:ext>
                  </a:extLst>
                </a:gridCol>
                <a:gridCol w="1343696">
                  <a:extLst>
                    <a:ext uri="{9D8B030D-6E8A-4147-A177-3AD203B41FA5}">
                      <a16:colId xmlns:a16="http://schemas.microsoft.com/office/drawing/2014/main" val="3159607477"/>
                    </a:ext>
                  </a:extLst>
                </a:gridCol>
              </a:tblGrid>
              <a:tr h="370840">
                <a:tc>
                  <a:txBody>
                    <a:bodyPr/>
                    <a:lstStyle/>
                    <a:p>
                      <a:pPr algn="ctr"/>
                      <a:r>
                        <a:rPr lang="es-ES" sz="1600">
                          <a:latin typeface="Consolas" panose="020B0609020204030204" pitchFamily="49" charset="0"/>
                        </a:rPr>
                        <a:t>Variable</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Address</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Data</a:t>
                      </a:r>
                      <a:endParaRPr lang="en-GB" sz="1600">
                        <a:latin typeface="Consolas" panose="020B0609020204030204" pitchFamily="49" charset="0"/>
                      </a:endParaRPr>
                    </a:p>
                  </a:txBody>
                  <a:tcPr/>
                </a:tc>
                <a:extLst>
                  <a:ext uri="{0D108BD9-81ED-4DB2-BD59-A6C34878D82A}">
                    <a16:rowId xmlns:a16="http://schemas.microsoft.com/office/drawing/2014/main" val="981979150"/>
                  </a:ext>
                </a:extLst>
              </a:tr>
              <a:tr h="370840">
                <a:tc>
                  <a:txBody>
                    <a:bodyPr/>
                    <a:lstStyle/>
                    <a:p>
                      <a:pPr algn="ctr"/>
                      <a:r>
                        <a:rPr lang="es-ES" sz="1600">
                          <a:latin typeface="Consolas" panose="020B0609020204030204" pitchFamily="49" charset="0"/>
                        </a:rPr>
                        <a:t>ptr</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0xffffcbd0</a:t>
                      </a:r>
                    </a:p>
                  </a:txBody>
                  <a:tcPr/>
                </a:tc>
                <a:tc>
                  <a:txBody>
                    <a:bodyPr/>
                    <a:lstStyle/>
                    <a:p>
                      <a:pPr marL="0" algn="ctr" defTabSz="1219170" rtl="0" eaLnBrk="1" latinLnBrk="0" hangingPunct="1"/>
                      <a:r>
                        <a:rPr lang="en-GB" sz="1600" kern="1200">
                          <a:solidFill>
                            <a:schemeClr val="dk1"/>
                          </a:solidFill>
                          <a:latin typeface="Consolas" panose="020B0609020204030204" pitchFamily="49" charset="0"/>
                          <a:ea typeface="+mn-ea"/>
                          <a:cs typeface="+mn-cs"/>
                        </a:rPr>
                        <a:t>0xffffcbdc</a:t>
                      </a:r>
                    </a:p>
                  </a:txBody>
                  <a:tcPr/>
                </a:tc>
                <a:extLst>
                  <a:ext uri="{0D108BD9-81ED-4DB2-BD59-A6C34878D82A}">
                    <a16:rowId xmlns:a16="http://schemas.microsoft.com/office/drawing/2014/main" val="394438844"/>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0xffffcbd4</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14536485"/>
                  </a:ext>
                </a:extLst>
              </a:tr>
              <a:tr h="370840">
                <a:tc>
                  <a:txBody>
                    <a:bodyPr/>
                    <a:lstStyle/>
                    <a:p>
                      <a:pPr algn="ctr"/>
                      <a:r>
                        <a:rPr lang="es-ES" sz="1600">
                          <a:latin typeface="Consolas" panose="020B0609020204030204" pitchFamily="49" charset="0"/>
                        </a:rPr>
                        <a:t>y</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0xffffcbd8</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20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085439099"/>
                  </a:ext>
                </a:extLst>
              </a:tr>
              <a:tr h="370840">
                <a:tc>
                  <a:txBody>
                    <a:bodyPr/>
                    <a:lstStyle/>
                    <a:p>
                      <a:pPr algn="ctr"/>
                      <a:r>
                        <a:rPr lang="es-ES" sz="1600">
                          <a:latin typeface="Consolas" panose="020B0609020204030204" pitchFamily="49" charset="0"/>
                        </a:rPr>
                        <a:t>x</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0xffffcbdc</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10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57177453"/>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0xffffcde0</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342715083"/>
                  </a:ext>
                </a:extLst>
              </a:tr>
            </a:tbl>
          </a:graphicData>
        </a:graphic>
      </p:graphicFrame>
      <p:cxnSp>
        <p:nvCxnSpPr>
          <p:cNvPr id="11" name="Straight Arrow Connector 10">
            <a:extLst>
              <a:ext uri="{FF2B5EF4-FFF2-40B4-BE49-F238E27FC236}">
                <a16:creationId xmlns:a16="http://schemas.microsoft.com/office/drawing/2014/main" id="{1D22CC2B-24D0-4385-B5F3-BFD098772F3E}"/>
              </a:ext>
            </a:extLst>
          </p:cNvPr>
          <p:cNvCxnSpPr>
            <a:cxnSpLocks/>
          </p:cNvCxnSpPr>
          <p:nvPr/>
        </p:nvCxnSpPr>
        <p:spPr>
          <a:xfrm flipV="1">
            <a:off x="6576280" y="1795321"/>
            <a:ext cx="760907" cy="926824"/>
          </a:xfrm>
          <a:prstGeom prst="straightConnector1">
            <a:avLst/>
          </a:prstGeom>
          <a:ln w="12700">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BB2148BB-EB91-406E-9A69-003CF36F805B}"/>
              </a:ext>
            </a:extLst>
          </p:cNvPr>
          <p:cNvCxnSpPr>
            <a:cxnSpLocks/>
          </p:cNvCxnSpPr>
          <p:nvPr/>
        </p:nvCxnSpPr>
        <p:spPr>
          <a:xfrm>
            <a:off x="7569948" y="1795321"/>
            <a:ext cx="0" cy="96732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CFC3F37-3C8F-466B-AB4B-F4A415040C20}"/>
              </a:ext>
            </a:extLst>
          </p:cNvPr>
          <p:cNvCxnSpPr>
            <a:cxnSpLocks/>
          </p:cNvCxnSpPr>
          <p:nvPr/>
        </p:nvCxnSpPr>
        <p:spPr>
          <a:xfrm flipV="1">
            <a:off x="4439893" y="1689527"/>
            <a:ext cx="0" cy="110462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B3A647D2-0991-4F7A-8E95-1FC5946F7F25}"/>
              </a:ext>
            </a:extLst>
          </p:cNvPr>
          <p:cNvSpPr txBox="1"/>
          <p:nvPr/>
        </p:nvSpPr>
        <p:spPr>
          <a:xfrm>
            <a:off x="3983992" y="2054181"/>
            <a:ext cx="576064"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&amp;x</a:t>
            </a:r>
            <a:endParaRPr lang="en-GB" sz="1600">
              <a:solidFill>
                <a:srgbClr val="FF0000"/>
              </a:solidFill>
            </a:endParaRPr>
          </a:p>
        </p:txBody>
      </p:sp>
      <p:sp>
        <p:nvSpPr>
          <p:cNvPr id="32" name="TextBox 31">
            <a:extLst>
              <a:ext uri="{FF2B5EF4-FFF2-40B4-BE49-F238E27FC236}">
                <a16:creationId xmlns:a16="http://schemas.microsoft.com/office/drawing/2014/main" id="{12B14B7D-117D-4348-AC0B-242D0DC9A444}"/>
              </a:ext>
            </a:extLst>
          </p:cNvPr>
          <p:cNvSpPr txBox="1"/>
          <p:nvPr/>
        </p:nvSpPr>
        <p:spPr>
          <a:xfrm>
            <a:off x="7464678" y="2055736"/>
            <a:ext cx="704949"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*ptr</a:t>
            </a:r>
            <a:endParaRPr lang="en-GB" sz="1600">
              <a:solidFill>
                <a:srgbClr val="FF0000"/>
              </a:solidFill>
            </a:endParaRPr>
          </a:p>
        </p:txBody>
      </p:sp>
      <p:graphicFrame>
        <p:nvGraphicFramePr>
          <p:cNvPr id="47" name="Table 9">
            <a:extLst>
              <a:ext uri="{FF2B5EF4-FFF2-40B4-BE49-F238E27FC236}">
                <a16:creationId xmlns:a16="http://schemas.microsoft.com/office/drawing/2014/main" id="{9CA9A7F6-91FC-4D2A-B949-716716489800}"/>
              </a:ext>
            </a:extLst>
          </p:cNvPr>
          <p:cNvGraphicFramePr>
            <a:graphicFrameLocks noGrp="1"/>
          </p:cNvGraphicFramePr>
          <p:nvPr>
            <p:extLst>
              <p:ext uri="{D42A27DB-BD31-4B8C-83A1-F6EECF244321}">
                <p14:modId xmlns:p14="http://schemas.microsoft.com/office/powerpoint/2010/main" val="3638385829"/>
              </p:ext>
            </p:extLst>
          </p:nvPr>
        </p:nvGraphicFramePr>
        <p:xfrm>
          <a:off x="4128008" y="3824989"/>
          <a:ext cx="3935984" cy="2225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505938037"/>
                    </a:ext>
                  </a:extLst>
                </a:gridCol>
                <a:gridCol w="1440160">
                  <a:extLst>
                    <a:ext uri="{9D8B030D-6E8A-4147-A177-3AD203B41FA5}">
                      <a16:colId xmlns:a16="http://schemas.microsoft.com/office/drawing/2014/main" val="3045678847"/>
                    </a:ext>
                  </a:extLst>
                </a:gridCol>
                <a:gridCol w="1343696">
                  <a:extLst>
                    <a:ext uri="{9D8B030D-6E8A-4147-A177-3AD203B41FA5}">
                      <a16:colId xmlns:a16="http://schemas.microsoft.com/office/drawing/2014/main" val="3159607477"/>
                    </a:ext>
                  </a:extLst>
                </a:gridCol>
              </a:tblGrid>
              <a:tr h="370840">
                <a:tc>
                  <a:txBody>
                    <a:bodyPr/>
                    <a:lstStyle/>
                    <a:p>
                      <a:pPr algn="ctr"/>
                      <a:r>
                        <a:rPr lang="es-ES" sz="1600">
                          <a:latin typeface="Consolas" panose="020B0609020204030204" pitchFamily="49" charset="0"/>
                        </a:rPr>
                        <a:t>Variable</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Address</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Data</a:t>
                      </a:r>
                      <a:endParaRPr lang="en-GB" sz="1600">
                        <a:latin typeface="Consolas" panose="020B0609020204030204" pitchFamily="49" charset="0"/>
                      </a:endParaRPr>
                    </a:p>
                  </a:txBody>
                  <a:tcPr/>
                </a:tc>
                <a:extLst>
                  <a:ext uri="{0D108BD9-81ED-4DB2-BD59-A6C34878D82A}">
                    <a16:rowId xmlns:a16="http://schemas.microsoft.com/office/drawing/2014/main" val="981979150"/>
                  </a:ext>
                </a:extLst>
              </a:tr>
              <a:tr h="370840">
                <a:tc>
                  <a:txBody>
                    <a:bodyPr/>
                    <a:lstStyle/>
                    <a:p>
                      <a:pPr algn="ctr"/>
                      <a:r>
                        <a:rPr lang="es-ES" sz="1600">
                          <a:latin typeface="Consolas" panose="020B0609020204030204" pitchFamily="49" charset="0"/>
                        </a:rPr>
                        <a:t>ptr</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0xffffcbd0</a:t>
                      </a:r>
                    </a:p>
                  </a:txBody>
                  <a:tcPr/>
                </a:tc>
                <a:tc>
                  <a:txBody>
                    <a:bodyPr/>
                    <a:lstStyle/>
                    <a:p>
                      <a:pPr marL="0" algn="ctr" defTabSz="1219170" rtl="0" eaLnBrk="1" latinLnBrk="0" hangingPunct="1"/>
                      <a:r>
                        <a:rPr lang="en-GB" sz="1600" kern="1200">
                          <a:solidFill>
                            <a:schemeClr val="dk1"/>
                          </a:solidFill>
                          <a:latin typeface="Consolas" panose="020B0609020204030204" pitchFamily="49" charset="0"/>
                          <a:ea typeface="+mn-ea"/>
                          <a:cs typeface="+mn-cs"/>
                        </a:rPr>
                        <a:t>0xffffcbd8</a:t>
                      </a:r>
                    </a:p>
                  </a:txBody>
                  <a:tcPr/>
                </a:tc>
                <a:extLst>
                  <a:ext uri="{0D108BD9-81ED-4DB2-BD59-A6C34878D82A}">
                    <a16:rowId xmlns:a16="http://schemas.microsoft.com/office/drawing/2014/main" val="394438844"/>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0xffffcbd4</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14536485"/>
                  </a:ext>
                </a:extLst>
              </a:tr>
              <a:tr h="370840">
                <a:tc>
                  <a:txBody>
                    <a:bodyPr/>
                    <a:lstStyle/>
                    <a:p>
                      <a:pPr algn="ctr"/>
                      <a:r>
                        <a:rPr lang="es-ES" sz="1600">
                          <a:latin typeface="Consolas" panose="020B0609020204030204" pitchFamily="49" charset="0"/>
                        </a:rPr>
                        <a:t>y</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0xffffcbd8</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110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085439099"/>
                  </a:ext>
                </a:extLst>
              </a:tr>
              <a:tr h="370840">
                <a:tc>
                  <a:txBody>
                    <a:bodyPr/>
                    <a:lstStyle/>
                    <a:p>
                      <a:pPr algn="ctr"/>
                      <a:r>
                        <a:rPr lang="es-ES" sz="1600">
                          <a:latin typeface="Consolas" panose="020B0609020204030204" pitchFamily="49" charset="0"/>
                        </a:rPr>
                        <a:t>x</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0xffffcbdc</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200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57177453"/>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0xffffcde0</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342715083"/>
                  </a:ext>
                </a:extLst>
              </a:tr>
            </a:tbl>
          </a:graphicData>
        </a:graphic>
      </p:graphicFrame>
      <p:cxnSp>
        <p:nvCxnSpPr>
          <p:cNvPr id="48" name="Straight Arrow Connector 47">
            <a:extLst>
              <a:ext uri="{FF2B5EF4-FFF2-40B4-BE49-F238E27FC236}">
                <a16:creationId xmlns:a16="http://schemas.microsoft.com/office/drawing/2014/main" id="{70E35B1D-5244-4E2D-BCA3-0CCD081CF447}"/>
              </a:ext>
            </a:extLst>
          </p:cNvPr>
          <p:cNvCxnSpPr>
            <a:cxnSpLocks/>
          </p:cNvCxnSpPr>
          <p:nvPr/>
        </p:nvCxnSpPr>
        <p:spPr>
          <a:xfrm flipV="1">
            <a:off x="6576280" y="4474097"/>
            <a:ext cx="757360" cy="612147"/>
          </a:xfrm>
          <a:prstGeom prst="straightConnector1">
            <a:avLst/>
          </a:prstGeom>
          <a:ln w="12700">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C47D43A4-D5EE-4963-B6AD-F5C5A4E96341}"/>
              </a:ext>
            </a:extLst>
          </p:cNvPr>
          <p:cNvCxnSpPr>
            <a:cxnSpLocks/>
          </p:cNvCxnSpPr>
          <p:nvPr/>
        </p:nvCxnSpPr>
        <p:spPr>
          <a:xfrm>
            <a:off x="7569948" y="4500444"/>
            <a:ext cx="0" cy="546587"/>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2" name="TextBox 51">
            <a:extLst>
              <a:ext uri="{FF2B5EF4-FFF2-40B4-BE49-F238E27FC236}">
                <a16:creationId xmlns:a16="http://schemas.microsoft.com/office/drawing/2014/main" id="{BB45F8C3-9396-4E0D-A18D-4081BF6A13BC}"/>
              </a:ext>
            </a:extLst>
          </p:cNvPr>
          <p:cNvSpPr txBox="1"/>
          <p:nvPr/>
        </p:nvSpPr>
        <p:spPr>
          <a:xfrm>
            <a:off x="7464678" y="4580679"/>
            <a:ext cx="704949"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*ptr</a:t>
            </a:r>
            <a:endParaRPr lang="en-GB" sz="1600">
              <a:solidFill>
                <a:srgbClr val="FF0000"/>
              </a:solidFill>
            </a:endParaRPr>
          </a:p>
        </p:txBody>
      </p:sp>
      <p:sp>
        <p:nvSpPr>
          <p:cNvPr id="54" name="Arrow: Right 53">
            <a:extLst>
              <a:ext uri="{FF2B5EF4-FFF2-40B4-BE49-F238E27FC236}">
                <a16:creationId xmlns:a16="http://schemas.microsoft.com/office/drawing/2014/main" id="{7917D5C8-0FB7-44EA-A9CF-5D7353F2FA2A}"/>
              </a:ext>
            </a:extLst>
          </p:cNvPr>
          <p:cNvSpPr/>
          <p:nvPr/>
        </p:nvSpPr>
        <p:spPr>
          <a:xfrm>
            <a:off x="2626738" y="2394290"/>
            <a:ext cx="864096" cy="602662"/>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56" name="Arrow: Right 55">
            <a:extLst>
              <a:ext uri="{FF2B5EF4-FFF2-40B4-BE49-F238E27FC236}">
                <a16:creationId xmlns:a16="http://schemas.microsoft.com/office/drawing/2014/main" id="{C098AD3A-6ACD-4DCD-B8BD-1B08F8ECE124}"/>
              </a:ext>
            </a:extLst>
          </p:cNvPr>
          <p:cNvSpPr/>
          <p:nvPr/>
        </p:nvSpPr>
        <p:spPr>
          <a:xfrm>
            <a:off x="2626738" y="4276090"/>
            <a:ext cx="864096" cy="602662"/>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457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A8A1-5FBF-4CEC-B72B-4D5013BB746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35B5685-2E7A-4341-9410-B72D7F1BD52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988A172-8B5A-48D9-9EFB-77E55AB6B8EF}"/>
              </a:ext>
            </a:extLst>
          </p:cNvPr>
          <p:cNvSpPr>
            <a:spLocks noGrp="1"/>
          </p:cNvSpPr>
          <p:nvPr>
            <p:ph type="sldNum" sz="quarter" idx="21"/>
          </p:nvPr>
        </p:nvSpPr>
        <p:spPr/>
        <p:txBody>
          <a:bodyPr/>
          <a:lstStyle/>
          <a:p>
            <a:fld id="{0D46BA1D-85D8-4A66-B78C-46ED6382B9BC}" type="slidenum">
              <a:rPr lang="en-US" noProof="0" smtClean="0"/>
              <a:pPr/>
              <a:t>28</a:t>
            </a:fld>
            <a:endParaRPr lang="en-US" noProof="0" dirty="0"/>
          </a:p>
        </p:txBody>
      </p:sp>
      <p:sp>
        <p:nvSpPr>
          <p:cNvPr id="5" name="Title 4">
            <a:extLst>
              <a:ext uri="{FF2B5EF4-FFF2-40B4-BE49-F238E27FC236}">
                <a16:creationId xmlns:a16="http://schemas.microsoft.com/office/drawing/2014/main" id="{10B40101-7551-4C08-975B-40958668D505}"/>
              </a:ext>
            </a:extLst>
          </p:cNvPr>
          <p:cNvSpPr>
            <a:spLocks noGrp="1"/>
          </p:cNvSpPr>
          <p:nvPr>
            <p:ph type="title"/>
          </p:nvPr>
        </p:nvSpPr>
        <p:spPr/>
        <p:txBody>
          <a:bodyPr/>
          <a:lstStyle/>
          <a:p>
            <a:r>
              <a:rPr lang="en-GB" dirty="0"/>
              <a:t>Pointers</a:t>
            </a:r>
          </a:p>
        </p:txBody>
      </p:sp>
      <p:pic>
        <p:nvPicPr>
          <p:cNvPr id="4098" name="Picture 2">
            <a:extLst>
              <a:ext uri="{FF2B5EF4-FFF2-40B4-BE49-F238E27FC236}">
                <a16:creationId xmlns:a16="http://schemas.microsoft.com/office/drawing/2014/main" id="{88BC8BA9-9F3A-46B6-AE3E-3E931FE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52" y="2852936"/>
            <a:ext cx="9214023" cy="24916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690C36-CE46-49F6-B5E3-6B4B4012DEA3}"/>
              </a:ext>
            </a:extLst>
          </p:cNvPr>
          <p:cNvSpPr txBox="1"/>
          <p:nvPr/>
        </p:nvSpPr>
        <p:spPr>
          <a:xfrm>
            <a:off x="549263" y="1081337"/>
            <a:ext cx="10657184" cy="106182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Notes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Always </a:t>
            </a:r>
            <a:r>
              <a:rPr lang="en-GB" sz="1800" kern="800" spc="-13" dirty="0">
                <a:solidFill>
                  <a:srgbClr val="000000"/>
                </a:solidFill>
                <a:latin typeface="Arial" panose="020B0604020202020204" pitchFamily="34" charset="0"/>
                <a:cs typeface="Arial" panose="020B0604020202020204" pitchFamily="34" charset="0"/>
              </a:rPr>
              <a:t>check that the pointer is pointing to the correct place.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Is a good practice to initialize pointers with NULL.</a:t>
            </a:r>
          </a:p>
        </p:txBody>
      </p:sp>
    </p:spTree>
    <p:extLst>
      <p:ext uri="{BB962C8B-B14F-4D97-AF65-F5344CB8AC3E}">
        <p14:creationId xmlns:p14="http://schemas.microsoft.com/office/powerpoint/2010/main" val="3390089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29</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dirty="0"/>
              <a:t>Pointers arithmetic</a:t>
            </a:r>
            <a:br>
              <a:rPr lang="en-GB" dirty="0"/>
            </a:br>
            <a:br>
              <a:rPr lang="en-GB" dirty="0"/>
            </a:br>
            <a:br>
              <a:rPr lang="en-GB" dirty="0"/>
            </a:br>
            <a:endParaRPr lang="en-GB" dirty="0"/>
          </a:p>
        </p:txBody>
      </p:sp>
      <p:sp>
        <p:nvSpPr>
          <p:cNvPr id="7" name="TextBox 6">
            <a:extLst>
              <a:ext uri="{FF2B5EF4-FFF2-40B4-BE49-F238E27FC236}">
                <a16:creationId xmlns:a16="http://schemas.microsoft.com/office/drawing/2014/main" id="{F746A689-DD3A-4492-A805-0F7E11C0EABC}"/>
              </a:ext>
            </a:extLst>
          </p:cNvPr>
          <p:cNvSpPr txBox="1"/>
          <p:nvPr/>
        </p:nvSpPr>
        <p:spPr>
          <a:xfrm>
            <a:off x="507935" y="765175"/>
            <a:ext cx="9620513" cy="3862596"/>
          </a:xfrm>
          <a:prstGeom prst="rect">
            <a:avLst/>
          </a:prstGeom>
          <a:noFill/>
        </p:spPr>
        <p:txBody>
          <a:bodyPr wrap="square">
            <a:spAutoFit/>
          </a:bodyPr>
          <a:lstStyle/>
          <a:p>
            <a:r>
              <a:rPr lang="en-GB" sz="2000" b="0">
                <a:solidFill>
                  <a:srgbClr val="4EC9B0"/>
                </a:solidFill>
                <a:effectLst/>
                <a:latin typeface="Consolas" panose="020B0609020204030204" pitchFamily="49" charset="0"/>
              </a:rPr>
              <a:t>uint8_t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100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integer array */</a:t>
            </a:r>
            <a:endParaRPr lang="en-GB" sz="2000" b="0">
              <a:solidFill>
                <a:srgbClr val="D4D4D4"/>
              </a:solidFill>
              <a:effectLst/>
              <a:latin typeface="Consolas" panose="020B0609020204030204" pitchFamily="49" charset="0"/>
            </a:endParaRPr>
          </a:p>
          <a:p>
            <a:r>
              <a:rPr lang="en-GB" sz="2000" b="0">
                <a:solidFill>
                  <a:srgbClr val="4EC9B0"/>
                </a:solidFill>
                <a:effectLst/>
                <a:latin typeface="Consolas" panose="020B0609020204030204" pitchFamily="49" charset="0"/>
              </a:rPr>
              <a:t>uint8_t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int8 pointer declaration */</a:t>
            </a:r>
            <a:endParaRPr lang="en-GB" sz="2000" b="0">
              <a:solidFill>
                <a:srgbClr val="D4D4D4"/>
              </a:solidFill>
              <a:effectLst/>
              <a:latin typeface="Consolas" panose="020B0609020204030204" pitchFamily="49" charset="0"/>
            </a:endParaRPr>
          </a:p>
          <a:p>
            <a:br>
              <a:rPr lang="en-GB" sz="2000" b="0">
                <a:solidFill>
                  <a:srgbClr val="D4D4D4"/>
                </a:solidFill>
                <a:effectLst/>
                <a:latin typeface="Consolas" panose="020B0609020204030204" pitchFamily="49" charset="0"/>
              </a:rPr>
            </a:b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 &amp;</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ptr points to vector initial address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33</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vector[0] = 33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1</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44</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vector[1] = 44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2</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90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vector[2] = 90 */</a:t>
            </a:r>
            <a:endParaRPr lang="en-GB" sz="2000" b="0">
              <a:solidFill>
                <a:srgbClr val="D4D4D4"/>
              </a:solidFill>
              <a:effectLst/>
              <a:latin typeface="Consolas" panose="020B0609020204030204" pitchFamily="49" charset="0"/>
            </a:endParaRPr>
          </a:p>
          <a:p>
            <a:pPr rtl="0">
              <a:spcBef>
                <a:spcPts val="0"/>
              </a:spcBef>
              <a:spcAft>
                <a:spcPts val="600"/>
              </a:spcAft>
            </a:pPr>
            <a:endParaRPr lang="es-ES" sz="2000" b="0" i="0" u="none" strike="noStrike">
              <a:solidFill>
                <a:srgbClr val="ADADAD"/>
              </a:solidFill>
              <a:effectLst/>
            </a:endParaRPr>
          </a:p>
          <a:p>
            <a:r>
              <a:rPr lang="en-GB" sz="2000" b="0">
                <a:solidFill>
                  <a:srgbClr val="4EC9B0"/>
                </a:solidFill>
                <a:effectLst/>
                <a:latin typeface="Consolas" panose="020B0609020204030204" pitchFamily="49" charset="0"/>
              </a:rPr>
              <a:t>uint16_t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int16 pointer */</a:t>
            </a:r>
            <a:endParaRPr lang="en-GB" sz="2000" b="0">
              <a:solidFill>
                <a:srgbClr val="D4D4D4"/>
              </a:solidFill>
              <a:effectLst/>
              <a:latin typeface="Consolas" panose="020B0609020204030204" pitchFamily="49" charset="0"/>
            </a:endParaRPr>
          </a:p>
          <a:p>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&amp;</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ptr points to vector initial address */</a:t>
            </a:r>
            <a:endParaRPr lang="en-GB" sz="2000" b="0">
              <a:solidFill>
                <a:srgbClr val="D4D4D4"/>
              </a:solidFill>
              <a:effectLst/>
              <a:latin typeface="Consolas" panose="020B0609020204030204" pitchFamily="49" charset="0"/>
            </a:endParaRPr>
          </a:p>
          <a:p>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t>
            </a:r>
            <a:r>
              <a:rPr lang="en-GB" sz="2000" b="0">
                <a:solidFill>
                  <a:srgbClr val="6A9955"/>
                </a:solidFill>
                <a:effectLst/>
                <a:latin typeface="Consolas" panose="020B0609020204030204" pitchFamily="49" charset="0"/>
              </a:rPr>
              <a:t>/* vector[2] == *ptr16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55</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vector[2] = 55 */</a:t>
            </a:r>
            <a:endParaRPr lang="en-GB" sz="2000" b="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0F66C49-9617-44DD-B8AC-E104033E117B}"/>
              </a:ext>
            </a:extLst>
          </p:cNvPr>
          <p:cNvSpPr txBox="1"/>
          <p:nvPr/>
        </p:nvSpPr>
        <p:spPr>
          <a:xfrm>
            <a:off x="515938" y="4822647"/>
            <a:ext cx="11160123" cy="133882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Remember</a:t>
            </a:r>
            <a:endParaRPr lang="en-GB" sz="1400" dirty="0"/>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 pointer size has always the same size than the architecture </a:t>
            </a:r>
            <a:r>
              <a:rPr lang="en-GB" sz="1800" kern="800" spc="-13">
                <a:solidFill>
                  <a:srgbClr val="000000"/>
                </a:solidFill>
                <a:latin typeface="Arial" panose="020B0604020202020204" pitchFamily="34" charset="0"/>
                <a:cs typeface="Arial" panose="020B0604020202020204" pitchFamily="34" charset="0"/>
              </a:rPr>
              <a:t>address bus (because </a:t>
            </a:r>
            <a:r>
              <a:rPr lang="en-GB" sz="1800" kern="800" spc="-13" dirty="0">
                <a:solidFill>
                  <a:srgbClr val="000000"/>
                </a:solidFill>
                <a:latin typeface="Arial" panose="020B0604020202020204" pitchFamily="34" charset="0"/>
                <a:cs typeface="Arial" panose="020B0604020202020204" pitchFamily="34" charset="0"/>
              </a:rPr>
              <a:t>it needs to save a </a:t>
            </a:r>
            <a:r>
              <a:rPr lang="en-GB" sz="1800" kern="800" spc="-13">
                <a:solidFill>
                  <a:srgbClr val="000000"/>
                </a:solidFill>
                <a:latin typeface="Arial" panose="020B0604020202020204" pitchFamily="34" charset="0"/>
                <a:cs typeface="Arial" panose="020B0604020202020204" pitchFamily="34" charset="0"/>
              </a:rPr>
              <a:t>address memory)</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When you declare a pointer as an special datatype, ex. uint8_t </a:t>
            </a:r>
            <a:r>
              <a:rPr lang="en-GB" sz="1800" kern="800" spc="-13">
                <a:solidFill>
                  <a:srgbClr val="000000"/>
                </a:solidFill>
                <a:latin typeface="Arial" panose="020B0604020202020204" pitchFamily="34" charset="0"/>
                <a:cs typeface="Arial" panose="020B0604020202020204" pitchFamily="34" charset="0"/>
              </a:rPr>
              <a:t>you are </a:t>
            </a:r>
            <a:r>
              <a:rPr lang="en-GB" sz="1800" kern="800" spc="-13" dirty="0">
                <a:solidFill>
                  <a:srgbClr val="000000"/>
                </a:solidFill>
                <a:latin typeface="Arial" panose="020B0604020202020204" pitchFamily="34" charset="0"/>
                <a:cs typeface="Arial" panose="020B0604020202020204" pitchFamily="34" charset="0"/>
              </a:rPr>
              <a:t>specifying the pointer </a:t>
            </a:r>
            <a:r>
              <a:rPr lang="en-GB" sz="1800" kern="800" spc="-13" dirty="0" err="1">
                <a:solidFill>
                  <a:srgbClr val="000000"/>
                </a:solidFill>
                <a:latin typeface="Arial" panose="020B0604020202020204" pitchFamily="34" charset="0"/>
                <a:cs typeface="Arial" panose="020B0604020202020204" pitchFamily="34" charset="0"/>
              </a:rPr>
              <a:t>aritmethic</a:t>
            </a:r>
            <a:r>
              <a:rPr lang="en-GB" sz="1800" kern="800" spc="-13"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403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11"/>
          <p:cNvSpPr>
            <a:spLocks noGrp="1"/>
          </p:cNvSpPr>
          <p:nvPr>
            <p:ph type="dt" sz="half" idx="19"/>
          </p:nvPr>
        </p:nvSpPr>
        <p:spPr/>
        <p:txBody>
          <a:bodyPr/>
          <a:lstStyle/>
          <a:p>
            <a:fld id="{3FD0E2B5-8E3E-4079-A32E-046787852FE9}" type="datetime1">
              <a:rPr lang="en-US" smtClean="0"/>
              <a:t>11/6/2020</a:t>
            </a:fld>
            <a:endParaRPr lang="de-DE"/>
          </a:p>
        </p:txBody>
      </p:sp>
      <p:sp>
        <p:nvSpPr>
          <p:cNvPr id="4" name="Titel 3"/>
          <p:cNvSpPr>
            <a:spLocks noGrp="1"/>
          </p:cNvSpPr>
          <p:nvPr>
            <p:ph type="title"/>
          </p:nvPr>
        </p:nvSpPr>
        <p:spPr/>
        <p:txBody>
          <a:bodyPr>
            <a:normAutofit/>
          </a:bodyPr>
          <a:lstStyle/>
          <a:p>
            <a:r>
              <a:rPr lang="en-US" dirty="0"/>
              <a:t>Contents</a:t>
            </a:r>
            <a:endParaRPr lang="de-DE" dirty="0"/>
          </a:p>
        </p:txBody>
      </p:sp>
      <p:graphicFrame>
        <p:nvGraphicFramePr>
          <p:cNvPr id="17" name="Inhaltsplatzhalter 51"/>
          <p:cNvGraphicFramePr>
            <a:graphicFrameLocks/>
          </p:cNvGraphicFramePr>
          <p:nvPr>
            <p:extLst>
              <p:ext uri="{D42A27DB-BD31-4B8C-83A1-F6EECF244321}">
                <p14:modId xmlns:p14="http://schemas.microsoft.com/office/powerpoint/2010/main" val="4089241636"/>
              </p:ext>
            </p:extLst>
          </p:nvPr>
        </p:nvGraphicFramePr>
        <p:xfrm>
          <a:off x="562442" y="1268413"/>
          <a:ext cx="8629902" cy="4377600"/>
        </p:xfrm>
        <a:graphic>
          <a:graphicData uri="http://schemas.openxmlformats.org/drawingml/2006/table">
            <a:tbl>
              <a:tblPr firstRow="1" bandRow="1">
                <a:tableStyleId>{2D5ABB26-0587-4C30-8999-92F81FD0307C}</a:tableStyleId>
              </a:tblPr>
              <a:tblGrid>
                <a:gridCol w="1097663">
                  <a:extLst>
                    <a:ext uri="{9D8B030D-6E8A-4147-A177-3AD203B41FA5}">
                      <a16:colId xmlns:a16="http://schemas.microsoft.com/office/drawing/2014/main" val="20000"/>
                    </a:ext>
                  </a:extLst>
                </a:gridCol>
                <a:gridCol w="3217288">
                  <a:extLst>
                    <a:ext uri="{9D8B030D-6E8A-4147-A177-3AD203B41FA5}">
                      <a16:colId xmlns:a16="http://schemas.microsoft.com/office/drawing/2014/main" val="20001"/>
                    </a:ext>
                  </a:extLst>
                </a:gridCol>
                <a:gridCol w="1038587">
                  <a:extLst>
                    <a:ext uri="{9D8B030D-6E8A-4147-A177-3AD203B41FA5}">
                      <a16:colId xmlns:a16="http://schemas.microsoft.com/office/drawing/2014/main" val="20002"/>
                    </a:ext>
                  </a:extLst>
                </a:gridCol>
                <a:gridCol w="3276364">
                  <a:extLst>
                    <a:ext uri="{9D8B030D-6E8A-4147-A177-3AD203B41FA5}">
                      <a16:colId xmlns:a16="http://schemas.microsoft.com/office/drawing/2014/main" val="20003"/>
                    </a:ext>
                  </a:extLst>
                </a:gridCol>
              </a:tblGrid>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01</a:t>
                      </a:r>
                    </a:p>
                  </a:txBody>
                  <a:tcPr marL="0" marR="0" marT="180000" marB="0" anchor="ctr"/>
                </a:tc>
                <a:tc>
                  <a:txBody>
                    <a:bodyPr/>
                    <a:lstStyle/>
                    <a:p>
                      <a:r>
                        <a:rPr lang="en-GB" sz="1400" noProof="0" dirty="0">
                          <a:solidFill>
                            <a:schemeClr val="tx1"/>
                          </a:solidFill>
                        </a:rPr>
                        <a:t>Introduction</a:t>
                      </a: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05</a:t>
                      </a:r>
                    </a:p>
                  </a:txBody>
                  <a:tcPr marL="0" marR="0" marT="144000" marB="0" anchor="ctr"/>
                </a:tc>
                <a:tc>
                  <a:txBody>
                    <a:bodyPr/>
                    <a:lstStyle/>
                    <a:p>
                      <a:r>
                        <a:rPr lang="en-GB" sz="1400" noProof="0" dirty="0">
                          <a:solidFill>
                            <a:schemeClr val="tx1"/>
                          </a:solidFill>
                        </a:rPr>
                        <a:t>Dynamic memory</a:t>
                      </a:r>
                    </a:p>
                  </a:txBody>
                  <a:tcPr marL="0" marR="90609" marT="108000" marB="0" anchor="ctr"/>
                </a:tc>
                <a:extLst>
                  <a:ext uri="{0D108BD9-81ED-4DB2-BD59-A6C34878D82A}">
                    <a16:rowId xmlns:a16="http://schemas.microsoft.com/office/drawing/2014/main" val="10000"/>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02</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Datatypes</a:t>
                      </a:r>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06</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Lists </a:t>
                      </a:r>
                      <a:r>
                        <a:rPr lang="en-GB" sz="1400" noProof="0">
                          <a:solidFill>
                            <a:schemeClr val="tx1"/>
                          </a:solidFill>
                        </a:rPr>
                        <a:t>and recursion</a:t>
                      </a:r>
                      <a:endParaRPr lang="en-GB" sz="1400" noProof="0" dirty="0">
                        <a:solidFill>
                          <a:schemeClr val="tx1"/>
                        </a:solidFill>
                      </a:endParaRPr>
                    </a:p>
                  </a:txBody>
                  <a:tcPr marL="0" marR="90609" marT="108000" marB="0" anchor="ctr"/>
                </a:tc>
                <a:extLst>
                  <a:ext uri="{0D108BD9-81ED-4DB2-BD59-A6C34878D82A}">
                    <a16:rowId xmlns:a16="http://schemas.microsoft.com/office/drawing/2014/main" val="10001"/>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03</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Pointers</a:t>
                      </a:r>
                      <a:endParaRPr lang="en-GB" sz="1400" noProof="0" dirty="0">
                        <a:solidFill>
                          <a:schemeClr val="tx1"/>
                        </a:solidFill>
                      </a:endParaRPr>
                    </a:p>
                  </a:txBody>
                  <a:tcPr marL="0" marR="90609" marT="108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6000" b="1" kern="1200" cap="all" noProof="0">
                          <a:solidFill>
                            <a:schemeClr val="accent1"/>
                          </a:solidFill>
                          <a:latin typeface="+mn-lt"/>
                          <a:ea typeface="+mn-ea"/>
                          <a:cs typeface="+mn-cs"/>
                        </a:rPr>
                        <a:t>07</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Finite State Machines</a:t>
                      </a:r>
                    </a:p>
                  </a:txBody>
                  <a:tcPr marL="0" marR="90609" marT="108000" marB="0" anchor="ctr"/>
                </a:tc>
                <a:extLst>
                  <a:ext uri="{0D108BD9-81ED-4DB2-BD59-A6C34878D82A}">
                    <a16:rowId xmlns:a16="http://schemas.microsoft.com/office/drawing/2014/main" val="10002"/>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04</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Modularization</a:t>
                      </a:r>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s-ES" sz="6000" b="1" kern="1200" cap="all" noProof="0">
                          <a:solidFill>
                            <a:schemeClr val="accent1"/>
                          </a:solidFill>
                          <a:latin typeface="+mn-lt"/>
                          <a:ea typeface="+mn-ea"/>
                          <a:cs typeface="+mn-cs"/>
                        </a:rPr>
                        <a:t>08</a:t>
                      </a:r>
                      <a:endParaRPr lang="en-GB" sz="6000" b="1" kern="1200" cap="all" noProof="0" dirty="0">
                        <a:solidFill>
                          <a:schemeClr val="accent1"/>
                        </a:solidFill>
                        <a:latin typeface="+mn-lt"/>
                        <a:ea typeface="+mn-ea"/>
                        <a:cs typeface="+mn-cs"/>
                      </a:endParaRPr>
                    </a:p>
                  </a:txBody>
                  <a:tcPr marL="0" marR="0" marT="144000" marB="0" anchor="ctr"/>
                </a:tc>
                <a:tc>
                  <a:txBody>
                    <a:bodyPr/>
                    <a:lstStyle/>
                    <a:p>
                      <a:r>
                        <a:rPr lang="en-GB" sz="1400" b="0" noProof="0">
                          <a:solidFill>
                            <a:schemeClr val="tx1"/>
                          </a:solidFill>
                        </a:rPr>
                        <a:t>Threads</a:t>
                      </a:r>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CFBA94F-DB91-4152-94FC-A9FD3C864272}"/>
              </a:ext>
            </a:extLst>
          </p:cNvPr>
          <p:cNvSpPr>
            <a:spLocks noGrp="1"/>
          </p:cNvSpPr>
          <p:nvPr>
            <p:ph type="sldNum" sz="quarter" idx="21"/>
          </p:nvPr>
        </p:nvSpPr>
        <p:spPr/>
        <p:txBody>
          <a:bodyPr/>
          <a:lstStyle/>
          <a:p>
            <a:fld id="{0D46BA1D-85D8-4A66-B78C-46ED6382B9BC}"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43151B87-384F-401D-B77C-782D2A07F6BD}"/>
              </a:ext>
            </a:extLst>
          </p:cNvPr>
          <p:cNvSpPr>
            <a:spLocks noGrp="1"/>
          </p:cNvSpPr>
          <p:nvPr>
            <p:ph type="ftr" sz="quarter" idx="20"/>
          </p:nvPr>
        </p:nvSpPr>
        <p:spPr/>
        <p:txBody>
          <a:bodyPr/>
          <a:lstStyle/>
          <a:p>
            <a:pPr lvl="0">
              <a:defRPr/>
            </a:pPr>
            <a:r>
              <a:rPr lang="en-US" dirty="0" err="1">
                <a:solidFill>
                  <a:srgbClr val="414141"/>
                </a:solidFill>
              </a:rPr>
              <a:t>TTTech</a:t>
            </a:r>
            <a:r>
              <a:rPr lang="en-US" dirty="0">
                <a:solidFill>
                  <a:srgbClr val="414141"/>
                </a:solidFill>
              </a:rPr>
              <a:t> Auto AG – Confidential and Proprietary Information</a:t>
            </a:r>
          </a:p>
        </p:txBody>
      </p:sp>
    </p:spTree>
    <p:extLst>
      <p:ext uri="{BB962C8B-B14F-4D97-AF65-F5344CB8AC3E}">
        <p14:creationId xmlns:p14="http://schemas.microsoft.com/office/powerpoint/2010/main" val="32000183"/>
      </p:ext>
    </p:extLst>
  </p:cSld>
  <p:clrMapOvr>
    <a:masterClrMapping/>
  </p:clrMapOvr>
  <mc:AlternateContent xmlns:mc="http://schemas.openxmlformats.org/markup-compatibility/2006" xmlns:p14="http://schemas.microsoft.com/office/powerpoint/2010/main">
    <mc:Choice Requires="p14">
      <p:transition p14:dur="250">
        <p:push dir="r"/>
      </p:transition>
    </mc:Choice>
    <mc:Fallback xmlns="">
      <p:transition>
        <p:push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30</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3847207"/>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an array of characters that ends with a NULL ('\0')</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The string name works as a pointer</a:t>
            </a:r>
            <a:endParaRPr lang="es-ES" sz="1800" kern="800" spc="-13">
              <a:solidFill>
                <a:srgbClr val="000000"/>
              </a:solidFill>
              <a:latin typeface="Arial" panose="020B0604020202020204" pitchFamily="34" charset="0"/>
              <a:cs typeface="Arial" panose="020B0604020202020204" pitchFamily="34" charset="0"/>
            </a:endParaRPr>
          </a:p>
          <a:p>
            <a:endParaRPr lang="es-ES" sz="1400">
              <a:solidFill>
                <a:srgbClr val="808080"/>
              </a:solidFill>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Declaration and initialization</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[size] = "Hello";	// It must have 1 extra carácter</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 = "Hello";		// </a:t>
            </a:r>
            <a:r>
              <a:rPr lang="en-GB" sz="1800" kern="800" spc="-13">
                <a:solidFill>
                  <a:srgbClr val="000000"/>
                </a:solidFill>
                <a:latin typeface="Arial" panose="020B0604020202020204" pitchFamily="34" charset="0"/>
                <a:cs typeface="Arial" panose="020B0604020202020204" pitchFamily="34" charset="0"/>
              </a:rPr>
              <a:t>It is created automatically with 6 elements</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[size];</a:t>
            </a:r>
          </a:p>
          <a:p>
            <a:endParaRPr lang="es-ES" sz="1400">
              <a:solidFill>
                <a:srgbClr val="808080"/>
              </a:solidFill>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Assign a value to a string</a:t>
            </a:r>
            <a:endParaRPr lang="es-ES" sz="1800" kern="800" spc="-13">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strcpy(string_name, "new message");</a:t>
            </a:r>
          </a:p>
        </p:txBody>
      </p:sp>
    </p:spTree>
    <p:extLst>
      <p:ext uri="{BB962C8B-B14F-4D97-AF65-F5344CB8AC3E}">
        <p14:creationId xmlns:p14="http://schemas.microsoft.com/office/powerpoint/2010/main" val="2897095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31</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459356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Most used functions of the library &lt;string.h&gt;</a:t>
            </a:r>
            <a:endParaRPr lang="es-ES" sz="1800" kern="800" spc="-13">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strlen(string)		// </a:t>
            </a:r>
            <a:r>
              <a:rPr lang="en-GB" sz="1800" kern="800" spc="-13">
                <a:solidFill>
                  <a:srgbClr val="000000"/>
                </a:solidFill>
                <a:latin typeface="Arial" panose="020B0604020202020204" pitchFamily="34" charset="0"/>
                <a:cs typeface="Arial" panose="020B0604020202020204" pitchFamily="34" charset="0"/>
              </a:rPr>
              <a:t>Length of the string, not including NULL</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strcat(str1, str2)		// </a:t>
            </a:r>
            <a:r>
              <a:rPr lang="en-GB" sz="1800" kern="800" spc="-13">
                <a:solidFill>
                  <a:srgbClr val="000000"/>
                </a:solidFill>
                <a:latin typeface="Arial" panose="020B0604020202020204" pitchFamily="34" charset="0"/>
                <a:cs typeface="Arial" panose="020B0604020202020204" pitchFamily="34" charset="0"/>
              </a:rPr>
              <a:t>Concatenate 'str2' to the end of 'str1'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strcpy(str1, str2)		// Copy 'str2' into 'str1'</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strlwr(string)		// </a:t>
            </a:r>
            <a:r>
              <a:rPr lang="en-GB" sz="1800" kern="800" spc="-13">
                <a:solidFill>
                  <a:srgbClr val="000000"/>
                </a:solidFill>
                <a:latin typeface="Arial" panose="020B0604020202020204" pitchFamily="34" charset="0"/>
                <a:cs typeface="Arial" panose="020B0604020202020204" pitchFamily="34" charset="0"/>
              </a:rPr>
              <a:t>Convert the entire string to lowercase</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strupr(string)		// </a:t>
            </a:r>
            <a:r>
              <a:rPr lang="en-GB" sz="1800" kern="800" spc="-13">
                <a:solidFill>
                  <a:srgbClr val="000000"/>
                </a:solidFill>
                <a:latin typeface="Arial" panose="020B0604020202020204" pitchFamily="34" charset="0"/>
                <a:cs typeface="Arial" panose="020B0604020202020204" pitchFamily="34" charset="0"/>
              </a:rPr>
              <a:t>Convert the entire string to UPPERCASE</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strrev(string)		// Invert the string</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strcmp(str1, str2)		// </a:t>
            </a:r>
            <a:r>
              <a:rPr lang="en-GB" sz="1800" kern="800" spc="-13">
                <a:solidFill>
                  <a:srgbClr val="000000"/>
                </a:solidFill>
                <a:latin typeface="Arial" panose="020B0604020202020204" pitchFamily="34" charset="0"/>
                <a:cs typeface="Arial" panose="020B0604020202020204" pitchFamily="34" charset="0"/>
              </a:rPr>
              <a:t>Compare two strings and returns 0, -1 or 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strncat(str1, str2, n)		// </a:t>
            </a:r>
            <a:r>
              <a:rPr lang="en-GB" sz="1800" kern="800" spc="-13">
                <a:solidFill>
                  <a:srgbClr val="000000"/>
                </a:solidFill>
                <a:latin typeface="Arial" panose="020B0604020202020204" pitchFamily="34" charset="0"/>
                <a:cs typeface="Arial" panose="020B0604020202020204" pitchFamily="34" charset="0"/>
              </a:rPr>
              <a:t>Concatenate the first 'n' char of 'str2' to the end of 'str1'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strncpy(str1, str2, n)		// </a:t>
            </a:r>
            <a:r>
              <a:rPr lang="en-GB" sz="1800" kern="800" spc="-13">
                <a:solidFill>
                  <a:srgbClr val="000000"/>
                </a:solidFill>
                <a:latin typeface="Arial" panose="020B0604020202020204" pitchFamily="34" charset="0"/>
                <a:cs typeface="Arial" panose="020B0604020202020204" pitchFamily="34" charset="0"/>
              </a:rPr>
              <a:t>Copy the first 'n' char from 'str2' to 'str1'</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strchr(string, char)		// </a:t>
            </a:r>
            <a:r>
              <a:rPr lang="en-GB" sz="1800" kern="800" spc="-13">
                <a:solidFill>
                  <a:srgbClr val="000000"/>
                </a:solidFill>
                <a:latin typeface="Arial" panose="020B0604020202020204" pitchFamily="34" charset="0"/>
                <a:cs typeface="Arial" panose="020B0604020202020204" pitchFamily="34" charset="0"/>
              </a:rPr>
              <a:t>Returns a pointer to the first 'char' within the string</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strstr(str1, str2)		// </a:t>
            </a:r>
            <a:r>
              <a:rPr lang="en-GB" sz="1800" kern="800" spc="-13">
                <a:solidFill>
                  <a:srgbClr val="000000"/>
                </a:solidFill>
                <a:latin typeface="Arial" panose="020B0604020202020204" pitchFamily="34" charset="0"/>
                <a:cs typeface="Arial" panose="020B0604020202020204" pitchFamily="34" charset="0"/>
              </a:rPr>
              <a:t>Returns a pointer to the first 'str2' within 'str1'</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238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2C19E-A117-4A58-B023-98264A94F2B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0836370-C935-4F79-8999-F6A3B0CC0A6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B98199D-D95A-4CFC-9745-7A94395FF519}"/>
              </a:ext>
            </a:extLst>
          </p:cNvPr>
          <p:cNvSpPr>
            <a:spLocks noGrp="1"/>
          </p:cNvSpPr>
          <p:nvPr>
            <p:ph type="sldNum" sz="quarter" idx="21"/>
          </p:nvPr>
        </p:nvSpPr>
        <p:spPr/>
        <p:txBody>
          <a:bodyPr/>
          <a:lstStyle/>
          <a:p>
            <a:fld id="{0D46BA1D-85D8-4A66-B78C-46ED6382B9BC}" type="slidenum">
              <a:rPr lang="en-US" noProof="0" smtClean="0"/>
              <a:pPr/>
              <a:t>32</a:t>
            </a:fld>
            <a:endParaRPr lang="en-US" noProof="0" dirty="0"/>
          </a:p>
        </p:txBody>
      </p:sp>
      <p:sp>
        <p:nvSpPr>
          <p:cNvPr id="5" name="Title 4">
            <a:extLst>
              <a:ext uri="{FF2B5EF4-FFF2-40B4-BE49-F238E27FC236}">
                <a16:creationId xmlns:a16="http://schemas.microsoft.com/office/drawing/2014/main" id="{7CF6BEBB-C20C-4A82-9FA9-765D23BFF0C4}"/>
              </a:ext>
            </a:extLst>
          </p:cNvPr>
          <p:cNvSpPr>
            <a:spLocks noGrp="1"/>
          </p:cNvSpPr>
          <p:nvPr>
            <p:ph type="title"/>
          </p:nvPr>
        </p:nvSpPr>
        <p:spPr/>
        <p:txBody>
          <a:bodyPr/>
          <a:lstStyle/>
          <a:p>
            <a:r>
              <a:rPr lang="en-GB" dirty="0"/>
              <a:t>Function pointer</a:t>
            </a:r>
          </a:p>
        </p:txBody>
      </p:sp>
      <p:sp>
        <p:nvSpPr>
          <p:cNvPr id="8" name="TextBox 7">
            <a:extLst>
              <a:ext uri="{FF2B5EF4-FFF2-40B4-BE49-F238E27FC236}">
                <a16:creationId xmlns:a16="http://schemas.microsoft.com/office/drawing/2014/main" id="{530EF075-1363-4220-A1AE-628E09D97472}"/>
              </a:ext>
            </a:extLst>
          </p:cNvPr>
          <p:cNvSpPr txBox="1"/>
          <p:nvPr/>
        </p:nvSpPr>
        <p:spPr>
          <a:xfrm>
            <a:off x="649325" y="1052736"/>
            <a:ext cx="4942619" cy="215444"/>
          </a:xfrm>
          <a:prstGeom prst="rect">
            <a:avLst/>
          </a:prstGeom>
        </p:spPr>
        <p:txBody>
          <a:bodyPr vert="horz" wrap="square" lIns="0" tIns="0" rIns="0" bIns="0" rtlCol="0">
            <a:spAutoFit/>
          </a:bodyPr>
          <a:lstStyle/>
          <a:p>
            <a:endParaRPr lang="en-GB" sz="1400" dirty="0"/>
          </a:p>
        </p:txBody>
      </p:sp>
      <p:sp>
        <p:nvSpPr>
          <p:cNvPr id="10" name="TextBox 9">
            <a:extLst>
              <a:ext uri="{FF2B5EF4-FFF2-40B4-BE49-F238E27FC236}">
                <a16:creationId xmlns:a16="http://schemas.microsoft.com/office/drawing/2014/main" id="{F2CB39F2-1006-49BC-A689-01409946B23D}"/>
              </a:ext>
            </a:extLst>
          </p:cNvPr>
          <p:cNvSpPr txBox="1"/>
          <p:nvPr/>
        </p:nvSpPr>
        <p:spPr>
          <a:xfrm>
            <a:off x="649325" y="836712"/>
            <a:ext cx="8893174" cy="551689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Function </a:t>
            </a:r>
            <a:r>
              <a:rPr lang="en-GB" sz="1800" kern="800" spc="-13" dirty="0">
                <a:solidFill>
                  <a:srgbClr val="000000"/>
                </a:solidFill>
                <a:latin typeface="Arial" panose="020B0604020202020204" pitchFamily="34" charset="0"/>
                <a:cs typeface="Arial" panose="020B0604020202020204" pitchFamily="34" charset="0"/>
              </a:rPr>
              <a:t>pointers points to code, not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get the address where the code is stored </a:t>
            </a:r>
            <a:r>
              <a:rPr lang="en-GB" sz="1800" kern="800" spc="-13">
                <a:solidFill>
                  <a:srgbClr val="000000"/>
                </a:solidFill>
                <a:latin typeface="Arial" panose="020B0604020202020204" pitchFamily="34" charset="0"/>
                <a:cs typeface="Arial" panose="020B0604020202020204" pitchFamily="34" charset="0"/>
              </a:rPr>
              <a:t>using '&amp;' </a:t>
            </a:r>
            <a:r>
              <a:rPr lang="en-GB" sz="1800" kern="800" spc="-13" dirty="0">
                <a:solidFill>
                  <a:srgbClr val="000000"/>
                </a:solidFill>
                <a:latin typeface="Arial" panose="020B0604020202020204" pitchFamily="34" charset="0"/>
                <a:cs typeface="Arial" panose="020B0604020202020204" pitchFamily="34" charset="0"/>
              </a:rPr>
              <a:t>operator.</a:t>
            </a:r>
          </a:p>
          <a:p>
            <a:pPr>
              <a:spcBef>
                <a:spcPts val="300"/>
              </a:spcBef>
              <a:spcAft>
                <a:spcPts val="600"/>
              </a:spcAft>
              <a:buClr>
                <a:srgbClr val="0093D0"/>
              </a:buClr>
            </a:pPr>
            <a:r>
              <a:rPr lang="en-GB" sz="1800" kern="800" spc="-13">
                <a:solidFill>
                  <a:srgbClr val="0093D0"/>
                </a:solidFill>
                <a:latin typeface="Arial" panose="020B0604020202020204" pitchFamily="34" charset="0"/>
                <a:cs typeface="Arial" panose="020B0604020202020204" pitchFamily="34" charset="0"/>
              </a:rPr>
              <a:t>Syntax</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return</a:t>
            </a:r>
            <a:r>
              <a:rPr lang="en-GB" sz="1800" kern="800" spc="-13" dirty="0" err="1">
                <a:solidFill>
                  <a:srgbClr val="000000"/>
                </a:solidFill>
                <a:latin typeface="Arial" panose="020B0604020202020204" pitchFamily="34" charset="0"/>
                <a:cs typeface="Arial" panose="020B0604020202020204" pitchFamily="34" charset="0"/>
              </a:rPr>
              <a:t>_datatype</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func_</a:t>
            </a:r>
            <a:r>
              <a:rPr lang="en-GB" sz="1800" kern="800" spc="-13" err="1">
                <a:solidFill>
                  <a:srgbClr val="000000"/>
                </a:solidFill>
                <a:latin typeface="Arial" panose="020B0604020202020204" pitchFamily="34" charset="0"/>
                <a:cs typeface="Arial" panose="020B0604020202020204" pitchFamily="34" charset="0"/>
              </a:rPr>
              <a:t>ptr</a:t>
            </a:r>
            <a:r>
              <a:rPr lang="en-GB" sz="1800" kern="800" spc="-13">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parameter_datatypes</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err="1">
                <a:solidFill>
                  <a:srgbClr val="000000"/>
                </a:solidFill>
                <a:latin typeface="Arial" panose="020B0604020202020204" pitchFamily="34" charset="0"/>
                <a:cs typeface="Arial" panose="020B0604020202020204" pitchFamily="34" charset="0"/>
              </a:rPr>
              <a:t>function</a:t>
            </a:r>
            <a:r>
              <a:rPr lang="en-GB" sz="1800" kern="800" spc="-13">
                <a:solidFill>
                  <a:srgbClr val="000000"/>
                </a:solidFill>
                <a:latin typeface="Arial" panose="020B0604020202020204" pitchFamily="34" charset="0"/>
                <a:cs typeface="Arial" panose="020B0604020202020204" pitchFamily="34" charset="0"/>
              </a:rPr>
              <a:t>_name;</a:t>
            </a:r>
          </a:p>
          <a:p>
            <a:pPr>
              <a:spcBef>
                <a:spcPts val="300"/>
              </a:spcBef>
              <a:spcAft>
                <a:spcPts val="600"/>
              </a:spcAft>
              <a:buClr>
                <a:srgbClr val="0093D0"/>
              </a:buClr>
            </a:pPr>
            <a:r>
              <a:rPr lang="en-GB" sz="1800" kern="800" spc="-13">
                <a:solidFill>
                  <a:srgbClr val="0093D0"/>
                </a:solidFill>
                <a:latin typeface="Arial" panose="020B0604020202020204" pitchFamily="34" charset="0"/>
                <a:cs typeface="Arial" panose="020B0604020202020204" pitchFamily="34" charset="0"/>
              </a:rPr>
              <a:t>Example</a:t>
            </a:r>
          </a:p>
          <a:p>
            <a:pPr lvl="1"/>
            <a:r>
              <a:rPr lang="en-GB" sz="1600" b="0">
                <a:solidFill>
                  <a:srgbClr val="569CD6"/>
                </a:solidFill>
                <a:effectLst/>
                <a:latin typeface="Consolas" panose="020B0609020204030204" pitchFamily="49" charset="0"/>
              </a:rPr>
              <a:t>void</a:t>
            </a:r>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fun</a:t>
            </a:r>
            <a:r>
              <a:rPr lang="en-GB" sz="1600" b="0">
                <a:solidFill>
                  <a:srgbClr val="D4D4D4"/>
                </a:solidFill>
                <a:effectLst/>
                <a:latin typeface="Consolas" panose="020B0609020204030204" pitchFamily="49" charset="0"/>
              </a:rPr>
              <a:t>(</a:t>
            </a:r>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a</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printf</a:t>
            </a:r>
            <a:r>
              <a:rPr lang="en-GB" sz="1600" b="0">
                <a:solidFill>
                  <a:srgbClr val="D4D4D4"/>
                </a:solidFill>
                <a:effectLst/>
                <a:latin typeface="Consolas" panose="020B0609020204030204" pitchFamily="49" charset="0"/>
              </a:rPr>
              <a:t>(</a:t>
            </a:r>
            <a:r>
              <a:rPr lang="en-GB" sz="1600" b="0">
                <a:solidFill>
                  <a:srgbClr val="CE9178"/>
                </a:solidFill>
                <a:effectLst/>
                <a:latin typeface="Consolas" panose="020B0609020204030204" pitchFamily="49" charset="0"/>
              </a:rPr>
              <a:t>"Value of 'a' is %d</a:t>
            </a:r>
            <a:r>
              <a:rPr lang="en-GB" sz="1600" b="0">
                <a:solidFill>
                  <a:srgbClr val="D7BA7D"/>
                </a:solidFill>
                <a:effectLst/>
                <a:latin typeface="Consolas" panose="020B0609020204030204" pitchFamily="49" charset="0"/>
              </a:rPr>
              <a:t>\n</a:t>
            </a:r>
            <a:r>
              <a:rPr lang="en-GB" sz="1600" b="0">
                <a:solidFill>
                  <a:srgbClr val="CE9178"/>
                </a:solidFill>
                <a:effectLst/>
                <a:latin typeface="Consolas" panose="020B0609020204030204" pitchFamily="49" charset="0"/>
              </a:rPr>
              <a:t>"</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a</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a:t>
            </a:r>
          </a:p>
          <a:p>
            <a:pPr lvl="1"/>
            <a:r>
              <a:rPr lang="en-GB" sz="1600" b="0">
                <a:solidFill>
                  <a:srgbClr val="D4D4D4"/>
                </a:solidFill>
                <a:effectLst/>
                <a:latin typeface="Consolas" panose="020B0609020204030204" pitchFamily="49" charset="0"/>
              </a:rPr>
              <a:t>  </a:t>
            </a:r>
          </a:p>
          <a:p>
            <a:pPr lvl="1"/>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main</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569CD6"/>
                </a:solidFill>
                <a:effectLst/>
                <a:latin typeface="Consolas" panose="020B0609020204030204" pitchFamily="49" charset="0"/>
              </a:rPr>
              <a:t>void</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fun_ptr</a:t>
            </a:r>
            <a:r>
              <a:rPr lang="en-GB" sz="1600" b="0">
                <a:solidFill>
                  <a:srgbClr val="D4D4D4"/>
                </a:solidFill>
                <a:effectLst/>
                <a:latin typeface="Consolas" panose="020B0609020204030204" pitchFamily="49" charset="0"/>
              </a:rPr>
              <a:t>) (</a:t>
            </a:r>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 </a:t>
            </a:r>
            <a:r>
              <a:rPr lang="en-GB" sz="1600" b="0">
                <a:solidFill>
                  <a:srgbClr val="DCDCAA"/>
                </a:solidFill>
                <a:effectLst/>
                <a:latin typeface="Consolas" panose="020B0609020204030204" pitchFamily="49" charset="0"/>
              </a:rPr>
              <a:t>fun</a:t>
            </a:r>
            <a:r>
              <a:rPr lang="en-GB" sz="1600" b="0">
                <a:solidFill>
                  <a:srgbClr val="D4D4D4"/>
                </a:solidFill>
                <a:effectLst/>
                <a:latin typeface="Consolas" panose="020B0609020204030204" pitchFamily="49" charset="0"/>
              </a:rPr>
              <a:t>;  </a:t>
            </a:r>
            <a:r>
              <a:rPr lang="en-GB" sz="1600" b="0">
                <a:solidFill>
                  <a:srgbClr val="6A9955"/>
                </a:solidFill>
                <a:effectLst/>
                <a:latin typeface="Consolas" panose="020B0609020204030204" pitchFamily="49" charset="0"/>
              </a:rPr>
              <a:t>// &amp; removed </a:t>
            </a:r>
            <a:endParaRPr lang="en-GB" sz="1600" b="0">
              <a:solidFill>
                <a:srgbClr val="D4D4D4"/>
              </a:solidFill>
              <a:effectLst/>
              <a:latin typeface="Consolas" panose="020B0609020204030204" pitchFamily="49" charset="0"/>
            </a:endParaRP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fun_ptr</a:t>
            </a:r>
            <a:r>
              <a:rPr lang="en-GB" sz="1600" b="0">
                <a:solidFill>
                  <a:srgbClr val="D4D4D4"/>
                </a:solidFill>
                <a:effectLst/>
                <a:latin typeface="Consolas" panose="020B0609020204030204" pitchFamily="49" charset="0"/>
              </a:rPr>
              <a:t>(</a:t>
            </a:r>
            <a:r>
              <a:rPr lang="en-GB" sz="1600" b="0">
                <a:solidFill>
                  <a:srgbClr val="B5CEA8"/>
                </a:solidFill>
                <a:effectLst/>
                <a:latin typeface="Consolas" panose="020B0609020204030204" pitchFamily="49" charset="0"/>
              </a:rPr>
              <a:t>10</a:t>
            </a:r>
            <a:r>
              <a:rPr lang="en-GB" sz="1600" b="0">
                <a:solidFill>
                  <a:srgbClr val="D4D4D4"/>
                </a:solidFill>
                <a:effectLst/>
                <a:latin typeface="Consolas" panose="020B0609020204030204" pitchFamily="49" charset="0"/>
              </a:rPr>
              <a:t>);  </a:t>
            </a:r>
            <a:r>
              <a:rPr lang="en-GB" sz="1600" b="0">
                <a:solidFill>
                  <a:srgbClr val="6A9955"/>
                </a:solidFill>
                <a:effectLst/>
                <a:latin typeface="Consolas" panose="020B0609020204030204" pitchFamily="49" charset="0"/>
              </a:rPr>
              <a:t>// * removed </a:t>
            </a:r>
            <a:endParaRPr lang="en-GB" sz="1600" b="0">
              <a:solidFill>
                <a:srgbClr val="D4D4D4"/>
              </a:solidFill>
              <a:effectLst/>
              <a:latin typeface="Consolas" panose="020B0609020204030204" pitchFamily="49" charset="0"/>
            </a:endParaRP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C586C0"/>
                </a:solidFill>
                <a:effectLst/>
                <a:latin typeface="Consolas" panose="020B0609020204030204" pitchFamily="49" charset="0"/>
              </a:rPr>
              <a:t>return</a:t>
            </a:r>
            <a:r>
              <a:rPr lang="en-GB" sz="1600" b="0">
                <a:solidFill>
                  <a:srgbClr val="D4D4D4"/>
                </a:solidFill>
                <a:effectLst/>
                <a:latin typeface="Consolas" panose="020B0609020204030204" pitchFamily="49" charset="0"/>
              </a:rPr>
              <a:t> </a:t>
            </a:r>
            <a:r>
              <a:rPr lang="en-GB" sz="1600" b="0">
                <a:solidFill>
                  <a:srgbClr val="B5CEA8"/>
                </a:solidFill>
                <a:effectLst/>
                <a:latin typeface="Consolas" panose="020B0609020204030204" pitchFamily="49" charset="0"/>
              </a:rPr>
              <a:t>0</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06408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384203" cy="679674"/>
          </a:xfrm>
        </p:spPr>
        <p:txBody>
          <a:bodyPr/>
          <a:lstStyle/>
          <a:p>
            <a:endParaRPr lang="en-US" dirty="0"/>
          </a:p>
        </p:txBody>
      </p:sp>
      <p:sp>
        <p:nvSpPr>
          <p:cNvPr id="7" name="Titel 6"/>
          <p:cNvSpPr>
            <a:spLocks noGrp="1"/>
          </p:cNvSpPr>
          <p:nvPr>
            <p:ph type="title"/>
          </p:nvPr>
        </p:nvSpPr>
        <p:spPr/>
        <p:txBody>
          <a:bodyPr>
            <a:normAutofit/>
          </a:bodyPr>
          <a:lstStyle/>
          <a:p>
            <a:r>
              <a:rPr lang="en-US"/>
              <a:t>Modularization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a:t>04</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33</a:t>
            </a:fld>
            <a:endParaRPr lang="en-US" noProof="0" dirty="0"/>
          </a:p>
        </p:txBody>
      </p:sp>
    </p:spTree>
    <p:extLst>
      <p:ext uri="{BB962C8B-B14F-4D97-AF65-F5344CB8AC3E}">
        <p14:creationId xmlns:p14="http://schemas.microsoft.com/office/powerpoint/2010/main" val="315298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BD4B2-15F4-4FE0-9AAA-941689416FA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C763EC8-C150-4732-AB7D-FBFD3C4F554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E89675F-BA3D-4A9A-A255-C8A08587AB25}"/>
              </a:ext>
            </a:extLst>
          </p:cNvPr>
          <p:cNvSpPr>
            <a:spLocks noGrp="1"/>
          </p:cNvSpPr>
          <p:nvPr>
            <p:ph type="sldNum" sz="quarter" idx="21"/>
          </p:nvPr>
        </p:nvSpPr>
        <p:spPr/>
        <p:txBody>
          <a:bodyPr/>
          <a:lstStyle/>
          <a:p>
            <a:fld id="{0D46BA1D-85D8-4A66-B78C-46ED6382B9BC}" type="slidenum">
              <a:rPr lang="en-US" noProof="0" smtClean="0"/>
              <a:pPr/>
              <a:t>34</a:t>
            </a:fld>
            <a:endParaRPr lang="en-US" noProof="0" dirty="0"/>
          </a:p>
        </p:txBody>
      </p:sp>
      <p:sp>
        <p:nvSpPr>
          <p:cNvPr id="5" name="Title 4">
            <a:extLst>
              <a:ext uri="{FF2B5EF4-FFF2-40B4-BE49-F238E27FC236}">
                <a16:creationId xmlns:a16="http://schemas.microsoft.com/office/drawing/2014/main" id="{38C24639-2071-4585-96CF-C1EE1C2E99D0}"/>
              </a:ext>
            </a:extLst>
          </p:cNvPr>
          <p:cNvSpPr>
            <a:spLocks noGrp="1"/>
          </p:cNvSpPr>
          <p:nvPr>
            <p:ph type="title"/>
          </p:nvPr>
        </p:nvSpPr>
        <p:spPr/>
        <p:txBody>
          <a:bodyPr/>
          <a:lstStyle/>
          <a:p>
            <a:r>
              <a:rPr lang="en-GB" dirty="0"/>
              <a:t>Modularization</a:t>
            </a:r>
          </a:p>
        </p:txBody>
      </p:sp>
      <p:sp>
        <p:nvSpPr>
          <p:cNvPr id="6" name="TextBox 5">
            <a:extLst>
              <a:ext uri="{FF2B5EF4-FFF2-40B4-BE49-F238E27FC236}">
                <a16:creationId xmlns:a16="http://schemas.microsoft.com/office/drawing/2014/main" id="{AFEE6A3E-9892-49B1-9A08-D4BD7C1A0CE7}"/>
              </a:ext>
            </a:extLst>
          </p:cNvPr>
          <p:cNvSpPr txBox="1"/>
          <p:nvPr/>
        </p:nvSpPr>
        <p:spPr>
          <a:xfrm>
            <a:off x="623392" y="1052736"/>
            <a:ext cx="11052670" cy="357790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Introduction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C </a:t>
            </a:r>
            <a:r>
              <a:rPr lang="en-GB" sz="1800" kern="800" spc="-13" dirty="0">
                <a:solidFill>
                  <a:srgbClr val="000000"/>
                </a:solidFill>
                <a:latin typeface="Arial" panose="020B0604020202020204" pitchFamily="34" charset="0"/>
                <a:cs typeface="Arial" panose="020B0604020202020204" pitchFamily="34" charset="0"/>
              </a:rPr>
              <a:t>provides different tools for code modularizing.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Remember to use source file .c and header files .h as its suppose.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should only include your .h file from your main file.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should provide a .h file for each .c file.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Header files should only have function prototypes and datatype that are suppose to be visible from the outside.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also use a .h file with an object .o file. In this case you can share functions </a:t>
            </a:r>
            <a:r>
              <a:rPr lang="en-GB" sz="1800" kern="800" spc="-13">
                <a:solidFill>
                  <a:srgbClr val="000000"/>
                </a:solidFill>
                <a:latin typeface="Arial" panose="020B0604020202020204" pitchFamily="34" charset="0"/>
                <a:cs typeface="Arial" panose="020B0604020202020204" pitchFamily="34" charset="0"/>
              </a:rPr>
              <a:t>without showing </a:t>
            </a:r>
            <a:r>
              <a:rPr lang="en-GB" sz="1800" kern="800" spc="-13" dirty="0">
                <a:solidFill>
                  <a:srgbClr val="000000"/>
                </a:solidFill>
                <a:latin typeface="Arial" panose="020B0604020202020204" pitchFamily="34" charset="0"/>
                <a:cs typeface="Arial" panose="020B0604020202020204" pitchFamily="34" charset="0"/>
              </a:rPr>
              <a:t>the implementation code.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use extern, static, weak, in order to have a better </a:t>
            </a:r>
            <a:r>
              <a:rPr lang="en-GB" sz="1800" kern="800" spc="-13">
                <a:solidFill>
                  <a:srgbClr val="000000"/>
                </a:solidFill>
                <a:latin typeface="Arial" panose="020B0604020202020204" pitchFamily="34" charset="0"/>
                <a:cs typeface="Arial" panose="020B0604020202020204" pitchFamily="34" charset="0"/>
              </a:rPr>
              <a:t>encapsulation.</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26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ACDCD-3365-4526-8075-AB47D7EAFD5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F2A22606-A1F3-49F7-BCE9-79653D7A037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2B5555-A358-4B16-90AD-13503C5A0CD7}"/>
              </a:ext>
            </a:extLst>
          </p:cNvPr>
          <p:cNvSpPr>
            <a:spLocks noGrp="1"/>
          </p:cNvSpPr>
          <p:nvPr>
            <p:ph type="sldNum" sz="quarter" idx="21"/>
          </p:nvPr>
        </p:nvSpPr>
        <p:spPr/>
        <p:txBody>
          <a:bodyPr/>
          <a:lstStyle/>
          <a:p>
            <a:fld id="{0D46BA1D-85D8-4A66-B78C-46ED6382B9BC}" type="slidenum">
              <a:rPr lang="en-US" noProof="0" smtClean="0"/>
              <a:pPr/>
              <a:t>35</a:t>
            </a:fld>
            <a:endParaRPr lang="en-US" noProof="0" dirty="0"/>
          </a:p>
        </p:txBody>
      </p:sp>
      <p:sp>
        <p:nvSpPr>
          <p:cNvPr id="5" name="Title 4">
            <a:extLst>
              <a:ext uri="{FF2B5EF4-FFF2-40B4-BE49-F238E27FC236}">
                <a16:creationId xmlns:a16="http://schemas.microsoft.com/office/drawing/2014/main" id="{C39A9F01-8566-4E5D-90FE-EA43CA633FC9}"/>
              </a:ext>
            </a:extLst>
          </p:cNvPr>
          <p:cNvSpPr>
            <a:spLocks noGrp="1"/>
          </p:cNvSpPr>
          <p:nvPr>
            <p:ph type="title"/>
          </p:nvPr>
        </p:nvSpPr>
        <p:spPr/>
        <p:txBody>
          <a:bodyPr/>
          <a:lstStyle/>
          <a:p>
            <a:r>
              <a:rPr lang="en-GB" dirty="0"/>
              <a:t>Static, Extern, Volatile</a:t>
            </a:r>
          </a:p>
        </p:txBody>
      </p:sp>
      <p:sp>
        <p:nvSpPr>
          <p:cNvPr id="6" name="TextBox 5">
            <a:extLst>
              <a:ext uri="{FF2B5EF4-FFF2-40B4-BE49-F238E27FC236}">
                <a16:creationId xmlns:a16="http://schemas.microsoft.com/office/drawing/2014/main" id="{09F2D80B-5FD4-4115-9C4B-61121BA7EEB2}"/>
              </a:ext>
            </a:extLst>
          </p:cNvPr>
          <p:cNvSpPr txBox="1"/>
          <p:nvPr/>
        </p:nvSpPr>
        <p:spPr>
          <a:xfrm>
            <a:off x="322692" y="765175"/>
            <a:ext cx="11533948" cy="5632311"/>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Static declaration has two different ways to </a:t>
            </a:r>
            <a:r>
              <a:rPr lang="en-GB" sz="1800" kern="800" spc="-13">
                <a:solidFill>
                  <a:srgbClr val="0093D0"/>
                </a:solidFill>
                <a:latin typeface="Arial" panose="020B0604020202020204" pitchFamily="34" charset="0"/>
                <a:cs typeface="Arial" panose="020B0604020202020204" pitchFamily="34" charset="0"/>
              </a:rPr>
              <a:t>be use</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Local variable:</a:t>
            </a:r>
            <a:r>
              <a:rPr lang="en-GB" sz="1800" kern="800" spc="-13" dirty="0">
                <a:solidFill>
                  <a:srgbClr val="000000"/>
                </a:solidFill>
                <a:latin typeface="Arial" panose="020B0604020202020204" pitchFamily="34" charset="0"/>
                <a:cs typeface="Arial" panose="020B0604020202020204" pitchFamily="34" charset="0"/>
              </a:rPr>
              <a:t> The memory position used will be exclusive for this variable. This means that the compiler will not assign this value to another local or global variable in order to persist this value beyond the function existence.</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Global variable:</a:t>
            </a:r>
            <a:r>
              <a:rPr lang="en-GB" sz="1800" kern="800" spc="-13" dirty="0">
                <a:solidFill>
                  <a:srgbClr val="000000"/>
                </a:solidFill>
                <a:latin typeface="Arial" panose="020B0604020202020204" pitchFamily="34" charset="0"/>
                <a:cs typeface="Arial" panose="020B0604020202020204" pitchFamily="34" charset="0"/>
              </a:rPr>
              <a:t> Declaring global variables as static will hide the variable in order to avoid been called from the outside.</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Functions:</a:t>
            </a:r>
            <a:r>
              <a:rPr lang="en-GB" sz="1800" kern="800" spc="-13" dirty="0">
                <a:solidFill>
                  <a:srgbClr val="000000"/>
                </a:solidFill>
                <a:latin typeface="Arial" panose="020B0604020202020204" pitchFamily="34" charset="0"/>
                <a:cs typeface="Arial" panose="020B0604020202020204" pitchFamily="34" charset="0"/>
              </a:rPr>
              <a:t> Functions can be declared as static too. Will be not possible to invoke an static function from the outside.</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Extern</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a:t>
            </a:r>
            <a:r>
              <a:rPr lang="en-GB" sz="1800" kern="800" spc="-13" dirty="0">
                <a:solidFill>
                  <a:srgbClr val="000000"/>
                </a:solidFill>
                <a:latin typeface="Arial" panose="020B0604020202020204" pitchFamily="34" charset="0"/>
                <a:cs typeface="Arial" panose="020B0604020202020204" pitchFamily="34" charset="0"/>
              </a:rPr>
              <a:t>is used to specify the compiler that an specific implementation is declared in an external file.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We should be careful when we try to hide some internal function. A function not declared in header file, but not declared as static can be still accessed from the outside knowing its prototype. You only need to declare it as extern from the outside and the linker will do the rest for you. </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Volatile</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This declaration is used to avoid compiler optimizations. You must use it when you are waiting for a variable to change and this change come from an external source (interruption, register…). The </a:t>
            </a:r>
            <a:r>
              <a:rPr lang="en-GB" sz="1800" kern="800" spc="-13">
                <a:solidFill>
                  <a:srgbClr val="000000"/>
                </a:solidFill>
                <a:latin typeface="Arial" panose="020B0604020202020204" pitchFamily="34" charset="0"/>
                <a:cs typeface="Arial" panose="020B0604020202020204" pitchFamily="34" charset="0"/>
              </a:rPr>
              <a:t>compiler can't </a:t>
            </a:r>
            <a:r>
              <a:rPr lang="en-GB" sz="1800" kern="800" spc="-13" dirty="0">
                <a:solidFill>
                  <a:srgbClr val="000000"/>
                </a:solidFill>
                <a:latin typeface="Arial" panose="020B0604020202020204" pitchFamily="34" charset="0"/>
                <a:cs typeface="Arial" panose="020B0604020202020204" pitchFamily="34" charset="0"/>
              </a:rPr>
              <a:t>knew this, </a:t>
            </a:r>
            <a:r>
              <a:rPr lang="en-GB" sz="1800" kern="800" spc="-13">
                <a:solidFill>
                  <a:srgbClr val="000000"/>
                </a:solidFill>
                <a:latin typeface="Arial" panose="020B0604020202020204" pitchFamily="34" charset="0"/>
                <a:cs typeface="Arial" panose="020B0604020202020204" pitchFamily="34" charset="0"/>
              </a:rPr>
              <a:t>so it </a:t>
            </a:r>
            <a:r>
              <a:rPr lang="en-GB" sz="1800" kern="800" spc="-13" dirty="0">
                <a:solidFill>
                  <a:srgbClr val="000000"/>
                </a:solidFill>
                <a:latin typeface="Arial" panose="020B0604020202020204" pitchFamily="34" charset="0"/>
                <a:cs typeface="Arial" panose="020B0604020202020204" pitchFamily="34" charset="0"/>
              </a:rPr>
              <a:t>will try to optimize your condition as if the variable never change and this will end in an eternal no sense check.</a:t>
            </a:r>
          </a:p>
        </p:txBody>
      </p:sp>
    </p:spTree>
    <p:extLst>
      <p:ext uri="{BB962C8B-B14F-4D97-AF65-F5344CB8AC3E}">
        <p14:creationId xmlns:p14="http://schemas.microsoft.com/office/powerpoint/2010/main" val="3155666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9602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Dynamic memory</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05</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36</a:t>
            </a:fld>
            <a:endParaRPr lang="en-US" noProof="0" dirty="0"/>
          </a:p>
        </p:txBody>
      </p:sp>
    </p:spTree>
    <p:extLst>
      <p:ext uri="{BB962C8B-B14F-4D97-AF65-F5344CB8AC3E}">
        <p14:creationId xmlns:p14="http://schemas.microsoft.com/office/powerpoint/2010/main" val="1028951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13EF-44DC-4BD1-A562-E83886C4EEA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25B471AA-0845-4FCC-A1DF-1BF2B43170E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EAFF182-50F3-4CB2-88E5-B506D67BAA98}"/>
              </a:ext>
            </a:extLst>
          </p:cNvPr>
          <p:cNvSpPr>
            <a:spLocks noGrp="1"/>
          </p:cNvSpPr>
          <p:nvPr>
            <p:ph type="sldNum" sz="quarter" idx="21"/>
          </p:nvPr>
        </p:nvSpPr>
        <p:spPr/>
        <p:txBody>
          <a:bodyPr/>
          <a:lstStyle/>
          <a:p>
            <a:fld id="{0D46BA1D-85D8-4A66-B78C-46ED6382B9BC}" type="slidenum">
              <a:rPr lang="en-US" noProof="0" smtClean="0"/>
              <a:pPr/>
              <a:t>37</a:t>
            </a:fld>
            <a:endParaRPr lang="en-US" noProof="0" dirty="0"/>
          </a:p>
        </p:txBody>
      </p:sp>
      <p:sp>
        <p:nvSpPr>
          <p:cNvPr id="5" name="Title 4">
            <a:extLst>
              <a:ext uri="{FF2B5EF4-FFF2-40B4-BE49-F238E27FC236}">
                <a16:creationId xmlns:a16="http://schemas.microsoft.com/office/drawing/2014/main" id="{988A87F9-E7B1-4906-9D1C-954C962CC98E}"/>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893C4B51-282E-4499-AB06-2EA5B47A69E4}"/>
              </a:ext>
            </a:extLst>
          </p:cNvPr>
          <p:cNvPicPr>
            <a:picLocks noChangeAspect="1"/>
          </p:cNvPicPr>
          <p:nvPr/>
        </p:nvPicPr>
        <p:blipFill rotWithShape="1">
          <a:blip r:embed="rId2"/>
          <a:srcRect r="74202"/>
          <a:stretch/>
        </p:blipFill>
        <p:spPr>
          <a:xfrm>
            <a:off x="407368" y="879574"/>
            <a:ext cx="1800200" cy="5156126"/>
          </a:xfrm>
          <a:prstGeom prst="rect">
            <a:avLst/>
          </a:prstGeom>
        </p:spPr>
      </p:pic>
      <p:sp>
        <p:nvSpPr>
          <p:cNvPr id="8" name="TextBox 7">
            <a:extLst>
              <a:ext uri="{FF2B5EF4-FFF2-40B4-BE49-F238E27FC236}">
                <a16:creationId xmlns:a16="http://schemas.microsoft.com/office/drawing/2014/main" id="{E2D418BE-36FE-4672-884B-E869A4A731C8}"/>
              </a:ext>
            </a:extLst>
          </p:cNvPr>
          <p:cNvSpPr txBox="1"/>
          <p:nvPr/>
        </p:nvSpPr>
        <p:spPr>
          <a:xfrm>
            <a:off x="6286928" y="936967"/>
            <a:ext cx="5497704" cy="457048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Stack </a:t>
            </a:r>
            <a:r>
              <a:rPr lang="en-GB" sz="1800" kern="800" spc="-13" dirty="0">
                <a:solidFill>
                  <a:srgbClr val="000000"/>
                </a:solidFill>
                <a:latin typeface="Arial" panose="020B0604020202020204" pitchFamily="34" charset="0"/>
                <a:cs typeface="Arial" panose="020B0604020202020204" pitchFamily="34" charset="0"/>
              </a:rPr>
              <a:t>and heap are always growing and decreasing.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Both start from different extremes and get closer as bigger they are.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Heap grow up with dynamic allocation memory.</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Stack grow up with function nesting.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Memory leakage is when Heap grow up over the border line delimited by stack. Programmers must be very careful and free all assigned dynamic memory that is no longer used.</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Stack overflow is when stack grow up over heap limit. This normally happens with recursive function calling. </a:t>
            </a:r>
          </a:p>
        </p:txBody>
      </p:sp>
      <p:sp>
        <p:nvSpPr>
          <p:cNvPr id="10" name="TextBox 9">
            <a:extLst>
              <a:ext uri="{FF2B5EF4-FFF2-40B4-BE49-F238E27FC236}">
                <a16:creationId xmlns:a16="http://schemas.microsoft.com/office/drawing/2014/main" id="{F4A652CC-F834-48DA-AC3F-4398F1630345}"/>
              </a:ext>
            </a:extLst>
          </p:cNvPr>
          <p:cNvSpPr txBox="1"/>
          <p:nvPr/>
        </p:nvSpPr>
        <p:spPr>
          <a:xfrm>
            <a:off x="2353960" y="936967"/>
            <a:ext cx="3564000" cy="5078313"/>
          </a:xfrm>
          <a:prstGeom prst="rect">
            <a:avLst/>
          </a:prstGeom>
          <a:ln>
            <a:solidFill>
              <a:srgbClr val="808080"/>
            </a:solidFill>
          </a:ln>
        </p:spPr>
        <p:txBody>
          <a:bodyPr vert="horz" wrap="square" lIns="0" tIns="0" rIns="0" bIns="0" rtlCol="0">
            <a:spAutoFit/>
          </a:bodyPr>
          <a:lstStyle/>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&lt;stdio.h&gt;</a:t>
            </a:r>
          </a:p>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&lt;stdlib.h&gt;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p>
          <a:p>
            <a:r>
              <a:rPr lang="en-GB" sz="1100" b="0">
                <a:effectLst/>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1</a:t>
            </a:r>
            <a:r>
              <a:rPr lang="en-GB" sz="1100" b="0">
                <a:effectLst/>
                <a:latin typeface="Consolas" panose="020B0609020204030204" pitchFamily="49" charset="0"/>
              </a:rPr>
              <a:t>;</a:t>
            </a:r>
          </a:p>
          <a:p>
            <a:r>
              <a:rPr lang="en-GB" sz="1100" b="0">
                <a:effectLst/>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2</a:t>
            </a:r>
            <a:r>
              <a:rPr lang="en-GB" sz="1100">
                <a:latin typeface="Consolas" panose="020B0609020204030204" pitchFamily="49" charset="0"/>
              </a:rPr>
              <a:t>;</a:t>
            </a:r>
          </a:p>
          <a:p>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main</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argc</a:t>
            </a:r>
            <a:r>
              <a:rPr lang="en-GB" sz="1100">
                <a:latin typeface="Consolas" panose="020B0609020204030204" pitchFamily="49" charset="0"/>
              </a:rPr>
              <a:t>, </a:t>
            </a:r>
            <a:r>
              <a:rPr lang="en-GB" sz="1100" b="0">
                <a:solidFill>
                  <a:srgbClr val="0070C0"/>
                </a:solidFill>
                <a:effectLst/>
                <a:latin typeface="Consolas" panose="020B0609020204030204" pitchFamily="49" charset="0"/>
              </a:rPr>
              <a:t>char</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argv</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"Hello World </a:t>
            </a:r>
            <a:r>
              <a:rPr lang="en-GB" sz="1100" b="0">
                <a:solidFill>
                  <a:schemeClr val="accent3"/>
                </a:solidFill>
                <a:effectLst/>
                <a:latin typeface="Consolas" panose="020B0609020204030204" pitchFamily="49" charset="0"/>
              </a:rPr>
              <a:t>\n</a:t>
            </a:r>
            <a:r>
              <a:rPr lang="en-GB" sz="1100">
                <a:solidFill>
                  <a:schemeClr val="accent2"/>
                </a:solidFill>
                <a:latin typeface="Consolas" panose="020B0609020204030204" pitchFamily="49" charset="0"/>
              </a:rPr>
              <a: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a:solidFill>
                  <a:srgbClr val="0070C0"/>
                </a:solidFill>
                <a:latin typeface="Consolas" panose="020B0609020204030204" pitchFamily="49" charset="0"/>
              </a:rPr>
              <a:t>i</a:t>
            </a:r>
            <a:r>
              <a:rPr lang="en-GB" sz="1100" b="0">
                <a:solidFill>
                  <a:srgbClr val="0070C0"/>
                </a:solidFill>
                <a:effectLst/>
                <a:latin typeface="Consolas" panose="020B0609020204030204" pitchFamily="49" charset="0"/>
              </a:rPr>
              <a:t>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effectLst/>
                <a:latin typeface="Consolas" panose="020B0609020204030204" pitchFamily="49" charset="0"/>
              </a:rPr>
              <a:t>malloc(</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sizeof</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 Do something here with 'a' */</a:t>
            </a:r>
          </a:p>
          <a:p>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solidFill>
                  <a:srgbClr val="DCDCAA"/>
                </a:solidFill>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"a = %d"</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r>
              <a:rPr lang="en-GB" sz="1100">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free</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0</a:t>
            </a:r>
            <a:r>
              <a:rPr lang="en-GB" sz="1100">
                <a:latin typeface="Consolas" panose="020B0609020204030204" pitchFamily="49" charset="0"/>
              </a:rPr>
              <a:t>;</a:t>
            </a:r>
          </a:p>
          <a:p>
            <a:r>
              <a:rPr lang="en-GB" sz="1100">
                <a:latin typeface="Consolas" panose="020B0609020204030204" pitchFamily="49" charset="0"/>
              </a:rPr>
              <a:t>}</a:t>
            </a:r>
          </a:p>
        </p:txBody>
      </p:sp>
    </p:spTree>
    <p:extLst>
      <p:ext uri="{BB962C8B-B14F-4D97-AF65-F5344CB8AC3E}">
        <p14:creationId xmlns:p14="http://schemas.microsoft.com/office/powerpoint/2010/main" val="2199680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A3F75-307E-456A-AEFC-744E1792F7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0C4695D-526A-43D9-8F88-E4B7DE21B4A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2ADAED7-A18C-4B55-9E32-B3D216690BA1}"/>
              </a:ext>
            </a:extLst>
          </p:cNvPr>
          <p:cNvSpPr>
            <a:spLocks noGrp="1"/>
          </p:cNvSpPr>
          <p:nvPr>
            <p:ph type="sldNum" sz="quarter" idx="21"/>
          </p:nvPr>
        </p:nvSpPr>
        <p:spPr/>
        <p:txBody>
          <a:bodyPr/>
          <a:lstStyle/>
          <a:p>
            <a:fld id="{0D46BA1D-85D8-4A66-B78C-46ED6382B9BC}" type="slidenum">
              <a:rPr lang="en-US" noProof="0" smtClean="0"/>
              <a:pPr/>
              <a:t>38</a:t>
            </a:fld>
            <a:endParaRPr lang="en-US" noProof="0" dirty="0"/>
          </a:p>
        </p:txBody>
      </p:sp>
      <p:sp>
        <p:nvSpPr>
          <p:cNvPr id="5" name="Title 4">
            <a:extLst>
              <a:ext uri="{FF2B5EF4-FFF2-40B4-BE49-F238E27FC236}">
                <a16:creationId xmlns:a16="http://schemas.microsoft.com/office/drawing/2014/main" id="{44895B26-1791-42B6-B952-85BA6143AA32}"/>
              </a:ext>
            </a:extLst>
          </p:cNvPr>
          <p:cNvSpPr>
            <a:spLocks noGrp="1"/>
          </p:cNvSpPr>
          <p:nvPr>
            <p:ph type="title"/>
          </p:nvPr>
        </p:nvSpPr>
        <p:spPr/>
        <p:txBody>
          <a:bodyPr/>
          <a:lstStyle/>
          <a:p>
            <a:r>
              <a:rPr lang="en-GB" dirty="0"/>
              <a:t>Dynamic memory allocation</a:t>
            </a:r>
          </a:p>
        </p:txBody>
      </p:sp>
      <p:sp>
        <p:nvSpPr>
          <p:cNvPr id="7" name="TextBox 6">
            <a:extLst>
              <a:ext uri="{FF2B5EF4-FFF2-40B4-BE49-F238E27FC236}">
                <a16:creationId xmlns:a16="http://schemas.microsoft.com/office/drawing/2014/main" id="{AA38720F-1C2B-408B-81F6-15997474EDAB}"/>
              </a:ext>
            </a:extLst>
          </p:cNvPr>
          <p:cNvSpPr txBox="1"/>
          <p:nvPr/>
        </p:nvSpPr>
        <p:spPr>
          <a:xfrm>
            <a:off x="515938" y="908720"/>
            <a:ext cx="11160123" cy="494750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Functions</a:t>
            </a:r>
            <a:endParaRPr lang="en-GB" sz="1600" dirty="0"/>
          </a:p>
          <a:p>
            <a:pPr marL="285750" indent="-285750">
              <a:spcAft>
                <a:spcPts val="600"/>
              </a:spcAft>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Malloc:</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a:t>
            </a:r>
            <a:r>
              <a:rPr lang="en-GB" sz="1800" kern="800" spc="-13" dirty="0">
                <a:solidFill>
                  <a:srgbClr val="000000"/>
                </a:solidFill>
                <a:latin typeface="Arial" panose="020B0604020202020204" pitchFamily="34" charset="0"/>
                <a:cs typeface="Arial" panose="020B0604020202020204" pitchFamily="34" charset="0"/>
              </a:rPr>
              <a:t>is used to ask for a memory block in </a:t>
            </a:r>
            <a:r>
              <a:rPr lang="en-GB" sz="1800" kern="800" spc="-13">
                <a:solidFill>
                  <a:srgbClr val="000000"/>
                </a:solidFill>
                <a:latin typeface="Arial" panose="020B0604020202020204" pitchFamily="34" charset="0"/>
                <a:cs typeface="Arial" panose="020B0604020202020204" pitchFamily="34" charset="0"/>
              </a:rPr>
              <a:t>the heap</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	datatype </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(*data_type) malloc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size_in_</a:t>
            </a:r>
            <a:r>
              <a:rPr lang="en-GB" sz="1800" kern="800" spc="-13" err="1">
                <a:solidFill>
                  <a:srgbClr val="000000"/>
                </a:solidFill>
                <a:latin typeface="Arial" panose="020B0604020202020204" pitchFamily="34" charset="0"/>
                <a:cs typeface="Arial" panose="020B0604020202020204" pitchFamily="34" charset="0"/>
              </a:rPr>
              <a:t>bytes</a:t>
            </a:r>
            <a:r>
              <a:rPr lang="en-GB" sz="1800" kern="800" spc="-13">
                <a:solidFill>
                  <a:srgbClr val="000000"/>
                </a:solidFill>
                <a:latin typeface="Arial" panose="020B0604020202020204" pitchFamily="34" charset="0"/>
                <a:cs typeface="Arial" panose="020B0604020202020204" pitchFamily="34" charset="0"/>
              </a:rPr>
              <a:t>);</a:t>
            </a:r>
            <a:endParaRPr lang="en-GB" sz="1600" dirty="0"/>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Free:</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t>
            </a:r>
            <a:r>
              <a:rPr lang="en-GB" sz="1800" kern="800" spc="-13" dirty="0">
                <a:solidFill>
                  <a:srgbClr val="000000"/>
                </a:solidFill>
                <a:latin typeface="Arial" panose="020B0604020202020204" pitchFamily="34" charset="0"/>
                <a:cs typeface="Arial" panose="020B0604020202020204" pitchFamily="34" charset="0"/>
              </a:rPr>
              <a:t>used </a:t>
            </a:r>
            <a:r>
              <a:rPr lang="en-GB" sz="1800" kern="800" spc="-13">
                <a:solidFill>
                  <a:srgbClr val="000000"/>
                </a:solidFill>
                <a:latin typeface="Arial" panose="020B0604020202020204" pitchFamily="34" charset="0"/>
                <a:cs typeface="Arial" panose="020B0604020202020204" pitchFamily="34" charset="0"/>
              </a:rPr>
              <a:t>to release </a:t>
            </a:r>
            <a:r>
              <a:rPr lang="en-GB" sz="1800" kern="800" spc="-13" dirty="0">
                <a:solidFill>
                  <a:srgbClr val="000000"/>
                </a:solidFill>
                <a:latin typeface="Arial" panose="020B0604020202020204" pitchFamily="34" charset="0"/>
                <a:cs typeface="Arial" panose="020B0604020202020204" pitchFamily="34" charset="0"/>
              </a:rPr>
              <a:t>memory block that are not </a:t>
            </a:r>
            <a:r>
              <a:rPr lang="en-GB" sz="1800" kern="800" spc="-13">
                <a:solidFill>
                  <a:srgbClr val="000000"/>
                </a:solidFill>
                <a:latin typeface="Arial" panose="020B0604020202020204" pitchFamily="34" charset="0"/>
                <a:cs typeface="Arial" panose="020B0604020202020204" pitchFamily="34" charset="0"/>
              </a:rPr>
              <a:t>used anymore</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	free</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block_pointer</a:t>
            </a:r>
            <a:r>
              <a:rPr lang="en-GB"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Realloc:</a:t>
            </a:r>
          </a:p>
          <a:p>
            <a:pPr marL="895335" lvl="1"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t>
            </a:r>
            <a:r>
              <a:rPr lang="en-GB" sz="1800" kern="800" spc="-13" dirty="0">
                <a:solidFill>
                  <a:srgbClr val="000000"/>
                </a:solidFill>
                <a:latin typeface="Arial" panose="020B0604020202020204" pitchFamily="34" charset="0"/>
                <a:cs typeface="Arial" panose="020B0604020202020204" pitchFamily="34" charset="0"/>
              </a:rPr>
              <a:t>used to resize a memory block that is already allocated in </a:t>
            </a:r>
            <a:r>
              <a:rPr lang="en-GB" sz="1800" kern="800" spc="-13">
                <a:solidFill>
                  <a:srgbClr val="000000"/>
                </a:solidFill>
                <a:latin typeface="Arial" panose="020B0604020202020204" pitchFamily="34" charset="0"/>
                <a:cs typeface="Arial" panose="020B0604020202020204" pitchFamily="34" charset="0"/>
              </a:rPr>
              <a:t>the heap</a:t>
            </a:r>
            <a:endParaRPr lang="en-GB" sz="1800" kern="800" spc="-13" dirty="0">
              <a:solidFill>
                <a:srgbClr val="000000"/>
              </a:solidFill>
              <a:latin typeface="Arial" panose="020B0604020202020204" pitchFamily="34" charset="0"/>
              <a:cs typeface="Arial" panose="020B0604020202020204" pitchFamily="34" charset="0"/>
            </a:endParaRPr>
          </a:p>
          <a:p>
            <a:pPr marL="895334" lvl="3"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r>
              <a:rPr lang="en-GB" sz="1800" kern="800" spc="-13" dirty="0">
                <a:solidFill>
                  <a:srgbClr val="000000"/>
                </a:solidFill>
                <a:latin typeface="Arial" panose="020B0604020202020204" pitchFamily="34" charset="0"/>
                <a:cs typeface="Arial" panose="020B0604020202020204" pitchFamily="34" charset="0"/>
              </a:rPr>
              <a:t>:	 datatype *</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 data_type) realloc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actual_block_pointer</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new_size_in_</a:t>
            </a:r>
            <a:r>
              <a:rPr lang="en-GB" sz="1800" kern="800" spc="-13" err="1">
                <a:solidFill>
                  <a:srgbClr val="000000"/>
                </a:solidFill>
                <a:latin typeface="Arial" panose="020B0604020202020204" pitchFamily="34" charset="0"/>
                <a:cs typeface="Arial" panose="020B0604020202020204" pitchFamily="34" charset="0"/>
              </a:rPr>
              <a:t>bytes</a:t>
            </a:r>
            <a:r>
              <a:rPr lang="en-GB" sz="1800" kern="800" spc="-13">
                <a:solidFill>
                  <a:srgbClr val="000000"/>
                </a:solidFill>
                <a:latin typeface="Arial" panose="020B0604020202020204" pitchFamily="34" charset="0"/>
                <a:cs typeface="Arial" panose="020B0604020202020204" pitchFamily="34" charset="0"/>
              </a:rPr>
              <a:t>);</a:t>
            </a:r>
            <a:endParaRPr lang="en-GB" sz="1600" dirty="0"/>
          </a:p>
          <a:p>
            <a:pPr marL="285750" indent="-285750">
              <a:spcBef>
                <a:spcPts val="300"/>
              </a:spcBef>
              <a:spcAft>
                <a:spcPts val="600"/>
              </a:spcAft>
              <a:buClr>
                <a:srgbClr val="0093D0"/>
              </a:buClr>
              <a:buFont typeface="Arial" panose="020B0604020202020204" pitchFamily="34" charset="0"/>
              <a:buChar char="•"/>
            </a:pPr>
            <a:r>
              <a:rPr lang="en-GB" sz="1800" kern="800" spc="-13" err="1">
                <a:solidFill>
                  <a:srgbClr val="0093D0"/>
                </a:solidFill>
                <a:latin typeface="Arial" panose="020B0604020202020204" pitchFamily="34" charset="0"/>
                <a:cs typeface="Arial" panose="020B0604020202020204" pitchFamily="34" charset="0"/>
              </a:rPr>
              <a:t>Calloc</a:t>
            </a:r>
            <a:r>
              <a:rPr lang="en-GB" sz="1800" kern="800" spc="-13">
                <a:solidFill>
                  <a:srgbClr val="0093D0"/>
                </a:solidFill>
                <a:latin typeface="Arial" panose="020B0604020202020204" pitchFamily="34" charset="0"/>
                <a:cs typeface="Arial" panose="020B0604020202020204" pitchFamily="34" charset="0"/>
              </a:rPr>
              <a:t>:</a:t>
            </a:r>
          </a:p>
          <a:p>
            <a:pPr marL="895335" lvl="1"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initializes </a:t>
            </a:r>
            <a:r>
              <a:rPr lang="en-GB" sz="1800" kern="800" spc="-13" dirty="0">
                <a:solidFill>
                  <a:srgbClr val="000000"/>
                </a:solidFill>
                <a:latin typeface="Arial" panose="020B0604020202020204" pitchFamily="34" charset="0"/>
                <a:cs typeface="Arial" panose="020B0604020202020204" pitchFamily="34" charset="0"/>
              </a:rPr>
              <a:t>a memory block using as attributes a size and a number of items</a:t>
            </a:r>
          </a:p>
          <a:p>
            <a:pPr marL="895334" lvl="3"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r>
              <a:rPr lang="en-GB" sz="1800" kern="800" spc="-13" dirty="0">
                <a:solidFill>
                  <a:srgbClr val="000000"/>
                </a:solidFill>
                <a:latin typeface="Arial" panose="020B0604020202020204" pitchFamily="34" charset="0"/>
                <a:cs typeface="Arial" panose="020B0604020202020204" pitchFamily="34" charset="0"/>
              </a:rPr>
              <a:t>:	 datatype *</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(*data_type) calloc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item_numbers</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size_in_bytes</a:t>
            </a:r>
            <a:r>
              <a:rPr lang="en-GB" sz="1800" kern="800" spc="-13"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7090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8887D-3F8B-4D4E-900C-41AD223A194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48EA6F8-6537-4024-85D7-9383D0FA720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34172BE-710E-45F3-8742-86FC86D80CB0}"/>
              </a:ext>
            </a:extLst>
          </p:cNvPr>
          <p:cNvSpPr>
            <a:spLocks noGrp="1"/>
          </p:cNvSpPr>
          <p:nvPr>
            <p:ph type="sldNum" sz="quarter" idx="21"/>
          </p:nvPr>
        </p:nvSpPr>
        <p:spPr/>
        <p:txBody>
          <a:bodyPr/>
          <a:lstStyle/>
          <a:p>
            <a:fld id="{0D46BA1D-85D8-4A66-B78C-46ED6382B9BC}" type="slidenum">
              <a:rPr lang="en-US" noProof="0" smtClean="0"/>
              <a:pPr/>
              <a:t>39</a:t>
            </a:fld>
            <a:endParaRPr lang="en-US" noProof="0" dirty="0"/>
          </a:p>
        </p:txBody>
      </p:sp>
      <p:sp>
        <p:nvSpPr>
          <p:cNvPr id="5" name="Title 4">
            <a:extLst>
              <a:ext uri="{FF2B5EF4-FFF2-40B4-BE49-F238E27FC236}">
                <a16:creationId xmlns:a16="http://schemas.microsoft.com/office/drawing/2014/main" id="{81672A83-D752-4726-BA7C-A5F0697864E5}"/>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19B1B168-7061-48D8-AF42-9500572A841F}"/>
              </a:ext>
            </a:extLst>
          </p:cNvPr>
          <p:cNvPicPr>
            <a:picLocks noChangeAspect="1"/>
          </p:cNvPicPr>
          <p:nvPr/>
        </p:nvPicPr>
        <p:blipFill>
          <a:blip r:embed="rId2"/>
          <a:stretch>
            <a:fillRect/>
          </a:stretch>
        </p:blipFill>
        <p:spPr>
          <a:xfrm>
            <a:off x="489755" y="1176023"/>
            <a:ext cx="11212490" cy="4505954"/>
          </a:xfrm>
          <a:prstGeom prst="rect">
            <a:avLst/>
          </a:prstGeom>
        </p:spPr>
      </p:pic>
      <p:sp>
        <p:nvSpPr>
          <p:cNvPr id="6" name="Content Placeholder 4">
            <a:extLst>
              <a:ext uri="{FF2B5EF4-FFF2-40B4-BE49-F238E27FC236}">
                <a16:creationId xmlns:a16="http://schemas.microsoft.com/office/drawing/2014/main" id="{68E2F123-BA69-48FD-AA39-CFBA5BE1071F}"/>
              </a:ext>
            </a:extLst>
          </p:cNvPr>
          <p:cNvSpPr txBox="1">
            <a:spLocks/>
          </p:cNvSpPr>
          <p:nvPr/>
        </p:nvSpPr>
        <p:spPr>
          <a:xfrm>
            <a:off x="511969" y="920070"/>
            <a:ext cx="2199655" cy="386813"/>
          </a:xfrm>
          <a:prstGeom prst="rect">
            <a:avLst/>
          </a:prstGeom>
        </p:spPr>
        <p:txBody>
          <a:bodyPr vert="horz" lIns="0" tIns="0" rIns="0" bIns="0" rtlCol="0">
            <a:noAutofit/>
          </a:bodyPr>
          <a:lst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1825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b="0" i="0" u="none" strike="noStrike" kern="800" cap="none" spc="-13" normalizeH="0" baseline="0" noProof="0">
                <a:ln>
                  <a:noFill/>
                </a:ln>
                <a:solidFill>
                  <a:srgbClr val="0093D0"/>
                </a:solidFill>
                <a:effectLst/>
                <a:uLnTx/>
                <a:uFillTx/>
                <a:latin typeface="Arial" panose="020B0604020202020204" pitchFamily="34" charset="0"/>
                <a:ea typeface="+mn-ea"/>
                <a:cs typeface="Arial" panose="020B0604020202020204" pitchFamily="34" charset="0"/>
              </a:rPr>
              <a:t>Example</a:t>
            </a:r>
            <a:endParaRPr kumimoji="0" lang="en-GB" b="0" i="0" u="none" strike="noStrike" kern="800" cap="none" spc="-13"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2344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808139" cy="679674"/>
          </a:xfrm>
        </p:spPr>
        <p:txBody>
          <a:bodyPr/>
          <a:lstStyle/>
          <a:p>
            <a:endParaRPr lang="en-US" dirty="0"/>
          </a:p>
        </p:txBody>
      </p:sp>
      <p:sp>
        <p:nvSpPr>
          <p:cNvPr id="7" name="Titel 6"/>
          <p:cNvSpPr>
            <a:spLocks noGrp="1"/>
          </p:cNvSpPr>
          <p:nvPr>
            <p:ph type="title"/>
          </p:nvPr>
        </p:nvSpPr>
        <p:spPr/>
        <p:txBody>
          <a:bodyPr>
            <a:normAutofit/>
          </a:bodyPr>
          <a:lstStyle/>
          <a:p>
            <a:r>
              <a:rPr lang="en-US" dirty="0"/>
              <a:t>Introduction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01</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a:t>
            </a:fld>
            <a:endParaRPr lang="en-US" noProof="0" dirty="0"/>
          </a:p>
        </p:txBody>
      </p:sp>
    </p:spTree>
    <p:extLst>
      <p:ext uri="{BB962C8B-B14F-4D97-AF65-F5344CB8AC3E}">
        <p14:creationId xmlns:p14="http://schemas.microsoft.com/office/powerpoint/2010/main" val="241018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6825-483E-4F8D-966D-9B76AA6C86C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D196757-7FFC-4ED1-A228-AE80A03C734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A6C70E3-0DEC-4C6B-8CAA-CEFADDFD49D4}"/>
              </a:ext>
            </a:extLst>
          </p:cNvPr>
          <p:cNvSpPr>
            <a:spLocks noGrp="1"/>
          </p:cNvSpPr>
          <p:nvPr>
            <p:ph type="sldNum" sz="quarter" idx="21"/>
          </p:nvPr>
        </p:nvSpPr>
        <p:spPr/>
        <p:txBody>
          <a:bodyPr/>
          <a:lstStyle/>
          <a:p>
            <a:fld id="{0D46BA1D-85D8-4A66-B78C-46ED6382B9BC}" type="slidenum">
              <a:rPr lang="en-US" noProof="0" smtClean="0"/>
              <a:pPr/>
              <a:t>40</a:t>
            </a:fld>
            <a:endParaRPr lang="en-US" noProof="0" dirty="0"/>
          </a:p>
        </p:txBody>
      </p:sp>
      <p:sp>
        <p:nvSpPr>
          <p:cNvPr id="5" name="Title 4">
            <a:extLst>
              <a:ext uri="{FF2B5EF4-FFF2-40B4-BE49-F238E27FC236}">
                <a16:creationId xmlns:a16="http://schemas.microsoft.com/office/drawing/2014/main" id="{87DAEECC-422E-4FE8-BD73-E3CB2F5719BC}"/>
              </a:ext>
            </a:extLst>
          </p:cNvPr>
          <p:cNvSpPr>
            <a:spLocks noGrp="1"/>
          </p:cNvSpPr>
          <p:nvPr>
            <p:ph type="title"/>
          </p:nvPr>
        </p:nvSpPr>
        <p:spPr/>
        <p:txBody>
          <a:bodyPr/>
          <a:lstStyle/>
          <a:p>
            <a:r>
              <a:rPr lang="en-GB" dirty="0"/>
              <a:t>Dynamic memory allocation: Fragmentation</a:t>
            </a:r>
          </a:p>
        </p:txBody>
      </p:sp>
      <p:pic>
        <p:nvPicPr>
          <p:cNvPr id="7" name="Picture 6">
            <a:extLst>
              <a:ext uri="{FF2B5EF4-FFF2-40B4-BE49-F238E27FC236}">
                <a16:creationId xmlns:a16="http://schemas.microsoft.com/office/drawing/2014/main" id="{115FEEE5-2D6C-4E74-BA87-EB128BA60404}"/>
              </a:ext>
            </a:extLst>
          </p:cNvPr>
          <p:cNvPicPr>
            <a:picLocks noChangeAspect="1"/>
          </p:cNvPicPr>
          <p:nvPr/>
        </p:nvPicPr>
        <p:blipFill>
          <a:blip r:embed="rId2"/>
          <a:stretch>
            <a:fillRect/>
          </a:stretch>
        </p:blipFill>
        <p:spPr>
          <a:xfrm>
            <a:off x="501114" y="1268760"/>
            <a:ext cx="11050542" cy="2848373"/>
          </a:xfrm>
          <a:prstGeom prst="rect">
            <a:avLst/>
          </a:prstGeom>
        </p:spPr>
      </p:pic>
      <p:sp>
        <p:nvSpPr>
          <p:cNvPr id="6" name="Rectangle 5">
            <a:extLst>
              <a:ext uri="{FF2B5EF4-FFF2-40B4-BE49-F238E27FC236}">
                <a16:creationId xmlns:a16="http://schemas.microsoft.com/office/drawing/2014/main" id="{6DE4CD4D-359F-42BF-A81D-3C8525D287A3}"/>
              </a:ext>
            </a:extLst>
          </p:cNvPr>
          <p:cNvSpPr/>
          <p:nvPr/>
        </p:nvSpPr>
        <p:spPr>
          <a:xfrm>
            <a:off x="8560623" y="3709387"/>
            <a:ext cx="3204000" cy="352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B24FA6-8604-4E0E-9A39-000E725B11D0}"/>
              </a:ext>
            </a:extLst>
          </p:cNvPr>
          <p:cNvSpPr txBox="1"/>
          <p:nvPr/>
        </p:nvSpPr>
        <p:spPr>
          <a:xfrm>
            <a:off x="4692809" y="4410730"/>
            <a:ext cx="3654847" cy="276999"/>
          </a:xfrm>
          <a:prstGeom prst="rect">
            <a:avLst/>
          </a:prstGeom>
        </p:spPr>
        <p:txBody>
          <a:bodyPr vert="horz" wrap="non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Error: Not enough space in memory</a:t>
            </a:r>
            <a:endParaRPr lang="en-GB" sz="1800" kern="800" spc="-13" dirty="0">
              <a:solidFill>
                <a:srgbClr val="0093D0"/>
              </a:solidFill>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6A2EE850-DFF2-4DA6-A5E0-F57F3E196374}"/>
              </a:ext>
            </a:extLst>
          </p:cNvPr>
          <p:cNvCxnSpPr>
            <a:cxnSpLocks/>
            <a:stCxn id="8" idx="1"/>
          </p:cNvCxnSpPr>
          <p:nvPr/>
        </p:nvCxnSpPr>
        <p:spPr>
          <a:xfrm flipH="1" flipV="1">
            <a:off x="2567608" y="3933056"/>
            <a:ext cx="2125201" cy="616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1A4A19-AF22-40AF-A470-0FB896D59755}"/>
              </a:ext>
            </a:extLst>
          </p:cNvPr>
          <p:cNvCxnSpPr>
            <a:cxnSpLocks/>
            <a:stCxn id="8" idx="3"/>
            <a:endCxn id="6" idx="2"/>
          </p:cNvCxnSpPr>
          <p:nvPr/>
        </p:nvCxnSpPr>
        <p:spPr>
          <a:xfrm flipV="1">
            <a:off x="8347656" y="4062187"/>
            <a:ext cx="1814967" cy="487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9589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7CBFA-9AE5-457E-8654-EE8DE2FBB666}"/>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30014E5-F859-477E-BEE0-D67423EEA75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CCC3216-5D94-41CA-AAC0-15CB77B1916C}"/>
              </a:ext>
            </a:extLst>
          </p:cNvPr>
          <p:cNvSpPr>
            <a:spLocks noGrp="1"/>
          </p:cNvSpPr>
          <p:nvPr>
            <p:ph type="sldNum" sz="quarter" idx="21"/>
          </p:nvPr>
        </p:nvSpPr>
        <p:spPr/>
        <p:txBody>
          <a:bodyPr/>
          <a:lstStyle/>
          <a:p>
            <a:fld id="{0D46BA1D-85D8-4A66-B78C-46ED6382B9BC}" type="slidenum">
              <a:rPr lang="en-US" noProof="0" smtClean="0"/>
              <a:pPr/>
              <a:t>41</a:t>
            </a:fld>
            <a:endParaRPr lang="en-US" noProof="0" dirty="0"/>
          </a:p>
        </p:txBody>
      </p:sp>
      <p:sp>
        <p:nvSpPr>
          <p:cNvPr id="5" name="Title 4">
            <a:extLst>
              <a:ext uri="{FF2B5EF4-FFF2-40B4-BE49-F238E27FC236}">
                <a16:creationId xmlns:a16="http://schemas.microsoft.com/office/drawing/2014/main" id="{219C9EFB-F9F0-45F1-A940-9B89F8CC4FEF}"/>
              </a:ext>
            </a:extLst>
          </p:cNvPr>
          <p:cNvSpPr>
            <a:spLocks noGrp="1"/>
          </p:cNvSpPr>
          <p:nvPr>
            <p:ph type="title"/>
          </p:nvPr>
        </p:nvSpPr>
        <p:spPr/>
        <p:txBody>
          <a:bodyPr/>
          <a:lstStyle/>
          <a:p>
            <a:r>
              <a:rPr lang="en-GB" dirty="0"/>
              <a:t>Dynamic memory allocation: Memory leak</a:t>
            </a:r>
          </a:p>
        </p:txBody>
      </p:sp>
      <p:pic>
        <p:nvPicPr>
          <p:cNvPr id="11" name="Picture 10">
            <a:extLst>
              <a:ext uri="{FF2B5EF4-FFF2-40B4-BE49-F238E27FC236}">
                <a16:creationId xmlns:a16="http://schemas.microsoft.com/office/drawing/2014/main" id="{0B0ABBDC-3497-45CF-9EB4-DD2C91D30058}"/>
              </a:ext>
            </a:extLst>
          </p:cNvPr>
          <p:cNvPicPr>
            <a:picLocks noChangeAspect="1"/>
          </p:cNvPicPr>
          <p:nvPr/>
        </p:nvPicPr>
        <p:blipFill>
          <a:blip r:embed="rId2"/>
          <a:stretch>
            <a:fillRect/>
          </a:stretch>
        </p:blipFill>
        <p:spPr>
          <a:xfrm>
            <a:off x="515939" y="976312"/>
            <a:ext cx="10934700" cy="4905375"/>
          </a:xfrm>
          <a:prstGeom prst="rect">
            <a:avLst/>
          </a:prstGeom>
        </p:spPr>
      </p:pic>
    </p:spTree>
    <p:extLst>
      <p:ext uri="{BB962C8B-B14F-4D97-AF65-F5344CB8AC3E}">
        <p14:creationId xmlns:p14="http://schemas.microsoft.com/office/powerpoint/2010/main" val="4113350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F85E9-3FE3-4D77-8B7B-B4154FC60B42}"/>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4308324-BC65-4E56-891E-08810381691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5499678-4CDD-484C-BCFE-46C28FD60495}"/>
              </a:ext>
            </a:extLst>
          </p:cNvPr>
          <p:cNvSpPr>
            <a:spLocks noGrp="1"/>
          </p:cNvSpPr>
          <p:nvPr>
            <p:ph type="sldNum" sz="quarter" idx="21"/>
          </p:nvPr>
        </p:nvSpPr>
        <p:spPr/>
        <p:txBody>
          <a:bodyPr/>
          <a:lstStyle/>
          <a:p>
            <a:fld id="{0D46BA1D-85D8-4A66-B78C-46ED6382B9BC}" type="slidenum">
              <a:rPr lang="en-US" noProof="0" smtClean="0"/>
              <a:pPr/>
              <a:t>42</a:t>
            </a:fld>
            <a:endParaRPr lang="en-US" noProof="0" dirty="0"/>
          </a:p>
        </p:txBody>
      </p:sp>
      <p:sp>
        <p:nvSpPr>
          <p:cNvPr id="5" name="Title 4">
            <a:extLst>
              <a:ext uri="{FF2B5EF4-FFF2-40B4-BE49-F238E27FC236}">
                <a16:creationId xmlns:a16="http://schemas.microsoft.com/office/drawing/2014/main" id="{0F2D99AF-89BD-4B0B-A94A-F1368F4BCBD0}"/>
              </a:ext>
            </a:extLst>
          </p:cNvPr>
          <p:cNvSpPr>
            <a:spLocks noGrp="1"/>
          </p:cNvSpPr>
          <p:nvPr>
            <p:ph type="title"/>
          </p:nvPr>
        </p:nvSpPr>
        <p:spPr/>
        <p:txBody>
          <a:bodyPr/>
          <a:lstStyle/>
          <a:p>
            <a:r>
              <a:rPr lang="en-GB" dirty="0"/>
              <a:t>Dynamic memory allocation: Early release</a:t>
            </a:r>
          </a:p>
        </p:txBody>
      </p:sp>
      <p:sp>
        <p:nvSpPr>
          <p:cNvPr id="6" name="TextBox 5">
            <a:extLst>
              <a:ext uri="{FF2B5EF4-FFF2-40B4-BE49-F238E27FC236}">
                <a16:creationId xmlns:a16="http://schemas.microsoft.com/office/drawing/2014/main" id="{FC24D93F-36A3-489E-9D46-1458BF1B5290}"/>
              </a:ext>
            </a:extLst>
          </p:cNvPr>
          <p:cNvSpPr txBox="1"/>
          <p:nvPr/>
        </p:nvSpPr>
        <p:spPr>
          <a:xfrm>
            <a:off x="2133803" y="2550484"/>
            <a:ext cx="1651093" cy="1077218"/>
          </a:xfrm>
          <a:prstGeom prst="rect">
            <a:avLst/>
          </a:prstGeom>
        </p:spPr>
        <p:txBody>
          <a:bodyPr vert="horz" wrap="none" lIns="0" tIns="0" rIns="0" bIns="0" rtlCol="0">
            <a:spAutoFit/>
          </a:bodyPr>
          <a:lstStyle/>
          <a:p>
            <a:r>
              <a:rPr lang="en-GB" sz="1400"/>
              <a:t>char * p1;</a:t>
            </a:r>
          </a:p>
          <a:p>
            <a:r>
              <a:rPr lang="en-GB" sz="1400"/>
              <a:t>p1 </a:t>
            </a:r>
            <a:r>
              <a:rPr lang="en-GB" sz="1400" dirty="0"/>
              <a:t>= malloc(10);</a:t>
            </a:r>
            <a:br>
              <a:rPr lang="en-GB" sz="1400" dirty="0"/>
            </a:br>
            <a:r>
              <a:rPr lang="en-GB" sz="1400" dirty="0"/>
              <a:t>free(p1);</a:t>
            </a:r>
          </a:p>
          <a:p>
            <a:r>
              <a:rPr lang="en-GB" sz="1400" dirty="0" err="1"/>
              <a:t>strcpy</a:t>
            </a:r>
            <a:r>
              <a:rPr lang="en-GB" sz="1400" dirty="0"/>
              <a:t>(</a:t>
            </a:r>
            <a:r>
              <a:rPr lang="en-GB" sz="1400"/>
              <a:t>p1, "HELLO");</a:t>
            </a:r>
            <a:br>
              <a:rPr lang="en-GB" sz="1400" dirty="0"/>
            </a:br>
            <a:r>
              <a:rPr lang="en-GB" sz="1400" err="1"/>
              <a:t>printf</a:t>
            </a:r>
            <a:r>
              <a:rPr lang="en-GB" sz="1400"/>
              <a:t>("%s", p1</a:t>
            </a:r>
            <a:r>
              <a:rPr lang="en-GB" sz="1400" dirty="0"/>
              <a:t>);</a:t>
            </a:r>
          </a:p>
        </p:txBody>
      </p:sp>
      <p:sp>
        <p:nvSpPr>
          <p:cNvPr id="7" name="TextBox 6">
            <a:extLst>
              <a:ext uri="{FF2B5EF4-FFF2-40B4-BE49-F238E27FC236}">
                <a16:creationId xmlns:a16="http://schemas.microsoft.com/office/drawing/2014/main" id="{35F3E054-C1C1-4C44-846A-57DF8CA179EE}"/>
              </a:ext>
            </a:extLst>
          </p:cNvPr>
          <p:cNvSpPr txBox="1"/>
          <p:nvPr/>
        </p:nvSpPr>
        <p:spPr>
          <a:xfrm>
            <a:off x="8553539" y="3126547"/>
            <a:ext cx="1368152" cy="1077218"/>
          </a:xfrm>
          <a:prstGeom prst="rect">
            <a:avLst/>
          </a:prstGeom>
        </p:spPr>
        <p:txBody>
          <a:bodyPr vert="horz" wrap="square" lIns="0" tIns="0" rIns="0" bIns="0" rtlCol="0">
            <a:spAutoFit/>
          </a:bodyPr>
          <a:lstStyle/>
          <a:p>
            <a:r>
              <a:rPr lang="en-GB" sz="1400"/>
              <a:t>char * p1;</a:t>
            </a:r>
          </a:p>
          <a:p>
            <a:r>
              <a:rPr lang="en-GB" sz="1400"/>
              <a:t>p1 </a:t>
            </a:r>
            <a:r>
              <a:rPr lang="en-GB" sz="1400" dirty="0"/>
              <a:t>= malloc(5);</a:t>
            </a:r>
          </a:p>
          <a:p>
            <a:r>
              <a:rPr lang="en-GB" sz="1400" dirty="0" err="1"/>
              <a:t>strcpy</a:t>
            </a:r>
            <a:r>
              <a:rPr lang="en-GB" sz="1400" dirty="0"/>
              <a:t>(</a:t>
            </a:r>
            <a:r>
              <a:rPr lang="en-GB" sz="1400"/>
              <a:t>p1, "HI");</a:t>
            </a:r>
            <a:endParaRPr lang="en-GB" sz="1400" dirty="0"/>
          </a:p>
          <a:p>
            <a:r>
              <a:rPr lang="en-GB" sz="1400" err="1"/>
              <a:t>printf</a:t>
            </a:r>
            <a:r>
              <a:rPr lang="en-GB" sz="1400"/>
              <a:t>("%s", p1</a:t>
            </a:r>
            <a:r>
              <a:rPr lang="en-GB" sz="1400" dirty="0"/>
              <a:t>)</a:t>
            </a:r>
          </a:p>
          <a:p>
            <a:r>
              <a:rPr lang="en-GB" sz="1400" dirty="0"/>
              <a:t>free(p1);</a:t>
            </a:r>
          </a:p>
        </p:txBody>
      </p:sp>
      <p:cxnSp>
        <p:nvCxnSpPr>
          <p:cNvPr id="9" name="Straight Arrow Connector 8">
            <a:extLst>
              <a:ext uri="{FF2B5EF4-FFF2-40B4-BE49-F238E27FC236}">
                <a16:creationId xmlns:a16="http://schemas.microsoft.com/office/drawing/2014/main" id="{7BF58EEB-747B-4727-B364-9A7EBFEA081B}"/>
              </a:ext>
            </a:extLst>
          </p:cNvPr>
          <p:cNvCxnSpPr>
            <a:cxnSpLocks/>
          </p:cNvCxnSpPr>
          <p:nvPr/>
        </p:nvCxnSpPr>
        <p:spPr>
          <a:xfrm>
            <a:off x="2922956" y="3198556"/>
            <a:ext cx="563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9313C4-D500-4B94-9E55-67BF5C3E28FB}"/>
              </a:ext>
            </a:extLst>
          </p:cNvPr>
          <p:cNvSpPr txBox="1"/>
          <p:nvPr/>
        </p:nvSpPr>
        <p:spPr>
          <a:xfrm>
            <a:off x="4929614" y="2878969"/>
            <a:ext cx="2453876" cy="1461939"/>
          </a:xfrm>
          <a:prstGeom prst="rect">
            <a:avLst/>
          </a:prstGeom>
        </p:spPr>
        <p:txBody>
          <a:bodyPr vert="horz" wrap="squar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Context change</a:t>
            </a:r>
          </a:p>
          <a:p>
            <a:pPr algn="ctr"/>
            <a:r>
              <a:rPr lang="en-GB" sz="1800" kern="800" spc="-13">
                <a:solidFill>
                  <a:srgbClr val="000000"/>
                </a:solidFill>
                <a:latin typeface="Arial" panose="020B0604020202020204" pitchFamily="34" charset="0"/>
                <a:cs typeface="Arial" panose="020B0604020202020204" pitchFamily="34" charset="0"/>
              </a:rPr>
              <a:t>(Interruption, switch to another thread, running on another core or OS multi-tasking)</a:t>
            </a:r>
            <a:endParaRPr lang="en-GB" sz="1800" kern="800" spc="-13" dirty="0">
              <a:solidFill>
                <a:srgbClr val="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F9485E9-839A-41D2-8863-60BD7E013E4E}"/>
              </a:ext>
            </a:extLst>
          </p:cNvPr>
          <p:cNvSpPr txBox="1"/>
          <p:nvPr/>
        </p:nvSpPr>
        <p:spPr>
          <a:xfrm>
            <a:off x="1631504" y="1331199"/>
            <a:ext cx="2664295" cy="907941"/>
          </a:xfrm>
          <a:prstGeom prst="rect">
            <a:avLst/>
          </a:prstGeom>
        </p:spPr>
        <p:txBody>
          <a:bodyPr vert="horz" wrap="squar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This should not be done!</a:t>
            </a:r>
          </a:p>
          <a:p>
            <a:pPr algn="ctr"/>
            <a:r>
              <a:rPr lang="en-GB" sz="1800" kern="800" spc="-13">
                <a:solidFill>
                  <a:srgbClr val="000000"/>
                </a:solidFill>
                <a:latin typeface="Arial" panose="020B0604020202020204" pitchFamily="34" charset="0"/>
                <a:cs typeface="Arial" panose="020B0604020202020204" pitchFamily="34" charset="0"/>
              </a:rPr>
              <a:t>But if there is no change in context, this works well</a:t>
            </a:r>
            <a:endParaRPr lang="en-GB" sz="1800" kern="800" spc="-13" dirty="0">
              <a:solidFill>
                <a:srgbClr val="00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82B90B4-6688-4120-AFF4-4544ADDC59AC}"/>
              </a:ext>
            </a:extLst>
          </p:cNvPr>
          <p:cNvSpPr txBox="1"/>
          <p:nvPr/>
        </p:nvSpPr>
        <p:spPr>
          <a:xfrm>
            <a:off x="7465082" y="1916492"/>
            <a:ext cx="3356458" cy="907941"/>
          </a:xfrm>
          <a:prstGeom prst="rect">
            <a:avLst/>
          </a:prstGeom>
        </p:spPr>
        <p:txBody>
          <a:bodyPr vert="horz" wrap="square" lIns="0" tIns="0" rIns="0" bIns="0" rtlCol="0">
            <a:spAutoFit/>
          </a:bodyPr>
          <a:lstStyle>
            <a:defPPr>
              <a:defRPr lang="en-US"/>
            </a:defPPr>
            <a:lvl1pPr algn="ctr">
              <a:defRPr sz="1800">
                <a:solidFill>
                  <a:schemeClr val="bg1">
                    <a:lumMod val="50000"/>
                  </a:schemeClr>
                </a:solidFill>
              </a:defRPr>
            </a:lvl1pPr>
          </a:lstStyle>
          <a:p>
            <a:pPr>
              <a:spcBef>
                <a:spcPts val="300"/>
              </a:spcBef>
              <a:spcAft>
                <a:spcPts val="600"/>
              </a:spcAft>
              <a:buClr>
                <a:srgbClr val="0093D0"/>
              </a:buClr>
              <a:defRPr/>
            </a:pPr>
            <a:r>
              <a:rPr lang="en-GB" kern="800" spc="-13">
                <a:solidFill>
                  <a:srgbClr val="0093D0"/>
                </a:solidFill>
                <a:latin typeface="Arial" panose="020B0604020202020204" pitchFamily="34" charset="0"/>
                <a:cs typeface="Arial" panose="020B0604020202020204" pitchFamily="34" charset="0"/>
              </a:rPr>
              <a:t>If there is a change of context ...</a:t>
            </a:r>
          </a:p>
          <a:p>
            <a:r>
              <a:rPr lang="en-GB" kern="800" spc="-13">
                <a:solidFill>
                  <a:srgbClr val="000000"/>
                </a:solidFill>
                <a:latin typeface="Arial" panose="020B0604020202020204" pitchFamily="34" charset="0"/>
                <a:cs typeface="Arial" panose="020B0604020202020204" pitchFamily="34" charset="0"/>
              </a:rPr>
              <a:t>The memory location may or may not be overwritten</a:t>
            </a:r>
            <a:endParaRPr lang="en-GB" kern="800" spc="-13" dirty="0">
              <a:solidFill>
                <a:srgbClr val="00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48C7EB4-38AA-41F3-929B-999D82F943BD}"/>
              </a:ext>
            </a:extLst>
          </p:cNvPr>
          <p:cNvSpPr txBox="1"/>
          <p:nvPr/>
        </p:nvSpPr>
        <p:spPr>
          <a:xfrm>
            <a:off x="4651148" y="5188835"/>
            <a:ext cx="2804795" cy="63094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Lesson learned:</a:t>
            </a:r>
          </a:p>
          <a:p>
            <a:r>
              <a:rPr lang="en-GB" sz="1800" kern="800" spc="-13">
                <a:solidFill>
                  <a:srgbClr val="000000"/>
                </a:solidFill>
                <a:latin typeface="Arial" panose="020B0604020202020204" pitchFamily="34" charset="0"/>
                <a:cs typeface="Arial" panose="020B0604020202020204" pitchFamily="34" charset="0"/>
              </a:rPr>
              <a:t>The "free" always goes last</a:t>
            </a:r>
            <a:endParaRPr lang="es-ES" sz="1800" kern="800" spc="-13">
              <a:solidFill>
                <a:srgbClr val="000000"/>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603FDFDD-D8A9-484B-B3E3-BA6F8603675A}"/>
              </a:ext>
            </a:extLst>
          </p:cNvPr>
          <p:cNvSpPr/>
          <p:nvPr/>
        </p:nvSpPr>
        <p:spPr>
          <a:xfrm>
            <a:off x="1934208" y="2370463"/>
            <a:ext cx="2049505" cy="14416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F58400E-9322-4AEE-A98D-DDA89A9E16B8}"/>
              </a:ext>
            </a:extLst>
          </p:cNvPr>
          <p:cNvSpPr/>
          <p:nvPr/>
        </p:nvSpPr>
        <p:spPr>
          <a:xfrm>
            <a:off x="8315220" y="2915291"/>
            <a:ext cx="1656182" cy="15121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6EF24DDE-BF5B-46C1-ABB0-AC06F9A41C6D}"/>
              </a:ext>
            </a:extLst>
          </p:cNvPr>
          <p:cNvCxnSpPr>
            <a:stCxn id="18" idx="3"/>
            <a:endCxn id="23" idx="2"/>
          </p:cNvCxnSpPr>
          <p:nvPr/>
        </p:nvCxnSpPr>
        <p:spPr>
          <a:xfrm flipV="1">
            <a:off x="7455943" y="4427459"/>
            <a:ext cx="1687368" cy="10768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2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176291" cy="679674"/>
          </a:xfrm>
        </p:spPr>
        <p:txBody>
          <a:bodyPr/>
          <a:lstStyle/>
          <a:p>
            <a:endParaRPr lang="en-US" dirty="0"/>
          </a:p>
        </p:txBody>
      </p:sp>
      <p:sp>
        <p:nvSpPr>
          <p:cNvPr id="7" name="Titel 6"/>
          <p:cNvSpPr>
            <a:spLocks noGrp="1"/>
          </p:cNvSpPr>
          <p:nvPr>
            <p:ph type="title"/>
          </p:nvPr>
        </p:nvSpPr>
        <p:spPr/>
        <p:txBody>
          <a:bodyPr>
            <a:normAutofit/>
          </a:bodyPr>
          <a:lstStyle/>
          <a:p>
            <a:r>
              <a:rPr lang="en-US" dirty="0"/>
              <a:t>Lists and recursion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06</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43</a:t>
            </a:fld>
            <a:endParaRPr lang="en-US" noProof="0" dirty="0"/>
          </a:p>
        </p:txBody>
      </p:sp>
    </p:spTree>
    <p:extLst>
      <p:ext uri="{BB962C8B-B14F-4D97-AF65-F5344CB8AC3E}">
        <p14:creationId xmlns:p14="http://schemas.microsoft.com/office/powerpoint/2010/main" val="4243309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D8B4D-08BD-4658-9D08-DE315FC872D7}"/>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6C00AC1-36F5-450B-B14F-40388014EDC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B68947C-6257-42E1-8E51-AAE9BF7E2612}"/>
              </a:ext>
            </a:extLst>
          </p:cNvPr>
          <p:cNvSpPr>
            <a:spLocks noGrp="1"/>
          </p:cNvSpPr>
          <p:nvPr>
            <p:ph type="sldNum" sz="quarter" idx="21"/>
          </p:nvPr>
        </p:nvSpPr>
        <p:spPr/>
        <p:txBody>
          <a:bodyPr/>
          <a:lstStyle/>
          <a:p>
            <a:fld id="{0D46BA1D-85D8-4A66-B78C-46ED6382B9BC}" type="slidenum">
              <a:rPr lang="en-US" noProof="0" smtClean="0"/>
              <a:pPr/>
              <a:t>44</a:t>
            </a:fld>
            <a:endParaRPr lang="en-US" noProof="0" dirty="0"/>
          </a:p>
        </p:txBody>
      </p:sp>
      <p:sp>
        <p:nvSpPr>
          <p:cNvPr id="5" name="Title 4">
            <a:extLst>
              <a:ext uri="{FF2B5EF4-FFF2-40B4-BE49-F238E27FC236}">
                <a16:creationId xmlns:a16="http://schemas.microsoft.com/office/drawing/2014/main" id="{0AE738EA-EC79-4442-A1E8-B053206AEC0F}"/>
              </a:ext>
            </a:extLst>
          </p:cNvPr>
          <p:cNvSpPr>
            <a:spLocks noGrp="1"/>
          </p:cNvSpPr>
          <p:nvPr>
            <p:ph type="title"/>
          </p:nvPr>
        </p:nvSpPr>
        <p:spPr/>
        <p:txBody>
          <a:bodyPr/>
          <a:lstStyle/>
          <a:p>
            <a:r>
              <a:rPr lang="en-GB" dirty="0"/>
              <a:t>Linked lists</a:t>
            </a:r>
          </a:p>
        </p:txBody>
      </p:sp>
      <p:pic>
        <p:nvPicPr>
          <p:cNvPr id="9" name="Picture 8">
            <a:extLst>
              <a:ext uri="{FF2B5EF4-FFF2-40B4-BE49-F238E27FC236}">
                <a16:creationId xmlns:a16="http://schemas.microsoft.com/office/drawing/2014/main" id="{ECB89E11-70AD-47DA-8E14-4C1C9970BD22}"/>
              </a:ext>
            </a:extLst>
          </p:cNvPr>
          <p:cNvPicPr>
            <a:picLocks noChangeAspect="1"/>
          </p:cNvPicPr>
          <p:nvPr/>
        </p:nvPicPr>
        <p:blipFill>
          <a:blip r:embed="rId2"/>
          <a:stretch>
            <a:fillRect/>
          </a:stretch>
        </p:blipFill>
        <p:spPr>
          <a:xfrm>
            <a:off x="3431704" y="3068960"/>
            <a:ext cx="6411220" cy="1991003"/>
          </a:xfrm>
          <a:prstGeom prst="rect">
            <a:avLst/>
          </a:prstGeom>
        </p:spPr>
      </p:pic>
      <p:sp>
        <p:nvSpPr>
          <p:cNvPr id="10" name="TextBox 9">
            <a:extLst>
              <a:ext uri="{FF2B5EF4-FFF2-40B4-BE49-F238E27FC236}">
                <a16:creationId xmlns:a16="http://schemas.microsoft.com/office/drawing/2014/main" id="{07BA7EAB-A413-4BF7-9199-C41DF2995B85}"/>
              </a:ext>
            </a:extLst>
          </p:cNvPr>
          <p:cNvSpPr txBox="1"/>
          <p:nvPr/>
        </p:nvSpPr>
        <p:spPr>
          <a:xfrm>
            <a:off x="551016" y="940815"/>
            <a:ext cx="9116457" cy="174663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Dynamic </a:t>
            </a:r>
            <a:r>
              <a:rPr lang="en-GB" sz="1800" kern="800" spc="-13" dirty="0">
                <a:solidFill>
                  <a:srgbClr val="000000"/>
                </a:solidFill>
                <a:latin typeface="Arial" panose="020B0604020202020204" pitchFamily="34" charset="0"/>
                <a:cs typeface="Arial" panose="020B0604020202020204" pitchFamily="34" charset="0"/>
              </a:rPr>
              <a:t>way to handle with structured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Easy way to manage sorted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Easy to navigate</a:t>
            </a:r>
          </a:p>
          <a:p>
            <a:endParaRPr lang="en-GB" sz="1400" dirty="0"/>
          </a:p>
        </p:txBody>
      </p:sp>
    </p:spTree>
    <p:extLst>
      <p:ext uri="{BB962C8B-B14F-4D97-AF65-F5344CB8AC3E}">
        <p14:creationId xmlns:p14="http://schemas.microsoft.com/office/powerpoint/2010/main" val="1758532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45</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pic>
        <p:nvPicPr>
          <p:cNvPr id="7" name="Picture 6">
            <a:extLst>
              <a:ext uri="{FF2B5EF4-FFF2-40B4-BE49-F238E27FC236}">
                <a16:creationId xmlns:a16="http://schemas.microsoft.com/office/drawing/2014/main" id="{B650E439-E189-4BFF-B70C-92D39702A2B1}"/>
              </a:ext>
            </a:extLst>
          </p:cNvPr>
          <p:cNvPicPr>
            <a:picLocks noChangeAspect="1"/>
          </p:cNvPicPr>
          <p:nvPr/>
        </p:nvPicPr>
        <p:blipFill>
          <a:blip r:embed="rId2"/>
          <a:stretch>
            <a:fillRect/>
          </a:stretch>
        </p:blipFill>
        <p:spPr>
          <a:xfrm>
            <a:off x="5981555" y="1256507"/>
            <a:ext cx="5897740" cy="4476749"/>
          </a:xfrm>
          <a:prstGeom prst="rect">
            <a:avLst/>
          </a:prstGeom>
        </p:spPr>
      </p:pic>
      <p:sp>
        <p:nvSpPr>
          <p:cNvPr id="9" name="TextBox 8">
            <a:extLst>
              <a:ext uri="{FF2B5EF4-FFF2-40B4-BE49-F238E27FC236}">
                <a16:creationId xmlns:a16="http://schemas.microsoft.com/office/drawing/2014/main" id="{61F2C0C0-CB19-4FAB-B289-EBA8E04AF173}"/>
              </a:ext>
            </a:extLst>
          </p:cNvPr>
          <p:cNvSpPr txBox="1"/>
          <p:nvPr/>
        </p:nvSpPr>
        <p:spPr>
          <a:xfrm>
            <a:off x="507935" y="908720"/>
            <a:ext cx="5220021" cy="403187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Provide </a:t>
            </a:r>
            <a:r>
              <a:rPr lang="en-GB" sz="1800" kern="800" spc="-13" dirty="0">
                <a:solidFill>
                  <a:srgbClr val="000000"/>
                </a:solidFill>
                <a:latin typeface="Arial" panose="020B0604020202020204" pitchFamily="34" charset="0"/>
                <a:cs typeface="Arial" panose="020B0604020202020204" pitchFamily="34" charset="0"/>
              </a:rPr>
              <a:t>an efficient way to manage sorted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Special form of linked list</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Items can be accessed, deleted and inserted in any order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New item creation should follow an </a:t>
            </a:r>
            <a:r>
              <a:rPr lang="en-GB" sz="1800" kern="800" spc="-13">
                <a:solidFill>
                  <a:srgbClr val="000000"/>
                </a:solidFill>
                <a:latin typeface="Arial" panose="020B0604020202020204" pitchFamily="34" charset="0"/>
                <a:cs typeface="Arial" panose="020B0604020202020204" pitchFamily="34" charset="0"/>
              </a:rPr>
              <a:t>ordered method</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Binaries trees can be balanced in order to ensure a better </a:t>
            </a:r>
            <a:r>
              <a:rPr lang="en-GB" sz="1800" kern="800" spc="-13">
                <a:solidFill>
                  <a:srgbClr val="000000"/>
                </a:solidFill>
                <a:latin typeface="Arial" panose="020B0604020202020204" pitchFamily="34" charset="0"/>
                <a:cs typeface="Arial" panose="020B0604020202020204" pitchFamily="34" charset="0"/>
              </a:rPr>
              <a:t>seek time</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Traversing − Traversing means passing through nodes in a </a:t>
            </a:r>
            <a:r>
              <a:rPr lang="en-GB" sz="1800" kern="800" spc="-13">
                <a:solidFill>
                  <a:srgbClr val="000000"/>
                </a:solidFill>
                <a:latin typeface="Arial" panose="020B0604020202020204" pitchFamily="34" charset="0"/>
                <a:cs typeface="Arial" panose="020B0604020202020204" pitchFamily="34" charset="0"/>
              </a:rPr>
              <a:t>specific order</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252186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46</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sp>
        <p:nvSpPr>
          <p:cNvPr id="6" name="TextBox 5">
            <a:extLst>
              <a:ext uri="{FF2B5EF4-FFF2-40B4-BE49-F238E27FC236}">
                <a16:creationId xmlns:a16="http://schemas.microsoft.com/office/drawing/2014/main" id="{FB135EF3-B70E-4B17-AC06-7056B95F1DAF}"/>
              </a:ext>
            </a:extLst>
          </p:cNvPr>
          <p:cNvSpPr txBox="1"/>
          <p:nvPr/>
        </p:nvSpPr>
        <p:spPr>
          <a:xfrm>
            <a:off x="550002" y="1052736"/>
            <a:ext cx="6914149" cy="2239074"/>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Basic Operations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Insert </a:t>
            </a:r>
            <a:r>
              <a:rPr lang="en-GB" sz="1800" kern="800" spc="-13" dirty="0">
                <a:solidFill>
                  <a:srgbClr val="000000"/>
                </a:solidFill>
                <a:latin typeface="Arial" panose="020B0604020202020204" pitchFamily="34" charset="0"/>
                <a:cs typeface="Arial" panose="020B0604020202020204" pitchFamily="34" charset="0"/>
              </a:rPr>
              <a:t>− Inserts an element in a tree/create a tree.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Search − Searches an element in a tree.</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Preorder</a:t>
            </a:r>
            <a:r>
              <a:rPr lang="en-GB" sz="1800" kern="800" spc="-13" dirty="0">
                <a:solidFill>
                  <a:srgbClr val="000000"/>
                </a:solidFill>
                <a:latin typeface="Arial" panose="020B0604020202020204" pitchFamily="34" charset="0"/>
                <a:cs typeface="Arial" panose="020B0604020202020204" pitchFamily="34" charset="0"/>
              </a:rPr>
              <a:t> Traversal − Traverses a tree in a pre-order manner.</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Inorder</a:t>
            </a:r>
            <a:r>
              <a:rPr lang="en-GB" sz="1800" kern="800" spc="-13" dirty="0">
                <a:solidFill>
                  <a:srgbClr val="000000"/>
                </a:solidFill>
                <a:latin typeface="Arial" panose="020B0604020202020204" pitchFamily="34" charset="0"/>
                <a:cs typeface="Arial" panose="020B0604020202020204" pitchFamily="34" charset="0"/>
              </a:rPr>
              <a:t> Traversal − Traverses a tree in an in-order manner.</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Postorder</a:t>
            </a:r>
            <a:r>
              <a:rPr lang="en-GB" sz="1800" kern="800" spc="-13" dirty="0">
                <a:solidFill>
                  <a:srgbClr val="000000"/>
                </a:solidFill>
                <a:latin typeface="Arial" panose="020B0604020202020204" pitchFamily="34" charset="0"/>
                <a:cs typeface="Arial" panose="020B0604020202020204" pitchFamily="34" charset="0"/>
              </a:rPr>
              <a:t> Traversal − Traverses a tree in a post-order </a:t>
            </a:r>
            <a:r>
              <a:rPr lang="en-GB" sz="1800" kern="800" spc="-13">
                <a:solidFill>
                  <a:srgbClr val="000000"/>
                </a:solidFill>
                <a:latin typeface="Arial" panose="020B0604020202020204" pitchFamily="34" charset="0"/>
                <a:cs typeface="Arial" panose="020B0604020202020204" pitchFamily="34" charset="0"/>
              </a:rPr>
              <a:t>manner.</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863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6B6AD-FE8D-481F-B50B-79A5D1FA2159}"/>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6721B68C-1DC9-4A1A-8938-1EC3598912B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DAE5604-142C-4D76-B0FA-AE07B3DAEB2E}"/>
              </a:ext>
            </a:extLst>
          </p:cNvPr>
          <p:cNvSpPr>
            <a:spLocks noGrp="1"/>
          </p:cNvSpPr>
          <p:nvPr>
            <p:ph type="sldNum" sz="quarter" idx="21"/>
          </p:nvPr>
        </p:nvSpPr>
        <p:spPr/>
        <p:txBody>
          <a:bodyPr/>
          <a:lstStyle/>
          <a:p>
            <a:fld id="{0D46BA1D-85D8-4A66-B78C-46ED6382B9BC}" type="slidenum">
              <a:rPr lang="en-US" noProof="0" smtClean="0"/>
              <a:pPr/>
              <a:t>47</a:t>
            </a:fld>
            <a:endParaRPr lang="en-US" noProof="0" dirty="0"/>
          </a:p>
        </p:txBody>
      </p:sp>
      <p:sp>
        <p:nvSpPr>
          <p:cNvPr id="5" name="Title 4">
            <a:extLst>
              <a:ext uri="{FF2B5EF4-FFF2-40B4-BE49-F238E27FC236}">
                <a16:creationId xmlns:a16="http://schemas.microsoft.com/office/drawing/2014/main" id="{5ED0C084-161C-4297-A0A5-6EA85AF458B5}"/>
              </a:ext>
            </a:extLst>
          </p:cNvPr>
          <p:cNvSpPr>
            <a:spLocks noGrp="1"/>
          </p:cNvSpPr>
          <p:nvPr>
            <p:ph type="title"/>
          </p:nvPr>
        </p:nvSpPr>
        <p:spPr/>
        <p:txBody>
          <a:bodyPr/>
          <a:lstStyle/>
          <a:p>
            <a:r>
              <a:rPr lang="en-GB" dirty="0"/>
              <a:t>Recursion</a:t>
            </a:r>
          </a:p>
        </p:txBody>
      </p:sp>
      <p:sp>
        <p:nvSpPr>
          <p:cNvPr id="6" name="TextBox 5">
            <a:extLst>
              <a:ext uri="{FF2B5EF4-FFF2-40B4-BE49-F238E27FC236}">
                <a16:creationId xmlns:a16="http://schemas.microsoft.com/office/drawing/2014/main" id="{624C2322-9BA1-4230-BE6C-57EF56A22B37}"/>
              </a:ext>
            </a:extLst>
          </p:cNvPr>
          <p:cNvSpPr txBox="1"/>
          <p:nvPr/>
        </p:nvSpPr>
        <p:spPr>
          <a:xfrm>
            <a:off x="466229" y="836712"/>
            <a:ext cx="11412709" cy="184665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Are </a:t>
            </a:r>
            <a:r>
              <a:rPr lang="en-GB" sz="1800" kern="800" spc="-13" dirty="0">
                <a:solidFill>
                  <a:srgbClr val="000000"/>
                </a:solidFill>
                <a:latin typeface="Arial" panose="020B0604020202020204" pitchFamily="34" charset="0"/>
                <a:cs typeface="Arial" panose="020B0604020202020204" pitchFamily="34" charset="0"/>
              </a:rPr>
              <a:t>the functions that called itself</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Very useful when we need to do an iterative algorithm, like a seek in a binary tree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Complex behaviour with few code lines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As we are using a self calling function we should understand that this will increase a lot the used </a:t>
            </a:r>
            <a:r>
              <a:rPr lang="en-GB" sz="1800" kern="800" spc="-13">
                <a:solidFill>
                  <a:srgbClr val="000000"/>
                </a:solidFill>
                <a:latin typeface="Arial" panose="020B0604020202020204" pitchFamily="34" charset="0"/>
                <a:cs typeface="Arial" panose="020B0604020202020204" pitchFamily="34" charset="0"/>
              </a:rPr>
              <a:t>stack memory</a:t>
            </a:r>
            <a:endParaRPr lang="en-GB" sz="1800" kern="800" spc="-13" dirty="0">
              <a:solidFill>
                <a:srgbClr val="00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C45FE5F-5959-480A-B8DB-1B872C141A72}"/>
              </a:ext>
            </a:extLst>
          </p:cNvPr>
          <p:cNvPicPr>
            <a:picLocks noChangeAspect="1"/>
          </p:cNvPicPr>
          <p:nvPr/>
        </p:nvPicPr>
        <p:blipFill>
          <a:blip r:embed="rId2"/>
          <a:stretch>
            <a:fillRect/>
          </a:stretch>
        </p:blipFill>
        <p:spPr>
          <a:xfrm>
            <a:off x="3100342" y="2833700"/>
            <a:ext cx="6144482" cy="3372321"/>
          </a:xfrm>
          <a:prstGeom prst="rect">
            <a:avLst/>
          </a:prstGeom>
        </p:spPr>
      </p:pic>
    </p:spTree>
    <p:extLst>
      <p:ext uri="{BB962C8B-B14F-4D97-AF65-F5344CB8AC3E}">
        <p14:creationId xmlns:p14="http://schemas.microsoft.com/office/powerpoint/2010/main" val="1110102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824363" cy="679674"/>
          </a:xfrm>
        </p:spPr>
        <p:txBody>
          <a:bodyPr/>
          <a:lstStyle/>
          <a:p>
            <a:endParaRPr lang="en-US" dirty="0"/>
          </a:p>
        </p:txBody>
      </p:sp>
      <p:sp>
        <p:nvSpPr>
          <p:cNvPr id="7" name="Titel 6"/>
          <p:cNvSpPr>
            <a:spLocks noGrp="1"/>
          </p:cNvSpPr>
          <p:nvPr>
            <p:ph type="title"/>
          </p:nvPr>
        </p:nvSpPr>
        <p:spPr/>
        <p:txBody>
          <a:bodyPr>
            <a:normAutofit/>
          </a:bodyPr>
          <a:lstStyle/>
          <a:p>
            <a:r>
              <a:rPr lang="en-US"/>
              <a:t>Finite State Machines</a:t>
            </a:r>
            <a:endParaRPr lang="en-US" dirty="0"/>
          </a:p>
        </p:txBody>
      </p:sp>
      <p:sp>
        <p:nvSpPr>
          <p:cNvPr id="12" name="Textplatzhalter 11"/>
          <p:cNvSpPr>
            <a:spLocks noGrp="1"/>
          </p:cNvSpPr>
          <p:nvPr>
            <p:ph type="body" sz="quarter" idx="25"/>
          </p:nvPr>
        </p:nvSpPr>
        <p:spPr/>
        <p:txBody>
          <a:bodyPr>
            <a:normAutofit/>
          </a:bodyPr>
          <a:lstStyle/>
          <a:p>
            <a:r>
              <a:rPr lang="de-AT"/>
              <a:t>07</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48</a:t>
            </a:fld>
            <a:endParaRPr lang="en-US" noProof="0" dirty="0"/>
          </a:p>
        </p:txBody>
      </p:sp>
    </p:spTree>
    <p:extLst>
      <p:ext uri="{BB962C8B-B14F-4D97-AF65-F5344CB8AC3E}">
        <p14:creationId xmlns:p14="http://schemas.microsoft.com/office/powerpoint/2010/main" val="2365502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49</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15938" y="1052736"/>
            <a:ext cx="11160124" cy="2954655"/>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Introduction to general concepts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used to describe systems whose behavior depends on current events and events that occurred in the past.</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At each instant of time the machine is in a specific state. Depending on the inputs the machine changes or does not change state and can perform actions that affect the system</a:t>
            </a:r>
            <a:r>
              <a:rPr lang="es-ES" sz="1800" kern="800" spc="-13">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Programs that interact with the user (for example, keyboard, display, data entry, alarms, etc.) are likely to fit into this methodology.</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 program with a "finite state machine" is easy to maintain because you can add or remove states without changing the rest</a:t>
            </a:r>
            <a:r>
              <a:rPr lang="es-ES" sz="1800" kern="800" spc="-13">
                <a:solidFill>
                  <a:srgbClr val="000000"/>
                </a:solidFill>
                <a:latin typeface="Arial" panose="020B0604020202020204" pitchFamily="34" charset="0"/>
                <a:cs typeface="Arial" panose="020B0604020202020204" pitchFamily="34" charset="0"/>
              </a:rPr>
              <a:t>.</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26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D66B1-F2E4-42DF-B7EA-DAABDC61348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1DD16D7-406C-4D8A-9534-991D791B9EE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AFAE205-9D0A-4159-AA29-6B4ACE0F1D71}"/>
              </a:ext>
            </a:extLst>
          </p:cNvPr>
          <p:cNvSpPr>
            <a:spLocks noGrp="1"/>
          </p:cNvSpPr>
          <p:nvPr>
            <p:ph type="sldNum" sz="quarter" idx="21"/>
          </p:nvPr>
        </p:nvSpPr>
        <p:spPr/>
        <p:txBody>
          <a:bodyPr/>
          <a:lstStyle/>
          <a:p>
            <a:fld id="{0D46BA1D-85D8-4A66-B78C-46ED6382B9BC}" type="slidenum">
              <a:rPr lang="en-US" noProof="0" smtClean="0"/>
              <a:pPr/>
              <a:t>5</a:t>
            </a:fld>
            <a:endParaRPr lang="en-US" noProof="0" dirty="0"/>
          </a:p>
        </p:txBody>
      </p:sp>
      <p:sp>
        <p:nvSpPr>
          <p:cNvPr id="5" name="Title 4">
            <a:extLst>
              <a:ext uri="{FF2B5EF4-FFF2-40B4-BE49-F238E27FC236}">
                <a16:creationId xmlns:a16="http://schemas.microsoft.com/office/drawing/2014/main" id="{0A88A7DF-4EBF-4377-A83C-50B5D2E1F466}"/>
              </a:ext>
            </a:extLst>
          </p:cNvPr>
          <p:cNvSpPr>
            <a:spLocks noGrp="1"/>
          </p:cNvSpPr>
          <p:nvPr>
            <p:ph type="title"/>
          </p:nvPr>
        </p:nvSpPr>
        <p:spPr/>
        <p:txBody>
          <a:bodyPr/>
          <a:lstStyle/>
          <a:p>
            <a:r>
              <a:rPr lang="en-GB" dirty="0"/>
              <a:t>Introduction</a:t>
            </a:r>
          </a:p>
        </p:txBody>
      </p:sp>
      <p:sp>
        <p:nvSpPr>
          <p:cNvPr id="8" name="TextBox 7">
            <a:extLst>
              <a:ext uri="{FF2B5EF4-FFF2-40B4-BE49-F238E27FC236}">
                <a16:creationId xmlns:a16="http://schemas.microsoft.com/office/drawing/2014/main" id="{CA68AC73-9292-414B-8789-E5E969C01862}"/>
              </a:ext>
            </a:extLst>
          </p:cNvPr>
          <p:cNvSpPr txBox="1"/>
          <p:nvPr/>
        </p:nvSpPr>
        <p:spPr>
          <a:xfrm>
            <a:off x="515938" y="1079314"/>
            <a:ext cx="11160123" cy="4962897"/>
          </a:xfrm>
          <a:prstGeom prst="rect">
            <a:avLst/>
          </a:prstGeom>
          <a:noFill/>
        </p:spPr>
        <p:txBody>
          <a:bodyPr wrap="square">
            <a:spAutoFit/>
          </a:bodyPr>
          <a:lstStyle/>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'C' language is not design for an specific</a:t>
            </a:r>
            <a:r>
              <a:rPr lang="es-ES" sz="1800" kern="800" spc="-13" dirty="0">
                <a:solidFill>
                  <a:schemeClr val="accent1"/>
                </a:solidFill>
                <a:latin typeface="Arial" panose="020B0604020202020204" pitchFamily="34" charset="0"/>
                <a:cs typeface="Arial" panose="020B0604020202020204" pitchFamily="34" charset="0"/>
              </a:rPr>
              <a:t> hardware. </a:t>
            </a: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"Middle-level", combines high level language characteristic with low level lenguaje characteristics like direct memory access</a:t>
            </a:r>
            <a:r>
              <a:rPr lang="es-ES" sz="1800" kern="800" spc="-13" dirty="0">
                <a:solidFill>
                  <a:schemeClr val="accent1"/>
                </a:solidFill>
                <a:latin typeface="Arial" panose="020B0604020202020204" pitchFamily="34" charset="0"/>
                <a:cs typeface="Arial" panose="020B0604020202020204" pitchFamily="34" charset="0"/>
              </a:rPr>
              <a:t>.</a:t>
            </a: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Some characteristics</a:t>
            </a:r>
            <a:r>
              <a:rPr lang="es-ES" sz="1800" kern="800" spc="-13" dirty="0">
                <a:solidFill>
                  <a:schemeClr val="accent1"/>
                </a:solidFill>
                <a:latin typeface="Arial" panose="020B0604020202020204" pitchFamily="34" charset="0"/>
                <a:cs typeface="Arial" panose="020B0604020202020204" pitchFamily="34" charset="0"/>
              </a:rPr>
              <a:t>:</a:t>
            </a: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Imperative (</a:t>
            </a:r>
            <a:r>
              <a:rPr lang="en-GB" sz="1800" kern="800" spc="-13">
                <a:latin typeface="Arial" panose="020B0604020202020204" pitchFamily="34" charset="0"/>
                <a:cs typeface="Arial" panose="020B0604020202020204" pitchFamily="34" charset="0"/>
              </a:rPr>
              <a:t>commands for the computer to perform</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Compiled (i</a:t>
            </a:r>
            <a:r>
              <a:rPr lang="en-GB" sz="1800" kern="800" spc="-13">
                <a:latin typeface="Arial" panose="020B0604020202020204" pitchFamily="34" charset="0"/>
                <a:cs typeface="Arial" panose="020B0604020202020204" pitchFamily="34" charset="0"/>
              </a:rPr>
              <a:t>mplementations are typically compilers, and not interpreters</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Structured (</a:t>
            </a:r>
            <a:r>
              <a:rPr lang="en-GB" sz="1800" kern="800" spc="-13">
                <a:latin typeface="Arial" panose="020B0604020202020204" pitchFamily="34" charset="0"/>
                <a:cs typeface="Arial" panose="020B0604020202020204" pitchFamily="34" charset="0"/>
              </a:rPr>
              <a:t>use of selection and repetition, block structures, and subroutines</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Strongly typed (</a:t>
            </a:r>
            <a:r>
              <a:rPr lang="en-GB" sz="1800" kern="800" spc="-13">
                <a:latin typeface="Arial" panose="020B0604020202020204" pitchFamily="34" charset="0"/>
                <a:cs typeface="Arial" panose="020B0604020202020204" pitchFamily="34" charset="0"/>
              </a:rPr>
              <a:t>has stricter typing rules at compile time</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Against ASM offers</a:t>
            </a:r>
            <a:r>
              <a:rPr lang="es-ES" sz="1800" kern="800" spc="-13" dirty="0">
                <a:solidFill>
                  <a:schemeClr val="accent1"/>
                </a:solidFill>
                <a:latin typeface="Arial" panose="020B0604020202020204" pitchFamily="34" charset="0"/>
                <a:cs typeface="Arial" panose="020B0604020202020204" pitchFamily="34" charset="0"/>
              </a:rPr>
              <a:t>:</a:t>
            </a: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Reliable</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Scalable</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Portabilty</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Manteinable</a:t>
            </a:r>
            <a:endParaRPr lang="es-ES" sz="1800" kern="800" spc="-1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95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50</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20956" y="1032908"/>
            <a:ext cx="5427090" cy="2285241"/>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2"/>
                </a:solidFill>
                <a:latin typeface="Arial" panose="020B0604020202020204" pitchFamily="34" charset="0"/>
                <a:cs typeface="Arial" panose="020B0604020202020204" pitchFamily="34" charset="0"/>
              </a:rPr>
              <a:t>States: Estado inicial + otros estados fijos o temporales</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5"/>
                </a:solidFill>
                <a:latin typeface="Arial" panose="020B0604020202020204" pitchFamily="34" charset="0"/>
                <a:cs typeface="Arial" panose="020B0604020202020204" pitchFamily="34" charset="0"/>
              </a:rPr>
              <a:t>Inputs: External inputs, timeouts, variables from other state machines, etc…</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6"/>
                </a:solidFill>
                <a:latin typeface="Arial" panose="020B0604020202020204" pitchFamily="34" charset="0"/>
                <a:cs typeface="Arial" panose="020B0604020202020204" pitchFamily="34" charset="0"/>
              </a:rPr>
              <a:t>Outputs: Activate/Deactivate outputs, update variable values, reset counters, etc…</a:t>
            </a:r>
            <a:endParaRPr lang="en-GB" sz="1800" kern="800" spc="-13" dirty="0">
              <a:solidFill>
                <a:schemeClr val="accent6"/>
              </a:solidFill>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24A0ED40-C5BC-4208-B48F-CF99F30E9E0C}"/>
              </a:ext>
            </a:extLst>
          </p:cNvPr>
          <p:cNvSpPr/>
          <p:nvPr/>
        </p:nvSpPr>
        <p:spPr>
          <a:xfrm>
            <a:off x="7140921" y="1683524"/>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A</a:t>
            </a:r>
            <a:endParaRPr lang="en-GB" sz="16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40ABF01-600E-4A8A-89B8-F93C3D4E4988}"/>
              </a:ext>
            </a:extLst>
          </p:cNvPr>
          <p:cNvSpPr/>
          <p:nvPr/>
        </p:nvSpPr>
        <p:spPr>
          <a:xfrm>
            <a:off x="9409113" y="4002935"/>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D</a:t>
            </a:r>
            <a:endParaRPr lang="en-GB" sz="16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CB79865-225B-449E-A6C1-F810D17D135C}"/>
              </a:ext>
            </a:extLst>
          </p:cNvPr>
          <p:cNvSpPr/>
          <p:nvPr/>
        </p:nvSpPr>
        <p:spPr>
          <a:xfrm>
            <a:off x="9409113" y="1703179"/>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B</a:t>
            </a:r>
            <a:endParaRPr lang="en-GB" sz="16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F7F7E21-87F5-4F38-B3F8-0CF0436CD8C6}"/>
              </a:ext>
            </a:extLst>
          </p:cNvPr>
          <p:cNvSpPr/>
          <p:nvPr/>
        </p:nvSpPr>
        <p:spPr>
          <a:xfrm>
            <a:off x="7140921" y="4002935"/>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C</a:t>
            </a:r>
            <a:endParaRPr lang="en-GB" sz="160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33" idx="0"/>
          </p:cNvCxnSpPr>
          <p:nvPr/>
        </p:nvCxnSpPr>
        <p:spPr>
          <a:xfrm>
            <a:off x="7680921" y="978599"/>
            <a:ext cx="0" cy="704925"/>
          </a:xfrm>
          <a:prstGeom prst="straightConnector1">
            <a:avLst/>
          </a:prstGeom>
          <a:ln w="19050">
            <a:solidFill>
              <a:schemeClr val="tx1"/>
            </a:solidFill>
            <a:headEnd type="oval"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Connector: Curved 39">
            <a:extLst>
              <a:ext uri="{FF2B5EF4-FFF2-40B4-BE49-F238E27FC236}">
                <a16:creationId xmlns:a16="http://schemas.microsoft.com/office/drawing/2014/main" id="{A34A876C-FDAA-4E19-854E-D09FA3BB8F0E}"/>
              </a:ext>
            </a:extLst>
          </p:cNvPr>
          <p:cNvCxnSpPr>
            <a:cxnSpLocks/>
            <a:stCxn id="33" idx="7"/>
            <a:endCxn id="37" idx="1"/>
          </p:cNvCxnSpPr>
          <p:nvPr/>
        </p:nvCxnSpPr>
        <p:spPr>
          <a:xfrm rot="16200000" flipH="1">
            <a:off x="8805189" y="1099255"/>
            <a:ext cx="19655" cy="1504516"/>
          </a:xfrm>
          <a:prstGeom prst="curvedConnector3">
            <a:avLst>
              <a:gd name="adj1" fmla="val -1967754"/>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41">
            <a:extLst>
              <a:ext uri="{FF2B5EF4-FFF2-40B4-BE49-F238E27FC236}">
                <a16:creationId xmlns:a16="http://schemas.microsoft.com/office/drawing/2014/main" id="{34A165B6-5F82-4BE4-8B64-5E9FABA41334}"/>
              </a:ext>
            </a:extLst>
          </p:cNvPr>
          <p:cNvCxnSpPr>
            <a:cxnSpLocks/>
            <a:stCxn id="33" idx="2"/>
            <a:endCxn id="38" idx="2"/>
          </p:cNvCxnSpPr>
          <p:nvPr/>
        </p:nvCxnSpPr>
        <p:spPr>
          <a:xfrm rot="10800000" flipV="1">
            <a:off x="7140921" y="2223523"/>
            <a:ext cx="12700" cy="2319411"/>
          </a:xfrm>
          <a:prstGeom prst="curvedConnector3">
            <a:avLst>
              <a:gd name="adj1" fmla="val 3153843"/>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3" name="Connector: Curved 42">
            <a:extLst>
              <a:ext uri="{FF2B5EF4-FFF2-40B4-BE49-F238E27FC236}">
                <a16:creationId xmlns:a16="http://schemas.microsoft.com/office/drawing/2014/main" id="{0294E523-C128-4691-AF1B-310D615227E9}"/>
              </a:ext>
            </a:extLst>
          </p:cNvPr>
          <p:cNvCxnSpPr>
            <a:cxnSpLocks/>
            <a:stCxn id="37" idx="3"/>
            <a:endCxn id="33" idx="5"/>
          </p:cNvCxnSpPr>
          <p:nvPr/>
        </p:nvCxnSpPr>
        <p:spPr>
          <a:xfrm rot="5400000" flipH="1">
            <a:off x="8805189" y="1862932"/>
            <a:ext cx="19655" cy="1504516"/>
          </a:xfrm>
          <a:prstGeom prst="curvedConnector3">
            <a:avLst>
              <a:gd name="adj1" fmla="val -1967754"/>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167FA1CB-C754-414C-A7A5-888E21B721A1}"/>
              </a:ext>
            </a:extLst>
          </p:cNvPr>
          <p:cNvCxnSpPr>
            <a:cxnSpLocks/>
            <a:stCxn id="38" idx="5"/>
            <a:endCxn id="35" idx="3"/>
          </p:cNvCxnSpPr>
          <p:nvPr/>
        </p:nvCxnSpPr>
        <p:spPr>
          <a:xfrm rot="16200000" flipH="1">
            <a:off x="8815017" y="4172515"/>
            <a:ext cx="12700" cy="1504516"/>
          </a:xfrm>
          <a:prstGeom prst="curvedConnector3">
            <a:avLst>
              <a:gd name="adj1" fmla="val 3045370"/>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3E873EFE-6AC5-4657-95AF-4E578E2B9F4F}"/>
              </a:ext>
            </a:extLst>
          </p:cNvPr>
          <p:cNvCxnSpPr>
            <a:cxnSpLocks/>
            <a:stCxn id="35" idx="1"/>
            <a:endCxn id="33" idx="4"/>
          </p:cNvCxnSpPr>
          <p:nvPr/>
        </p:nvCxnSpPr>
        <p:spPr>
          <a:xfrm rot="16200000" flipV="1">
            <a:off x="7925312" y="2519134"/>
            <a:ext cx="1397573" cy="1886354"/>
          </a:xfrm>
          <a:prstGeom prst="curvedConnector3">
            <a:avLst>
              <a:gd name="adj1" fmla="val 24398"/>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CEA38540-B801-4066-8655-AF9EB2896B19}"/>
              </a:ext>
            </a:extLst>
          </p:cNvPr>
          <p:cNvCxnSpPr>
            <a:cxnSpLocks/>
            <a:stCxn id="37" idx="6"/>
            <a:endCxn id="35" idx="6"/>
          </p:cNvCxnSpPr>
          <p:nvPr/>
        </p:nvCxnSpPr>
        <p:spPr>
          <a:xfrm>
            <a:off x="10489113" y="2243179"/>
            <a:ext cx="12700" cy="2299756"/>
          </a:xfrm>
          <a:prstGeom prst="curvedConnector3">
            <a:avLst>
              <a:gd name="adj1" fmla="val 3523079"/>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0" name="Connector: Curved 49">
            <a:extLst>
              <a:ext uri="{FF2B5EF4-FFF2-40B4-BE49-F238E27FC236}">
                <a16:creationId xmlns:a16="http://schemas.microsoft.com/office/drawing/2014/main" id="{FD5A8448-386E-4940-A542-6761910D3DA0}"/>
              </a:ext>
            </a:extLst>
          </p:cNvPr>
          <p:cNvCxnSpPr>
            <a:cxnSpLocks/>
            <a:stCxn id="38" idx="3"/>
            <a:endCxn id="38" idx="4"/>
          </p:cNvCxnSpPr>
          <p:nvPr/>
        </p:nvCxnSpPr>
        <p:spPr>
          <a:xfrm rot="16200000" flipH="1">
            <a:off x="7410921" y="4812935"/>
            <a:ext cx="158162" cy="381838"/>
          </a:xfrm>
          <a:prstGeom prst="curvedConnector3">
            <a:avLst>
              <a:gd name="adj1" fmla="val 493322"/>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37887DA-C747-479B-A1DE-07C560FBA448}"/>
              </a:ext>
            </a:extLst>
          </p:cNvPr>
          <p:cNvSpPr txBox="1"/>
          <p:nvPr/>
        </p:nvSpPr>
        <p:spPr>
          <a:xfrm>
            <a:off x="8412662" y="1192753"/>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3" name="TextBox 52">
            <a:extLst>
              <a:ext uri="{FF2B5EF4-FFF2-40B4-BE49-F238E27FC236}">
                <a16:creationId xmlns:a16="http://schemas.microsoft.com/office/drawing/2014/main" id="{5E0CED6C-06F1-4944-A573-EEA649239E14}"/>
              </a:ext>
            </a:extLst>
          </p:cNvPr>
          <p:cNvSpPr txBox="1"/>
          <p:nvPr/>
        </p:nvSpPr>
        <p:spPr>
          <a:xfrm rot="16200000">
            <a:off x="6149595" y="3275505"/>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54" name="TextBox 53">
            <a:extLst>
              <a:ext uri="{FF2B5EF4-FFF2-40B4-BE49-F238E27FC236}">
                <a16:creationId xmlns:a16="http://schemas.microsoft.com/office/drawing/2014/main" id="{C8AFABB6-B7A4-4734-9EE1-F7A78C67D783}"/>
              </a:ext>
            </a:extLst>
          </p:cNvPr>
          <p:cNvSpPr txBox="1"/>
          <p:nvPr/>
        </p:nvSpPr>
        <p:spPr>
          <a:xfrm>
            <a:off x="8395028" y="1566358"/>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56" name="TextBox 55">
            <a:extLst>
              <a:ext uri="{FF2B5EF4-FFF2-40B4-BE49-F238E27FC236}">
                <a16:creationId xmlns:a16="http://schemas.microsoft.com/office/drawing/2014/main" id="{BCC02620-260A-4E0D-AEB6-74B2679931A8}"/>
              </a:ext>
            </a:extLst>
          </p:cNvPr>
          <p:cNvSpPr txBox="1"/>
          <p:nvPr/>
        </p:nvSpPr>
        <p:spPr>
          <a:xfrm rot="16200000">
            <a:off x="6515953" y="3275505"/>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57" name="TextBox 56">
            <a:extLst>
              <a:ext uri="{FF2B5EF4-FFF2-40B4-BE49-F238E27FC236}">
                <a16:creationId xmlns:a16="http://schemas.microsoft.com/office/drawing/2014/main" id="{4E71E8E0-E513-4153-82D6-23FCE974DCCD}"/>
              </a:ext>
            </a:extLst>
          </p:cNvPr>
          <p:cNvSpPr txBox="1"/>
          <p:nvPr/>
        </p:nvSpPr>
        <p:spPr>
          <a:xfrm>
            <a:off x="8412662" y="4975213"/>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8" name="TextBox 57">
            <a:extLst>
              <a:ext uri="{FF2B5EF4-FFF2-40B4-BE49-F238E27FC236}">
                <a16:creationId xmlns:a16="http://schemas.microsoft.com/office/drawing/2014/main" id="{F3209F3D-E0B5-4B19-9F50-3B3EC03559F6}"/>
              </a:ext>
            </a:extLst>
          </p:cNvPr>
          <p:cNvSpPr txBox="1"/>
          <p:nvPr/>
        </p:nvSpPr>
        <p:spPr>
          <a:xfrm>
            <a:off x="8395028" y="5348818"/>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60" name="TextBox 59">
            <a:extLst>
              <a:ext uri="{FF2B5EF4-FFF2-40B4-BE49-F238E27FC236}">
                <a16:creationId xmlns:a16="http://schemas.microsoft.com/office/drawing/2014/main" id="{BE84B3E9-AE4D-4774-9A74-8537C552B0D1}"/>
              </a:ext>
            </a:extLst>
          </p:cNvPr>
          <p:cNvSpPr txBox="1"/>
          <p:nvPr/>
        </p:nvSpPr>
        <p:spPr>
          <a:xfrm rot="5400000">
            <a:off x="10639474" y="3256813"/>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61" name="TextBox 60">
            <a:extLst>
              <a:ext uri="{FF2B5EF4-FFF2-40B4-BE49-F238E27FC236}">
                <a16:creationId xmlns:a16="http://schemas.microsoft.com/office/drawing/2014/main" id="{429FA6AE-9C8A-4B3E-B9FD-39246533B1C3}"/>
              </a:ext>
            </a:extLst>
          </p:cNvPr>
          <p:cNvSpPr txBox="1"/>
          <p:nvPr/>
        </p:nvSpPr>
        <p:spPr>
          <a:xfrm rot="5400000">
            <a:off x="10345034" y="3256609"/>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2" name="TextBox 61">
            <a:extLst>
              <a:ext uri="{FF2B5EF4-FFF2-40B4-BE49-F238E27FC236}">
                <a16:creationId xmlns:a16="http://schemas.microsoft.com/office/drawing/2014/main" id="{7B0D8463-EFF5-422A-8334-DCDF8F752C9F}"/>
              </a:ext>
            </a:extLst>
          </p:cNvPr>
          <p:cNvSpPr txBox="1"/>
          <p:nvPr/>
        </p:nvSpPr>
        <p:spPr>
          <a:xfrm>
            <a:off x="7090982" y="5748225"/>
            <a:ext cx="798039" cy="215444"/>
          </a:xfrm>
          <a:prstGeom prst="rect">
            <a:avLst/>
          </a:prstGeom>
        </p:spPr>
        <p:txBody>
          <a:bodyPr vert="horz" wrap="none" lIns="0" tIns="0" rIns="0" bIns="0" rtlCol="0">
            <a:spAutoFit/>
          </a:bodyPr>
          <a:lstStyle/>
          <a:p>
            <a:r>
              <a:rPr lang="es-ES" sz="1400">
                <a:solidFill>
                  <a:schemeClr val="accent5"/>
                </a:solidFill>
              </a:rPr>
              <a:t>Time == 1</a:t>
            </a:r>
            <a:endParaRPr lang="en-GB" sz="1400" dirty="0">
              <a:solidFill>
                <a:schemeClr val="accent5"/>
              </a:solidFill>
            </a:endParaRPr>
          </a:p>
        </p:txBody>
      </p:sp>
      <p:sp>
        <p:nvSpPr>
          <p:cNvPr id="63" name="TextBox 62">
            <a:extLst>
              <a:ext uri="{FF2B5EF4-FFF2-40B4-BE49-F238E27FC236}">
                <a16:creationId xmlns:a16="http://schemas.microsoft.com/office/drawing/2014/main" id="{4B2DB3AA-415F-43D7-8149-97CBE0601623}"/>
              </a:ext>
            </a:extLst>
          </p:cNvPr>
          <p:cNvSpPr txBox="1"/>
          <p:nvPr/>
        </p:nvSpPr>
        <p:spPr>
          <a:xfrm>
            <a:off x="7169400" y="5963669"/>
            <a:ext cx="641201" cy="215444"/>
          </a:xfrm>
          <a:prstGeom prst="rect">
            <a:avLst/>
          </a:prstGeom>
        </p:spPr>
        <p:txBody>
          <a:bodyPr vert="horz" wrap="none" lIns="0" tIns="0" rIns="0" bIns="0" rtlCol="0">
            <a:spAutoFit/>
          </a:bodyPr>
          <a:lstStyle/>
          <a:p>
            <a:r>
              <a:rPr lang="es-ES" sz="1400">
                <a:solidFill>
                  <a:schemeClr val="accent6"/>
                </a:solidFill>
              </a:rPr>
              <a:t>~Output</a:t>
            </a:r>
            <a:endParaRPr lang="en-GB" sz="1400" dirty="0">
              <a:solidFill>
                <a:schemeClr val="accent6"/>
              </a:solidFill>
            </a:endParaRPr>
          </a:p>
        </p:txBody>
      </p:sp>
      <p:sp>
        <p:nvSpPr>
          <p:cNvPr id="64" name="TextBox 63">
            <a:extLst>
              <a:ext uri="{FF2B5EF4-FFF2-40B4-BE49-F238E27FC236}">
                <a16:creationId xmlns:a16="http://schemas.microsoft.com/office/drawing/2014/main" id="{73D7B7D6-4BE7-4CDB-A4FA-15F1A56B8807}"/>
              </a:ext>
            </a:extLst>
          </p:cNvPr>
          <p:cNvSpPr txBox="1"/>
          <p:nvPr/>
        </p:nvSpPr>
        <p:spPr>
          <a:xfrm>
            <a:off x="8410068" y="2673028"/>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5" name="TextBox 64">
            <a:extLst>
              <a:ext uri="{FF2B5EF4-FFF2-40B4-BE49-F238E27FC236}">
                <a16:creationId xmlns:a16="http://schemas.microsoft.com/office/drawing/2014/main" id="{5BBF80FE-783F-4FCA-92EA-058DEB3E535D}"/>
              </a:ext>
            </a:extLst>
          </p:cNvPr>
          <p:cNvSpPr txBox="1"/>
          <p:nvPr/>
        </p:nvSpPr>
        <p:spPr>
          <a:xfrm>
            <a:off x="8392434" y="3046633"/>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6" name="TextBox 65">
            <a:extLst>
              <a:ext uri="{FF2B5EF4-FFF2-40B4-BE49-F238E27FC236}">
                <a16:creationId xmlns:a16="http://schemas.microsoft.com/office/drawing/2014/main" id="{C2063DA6-231D-427E-B426-3B573DF116DF}"/>
              </a:ext>
            </a:extLst>
          </p:cNvPr>
          <p:cNvSpPr txBox="1"/>
          <p:nvPr/>
        </p:nvSpPr>
        <p:spPr>
          <a:xfrm>
            <a:off x="8378810" y="3542000"/>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7" name="TextBox 66">
            <a:extLst>
              <a:ext uri="{FF2B5EF4-FFF2-40B4-BE49-F238E27FC236}">
                <a16:creationId xmlns:a16="http://schemas.microsoft.com/office/drawing/2014/main" id="{611FDE99-C1E5-4DD2-A901-C0DE279FB78D}"/>
              </a:ext>
            </a:extLst>
          </p:cNvPr>
          <p:cNvSpPr txBox="1"/>
          <p:nvPr/>
        </p:nvSpPr>
        <p:spPr>
          <a:xfrm>
            <a:off x="8410068" y="3915605"/>
            <a:ext cx="746999" cy="215444"/>
          </a:xfrm>
          <a:prstGeom prst="rect">
            <a:avLst/>
          </a:prstGeom>
        </p:spPr>
        <p:txBody>
          <a:bodyPr vert="horz" wrap="none" lIns="0" tIns="0" rIns="0" bIns="0" rtlCol="0">
            <a:spAutoFit/>
          </a:bodyPr>
          <a:lstStyle/>
          <a:p>
            <a:r>
              <a:rPr lang="es-ES" sz="1400">
                <a:solidFill>
                  <a:schemeClr val="accent6"/>
                </a:solidFill>
              </a:rPr>
              <a:t>Reset_all</a:t>
            </a:r>
            <a:endParaRPr lang="en-GB" sz="1400" dirty="0">
              <a:solidFill>
                <a:schemeClr val="accent6"/>
              </a:solidFill>
            </a:endParaRPr>
          </a:p>
        </p:txBody>
      </p:sp>
    </p:spTree>
    <p:extLst>
      <p:ext uri="{BB962C8B-B14F-4D97-AF65-F5344CB8AC3E}">
        <p14:creationId xmlns:p14="http://schemas.microsoft.com/office/powerpoint/2010/main" val="418280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51</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493812"/>
          </a:xfrm>
          <a:prstGeom prst="rect">
            <a:avLst/>
          </a:prstGeom>
        </p:spPr>
        <p:txBody>
          <a:bodyPr vert="horz" wrap="square" lIns="0" tIns="0" rIns="0" bIns="0" numCol="2"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Implementation (1/2)</a:t>
            </a:r>
          </a:p>
          <a:p>
            <a:endParaRPr lang="en-GB" sz="1200" b="0">
              <a:solidFill>
                <a:srgbClr val="6A9955"/>
              </a:solidFill>
              <a:effectLst/>
              <a:latin typeface="Consolas" panose="020B0609020204030204" pitchFamily="49" charset="0"/>
            </a:endParaRPr>
          </a:p>
          <a:p>
            <a:r>
              <a:rPr lang="en-GB" sz="1400" b="0">
                <a:solidFill>
                  <a:srgbClr val="6A9955"/>
                </a:solidFill>
                <a:effectLst/>
                <a:latin typeface="Consolas" panose="020B0609020204030204" pitchFamily="49" charset="0"/>
              </a:rPr>
              <a:t>// List all available states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typedef</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enum</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STATE_2</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Global state variable</a:t>
            </a:r>
            <a:endParaRPr lang="en-GB" sz="1400" b="0">
              <a:solidFill>
                <a:srgbClr val="D4D4D4"/>
              </a:solidFill>
              <a:effectLst/>
              <a:latin typeface="Consolas" panose="020B0609020204030204" pitchFamily="49" charset="0"/>
            </a:endParaRPr>
          </a:p>
          <a:p>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Functions prototypes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b="0">
                <a:effectLst/>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r>
              <a:rPr lang="en-GB" sz="1400" b="0">
                <a:solidFill>
                  <a:srgbClr val="6A9955"/>
                </a:solidFill>
                <a:effectLst/>
                <a:latin typeface="Consolas" panose="020B0609020204030204" pitchFamily="49" charset="0"/>
              </a:rPr>
              <a:t>// Main program</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int</a:t>
            </a:r>
            <a:r>
              <a:rPr lang="en-GB" sz="1400" b="0">
                <a:solidFill>
                  <a:srgbClr val="D4D4D4"/>
                </a:solidFill>
                <a:effectLst/>
                <a:latin typeface="Consolas" panose="020B0609020204030204" pitchFamily="49" charset="0"/>
              </a:rPr>
              <a:t> </a:t>
            </a:r>
            <a:r>
              <a:rPr lang="en-GB" sz="1400">
                <a:latin typeface="Consolas" panose="020B0609020204030204" pitchFamily="49" charset="0"/>
              </a:rPr>
              <a:t>main</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Initialize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Infinite loop</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while</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return</a:t>
            </a:r>
            <a:r>
              <a:rPr lang="en-GB" sz="1400" b="0">
                <a:solidFill>
                  <a:srgbClr val="D4D4D4"/>
                </a:solidFill>
                <a:effectLst/>
                <a:latin typeface="Consolas" panose="020B0609020204030204" pitchFamily="49" charset="0"/>
              </a:rPr>
              <a:t> </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the initial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9756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52</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580000"/>
          </a:xfrm>
          <a:prstGeom prst="rect">
            <a:avLst/>
          </a:prstGeom>
        </p:spPr>
        <p:txBody>
          <a:bodyPr vert="horz" wrap="square" lIns="0" tIns="0" rIns="0" bIns="0" numCol="2"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Implementation (2/2)</a:t>
            </a:r>
          </a:p>
          <a:p>
            <a:pPr algn="l"/>
            <a:endParaRPr lang="en-GB" sz="1600">
              <a:solidFill>
                <a:schemeClr val="accent6"/>
              </a:solidFill>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switch</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Check the conditions for changing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if</a:t>
            </a:r>
            <a:r>
              <a:rPr lang="en-GB" sz="1400" b="0">
                <a:solidFill>
                  <a:srgbClr val="D4D4D4"/>
                </a:solidFill>
                <a:effectLst/>
                <a:latin typeface="Consolas" panose="020B0609020204030204" pitchFamily="49" charset="0"/>
              </a:rPr>
              <a:t>(</a:t>
            </a:r>
            <a:r>
              <a:rPr lang="en-GB" sz="1400" b="0">
                <a:effectLst/>
                <a:latin typeface="Consolas" panose="020B0609020204030204" pitchFamily="49" charset="0"/>
              </a:rPr>
              <a:t>condition</a:t>
            </a:r>
            <a:r>
              <a:rPr lang="en-GB" sz="1400" b="0">
                <a:solidFill>
                  <a:srgbClr val="D4D4D4"/>
                </a:solidFill>
                <a:effectLst/>
                <a:latin typeface="Consolas" panose="020B0609020204030204" pitchFamily="49" charset="0"/>
              </a:rPr>
              <a:t> == </a:t>
            </a:r>
            <a:r>
              <a:rPr lang="en-GB" sz="1400" b="0">
                <a:solidFill>
                  <a:srgbClr val="569CD6"/>
                </a:solidFill>
                <a:effectLst/>
                <a:latin typeface="Consolas" panose="020B0609020204030204" pitchFamily="49" charset="0"/>
              </a:rPr>
              <a:t>TRUE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Change the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default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There was an error</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Let's initialize everything</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8597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53</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15939" y="980728"/>
            <a:ext cx="4859981" cy="1061829"/>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Adding more state machines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Add the initialization function</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Add the update function</a:t>
            </a: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6" idx="0"/>
          </p:cNvCxnSpPr>
          <p:nvPr/>
        </p:nvCxnSpPr>
        <p:spPr>
          <a:xfrm>
            <a:off x="7644112" y="403275"/>
            <a:ext cx="0" cy="363368"/>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7D271AC-F503-4769-AA95-19A6B99F2968}"/>
              </a:ext>
            </a:extLst>
          </p:cNvPr>
          <p:cNvSpPr/>
          <p:nvPr/>
        </p:nvSpPr>
        <p:spPr>
          <a:xfrm>
            <a:off x="7104112" y="766643"/>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1</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D48427-9F2B-43B5-B65A-744FE702D5E0}"/>
              </a:ext>
            </a:extLst>
          </p:cNvPr>
          <p:cNvSpPr/>
          <p:nvPr/>
        </p:nvSpPr>
        <p:spPr>
          <a:xfrm>
            <a:off x="7104112" y="1488876"/>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2</a:t>
            </a:r>
            <a:endParaRPr lang="en-GB" sz="16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F015DE5-685C-46C1-A02D-5465F04DA017}"/>
              </a:ext>
            </a:extLst>
          </p:cNvPr>
          <p:cNvSpPr/>
          <p:nvPr/>
        </p:nvSpPr>
        <p:spPr>
          <a:xfrm>
            <a:off x="7104112" y="2527531"/>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n</a:t>
            </a:r>
            <a:endParaRPr lang="en-GB" sz="1600" dirty="0">
              <a:latin typeface="Arial" panose="020B0604020202020204"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BF362422-0578-4715-BEFF-88546E8B5B9F}"/>
              </a:ext>
            </a:extLst>
          </p:cNvPr>
          <p:cNvCxnSpPr>
            <a:cxnSpLocks/>
            <a:stCxn id="6" idx="2"/>
            <a:endCxn id="9" idx="0"/>
          </p:cNvCxnSpPr>
          <p:nvPr/>
        </p:nvCxnSpPr>
        <p:spPr>
          <a:xfrm>
            <a:off x="7644112" y="1126643"/>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0A7902D-AC4E-4370-8A36-98FB10AB561B}"/>
              </a:ext>
            </a:extLst>
          </p:cNvPr>
          <p:cNvCxnSpPr>
            <a:cxnSpLocks/>
            <a:stCxn id="9" idx="2"/>
            <a:endCxn id="11" idx="0"/>
          </p:cNvCxnSpPr>
          <p:nvPr/>
        </p:nvCxnSpPr>
        <p:spPr>
          <a:xfrm>
            <a:off x="7644112" y="1848876"/>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3B1E6F3C-9DA5-4796-88C6-982643D83D23}"/>
              </a:ext>
            </a:extLst>
          </p:cNvPr>
          <p:cNvSpPr/>
          <p:nvPr/>
        </p:nvSpPr>
        <p:spPr>
          <a:xfrm>
            <a:off x="6924112" y="3964052"/>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1</a:t>
            </a:r>
            <a:endParaRPr lang="en-GB" sz="16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F5E37C6-F906-4A95-B2EB-E46032897925}"/>
              </a:ext>
            </a:extLst>
          </p:cNvPr>
          <p:cNvSpPr/>
          <p:nvPr/>
        </p:nvSpPr>
        <p:spPr>
          <a:xfrm>
            <a:off x="6924112" y="4686285"/>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2</a:t>
            </a:r>
            <a:endParaRPr lang="en-GB" sz="16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A873FE39-59E3-4AAB-8B08-1145CC84E819}"/>
              </a:ext>
            </a:extLst>
          </p:cNvPr>
          <p:cNvSpPr/>
          <p:nvPr/>
        </p:nvSpPr>
        <p:spPr>
          <a:xfrm>
            <a:off x="6924112" y="5724940"/>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n</a:t>
            </a:r>
            <a:endParaRPr lang="en-GB" sz="1600" dirty="0">
              <a:latin typeface="Arial" panose="020B0604020202020204" pitchFamily="34" charset="0"/>
              <a:cs typeface="Arial" panose="020B0604020202020204" pitchFamily="34" charset="0"/>
            </a:endParaRPr>
          </a:p>
        </p:txBody>
      </p:sp>
      <p:cxnSp>
        <p:nvCxnSpPr>
          <p:cNvPr id="73" name="Straight Arrow Connector 72">
            <a:extLst>
              <a:ext uri="{FF2B5EF4-FFF2-40B4-BE49-F238E27FC236}">
                <a16:creationId xmlns:a16="http://schemas.microsoft.com/office/drawing/2014/main" id="{6BCB3D84-53C9-4AB1-84C0-5D11417B0988}"/>
              </a:ext>
            </a:extLst>
          </p:cNvPr>
          <p:cNvCxnSpPr>
            <a:cxnSpLocks/>
            <a:stCxn id="70" idx="2"/>
            <a:endCxn id="71" idx="0"/>
          </p:cNvCxnSpPr>
          <p:nvPr/>
        </p:nvCxnSpPr>
        <p:spPr>
          <a:xfrm>
            <a:off x="7644112" y="4324052"/>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1ECE4411-19DE-43F7-AB94-B2AA5DF1DDC9}"/>
              </a:ext>
            </a:extLst>
          </p:cNvPr>
          <p:cNvCxnSpPr>
            <a:cxnSpLocks/>
            <a:stCxn id="71" idx="2"/>
            <a:endCxn id="72" idx="0"/>
          </p:cNvCxnSpPr>
          <p:nvPr/>
        </p:nvCxnSpPr>
        <p:spPr>
          <a:xfrm>
            <a:off x="7644112" y="5046285"/>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00A50D3B-1FDE-4978-A52B-1EEAF1B07C24}"/>
              </a:ext>
            </a:extLst>
          </p:cNvPr>
          <p:cNvCxnSpPr>
            <a:cxnSpLocks/>
            <a:stCxn id="11" idx="2"/>
            <a:endCxn id="29" idx="0"/>
          </p:cNvCxnSpPr>
          <p:nvPr/>
        </p:nvCxnSpPr>
        <p:spPr>
          <a:xfrm>
            <a:off x="7644112" y="2887531"/>
            <a:ext cx="0" cy="36146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4D111BD4-FA9B-4796-9E26-B520CF9DE2C6}"/>
              </a:ext>
            </a:extLst>
          </p:cNvPr>
          <p:cNvSpPr/>
          <p:nvPr/>
        </p:nvSpPr>
        <p:spPr>
          <a:xfrm>
            <a:off x="7464112" y="3249000"/>
            <a:ext cx="360000" cy="36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GB" sz="16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31C2A547-25EF-4645-9761-1E14BC401F54}"/>
              </a:ext>
            </a:extLst>
          </p:cNvPr>
          <p:cNvCxnSpPr>
            <a:cxnSpLocks/>
            <a:stCxn id="29" idx="4"/>
            <a:endCxn id="70" idx="0"/>
          </p:cNvCxnSpPr>
          <p:nvPr/>
        </p:nvCxnSpPr>
        <p:spPr>
          <a:xfrm>
            <a:off x="7644112" y="3609000"/>
            <a:ext cx="0" cy="35505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9EAB9AA8-D3B6-4BD0-9BDC-D37091A0927C}"/>
              </a:ext>
            </a:extLst>
          </p:cNvPr>
          <p:cNvCxnSpPr>
            <a:stCxn id="72" idx="2"/>
            <a:endCxn id="29" idx="6"/>
          </p:cNvCxnSpPr>
          <p:nvPr/>
        </p:nvCxnSpPr>
        <p:spPr>
          <a:xfrm rot="5400000" flipH="1" flipV="1">
            <a:off x="6406142" y="4666970"/>
            <a:ext cx="2655940" cy="180000"/>
          </a:xfrm>
          <a:prstGeom prst="bentConnector4">
            <a:avLst>
              <a:gd name="adj1" fmla="val -11525"/>
              <a:gd name="adj2" fmla="val 1039306"/>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1044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a:t>Threads</a:t>
            </a:r>
            <a:endParaRPr lang="en-US" dirty="0"/>
          </a:p>
        </p:txBody>
      </p:sp>
      <p:sp>
        <p:nvSpPr>
          <p:cNvPr id="12" name="Textplatzhalter 11"/>
          <p:cNvSpPr>
            <a:spLocks noGrp="1"/>
          </p:cNvSpPr>
          <p:nvPr>
            <p:ph type="body" sz="quarter" idx="25"/>
          </p:nvPr>
        </p:nvSpPr>
        <p:spPr/>
        <p:txBody>
          <a:bodyPr>
            <a:normAutofit/>
          </a:bodyPr>
          <a:lstStyle/>
          <a:p>
            <a:r>
              <a:rPr lang="de-AT"/>
              <a:t>08</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54</a:t>
            </a:fld>
            <a:endParaRPr lang="en-US" noProof="0" dirty="0"/>
          </a:p>
        </p:txBody>
      </p:sp>
    </p:spTree>
    <p:extLst>
      <p:ext uri="{BB962C8B-B14F-4D97-AF65-F5344CB8AC3E}">
        <p14:creationId xmlns:p14="http://schemas.microsoft.com/office/powerpoint/2010/main" val="361228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4A260-E6A5-41DE-BCE4-A3B1E7199504}"/>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348475E6-5B0B-46A7-AA84-173E131CA1E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66A85B-BD44-49B8-9279-333DFF55401F}"/>
              </a:ext>
            </a:extLst>
          </p:cNvPr>
          <p:cNvSpPr>
            <a:spLocks noGrp="1"/>
          </p:cNvSpPr>
          <p:nvPr>
            <p:ph type="sldNum" sz="quarter" idx="21"/>
          </p:nvPr>
        </p:nvSpPr>
        <p:spPr/>
        <p:txBody>
          <a:bodyPr/>
          <a:lstStyle/>
          <a:p>
            <a:fld id="{0D46BA1D-85D8-4A66-B78C-46ED6382B9BC}" type="slidenum">
              <a:rPr lang="en-US" noProof="0" smtClean="0"/>
              <a:pPr/>
              <a:t>55</a:t>
            </a:fld>
            <a:endParaRPr lang="en-US" noProof="0" dirty="0"/>
          </a:p>
        </p:txBody>
      </p:sp>
      <p:sp>
        <p:nvSpPr>
          <p:cNvPr id="5" name="Title 4">
            <a:extLst>
              <a:ext uri="{FF2B5EF4-FFF2-40B4-BE49-F238E27FC236}">
                <a16:creationId xmlns:a16="http://schemas.microsoft.com/office/drawing/2014/main" id="{49CAF84A-AC12-4184-9AA7-5CB93AEEFF67}"/>
              </a:ext>
            </a:extLst>
          </p:cNvPr>
          <p:cNvSpPr>
            <a:spLocks noGrp="1"/>
          </p:cNvSpPr>
          <p:nvPr>
            <p:ph type="title"/>
          </p:nvPr>
        </p:nvSpPr>
        <p:spPr/>
        <p:txBody>
          <a:bodyPr/>
          <a:lstStyle/>
          <a:p>
            <a:r>
              <a:rPr lang="en-GB" dirty="0"/>
              <a:t>Thread</a:t>
            </a:r>
          </a:p>
        </p:txBody>
      </p:sp>
      <p:sp>
        <p:nvSpPr>
          <p:cNvPr id="7" name="TextBox 6">
            <a:extLst>
              <a:ext uri="{FF2B5EF4-FFF2-40B4-BE49-F238E27FC236}">
                <a16:creationId xmlns:a16="http://schemas.microsoft.com/office/drawing/2014/main" id="{36EF8B82-CAB6-4C75-8B02-03B32FA8016A}"/>
              </a:ext>
            </a:extLst>
          </p:cNvPr>
          <p:cNvSpPr txBox="1"/>
          <p:nvPr/>
        </p:nvSpPr>
        <p:spPr>
          <a:xfrm>
            <a:off x="6160090" y="917115"/>
            <a:ext cx="5676223" cy="5563061"/>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A thread is a single sequence stream within in a process. Because threads have some of the properties of processes, they are sometimes called lightweight processes.</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 </a:t>
            </a:r>
            <a:r>
              <a:rPr lang="en-GB" sz="1800" kern="800" spc="-13" dirty="0">
                <a:solidFill>
                  <a:srgbClr val="0093D0"/>
                </a:solidFill>
                <a:latin typeface="Arial" panose="020B0604020202020204" pitchFamily="34" charset="0"/>
                <a:cs typeface="Arial" panose="020B0604020202020204" pitchFamily="34" charset="0"/>
              </a:rPr>
              <a:t>C we will use </a:t>
            </a:r>
            <a:r>
              <a:rPr lang="en-GB" sz="1800" kern="800" spc="-13" dirty="0" err="1">
                <a:solidFill>
                  <a:srgbClr val="0093D0"/>
                </a:solidFill>
                <a:latin typeface="Arial" panose="020B0604020202020204" pitchFamily="34" charset="0"/>
                <a:cs typeface="Arial" panose="020B0604020202020204" pitchFamily="34" charset="0"/>
              </a:rPr>
              <a:t>pthread</a:t>
            </a:r>
            <a:r>
              <a:rPr lang="en-GB" sz="1800" kern="800" spc="-13" dirty="0">
                <a:solidFill>
                  <a:srgbClr val="0093D0"/>
                </a:solidFill>
                <a:latin typeface="Arial" panose="020B0604020202020204" pitchFamily="34" charset="0"/>
                <a:cs typeface="Arial" panose="020B0604020202020204" pitchFamily="34" charset="0"/>
              </a:rPr>
              <a:t> library, you can use detach or joinable threads.</a:t>
            </a:r>
          </a:p>
          <a:p>
            <a:endParaRPr lang="en-GB" sz="1400" dirty="0">
              <a:latin typeface="Roboto"/>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Creation is much faster than processes.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Context switching between threads is much faster than processes.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Threads inside a same process share the same memory space.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Communication between threads is faster.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Need to use semaphores in order to manage memory space.</a:t>
            </a:r>
          </a:p>
          <a:p>
            <a:pPr marL="285750" indent="-285750">
              <a:buFont typeface="Arial" panose="020B0604020202020204" pitchFamily="34" charset="0"/>
              <a:buChar char="•"/>
            </a:pPr>
            <a:endParaRPr lang="en-GB" sz="1400" dirty="0"/>
          </a:p>
        </p:txBody>
      </p:sp>
      <p:pic>
        <p:nvPicPr>
          <p:cNvPr id="10" name="Picture 9">
            <a:extLst>
              <a:ext uri="{FF2B5EF4-FFF2-40B4-BE49-F238E27FC236}">
                <a16:creationId xmlns:a16="http://schemas.microsoft.com/office/drawing/2014/main" id="{E5ED3446-09FF-4729-90BC-7D6C41FC15E3}"/>
              </a:ext>
            </a:extLst>
          </p:cNvPr>
          <p:cNvPicPr>
            <a:picLocks noChangeAspect="1"/>
          </p:cNvPicPr>
          <p:nvPr/>
        </p:nvPicPr>
        <p:blipFill>
          <a:blip r:embed="rId2"/>
          <a:stretch>
            <a:fillRect/>
          </a:stretch>
        </p:blipFill>
        <p:spPr>
          <a:xfrm>
            <a:off x="355687" y="1771478"/>
            <a:ext cx="5494377" cy="3315043"/>
          </a:xfrm>
          <a:prstGeom prst="rect">
            <a:avLst/>
          </a:prstGeom>
        </p:spPr>
      </p:pic>
    </p:spTree>
    <p:extLst>
      <p:ext uri="{BB962C8B-B14F-4D97-AF65-F5344CB8AC3E}">
        <p14:creationId xmlns:p14="http://schemas.microsoft.com/office/powerpoint/2010/main" val="3547582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73BD-3288-43A1-8C83-0A3DC446C6C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884BFB3-103E-42E4-A992-7E028615D58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396F945-0E7F-4585-80BD-28A126CBF8A7}"/>
              </a:ext>
            </a:extLst>
          </p:cNvPr>
          <p:cNvSpPr>
            <a:spLocks noGrp="1"/>
          </p:cNvSpPr>
          <p:nvPr>
            <p:ph type="sldNum" sz="quarter" idx="21"/>
          </p:nvPr>
        </p:nvSpPr>
        <p:spPr/>
        <p:txBody>
          <a:bodyPr/>
          <a:lstStyle/>
          <a:p>
            <a:fld id="{0D46BA1D-85D8-4A66-B78C-46ED6382B9BC}" type="slidenum">
              <a:rPr lang="en-US" noProof="0" smtClean="0"/>
              <a:pPr/>
              <a:t>56</a:t>
            </a:fld>
            <a:endParaRPr lang="en-US" noProof="0" dirty="0"/>
          </a:p>
        </p:txBody>
      </p:sp>
      <p:sp>
        <p:nvSpPr>
          <p:cNvPr id="5" name="Title 4">
            <a:extLst>
              <a:ext uri="{FF2B5EF4-FFF2-40B4-BE49-F238E27FC236}">
                <a16:creationId xmlns:a16="http://schemas.microsoft.com/office/drawing/2014/main" id="{B2843AF5-43BB-4066-9332-0E0CC3AFBE0B}"/>
              </a:ext>
            </a:extLst>
          </p:cNvPr>
          <p:cNvSpPr>
            <a:spLocks noGrp="1"/>
          </p:cNvSpPr>
          <p:nvPr>
            <p:ph type="title"/>
          </p:nvPr>
        </p:nvSpPr>
        <p:spPr/>
        <p:txBody>
          <a:bodyPr/>
          <a:lstStyle/>
          <a:p>
            <a:r>
              <a:rPr lang="en-GB" dirty="0"/>
              <a:t>Threads lightweight</a:t>
            </a:r>
          </a:p>
        </p:txBody>
      </p:sp>
      <p:pic>
        <p:nvPicPr>
          <p:cNvPr id="9" name="Picture 8">
            <a:extLst>
              <a:ext uri="{FF2B5EF4-FFF2-40B4-BE49-F238E27FC236}">
                <a16:creationId xmlns:a16="http://schemas.microsoft.com/office/drawing/2014/main" id="{DFBC5AD4-47F5-412E-A876-423CE6DB3F78}"/>
              </a:ext>
            </a:extLst>
          </p:cNvPr>
          <p:cNvPicPr>
            <a:picLocks noChangeAspect="1"/>
          </p:cNvPicPr>
          <p:nvPr/>
        </p:nvPicPr>
        <p:blipFill>
          <a:blip r:embed="rId2"/>
          <a:stretch>
            <a:fillRect/>
          </a:stretch>
        </p:blipFill>
        <p:spPr>
          <a:xfrm>
            <a:off x="5486467" y="986128"/>
            <a:ext cx="6125430" cy="4896533"/>
          </a:xfrm>
          <a:prstGeom prst="rect">
            <a:avLst/>
          </a:prstGeom>
        </p:spPr>
      </p:pic>
      <p:sp>
        <p:nvSpPr>
          <p:cNvPr id="11" name="TextBox 10">
            <a:extLst>
              <a:ext uri="{FF2B5EF4-FFF2-40B4-BE49-F238E27FC236}">
                <a16:creationId xmlns:a16="http://schemas.microsoft.com/office/drawing/2014/main" id="{AF25F6AE-BB9E-4051-9A7A-6215DF8A179E}"/>
              </a:ext>
            </a:extLst>
          </p:cNvPr>
          <p:cNvSpPr txBox="1"/>
          <p:nvPr/>
        </p:nvSpPr>
        <p:spPr>
          <a:xfrm>
            <a:off x="515938" y="986128"/>
            <a:ext cx="4571949" cy="212365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Inside </a:t>
            </a:r>
            <a:r>
              <a:rPr lang="en-GB" sz="1800" kern="800" spc="-13" dirty="0">
                <a:solidFill>
                  <a:srgbClr val="000000"/>
                </a:solidFill>
                <a:latin typeface="Arial" panose="020B0604020202020204" pitchFamily="34" charset="0"/>
                <a:cs typeface="Arial" panose="020B0604020202020204" pitchFamily="34" charset="0"/>
              </a:rPr>
              <a:t>user space but handled by a kernel thread</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Use kernel resources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Real parallelism</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Syscall</a:t>
            </a:r>
            <a:r>
              <a:rPr lang="en-GB" sz="1800" kern="800" spc="-13" dirty="0">
                <a:solidFill>
                  <a:srgbClr val="000000"/>
                </a:solidFill>
                <a:latin typeface="Arial" panose="020B0604020202020204" pitchFamily="34" charset="0"/>
                <a:cs typeface="Arial" panose="020B0604020202020204" pitchFamily="34" charset="0"/>
              </a:rPr>
              <a:t> to create and kill threads</a:t>
            </a:r>
          </a:p>
        </p:txBody>
      </p:sp>
    </p:spTree>
    <p:extLst>
      <p:ext uri="{BB962C8B-B14F-4D97-AF65-F5344CB8AC3E}">
        <p14:creationId xmlns:p14="http://schemas.microsoft.com/office/powerpoint/2010/main" val="3574119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A1314-B5E3-465D-923A-52A2A41EDF6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D6C9E24B-6B9F-4112-83AD-95E117FC31A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D9D89A6-BA7F-4C8C-BEAD-A82FB78C187E}"/>
              </a:ext>
            </a:extLst>
          </p:cNvPr>
          <p:cNvSpPr>
            <a:spLocks noGrp="1"/>
          </p:cNvSpPr>
          <p:nvPr>
            <p:ph type="sldNum" sz="quarter" idx="21"/>
          </p:nvPr>
        </p:nvSpPr>
        <p:spPr/>
        <p:txBody>
          <a:bodyPr/>
          <a:lstStyle/>
          <a:p>
            <a:fld id="{0D46BA1D-85D8-4A66-B78C-46ED6382B9BC}" type="slidenum">
              <a:rPr lang="en-US" noProof="0" smtClean="0"/>
              <a:pPr/>
              <a:t>57</a:t>
            </a:fld>
            <a:endParaRPr lang="en-US" noProof="0" dirty="0"/>
          </a:p>
        </p:txBody>
      </p:sp>
      <p:sp>
        <p:nvSpPr>
          <p:cNvPr id="5" name="Title 4">
            <a:extLst>
              <a:ext uri="{FF2B5EF4-FFF2-40B4-BE49-F238E27FC236}">
                <a16:creationId xmlns:a16="http://schemas.microsoft.com/office/drawing/2014/main" id="{2B667335-0C2C-45C4-BFF0-F94997528383}"/>
              </a:ext>
            </a:extLst>
          </p:cNvPr>
          <p:cNvSpPr>
            <a:spLocks noGrp="1"/>
          </p:cNvSpPr>
          <p:nvPr>
            <p:ph type="title"/>
          </p:nvPr>
        </p:nvSpPr>
        <p:spPr/>
        <p:txBody>
          <a:bodyPr/>
          <a:lstStyle/>
          <a:p>
            <a:r>
              <a:rPr lang="en-GB" dirty="0"/>
              <a:t>Mutex</a:t>
            </a:r>
          </a:p>
        </p:txBody>
      </p:sp>
      <p:pic>
        <p:nvPicPr>
          <p:cNvPr id="1026" name="Picture 2" descr="Mutexes">
            <a:extLst>
              <a:ext uri="{FF2B5EF4-FFF2-40B4-BE49-F238E27FC236}">
                <a16:creationId xmlns:a16="http://schemas.microsoft.com/office/drawing/2014/main" id="{2521358F-F69B-4C3C-BBDA-FD8AB56B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425" y="3688768"/>
            <a:ext cx="5102635" cy="16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180E5-E063-4DF4-98A7-C2E933E44102}"/>
              </a:ext>
            </a:extLst>
          </p:cNvPr>
          <p:cNvSpPr txBox="1"/>
          <p:nvPr/>
        </p:nvSpPr>
        <p:spPr>
          <a:xfrm>
            <a:off x="6096000" y="1261794"/>
            <a:ext cx="5419277" cy="190821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We </a:t>
            </a:r>
            <a:r>
              <a:rPr lang="en-GB" sz="1800" kern="800" spc="-13" dirty="0">
                <a:solidFill>
                  <a:srgbClr val="000000"/>
                </a:solidFill>
                <a:latin typeface="Arial" panose="020B0604020202020204" pitchFamily="34" charset="0"/>
                <a:cs typeface="Arial" panose="020B0604020202020204" pitchFamily="34" charset="0"/>
              </a:rPr>
              <a:t>will need a mechanism in order to access shared resources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Will lock a resource in order to let a process work without risks.</a:t>
            </a:r>
          </a:p>
          <a:p>
            <a:endParaRPr lang="en-GB" sz="1400" dirty="0"/>
          </a:p>
        </p:txBody>
      </p:sp>
      <p:pic>
        <p:nvPicPr>
          <p:cNvPr id="8" name="Picture 2" descr="Learn C++ Multi-Threading in 5 Minutes | by Ari Saif | HackerNoon.com |  Medium">
            <a:extLst>
              <a:ext uri="{FF2B5EF4-FFF2-40B4-BE49-F238E27FC236}">
                <a16:creationId xmlns:a16="http://schemas.microsoft.com/office/drawing/2014/main" id="{A04F8E5F-95A7-4D69-998E-7F94F6C8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518829"/>
            <a:ext cx="4455208" cy="382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68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E271001-0EA1-4EAE-BCF5-5A8CFC098664}" type="datetime1">
              <a:rPr lang="en-US" noProof="0" smtClean="0"/>
              <a:t>11/6/2020</a:t>
            </a:fld>
            <a:endParaRPr lang="en-US" noProof="0" dirty="0"/>
          </a:p>
        </p:txBody>
      </p:sp>
      <p:graphicFrame>
        <p:nvGraphicFramePr>
          <p:cNvPr id="7" name="Tabelle 6"/>
          <p:cNvGraphicFramePr>
            <a:graphicFrameLocks noGrp="1"/>
          </p:cNvGraphicFramePr>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1" name="Inhaltsplatzhalter 5">
            <a:extLst>
              <a:ext uri="{FF2B5EF4-FFF2-40B4-BE49-F238E27FC236}">
                <a16:creationId xmlns:a16="http://schemas.microsoft.com/office/drawing/2014/main" id="{5BF0F246-E6F2-49E1-8796-D613DD8A9923}"/>
              </a:ext>
            </a:extLst>
          </p:cNvPr>
          <p:cNvSpPr txBox="1">
            <a:spLocks/>
          </p:cNvSpPr>
          <p:nvPr/>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sp>
        <p:nvSpPr>
          <p:cNvPr id="3" name="Slide Number Placeholder 2">
            <a:extLst>
              <a:ext uri="{FF2B5EF4-FFF2-40B4-BE49-F238E27FC236}">
                <a16:creationId xmlns:a16="http://schemas.microsoft.com/office/drawing/2014/main" id="{8818EB86-C785-441F-9A18-3CFBD71CF097}"/>
              </a:ext>
            </a:extLst>
          </p:cNvPr>
          <p:cNvSpPr>
            <a:spLocks noGrp="1"/>
          </p:cNvSpPr>
          <p:nvPr>
            <p:ph type="sldNum" sz="quarter" idx="21"/>
          </p:nvPr>
        </p:nvSpPr>
        <p:spPr/>
        <p:txBody>
          <a:bodyPr/>
          <a:lstStyle/>
          <a:p>
            <a:fld id="{0D46BA1D-85D8-4A66-B78C-46ED6382B9BC}" type="slidenum">
              <a:rPr lang="en-US" noProof="0" smtClean="0"/>
              <a:pPr/>
              <a:t>58</a:t>
            </a:fld>
            <a:endParaRPr lang="en-US" noProof="0" dirty="0"/>
          </a:p>
        </p:txBody>
      </p:sp>
      <p:sp>
        <p:nvSpPr>
          <p:cNvPr id="4" name="Footer Placeholder 3">
            <a:extLst>
              <a:ext uri="{FF2B5EF4-FFF2-40B4-BE49-F238E27FC236}">
                <a16:creationId xmlns:a16="http://schemas.microsoft.com/office/drawing/2014/main" id="{438255A0-13CB-4E5C-BDF9-72E2DCD54B7D}"/>
              </a:ext>
            </a:extLst>
          </p:cNvPr>
          <p:cNvSpPr>
            <a:spLocks noGrp="1"/>
          </p:cNvSpPr>
          <p:nvPr>
            <p:ph type="ftr" sz="quarter" idx="20"/>
          </p:nvPr>
        </p:nvSpPr>
        <p:spPr/>
        <p:txBody>
          <a:bodyPr/>
          <a:lstStyle/>
          <a:p>
            <a:r>
              <a:rPr lang="en-US" dirty="0" err="1"/>
              <a:t>TTTech</a:t>
            </a:r>
            <a:r>
              <a:rPr lang="en-US" dirty="0"/>
              <a:t> Auto AG – Confidential and Proprietary Information</a:t>
            </a:r>
          </a:p>
        </p:txBody>
      </p:sp>
      <p:sp>
        <p:nvSpPr>
          <p:cNvPr id="10" name="Rechteck 9"/>
          <p:cNvSpPr/>
          <p:nvPr/>
        </p:nvSpPr>
        <p:spPr>
          <a:xfrm>
            <a:off x="9696400" y="111391"/>
            <a:ext cx="2088232"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5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6</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pic>
        <p:nvPicPr>
          <p:cNvPr id="9" name="Picture 8">
            <a:extLst>
              <a:ext uri="{FF2B5EF4-FFF2-40B4-BE49-F238E27FC236}">
                <a16:creationId xmlns:a16="http://schemas.microsoft.com/office/drawing/2014/main" id="{4A34C875-FBB7-4533-AF34-C67D3557DC03}"/>
              </a:ext>
            </a:extLst>
          </p:cNvPr>
          <p:cNvPicPr>
            <a:picLocks noChangeAspect="1"/>
          </p:cNvPicPr>
          <p:nvPr/>
        </p:nvPicPr>
        <p:blipFill>
          <a:blip r:embed="rId2"/>
          <a:stretch>
            <a:fillRect/>
          </a:stretch>
        </p:blipFill>
        <p:spPr>
          <a:xfrm>
            <a:off x="5951984" y="1144332"/>
            <a:ext cx="5040560" cy="5078289"/>
          </a:xfrm>
          <a:prstGeom prst="rect">
            <a:avLst/>
          </a:prstGeom>
        </p:spPr>
      </p:pic>
      <p:sp>
        <p:nvSpPr>
          <p:cNvPr id="7" name="TextBox 6">
            <a:extLst>
              <a:ext uri="{FF2B5EF4-FFF2-40B4-BE49-F238E27FC236}">
                <a16:creationId xmlns:a16="http://schemas.microsoft.com/office/drawing/2014/main" id="{130EE181-0909-4391-9AD6-0DA53E7FCC68}"/>
              </a:ext>
            </a:extLst>
          </p:cNvPr>
          <p:cNvSpPr txBox="1"/>
          <p:nvPr/>
        </p:nvSpPr>
        <p:spPr>
          <a:xfrm>
            <a:off x="515939" y="980728"/>
            <a:ext cx="3738508" cy="1938992"/>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4 different </a:t>
            </a:r>
            <a:r>
              <a:rPr lang="en-GB" sz="1800" kern="800" spc="-13">
                <a:solidFill>
                  <a:srgbClr val="0093D0"/>
                </a:solidFill>
                <a:latin typeface="Arial" panose="020B0604020202020204" pitchFamily="34" charset="0"/>
                <a:cs typeface="Arial" panose="020B0604020202020204" pitchFamily="34" charset="0"/>
              </a:rPr>
              <a:t>files:</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Source code files .c</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Header </a:t>
            </a:r>
            <a:r>
              <a:rPr lang="en-GB" sz="1800" kern="800" spc="-13" dirty="0">
                <a:solidFill>
                  <a:srgbClr val="000000"/>
                </a:solidFill>
                <a:latin typeface="Arial" panose="020B0604020202020204" pitchFamily="34" charset="0"/>
                <a:cs typeface="Arial" panose="020B0604020202020204" pitchFamily="34" charset="0"/>
              </a:rPr>
              <a:t>files .h</a:t>
            </a:r>
          </a:p>
          <a:p>
            <a:pPr marL="285750" indent="-285750">
              <a:spcBef>
                <a:spcPts val="300"/>
              </a:spcBef>
              <a:spcAft>
                <a:spcPts val="600"/>
              </a:spcAft>
              <a:buClr>
                <a:srgbClr val="0093D0"/>
              </a:buClr>
              <a:buFont typeface="Arial" panose="020B0604020202020204" pitchFamily="34" charset="0"/>
              <a:buChar char="•"/>
              <a:defRPr/>
            </a:pPr>
            <a:r>
              <a:rPr lang="en-GB" sz="1800" kern="800" spc="-13" dirty="0">
                <a:solidFill>
                  <a:srgbClr val="000000"/>
                </a:solidFill>
                <a:latin typeface="Arial" panose="020B0604020202020204" pitchFamily="34" charset="0"/>
                <a:cs typeface="Arial" panose="020B0604020202020204" pitchFamily="34" charset="0"/>
              </a:rPr>
              <a:t>Object </a:t>
            </a:r>
            <a:r>
              <a:rPr lang="en-GB" sz="1800" kern="800" spc="-13" dirty="0" err="1">
                <a:solidFill>
                  <a:srgbClr val="000000"/>
                </a:solidFill>
                <a:latin typeface="Arial" panose="020B0604020202020204" pitchFamily="34" charset="0"/>
                <a:cs typeface="Arial" panose="020B0604020202020204" pitchFamily="34" charset="0"/>
              </a:rPr>
              <a:t>files.o</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defRPr/>
            </a:pPr>
            <a:r>
              <a:rPr lang="en-GB" sz="1800" kern="800" spc="-13" dirty="0">
                <a:solidFill>
                  <a:srgbClr val="000000"/>
                </a:solidFill>
                <a:latin typeface="Arial" panose="020B0604020202020204" pitchFamily="34" charset="0"/>
                <a:cs typeface="Arial" panose="020B0604020202020204" pitchFamily="34" charset="0"/>
              </a:rPr>
              <a:t>Executable </a:t>
            </a:r>
            <a:r>
              <a:rPr lang="en-GB" sz="1800" kern="800" spc="-13">
                <a:solidFill>
                  <a:srgbClr val="000000"/>
                </a:solidFill>
                <a:latin typeface="Arial" panose="020B0604020202020204" pitchFamily="34" charset="0"/>
                <a:cs typeface="Arial" panose="020B0604020202020204" pitchFamily="34" charset="0"/>
              </a:rPr>
              <a:t>binary file .</a:t>
            </a:r>
            <a:r>
              <a:rPr lang="en-GB" sz="1800" kern="800" spc="-13" err="1">
                <a:solidFill>
                  <a:srgbClr val="000000"/>
                </a:solidFill>
                <a:latin typeface="Arial" panose="020B0604020202020204" pitchFamily="34" charset="0"/>
                <a:cs typeface="Arial" panose="020B0604020202020204" pitchFamily="34" charset="0"/>
              </a:rPr>
              <a:t>axf</a:t>
            </a:r>
            <a:r>
              <a:rPr lang="en-GB" sz="1800" kern="800" spc="-13">
                <a:solidFill>
                  <a:srgbClr val="000000"/>
                </a:solidFill>
                <a:latin typeface="Arial" panose="020B0604020202020204" pitchFamily="34" charset="0"/>
                <a:cs typeface="Arial" panose="020B0604020202020204" pitchFamily="34" charset="0"/>
              </a:rPr>
              <a:t> or </a:t>
            </a:r>
            <a:r>
              <a:rPr lang="en-GB" sz="1800" kern="800" spc="-13" dirty="0">
                <a:solidFill>
                  <a:srgbClr val="000000"/>
                </a:solidFill>
                <a:latin typeface="Arial" panose="020B0604020202020204" pitchFamily="34" charset="0"/>
                <a:cs typeface="Arial" panose="020B0604020202020204" pitchFamily="34" charset="0"/>
              </a:rPr>
              <a:t>.elf</a:t>
            </a:r>
          </a:p>
        </p:txBody>
      </p:sp>
    </p:spTree>
    <p:extLst>
      <p:ext uri="{BB962C8B-B14F-4D97-AF65-F5344CB8AC3E}">
        <p14:creationId xmlns:p14="http://schemas.microsoft.com/office/powerpoint/2010/main" val="165881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7</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sp>
        <p:nvSpPr>
          <p:cNvPr id="6" name="TextBox 5">
            <a:extLst>
              <a:ext uri="{FF2B5EF4-FFF2-40B4-BE49-F238E27FC236}">
                <a16:creationId xmlns:a16="http://schemas.microsoft.com/office/drawing/2014/main" id="{AAD88CA9-80CE-445A-B64B-2639471ACFA0}"/>
              </a:ext>
            </a:extLst>
          </p:cNvPr>
          <p:cNvSpPr txBox="1"/>
          <p:nvPr/>
        </p:nvSpPr>
        <p:spPr>
          <a:xfrm>
            <a:off x="507934" y="980728"/>
            <a:ext cx="5876097" cy="761747"/>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The embedded model</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Typical build diagram of a C/C ++ program</a:t>
            </a:r>
            <a:endParaRPr lang="en-GB" sz="1800" kern="800" spc="-13" dirty="0">
              <a:solidFill>
                <a:srgbClr val="000000"/>
              </a:solidFill>
              <a:latin typeface="Arial" panose="020B0604020202020204" pitchFamily="34" charset="0"/>
              <a:cs typeface="Arial" panose="020B0604020202020204" pitchFamily="34" charset="0"/>
            </a:endParaRPr>
          </a:p>
        </p:txBody>
      </p:sp>
      <p:pic>
        <p:nvPicPr>
          <p:cNvPr id="1028" name="Picture 4">
            <a:hlinkClick r:id="rId2"/>
            <a:extLst>
              <a:ext uri="{FF2B5EF4-FFF2-40B4-BE49-F238E27FC236}">
                <a16:creationId xmlns:a16="http://schemas.microsoft.com/office/drawing/2014/main" id="{B960452C-3F41-4984-B7C6-9EA8D24D9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88" y="1308779"/>
            <a:ext cx="5551718" cy="45039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2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353E0-D0F4-4F8A-AC18-CA1449DDABA4}"/>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7427A4D-F150-4055-9871-4967FEFD650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8072B34-B2EB-4957-89C5-C64FCB99E7AF}"/>
              </a:ext>
            </a:extLst>
          </p:cNvPr>
          <p:cNvSpPr>
            <a:spLocks noGrp="1"/>
          </p:cNvSpPr>
          <p:nvPr>
            <p:ph type="sldNum" sz="quarter" idx="21"/>
          </p:nvPr>
        </p:nvSpPr>
        <p:spPr/>
        <p:txBody>
          <a:bodyPr/>
          <a:lstStyle/>
          <a:p>
            <a:fld id="{0D46BA1D-85D8-4A66-B78C-46ED6382B9BC}" type="slidenum">
              <a:rPr lang="en-US" noProof="0" smtClean="0"/>
              <a:pPr/>
              <a:t>8</a:t>
            </a:fld>
            <a:endParaRPr lang="en-US" noProof="0" dirty="0"/>
          </a:p>
        </p:txBody>
      </p:sp>
      <p:sp>
        <p:nvSpPr>
          <p:cNvPr id="5" name="Title 4">
            <a:extLst>
              <a:ext uri="{FF2B5EF4-FFF2-40B4-BE49-F238E27FC236}">
                <a16:creationId xmlns:a16="http://schemas.microsoft.com/office/drawing/2014/main" id="{97BD07C8-6FDE-4D7C-9F31-5273E23FCC32}"/>
              </a:ext>
            </a:extLst>
          </p:cNvPr>
          <p:cNvSpPr>
            <a:spLocks noGrp="1"/>
          </p:cNvSpPr>
          <p:nvPr>
            <p:ph type="title"/>
          </p:nvPr>
        </p:nvSpPr>
        <p:spPr/>
        <p:txBody>
          <a:bodyPr/>
          <a:lstStyle/>
          <a:p>
            <a:r>
              <a:rPr lang="en-GB" dirty="0" err="1"/>
              <a:t>Preprocesor</a:t>
            </a:r>
            <a:r>
              <a:rPr lang="en-GB" dirty="0"/>
              <a:t> directives</a:t>
            </a:r>
          </a:p>
        </p:txBody>
      </p:sp>
      <p:sp>
        <p:nvSpPr>
          <p:cNvPr id="6" name="TextBox 5">
            <a:extLst>
              <a:ext uri="{FF2B5EF4-FFF2-40B4-BE49-F238E27FC236}">
                <a16:creationId xmlns:a16="http://schemas.microsoft.com/office/drawing/2014/main" id="{D9E83B61-2FFC-445E-9926-E9AC103DC0FD}"/>
              </a:ext>
            </a:extLst>
          </p:cNvPr>
          <p:cNvSpPr txBox="1"/>
          <p:nvPr/>
        </p:nvSpPr>
        <p:spPr>
          <a:xfrm>
            <a:off x="5319032" y="1720840"/>
            <a:ext cx="6372150" cy="311623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a:t>
            </a:r>
            <a:r>
              <a:rPr lang="en-GB" sz="1800" kern="800" spc="-13">
                <a:solidFill>
                  <a:srgbClr val="0093D0"/>
                </a:solidFill>
                <a:latin typeface="Arial" panose="020B0604020202020204" pitchFamily="34" charset="0"/>
                <a:cs typeface="Arial" panose="020B0604020202020204" pitchFamily="34" charset="0"/>
              </a:rPr>
              <a:t>ome of the most used libraries</a:t>
            </a:r>
            <a:r>
              <a:rPr lang="es-ES" sz="1800" kern="800" spc="-13">
                <a:solidFill>
                  <a:srgbClr val="0093D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&lt;stdio.h&gt;	// Printf, scans, files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&lt;string.h&gt;	// String manipulation</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&lt;stdlib.h&gt;	// Numerical conversions, random… </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&lt;math.h&gt;	// Math functions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&lt;errno.h&gt;	// Errors, exceptions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&lt;time.h&gt;	// Date, time</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&lt;stdint.h&gt;	// Set of integral type aliases</a:t>
            </a:r>
            <a:endParaRPr lang="es-ES" sz="1800" kern="800" spc="-13" dirty="0">
              <a:solidFill>
                <a:srgbClr val="00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4E32147-63C9-4329-93A2-CB241FA73180}"/>
              </a:ext>
            </a:extLst>
          </p:cNvPr>
          <p:cNvSpPr txBox="1"/>
          <p:nvPr/>
        </p:nvSpPr>
        <p:spPr>
          <a:xfrm>
            <a:off x="839416" y="1720840"/>
            <a:ext cx="3336694" cy="3416320"/>
          </a:xfrm>
          <a:prstGeom prst="rect">
            <a:avLst/>
          </a:prstGeom>
          <a:noFill/>
        </p:spPr>
        <p:txBody>
          <a:bodyPr wrap="square">
            <a:spAutoFit/>
          </a:bodyPr>
          <a:lstStyle/>
          <a:p>
            <a:r>
              <a:rPr lang="en-GB" b="0">
                <a:solidFill>
                  <a:srgbClr val="C586C0"/>
                </a:solidFill>
                <a:effectLst/>
                <a:latin typeface="Consolas" panose="020B0609020204030204" pitchFamily="49" charset="0"/>
              </a:rPr>
              <a:t>#include</a:t>
            </a:r>
            <a:r>
              <a:rPr lang="en-GB" b="0">
                <a:solidFill>
                  <a:srgbClr val="569CD6"/>
                </a:solidFill>
                <a:effectLst/>
                <a:latin typeface="Consolas" panose="020B0609020204030204" pitchFamily="49" charset="0"/>
              </a:rPr>
              <a:t> </a:t>
            </a:r>
            <a:r>
              <a:rPr lang="en-GB" b="0">
                <a:solidFill>
                  <a:srgbClr val="CE9178"/>
                </a:solidFill>
                <a:effectLst/>
                <a:latin typeface="Consolas" panose="020B0609020204030204" pitchFamily="49" charset="0"/>
              </a:rPr>
              <a:t>&lt;file.h&gt;</a:t>
            </a:r>
            <a:endParaRPr lang="en-GB" b="0">
              <a:solidFill>
                <a:srgbClr val="D4D4D4"/>
              </a:solidFill>
              <a:effectLst/>
              <a:latin typeface="Consolas" panose="020B0609020204030204" pitchFamily="49" charset="0"/>
            </a:endParaRPr>
          </a:p>
          <a:p>
            <a:r>
              <a:rPr lang="en-GB" b="0">
                <a:solidFill>
                  <a:srgbClr val="C586C0"/>
                </a:solidFill>
                <a:effectLst/>
                <a:latin typeface="Consolas" panose="020B0609020204030204" pitchFamily="49" charset="0"/>
              </a:rPr>
              <a:t>#include</a:t>
            </a:r>
            <a:r>
              <a:rPr lang="en-GB" b="0">
                <a:solidFill>
                  <a:srgbClr val="569CD6"/>
                </a:solidFill>
                <a:effectLst/>
                <a:latin typeface="Consolas" panose="020B0609020204030204" pitchFamily="49" charset="0"/>
              </a:rPr>
              <a:t> </a:t>
            </a:r>
            <a:r>
              <a:rPr lang="en-GB" b="0">
                <a:solidFill>
                  <a:srgbClr val="CE9178"/>
                </a:solidFill>
                <a:effectLst/>
                <a:latin typeface="Consolas" panose="020B0609020204030204" pitchFamily="49" charset="0"/>
              </a:rPr>
              <a:t>"file.h"</a:t>
            </a:r>
            <a:endParaRPr lang="en-GB" b="0">
              <a:solidFill>
                <a:srgbClr val="D4D4D4"/>
              </a:solidFill>
              <a:effectLst/>
              <a:latin typeface="Consolas" panose="020B0609020204030204" pitchFamily="49" charset="0"/>
            </a:endParaRPr>
          </a:p>
          <a:p>
            <a:br>
              <a:rPr lang="en-GB" b="0">
                <a:solidFill>
                  <a:srgbClr val="D4D4D4"/>
                </a:solidFill>
                <a:effectLst/>
                <a:latin typeface="Consolas" panose="020B0609020204030204" pitchFamily="49" charset="0"/>
              </a:rPr>
            </a:br>
            <a:r>
              <a:rPr lang="en-GB" b="0">
                <a:solidFill>
                  <a:srgbClr val="C586C0"/>
                </a:solidFill>
                <a:effectLst/>
                <a:latin typeface="Consolas" panose="020B0609020204030204" pitchFamily="49" charset="0"/>
              </a:rPr>
              <a:t>#ifndef</a:t>
            </a:r>
            <a:r>
              <a:rPr lang="en-GB" b="0">
                <a:solidFill>
                  <a:srgbClr val="569CD6"/>
                </a:solidFill>
                <a:effectLst/>
                <a:latin typeface="Consolas" panose="020B0609020204030204" pitchFamily="49" charset="0"/>
              </a:rPr>
              <a:t> SYMBOL</a:t>
            </a:r>
            <a:endParaRPr lang="en-GB" b="0">
              <a:solidFill>
                <a:srgbClr val="D4D4D4"/>
              </a:solidFill>
              <a:effectLst/>
              <a:latin typeface="Consolas" panose="020B0609020204030204" pitchFamily="49" charset="0"/>
            </a:endParaRPr>
          </a:p>
          <a:p>
            <a:r>
              <a:rPr lang="en-GB" b="0">
                <a:solidFill>
                  <a:srgbClr val="C586C0"/>
                </a:solidFill>
                <a:effectLst/>
                <a:latin typeface="Consolas" panose="020B0609020204030204" pitchFamily="49" charset="0"/>
              </a:rPr>
              <a:t>#define</a:t>
            </a:r>
            <a:r>
              <a:rPr lang="en-GB" b="0">
                <a:solidFill>
                  <a:srgbClr val="569CD6"/>
                </a:solidFill>
                <a:effectLst/>
                <a:latin typeface="Consolas" panose="020B0609020204030204" pitchFamily="49" charset="0"/>
              </a:rPr>
              <a:t> SYMBOL</a:t>
            </a:r>
            <a:endParaRPr lang="en-GB" b="0">
              <a:solidFill>
                <a:srgbClr val="D4D4D4"/>
              </a:solidFill>
              <a:effectLst/>
              <a:latin typeface="Consolas" panose="020B0609020204030204" pitchFamily="49" charset="0"/>
            </a:endParaRPr>
          </a:p>
          <a:p>
            <a:br>
              <a:rPr lang="en-GB" b="0">
                <a:solidFill>
                  <a:srgbClr val="D4D4D4"/>
                </a:solidFill>
                <a:effectLst/>
                <a:latin typeface="Consolas" panose="020B0609020204030204" pitchFamily="49" charset="0"/>
              </a:rPr>
            </a:br>
            <a:r>
              <a:rPr lang="en-GB" b="0">
                <a:solidFill>
                  <a:srgbClr val="D4D4D4"/>
                </a:solidFill>
                <a:effectLst/>
                <a:latin typeface="Consolas" panose="020B0609020204030204" pitchFamily="49" charset="0"/>
              </a:rPr>
              <a:t>...</a:t>
            </a:r>
          </a:p>
          <a:p>
            <a:br>
              <a:rPr lang="en-GB" b="0">
                <a:solidFill>
                  <a:srgbClr val="D4D4D4"/>
                </a:solidFill>
                <a:effectLst/>
                <a:latin typeface="Consolas" panose="020B0609020204030204" pitchFamily="49" charset="0"/>
              </a:rPr>
            </a:br>
            <a:r>
              <a:rPr lang="en-GB" b="0">
                <a:solidFill>
                  <a:srgbClr val="C586C0"/>
                </a:solidFill>
                <a:effectLst/>
                <a:latin typeface="Consolas" panose="020B0609020204030204" pitchFamily="49" charset="0"/>
              </a:rPr>
              <a:t>#endif</a:t>
            </a:r>
            <a:endParaRPr lang="en-GB"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5933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4CB5E-12A0-45B1-AB63-B0CEA763F413}"/>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51E9B67-BCC9-4A79-99F6-A624608F3A5D}"/>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2C8418A-BB27-4A9E-B3E4-03B6E1780793}"/>
              </a:ext>
            </a:extLst>
          </p:cNvPr>
          <p:cNvSpPr>
            <a:spLocks noGrp="1"/>
          </p:cNvSpPr>
          <p:nvPr>
            <p:ph type="sldNum" sz="quarter" idx="21"/>
          </p:nvPr>
        </p:nvSpPr>
        <p:spPr/>
        <p:txBody>
          <a:bodyPr/>
          <a:lstStyle/>
          <a:p>
            <a:fld id="{0D46BA1D-85D8-4A66-B78C-46ED6382B9BC}" type="slidenum">
              <a:rPr lang="en-US" noProof="0" smtClean="0"/>
              <a:pPr/>
              <a:t>9</a:t>
            </a:fld>
            <a:endParaRPr lang="en-US" noProof="0" dirty="0"/>
          </a:p>
        </p:txBody>
      </p:sp>
      <p:sp>
        <p:nvSpPr>
          <p:cNvPr id="5" name="Title 4">
            <a:extLst>
              <a:ext uri="{FF2B5EF4-FFF2-40B4-BE49-F238E27FC236}">
                <a16:creationId xmlns:a16="http://schemas.microsoft.com/office/drawing/2014/main" id="{ADDD1549-CA91-4E1B-B9A4-ECCA712027F0}"/>
              </a:ext>
            </a:extLst>
          </p:cNvPr>
          <p:cNvSpPr>
            <a:spLocks noGrp="1"/>
          </p:cNvSpPr>
          <p:nvPr>
            <p:ph type="title"/>
          </p:nvPr>
        </p:nvSpPr>
        <p:spPr/>
        <p:txBody>
          <a:bodyPr/>
          <a:lstStyle/>
          <a:p>
            <a:r>
              <a:rPr lang="en-GB" dirty="0"/>
              <a:t>Datatypes</a:t>
            </a:r>
          </a:p>
        </p:txBody>
      </p:sp>
      <p:sp>
        <p:nvSpPr>
          <p:cNvPr id="7" name="TextBox 6">
            <a:extLst>
              <a:ext uri="{FF2B5EF4-FFF2-40B4-BE49-F238E27FC236}">
                <a16:creationId xmlns:a16="http://schemas.microsoft.com/office/drawing/2014/main" id="{DD4F4DE5-AA5B-4FD6-8111-8F2DCB662796}"/>
              </a:ext>
            </a:extLst>
          </p:cNvPr>
          <p:cNvSpPr txBox="1"/>
          <p:nvPr/>
        </p:nvSpPr>
        <p:spPr>
          <a:xfrm>
            <a:off x="361298" y="836712"/>
            <a:ext cx="6022734" cy="4462760"/>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The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bits assigned for each type will depend on the architecture for which you</a:t>
            </a:r>
            <a:r>
              <a:rPr lang="es-ES" sz="1800" kern="800" spc="-13" dirty="0">
                <a:solidFill>
                  <a:srgbClr val="0093D0"/>
                </a:solidFill>
                <a:latin typeface="Arial" panose="020B0604020202020204" pitchFamily="34" charset="0"/>
                <a:cs typeface="Arial" panose="020B0604020202020204" pitchFamily="34" charset="0"/>
              </a:rPr>
              <a:t> compile.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Integers</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char </a:t>
            </a:r>
            <a:r>
              <a:rPr lang="es-ES" sz="1800" kern="800" spc="-13" dirty="0">
                <a:solidFill>
                  <a:srgbClr val="000000"/>
                </a:solidFill>
                <a:latin typeface="Arial" panose="020B0604020202020204" pitchFamily="34" charset="0"/>
                <a:cs typeface="Arial" panose="020B0604020202020204" pitchFamily="34" charset="0"/>
              </a:rPr>
              <a:t>	(1 byte)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double </a:t>
            </a:r>
            <a:r>
              <a:rPr lang="es-ES" sz="1800" kern="800" spc="-13" dirty="0">
                <a:solidFill>
                  <a:srgbClr val="000000"/>
                </a:solidFill>
                <a:latin typeface="Arial" panose="020B0604020202020204" pitchFamily="34" charset="0"/>
                <a:cs typeface="Arial" panose="020B0604020202020204" pitchFamily="34" charset="0"/>
              </a:rPr>
              <a:t>	(8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short int</a:t>
            </a:r>
            <a:r>
              <a:rPr lang="es-ES" sz="1800" kern="800" spc="-13" dirty="0">
                <a:solidFill>
                  <a:srgbClr val="000000"/>
                </a:solidFill>
                <a:latin typeface="Arial" panose="020B0604020202020204" pitchFamily="34" charset="0"/>
                <a:cs typeface="Arial" panose="020B0604020202020204" pitchFamily="34" charset="0"/>
              </a:rPr>
              <a:t> 	(2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int</a:t>
            </a:r>
            <a:r>
              <a:rPr lang="es-ES" sz="1800" kern="800" spc="-13" dirty="0">
                <a:solidFill>
                  <a:srgbClr val="000000"/>
                </a:solidFill>
                <a:latin typeface="Arial" panose="020B0604020202020204" pitchFamily="34" charset="0"/>
                <a:cs typeface="Arial" panose="020B0604020202020204" pitchFamily="34" charset="0"/>
              </a:rPr>
              <a:t>	(4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long int</a:t>
            </a:r>
            <a:r>
              <a:rPr lang="es-ES" sz="1800" kern="800" spc="-13" dirty="0">
                <a:solidFill>
                  <a:srgbClr val="000000"/>
                </a:solidFill>
                <a:latin typeface="Arial" panose="020B0604020202020204" pitchFamily="34" charset="0"/>
                <a:cs typeface="Arial" panose="020B0604020202020204" pitchFamily="34" charset="0"/>
              </a:rPr>
              <a:t>	(8 bytes)</a:t>
            </a:r>
          </a:p>
          <a:p>
            <a:r>
              <a:rPr lang="es-ES" sz="1200" b="0">
                <a:effectLst/>
              </a:rPr>
              <a:t>*32 </a:t>
            </a:r>
            <a:r>
              <a:rPr lang="es-ES" sz="1200" b="0" dirty="0">
                <a:effectLst/>
              </a:rPr>
              <a:t>bits </a:t>
            </a:r>
            <a:r>
              <a:rPr lang="es-ES" sz="1200" b="0" dirty="0" err="1">
                <a:effectLst/>
              </a:rPr>
              <a:t>architecture</a:t>
            </a:r>
            <a:br>
              <a:rPr lang="es-ES" sz="1200" b="0">
                <a:effectLst/>
              </a:rPr>
            </a:br>
            <a:endParaRPr lang="es-ES" sz="1800" kern="800" spc="-13">
              <a:solidFill>
                <a:srgbClr val="000000"/>
              </a:solidFill>
              <a:latin typeface="Arial" panose="020B0604020202020204" pitchFamily="34" charset="0"/>
              <a:cs typeface="Arial" panose="020B0604020202020204" pitchFamily="34" charset="0"/>
            </a:endParaRPr>
          </a:p>
          <a:p>
            <a:endParaRPr lang="es-ES" sz="1800" kern="800" spc="-13" dirty="0">
              <a:solidFill>
                <a:srgbClr val="000000"/>
              </a:solidFill>
              <a:latin typeface="Arial" panose="020B0604020202020204" pitchFamily="34" charset="0"/>
              <a:cs typeface="Arial" panose="020B0604020202020204" pitchFamily="34" charset="0"/>
            </a:endParaRPr>
          </a:p>
          <a:p>
            <a:r>
              <a:rPr lang="es-ES" sz="1800" kern="800" spc="-13">
                <a:solidFill>
                  <a:srgbClr val="0093D0"/>
                </a:solidFill>
                <a:latin typeface="Arial" panose="020B0604020202020204" pitchFamily="34" charset="0"/>
                <a:cs typeface="Arial" panose="020B0604020202020204" pitchFamily="34" charset="0"/>
              </a:rPr>
              <a:t>Typedef allows you to</a:t>
            </a:r>
            <a:r>
              <a:rPr lang="es-ES" sz="1800" kern="800" spc="-13" dirty="0">
                <a:solidFill>
                  <a:srgbClr val="0093D0"/>
                </a:solidFill>
                <a:latin typeface="Arial" panose="020B0604020202020204" pitchFamily="34" charset="0"/>
                <a:cs typeface="Arial" panose="020B0604020202020204" pitchFamily="34" charset="0"/>
              </a:rPr>
              <a:t> define </a:t>
            </a:r>
            <a:r>
              <a:rPr lang="es-ES" sz="1800" kern="800" spc="-13">
                <a:solidFill>
                  <a:srgbClr val="0093D0"/>
                </a:solidFill>
                <a:latin typeface="Arial" panose="020B0604020202020204" pitchFamily="34" charset="0"/>
                <a:cs typeface="Arial" panose="020B0604020202020204" pitchFamily="34" charset="0"/>
              </a:rPr>
              <a:t>new data types</a:t>
            </a:r>
            <a:br>
              <a:rPr lang="es-ES"/>
            </a:br>
            <a:r>
              <a:rPr lang="es-ES"/>
              <a:t>	</a:t>
            </a:r>
            <a:r>
              <a:rPr lang="es-ES" sz="1800" kern="800" spc="-13">
                <a:solidFill>
                  <a:srgbClr val="000000"/>
                </a:solidFill>
                <a:latin typeface="Arial" panose="020B0604020202020204" pitchFamily="34" charset="0"/>
                <a:cs typeface="Arial" panose="020B0604020202020204" pitchFamily="34" charset="0"/>
              </a:rPr>
              <a:t>typedef </a:t>
            </a:r>
            <a:r>
              <a:rPr lang="es-ES" sz="1800" kern="800" spc="-13" dirty="0" err="1">
                <a:solidFill>
                  <a:srgbClr val="000000"/>
                </a:solidFill>
                <a:latin typeface="Arial" panose="020B0604020202020204" pitchFamily="34" charset="0"/>
                <a:cs typeface="Arial" panose="020B0604020202020204" pitchFamily="34" charset="0"/>
              </a:rPr>
              <a:t>old</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type new_type;</a:t>
            </a:r>
            <a:endParaRPr lang="en-GB" sz="1800" kern="800" spc="-13" dirty="0">
              <a:solidFill>
                <a:srgbClr val="000000"/>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DEA9CAE9-EFAE-4084-BE71-190BBA47FDBF}"/>
              </a:ext>
            </a:extLst>
          </p:cNvPr>
          <p:cNvGraphicFramePr>
            <a:graphicFrameLocks noGrp="1"/>
          </p:cNvGraphicFramePr>
          <p:nvPr>
            <p:extLst>
              <p:ext uri="{D42A27DB-BD31-4B8C-83A1-F6EECF244321}">
                <p14:modId xmlns:p14="http://schemas.microsoft.com/office/powerpoint/2010/main" val="2867089847"/>
              </p:ext>
            </p:extLst>
          </p:nvPr>
        </p:nvGraphicFramePr>
        <p:xfrm>
          <a:off x="6681358" y="781579"/>
          <a:ext cx="5002707" cy="5601269"/>
        </p:xfrm>
        <a:graphic>
          <a:graphicData uri="http://schemas.openxmlformats.org/drawingml/2006/table">
            <a:tbl>
              <a:tblPr firstRow="1">
                <a:tableStyleId>{5C22544A-7EE6-4342-B048-85BDC9FD1C3A}</a:tableStyleId>
              </a:tblPr>
              <a:tblGrid>
                <a:gridCol w="758987">
                  <a:extLst>
                    <a:ext uri="{9D8B030D-6E8A-4147-A177-3AD203B41FA5}">
                      <a16:colId xmlns:a16="http://schemas.microsoft.com/office/drawing/2014/main" val="1429102696"/>
                    </a:ext>
                  </a:extLst>
                </a:gridCol>
                <a:gridCol w="648072">
                  <a:extLst>
                    <a:ext uri="{9D8B030D-6E8A-4147-A177-3AD203B41FA5}">
                      <a16:colId xmlns:a16="http://schemas.microsoft.com/office/drawing/2014/main" val="134943959"/>
                    </a:ext>
                  </a:extLst>
                </a:gridCol>
                <a:gridCol w="576064">
                  <a:extLst>
                    <a:ext uri="{9D8B030D-6E8A-4147-A177-3AD203B41FA5}">
                      <a16:colId xmlns:a16="http://schemas.microsoft.com/office/drawing/2014/main" val="1813126722"/>
                    </a:ext>
                  </a:extLst>
                </a:gridCol>
                <a:gridCol w="576064">
                  <a:extLst>
                    <a:ext uri="{9D8B030D-6E8A-4147-A177-3AD203B41FA5}">
                      <a16:colId xmlns:a16="http://schemas.microsoft.com/office/drawing/2014/main" val="3074594447"/>
                    </a:ext>
                  </a:extLst>
                </a:gridCol>
                <a:gridCol w="1512168">
                  <a:extLst>
                    <a:ext uri="{9D8B030D-6E8A-4147-A177-3AD203B41FA5}">
                      <a16:colId xmlns:a16="http://schemas.microsoft.com/office/drawing/2014/main" val="2036913800"/>
                    </a:ext>
                  </a:extLst>
                </a:gridCol>
                <a:gridCol w="931352">
                  <a:extLst>
                    <a:ext uri="{9D8B030D-6E8A-4147-A177-3AD203B41FA5}">
                      <a16:colId xmlns:a16="http://schemas.microsoft.com/office/drawing/2014/main" val="3007256789"/>
                    </a:ext>
                  </a:extLst>
                </a:gridCol>
              </a:tblGrid>
              <a:tr h="225893">
                <a:tc>
                  <a:txBody>
                    <a:bodyPr/>
                    <a:lstStyle/>
                    <a:p>
                      <a:pPr algn="ctr" fontAlgn="b"/>
                      <a:r>
                        <a:rPr lang="en-GB" sz="1100" u="none" strike="noStrike">
                          <a:effectLst/>
                          <a:latin typeface="+mn-lt"/>
                        </a:rPr>
                        <a:t>Address</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Content</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Type</a:t>
                      </a:r>
                      <a:endParaRPr lang="en-GB" sz="1100" b="0" i="0" u="none" strike="noStrike">
                        <a:solidFill>
                          <a:srgbClr val="000000"/>
                        </a:solidFill>
                        <a:effectLst/>
                        <a:latin typeface="+mn-lt"/>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Size</a:t>
                      </a:r>
                      <a:endParaRPr lang="en-GB" sz="1100" b="1" u="none" strike="noStrike" kern="1200">
                        <a:solidFill>
                          <a:schemeClr val="lt1"/>
                        </a:solidFill>
                        <a:effectLst/>
                        <a:latin typeface="+mn-lt"/>
                        <a:ea typeface="+mn-ea"/>
                        <a:cs typeface="+mn-cs"/>
                      </a:endParaRPr>
                    </a:p>
                  </a:txBody>
                  <a:tcPr marL="9525" marR="9525" marT="9525" marB="0" anchor="ctr"/>
                </a:tc>
                <a:tc>
                  <a:txBody>
                    <a:bodyPr/>
                    <a:lstStyle/>
                    <a:p>
                      <a:pPr algn="ctr" fontAlgn="b"/>
                      <a:r>
                        <a:rPr lang="en-GB" sz="1100" u="none" strike="noStrike">
                          <a:effectLst/>
                          <a:latin typeface="+mn-lt"/>
                        </a:rPr>
                        <a:t>Value (HEX)</a:t>
                      </a:r>
                      <a:endParaRPr lang="en-GB" sz="1100" b="0" i="0" u="none" strike="noStrike">
                        <a:solidFill>
                          <a:srgbClr val="000000"/>
                        </a:solidFill>
                        <a:effectLst/>
                        <a:latin typeface="+mn-lt"/>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Value (Dec)</a:t>
                      </a:r>
                      <a:endParaRPr lang="en-GB" sz="1100" b="1" u="none" strike="noStrike" kern="1200">
                        <a:solidFill>
                          <a:schemeClr val="lt1"/>
                        </a:solidFill>
                        <a:effectLst/>
                        <a:latin typeface="+mn-lt"/>
                        <a:ea typeface="+mn-ea"/>
                        <a:cs typeface="+mn-cs"/>
                      </a:endParaRPr>
                    </a:p>
                  </a:txBody>
                  <a:tcPr marL="9525" marR="9525" marT="9525" marB="0" anchor="ctr"/>
                </a:tc>
                <a:extLst>
                  <a:ext uri="{0D108BD9-81ED-4DB2-BD59-A6C34878D82A}">
                    <a16:rowId xmlns:a16="http://schemas.microsoft.com/office/drawing/2014/main" val="4311301"/>
                  </a:ext>
                </a:extLst>
              </a:tr>
              <a:tr h="298632">
                <a:tc>
                  <a:txBody>
                    <a:bodyPr/>
                    <a:lstStyle/>
                    <a:p>
                      <a:pPr algn="ctr" fontAlgn="b"/>
                      <a:r>
                        <a:rPr lang="en-GB" sz="1100" u="none" strike="noStrike">
                          <a:effectLst/>
                          <a:latin typeface="+mn-lt"/>
                        </a:rPr>
                        <a:t>90000000</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FF</a:t>
                      </a:r>
                      <a:endParaRPr lang="en-GB" sz="1100" b="0" i="0" u="none" strike="noStrike">
                        <a:solidFill>
                          <a:srgbClr val="000000"/>
                        </a:solidFill>
                        <a:effectLst/>
                        <a:latin typeface="+mn-lt"/>
                      </a:endParaRPr>
                    </a:p>
                  </a:txBody>
                  <a:tcPr marL="9525" marR="9525" marT="9525" marB="0" anchor="ctr"/>
                </a:tc>
                <a:tc rowSpan="4">
                  <a:txBody>
                    <a:bodyPr/>
                    <a:lstStyle/>
                    <a:p>
                      <a:pPr algn="ctr" fontAlgn="ctr"/>
                      <a:r>
                        <a:rPr lang="en-GB" sz="1100" u="none" strike="noStrike">
                          <a:effectLst/>
                          <a:latin typeface="+mn-lt"/>
                        </a:rPr>
                        <a:t>int</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a:effectLst/>
                          <a:latin typeface="+mn-lt"/>
                        </a:rPr>
                        <a:t>0x000000FF</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255</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7473971"/>
                  </a:ext>
                </a:extLst>
              </a:tr>
              <a:tr h="298632">
                <a:tc>
                  <a:txBody>
                    <a:bodyPr/>
                    <a:lstStyle/>
                    <a:p>
                      <a:pPr algn="ctr" fontAlgn="b"/>
                      <a:r>
                        <a:rPr lang="en-GB" sz="1100" u="none" strike="noStrike">
                          <a:effectLst/>
                          <a:latin typeface="+mn-lt"/>
                        </a:rPr>
                        <a:t>90000001</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709564784"/>
                  </a:ext>
                </a:extLst>
              </a:tr>
              <a:tr h="298632">
                <a:tc>
                  <a:txBody>
                    <a:bodyPr/>
                    <a:lstStyle/>
                    <a:p>
                      <a:pPr algn="ctr" fontAlgn="b"/>
                      <a:r>
                        <a:rPr lang="en-GB" sz="1100" u="none" strike="noStrike">
                          <a:effectLst/>
                          <a:latin typeface="+mn-lt"/>
                        </a:rPr>
                        <a:t>90000002</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428768421"/>
                  </a:ext>
                </a:extLst>
              </a:tr>
              <a:tr h="298632">
                <a:tc>
                  <a:txBody>
                    <a:bodyPr/>
                    <a:lstStyle/>
                    <a:p>
                      <a:pPr algn="ctr" fontAlgn="b"/>
                      <a:r>
                        <a:rPr lang="en-GB" sz="1100" u="none" strike="noStrike">
                          <a:effectLst/>
                          <a:latin typeface="+mn-lt"/>
                        </a:rPr>
                        <a:t>90000003</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76969776"/>
                  </a:ext>
                </a:extLst>
              </a:tr>
              <a:tr h="298632">
                <a:tc>
                  <a:txBody>
                    <a:bodyPr/>
                    <a:lstStyle/>
                    <a:p>
                      <a:pPr algn="ctr" fontAlgn="b"/>
                      <a:r>
                        <a:rPr lang="en-GB" sz="1100" u="none" strike="noStrike">
                          <a:effectLst/>
                          <a:latin typeface="+mn-lt"/>
                        </a:rPr>
                        <a:t>90000004</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FF</a:t>
                      </a:r>
                      <a:endParaRPr lang="en-GB" sz="1100" b="0" i="0" u="none" strike="noStrike">
                        <a:solidFill>
                          <a:srgbClr val="000000"/>
                        </a:solidFill>
                        <a:effectLst/>
                        <a:latin typeface="+mn-lt"/>
                      </a:endParaRPr>
                    </a:p>
                  </a:txBody>
                  <a:tcPr marL="9525" marR="9525" marT="9525" marB="0" anchor="ctr"/>
                </a:tc>
                <a:tc rowSpan="2">
                  <a:txBody>
                    <a:bodyPr/>
                    <a:lstStyle/>
                    <a:p>
                      <a:pPr algn="ctr" fontAlgn="ctr"/>
                      <a:r>
                        <a:rPr lang="en-GB" sz="1100" u="none" strike="noStrike">
                          <a:effectLst/>
                          <a:latin typeface="+mn-lt"/>
                        </a:rPr>
                        <a:t>short</a:t>
                      </a:r>
                      <a:endParaRPr lang="en-GB" sz="1100" b="0" i="0" u="none" strike="noStrike">
                        <a:solidFill>
                          <a:srgbClr val="000000"/>
                        </a:solidFill>
                        <a:effectLst/>
                        <a:latin typeface="+mn-lt"/>
                      </a:endParaRPr>
                    </a:p>
                  </a:txBody>
                  <a:tcPr marL="9525" marR="9525" marT="9525" marB="0" anchor="ctr"/>
                </a:tc>
                <a:tc rowSpan="2">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 bytes</a:t>
                      </a:r>
                      <a:endParaRPr lang="en-GB" sz="1100" u="none" strike="noStrike" kern="1200">
                        <a:solidFill>
                          <a:schemeClr val="dk1"/>
                        </a:solidFill>
                        <a:effectLst/>
                        <a:latin typeface="+mn-lt"/>
                        <a:ea typeface="+mn-ea"/>
                        <a:cs typeface="+mn-cs"/>
                      </a:endParaRPr>
                    </a:p>
                  </a:txBody>
                  <a:tcPr marL="9525" marR="9525" marT="9525" marB="0" anchor="ctr"/>
                </a:tc>
                <a:tc rowSpan="2">
                  <a:txBody>
                    <a:bodyPr/>
                    <a:lstStyle/>
                    <a:p>
                      <a:pPr algn="ctr" fontAlgn="ctr"/>
                      <a:r>
                        <a:rPr lang="en-GB" sz="1100" u="none" strike="noStrike">
                          <a:effectLst/>
                          <a:latin typeface="+mn-lt"/>
                        </a:rPr>
                        <a:t>0x01FF</a:t>
                      </a:r>
                      <a:endParaRPr lang="en-GB" sz="1100" b="0" i="0" u="none" strike="noStrike">
                        <a:solidFill>
                          <a:srgbClr val="000000"/>
                        </a:solidFill>
                        <a:effectLst/>
                        <a:latin typeface="+mn-lt"/>
                      </a:endParaRPr>
                    </a:p>
                  </a:txBody>
                  <a:tcPr marL="9525" marR="9525" marT="9525" marB="0" anchor="ctr"/>
                </a:tc>
                <a:tc rowSpan="2">
                  <a:txBody>
                    <a:bodyPr/>
                    <a:lstStyle/>
                    <a:p>
                      <a:pPr marL="0" algn="ctr" defTabSz="1219170" rtl="0" eaLnBrk="1" fontAlgn="ctr" latinLnBrk="0" hangingPunct="1"/>
                      <a:r>
                        <a:rPr lang="en-GB" sz="1100" u="none" strike="noStrike">
                          <a:effectLst/>
                          <a:latin typeface="+mn-lt"/>
                        </a:rPr>
                        <a:t>511</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465645288"/>
                  </a:ext>
                </a:extLst>
              </a:tr>
              <a:tr h="298632">
                <a:tc>
                  <a:txBody>
                    <a:bodyPr/>
                    <a:lstStyle/>
                    <a:p>
                      <a:pPr algn="ctr" fontAlgn="b"/>
                      <a:r>
                        <a:rPr lang="en-GB" sz="1100" u="none" strike="noStrike">
                          <a:effectLst/>
                          <a:latin typeface="+mn-lt"/>
                        </a:rPr>
                        <a:t>90000005</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01</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119450975"/>
                  </a:ext>
                </a:extLst>
              </a:tr>
              <a:tr h="298632">
                <a:tc>
                  <a:txBody>
                    <a:bodyPr/>
                    <a:lstStyle/>
                    <a:p>
                      <a:pPr algn="ctr" fontAlgn="b"/>
                      <a:r>
                        <a:rPr lang="en-GB" sz="1100" u="none" strike="noStrike">
                          <a:effectLst/>
                          <a:latin typeface="+mn-lt"/>
                        </a:rPr>
                        <a:t>90000006</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rowSpan="8">
                  <a:txBody>
                    <a:bodyPr/>
                    <a:lstStyle/>
                    <a:p>
                      <a:pPr algn="ctr" fontAlgn="ctr"/>
                      <a:r>
                        <a:rPr lang="en-GB" sz="1100" u="none" strike="noStrike">
                          <a:effectLst/>
                          <a:latin typeface="+mn-lt"/>
                        </a:rPr>
                        <a:t>double</a:t>
                      </a:r>
                      <a:endParaRPr lang="en-GB" sz="1100" b="0" i="0" u="none" strike="noStrike">
                        <a:solidFill>
                          <a:srgbClr val="000000"/>
                        </a:solidFill>
                        <a:effectLst/>
                        <a:latin typeface="+mn-lt"/>
                      </a:endParaRPr>
                    </a:p>
                  </a:txBody>
                  <a:tcPr marL="9525" marR="9525" marT="9525" marB="0" anchor="ctr"/>
                </a:tc>
                <a:tc rowSpan="8">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8 bytes</a:t>
                      </a:r>
                      <a:endParaRPr lang="en-GB" sz="1100" u="none" strike="noStrike" kern="1200">
                        <a:solidFill>
                          <a:schemeClr val="dk1"/>
                        </a:solidFill>
                        <a:effectLst/>
                        <a:latin typeface="+mn-lt"/>
                        <a:ea typeface="+mn-ea"/>
                        <a:cs typeface="+mn-cs"/>
                      </a:endParaRPr>
                    </a:p>
                  </a:txBody>
                  <a:tcPr marL="9525" marR="9525" marT="9525" marB="0" anchor="ctr"/>
                </a:tc>
                <a:tc rowSpan="8">
                  <a:txBody>
                    <a:bodyPr/>
                    <a:lstStyle/>
                    <a:p>
                      <a:pPr algn="ctr" fontAlgn="ctr"/>
                      <a:r>
                        <a:rPr lang="en-GB" sz="1100" u="none" strike="noStrike">
                          <a:effectLst/>
                          <a:latin typeface="+mn-lt"/>
                        </a:rPr>
                        <a:t>0x3F88000000000000</a:t>
                      </a:r>
                      <a:endParaRPr lang="en-GB" sz="1100" b="0" i="0" u="none" strike="noStrike">
                        <a:solidFill>
                          <a:srgbClr val="000000"/>
                        </a:solidFill>
                        <a:effectLst/>
                        <a:latin typeface="+mn-lt"/>
                      </a:endParaRPr>
                    </a:p>
                  </a:txBody>
                  <a:tcPr marL="9525" marR="9525" marT="9525" marB="0" anchor="ctr"/>
                </a:tc>
                <a:tc rowSpan="8">
                  <a:txBody>
                    <a:bodyPr/>
                    <a:lstStyle/>
                    <a:p>
                      <a:pPr marL="0" algn="ctr" defTabSz="1219170" rtl="0" eaLnBrk="1" fontAlgn="ctr" latinLnBrk="0" hangingPunct="1"/>
                      <a:r>
                        <a:rPr lang="en-GB" sz="1100" u="none" strike="noStrike">
                          <a:effectLst/>
                          <a:latin typeface="+mn-lt"/>
                        </a:rPr>
                        <a:t>1.171875e-2</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712320280"/>
                  </a:ext>
                </a:extLst>
              </a:tr>
              <a:tr h="298632">
                <a:tc>
                  <a:txBody>
                    <a:bodyPr/>
                    <a:lstStyle/>
                    <a:p>
                      <a:pPr algn="ctr" fontAlgn="b"/>
                      <a:r>
                        <a:rPr lang="en-GB" sz="1100" u="none" strike="noStrike">
                          <a:effectLst/>
                          <a:latin typeface="+mn-lt"/>
                        </a:rPr>
                        <a:t>90000007</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774809274"/>
                  </a:ext>
                </a:extLst>
              </a:tr>
              <a:tr h="298632">
                <a:tc>
                  <a:txBody>
                    <a:bodyPr/>
                    <a:lstStyle/>
                    <a:p>
                      <a:pPr algn="ctr" fontAlgn="b"/>
                      <a:r>
                        <a:rPr lang="en-GB" sz="1100" u="none" strike="noStrike">
                          <a:effectLst/>
                          <a:latin typeface="+mn-lt"/>
                        </a:rPr>
                        <a:t>90000008</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06797913"/>
                  </a:ext>
                </a:extLst>
              </a:tr>
              <a:tr h="298632">
                <a:tc>
                  <a:txBody>
                    <a:bodyPr/>
                    <a:lstStyle/>
                    <a:p>
                      <a:pPr algn="ctr" fontAlgn="b"/>
                      <a:r>
                        <a:rPr lang="en-GB" sz="1100" u="none" strike="noStrike">
                          <a:effectLst/>
                          <a:latin typeface="+mn-lt"/>
                        </a:rPr>
                        <a:t>90000009</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631480632"/>
                  </a:ext>
                </a:extLst>
              </a:tr>
              <a:tr h="298632">
                <a:tc>
                  <a:txBody>
                    <a:bodyPr/>
                    <a:lstStyle/>
                    <a:p>
                      <a:pPr algn="ctr" fontAlgn="b"/>
                      <a:r>
                        <a:rPr lang="en-GB" sz="1100" u="none" strike="noStrike">
                          <a:effectLst/>
                          <a:latin typeface="+mn-lt"/>
                        </a:rPr>
                        <a:t>9000000A</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40859209"/>
                  </a:ext>
                </a:extLst>
              </a:tr>
              <a:tr h="298632">
                <a:tc>
                  <a:txBody>
                    <a:bodyPr/>
                    <a:lstStyle/>
                    <a:p>
                      <a:pPr algn="ctr" fontAlgn="b"/>
                      <a:r>
                        <a:rPr lang="en-GB" sz="1100" u="none" strike="noStrike">
                          <a:effectLst/>
                          <a:latin typeface="+mn-lt"/>
                        </a:rPr>
                        <a:t>9000000B</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459523941"/>
                  </a:ext>
                </a:extLst>
              </a:tr>
              <a:tr h="298632">
                <a:tc>
                  <a:txBody>
                    <a:bodyPr/>
                    <a:lstStyle/>
                    <a:p>
                      <a:pPr algn="ctr" fontAlgn="b"/>
                      <a:r>
                        <a:rPr lang="en-GB" sz="1100" u="none" strike="noStrike">
                          <a:effectLst/>
                          <a:latin typeface="+mn-lt"/>
                        </a:rPr>
                        <a:t>9000000C</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88</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532273118"/>
                  </a:ext>
                </a:extLst>
              </a:tr>
              <a:tr h="298632">
                <a:tc>
                  <a:txBody>
                    <a:bodyPr/>
                    <a:lstStyle/>
                    <a:p>
                      <a:pPr algn="ctr" fontAlgn="b"/>
                      <a:r>
                        <a:rPr lang="en-GB" sz="1100" u="none" strike="noStrike">
                          <a:effectLst/>
                          <a:latin typeface="+mn-lt"/>
                        </a:rPr>
                        <a:t>9000000D</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3F</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521102343"/>
                  </a:ext>
                </a:extLst>
              </a:tr>
              <a:tr h="298632">
                <a:tc>
                  <a:txBody>
                    <a:bodyPr/>
                    <a:lstStyle/>
                    <a:p>
                      <a:pPr algn="ctr" fontAlgn="b"/>
                      <a:r>
                        <a:rPr lang="en-GB" sz="1100" u="none" strike="noStrike">
                          <a:effectLst/>
                          <a:latin typeface="+mn-lt"/>
                        </a:rPr>
                        <a:t>9000000E</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rowSpan="4">
                  <a:txBody>
                    <a:bodyPr/>
                    <a:lstStyle/>
                    <a:p>
                      <a:pPr algn="ctr" fontAlgn="ctr"/>
                      <a:r>
                        <a:rPr lang="en-GB" sz="1100" u="none" strike="noStrike">
                          <a:effectLst/>
                          <a:latin typeface="+mn-lt"/>
                        </a:rPr>
                        <a:t>int *</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dirty="0">
                          <a:effectLst/>
                          <a:latin typeface="+mn-lt"/>
                        </a:rPr>
                        <a:t>90000000</a:t>
                      </a:r>
                      <a:endParaRPr lang="en-GB" sz="1100" b="0" i="0" u="none" strike="noStrike" dirty="0">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n-GB" sz="1100" u="none" strike="noStrike" kern="1200">
                          <a:solidFill>
                            <a:schemeClr val="dk1"/>
                          </a:solidFill>
                          <a:effectLst/>
                          <a:latin typeface="+mn-lt"/>
                          <a:ea typeface="+mn-ea"/>
                          <a:cs typeface="+mn-cs"/>
                        </a:rPr>
                        <a:t>2415919104</a:t>
                      </a:r>
                      <a:endParaRPr lang="en-GB" sz="11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972066007"/>
                  </a:ext>
                </a:extLst>
              </a:tr>
              <a:tr h="298632">
                <a:tc>
                  <a:txBody>
                    <a:bodyPr/>
                    <a:lstStyle/>
                    <a:p>
                      <a:pPr algn="ctr" fontAlgn="b"/>
                      <a:r>
                        <a:rPr lang="en-GB" sz="1100" u="none" strike="noStrike">
                          <a:effectLst/>
                          <a:latin typeface="+mn-lt"/>
                        </a:rPr>
                        <a:t>9000000F</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29116996"/>
                  </a:ext>
                </a:extLst>
              </a:tr>
              <a:tr h="298632">
                <a:tc>
                  <a:txBody>
                    <a:bodyPr/>
                    <a:lstStyle/>
                    <a:p>
                      <a:pPr algn="ctr" fontAlgn="b"/>
                      <a:r>
                        <a:rPr lang="en-GB" sz="1100" u="none" strike="noStrike">
                          <a:effectLst/>
                          <a:latin typeface="+mn-lt"/>
                        </a:rPr>
                        <a:t>90000010</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300072262"/>
                  </a:ext>
                </a:extLst>
              </a:tr>
              <a:tr h="298632">
                <a:tc>
                  <a:txBody>
                    <a:bodyPr/>
                    <a:lstStyle/>
                    <a:p>
                      <a:pPr algn="ctr" fontAlgn="b"/>
                      <a:r>
                        <a:rPr lang="en-GB" sz="1100" u="none" strike="noStrike">
                          <a:effectLst/>
                          <a:latin typeface="+mn-lt"/>
                        </a:rPr>
                        <a:t>90000011</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dirty="0">
                          <a:effectLst/>
                          <a:latin typeface="+mn-lt"/>
                        </a:rPr>
                        <a:t>90</a:t>
                      </a:r>
                      <a:endParaRPr lang="en-GB" sz="1100" b="0" i="0" u="none" strike="noStrike" dirty="0">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0153810"/>
                  </a:ext>
                </a:extLst>
              </a:tr>
            </a:tbl>
          </a:graphicData>
        </a:graphic>
      </p:graphicFrame>
    </p:spTree>
    <p:extLst>
      <p:ext uri="{BB962C8B-B14F-4D97-AF65-F5344CB8AC3E}">
        <p14:creationId xmlns:p14="http://schemas.microsoft.com/office/powerpoint/2010/main" val="4163773743"/>
      </p:ext>
    </p:extLst>
  </p:cSld>
  <p:clrMapOvr>
    <a:masterClrMapping/>
  </p:clrMapOvr>
</p:sld>
</file>

<file path=ppt/theme/theme1.xml><?xml version="1.0" encoding="utf-8"?>
<a:theme xmlns:a="http://schemas.openxmlformats.org/drawingml/2006/main" name="TTTech">
  <a:themeElements>
    <a:clrScheme name="Auto">
      <a:dk1>
        <a:srgbClr val="000000"/>
      </a:dk1>
      <a:lt1>
        <a:srgbClr val="FFFFFF"/>
      </a:lt1>
      <a:dk2>
        <a:srgbClr val="414141"/>
      </a:dk2>
      <a:lt2>
        <a:srgbClr val="D8D8D8"/>
      </a:lt2>
      <a:accent1>
        <a:srgbClr val="0093D0"/>
      </a:accent1>
      <a:accent2>
        <a:srgbClr val="FF6100"/>
      </a:accent2>
      <a:accent3>
        <a:srgbClr val="F7A600"/>
      </a:accent3>
      <a:accent4>
        <a:srgbClr val="5F366F"/>
      </a:accent4>
      <a:accent5>
        <a:srgbClr val="B388C5"/>
      </a:accent5>
      <a:accent6>
        <a:srgbClr val="3DB384"/>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_PowerPoint_Template_v2-1-0.potx" id="{238BAF5D-7539-4497-A7EE-B5E2DA23B23A}" vid="{2DBC707A-3784-495B-AC56-9FC29EB87DE0}"/>
    </a:ext>
  </a:extLst>
</a:theme>
</file>

<file path=ppt/theme/theme2.xml><?xml version="1.0" encoding="utf-8"?>
<a:theme xmlns:a="http://schemas.openxmlformats.org/drawingml/2006/main" name="1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motive_Template_v1-0-0.potx" id="{16511078-0CD9-4438-9A52-CE392A538B78}" vid="{FEBCFDD0-5EDB-4624-8686-51B5392E69E3}"/>
    </a:ext>
  </a:extLst>
</a:theme>
</file>

<file path=ppt/theme/theme3.xml><?xml version="1.0" encoding="utf-8"?>
<a:theme xmlns:a="http://schemas.openxmlformats.org/drawingml/2006/main" name="171024_TTTECH_PPT_Master_Vs2">
  <a:themeElements>
    <a:clrScheme name="tttech2018">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marL="0" algn="l">
          <a:defRPr sz="1600" dirty="0"/>
        </a:defPPr>
      </a:lstStyle>
    </a:spDef>
    <a:txDef>
      <a:spPr/>
      <a:bodyPr vert="horz"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2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Presentation2" id="{C48950EA-7B9F-49FD-B6A2-D0EFDBDFA5E4}" vid="{1058D40D-8C35-4B5E-AB0E-59A3DB12472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TTTech-Auto_PowerPoint_Template_v2-1-0</Template>
  <TotalTime>0</TotalTime>
  <Words>5393</Words>
  <Application>Microsoft Office PowerPoint</Application>
  <PresentationFormat>Widescreen</PresentationFormat>
  <Paragraphs>948</Paragraphs>
  <Slides>58</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58</vt:i4>
      </vt:variant>
    </vt:vector>
  </HeadingPairs>
  <TitlesOfParts>
    <vt:vector size="68" baseType="lpstr">
      <vt:lpstr>Arial</vt:lpstr>
      <vt:lpstr>Calibri</vt:lpstr>
      <vt:lpstr>Consolas</vt:lpstr>
      <vt:lpstr>Roboto</vt:lpstr>
      <vt:lpstr>Symbol</vt:lpstr>
      <vt:lpstr>Times New Roman</vt:lpstr>
      <vt:lpstr>TTTech</vt:lpstr>
      <vt:lpstr>1_TTTech</vt:lpstr>
      <vt:lpstr>171024_TTTECH_PPT_Master_Vs2</vt:lpstr>
      <vt:lpstr>2_TTTech</vt:lpstr>
      <vt:lpstr>PowerPoint Presentation</vt:lpstr>
      <vt:lpstr>PowerPoint Presentation</vt:lpstr>
      <vt:lpstr>Contents</vt:lpstr>
      <vt:lpstr>Introduction </vt:lpstr>
      <vt:lpstr>Introduction</vt:lpstr>
      <vt:lpstr>Compilation process</vt:lpstr>
      <vt:lpstr>Compilation process</vt:lpstr>
      <vt:lpstr>Preprocesor directives</vt:lpstr>
      <vt:lpstr>Datatypes</vt:lpstr>
      <vt:lpstr>Standard datatypes</vt:lpstr>
      <vt:lpstr>Scope</vt:lpstr>
      <vt:lpstr>Cast</vt:lpstr>
      <vt:lpstr>Constants</vt:lpstr>
      <vt:lpstr>Input / Output</vt:lpstr>
      <vt:lpstr>Operators</vt:lpstr>
      <vt:lpstr>Functions</vt:lpstr>
      <vt:lpstr>Control statements</vt:lpstr>
      <vt:lpstr>Datatypes </vt:lpstr>
      <vt:lpstr>Arrays</vt:lpstr>
      <vt:lpstr>Matrix</vt:lpstr>
      <vt:lpstr>Structs</vt:lpstr>
      <vt:lpstr>Unions</vt:lpstr>
      <vt:lpstr>Bitfield</vt:lpstr>
      <vt:lpstr>Enumeration</vt:lpstr>
      <vt:lpstr>Pointers </vt:lpstr>
      <vt:lpstr>Pointers</vt:lpstr>
      <vt:lpstr>Pointers</vt:lpstr>
      <vt:lpstr>Pointers</vt:lpstr>
      <vt:lpstr>Pointers arithmetic   </vt:lpstr>
      <vt:lpstr>Strings   </vt:lpstr>
      <vt:lpstr>Strings   </vt:lpstr>
      <vt:lpstr>Function pointer</vt:lpstr>
      <vt:lpstr>Modularization </vt:lpstr>
      <vt:lpstr>Modularization</vt:lpstr>
      <vt:lpstr>Static, Extern, Volatile</vt:lpstr>
      <vt:lpstr>Dynamic memory </vt:lpstr>
      <vt:lpstr>Dynamic memory allocation</vt:lpstr>
      <vt:lpstr>Dynamic memory allocation</vt:lpstr>
      <vt:lpstr>Dynamic memory allocation</vt:lpstr>
      <vt:lpstr>Dynamic memory allocation: Fragmentation</vt:lpstr>
      <vt:lpstr>Dynamic memory allocation: Memory leak</vt:lpstr>
      <vt:lpstr>Dynamic memory allocation: Early release</vt:lpstr>
      <vt:lpstr>Lists and recursion </vt:lpstr>
      <vt:lpstr>Linked lists</vt:lpstr>
      <vt:lpstr>Binary trees</vt:lpstr>
      <vt:lpstr>Binary trees</vt:lpstr>
      <vt:lpstr>Recursion</vt:lpstr>
      <vt:lpstr>Finite State Machines</vt:lpstr>
      <vt:lpstr>Finite State Machines - FSM</vt:lpstr>
      <vt:lpstr>Finite State Machines - FSM</vt:lpstr>
      <vt:lpstr>Finite State Machines - FSM</vt:lpstr>
      <vt:lpstr>Finite State Machines - FSM</vt:lpstr>
      <vt:lpstr>Finite State Machines - FSM</vt:lpstr>
      <vt:lpstr>Threads</vt:lpstr>
      <vt:lpstr>Thread</vt:lpstr>
      <vt:lpstr>Threads lightweight</vt:lpstr>
      <vt:lpstr>Mutex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Version 2.1.0</cp:keywords>
  <dc:description>Version 1.0.0</dc:description>
  <cp:lastModifiedBy/>
  <cp:revision>1</cp:revision>
  <dcterms:created xsi:type="dcterms:W3CDTF">2018-10-16T08:43:51Z</dcterms:created>
  <dcterms:modified xsi:type="dcterms:W3CDTF">2020-11-06T18:57:35Z</dcterms:modified>
  <cp:contentStatus/>
</cp:coreProperties>
</file>