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9F3F2"/>
    <a:srgbClr val="F3FAF9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7124-50CA-46EC-A68B-342083F71B6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72DA-452B-497D-AF47-3A9CC0FE18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02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572DA-452B-497D-AF47-3A9CC0FE18F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7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572DA-452B-497D-AF47-3A9CC0FE18FE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572DA-452B-497D-AF47-3A9CC0FE18FE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7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89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01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511" y="2819400"/>
            <a:ext cx="4649411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1150" y="62976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3982" y="9582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1150" y="1654686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3982" y="19812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61150" y="267961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3982" y="30156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1150" y="3704538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3982" y="40386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61150" y="4729464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3982" y="50730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61150" y="575439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3982" y="60960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3207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5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748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0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19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79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02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06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ABC431-1A3F-4FCC-BD82-8506185DC6C9}" type="datetimeFigureOut">
              <a:rPr lang="es-AR" smtClean="0"/>
              <a:t>13/4/2025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0C1F40-B666-4FD5-BDFA-25380A4017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1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23A1AFAC-42A7-4C7D-814B-48C95D9D6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Personal Health Analytics Dashboard – Glucose and Lifestyle (2024)</a:t>
            </a:r>
            <a:endParaRPr lang="es-AR" sz="4800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8CE8CE55-9B37-4D93-B793-7531AB5D9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insights from one year of personal glucose tracking.</a:t>
            </a:r>
            <a:endParaRPr lang="es-AR" dirty="0"/>
          </a:p>
        </p:txBody>
      </p:sp>
      <p:sp>
        <p:nvSpPr>
          <p:cNvPr id="17" name="Subtítulo 15">
            <a:extLst>
              <a:ext uri="{FF2B5EF4-FFF2-40B4-BE49-F238E27FC236}">
                <a16:creationId xmlns:a16="http://schemas.microsoft.com/office/drawing/2014/main" id="{53306F39-6D7C-4560-871C-183C2E98DC99}"/>
              </a:ext>
            </a:extLst>
          </p:cNvPr>
          <p:cNvSpPr txBox="1">
            <a:spLocks/>
          </p:cNvSpPr>
          <p:nvPr/>
        </p:nvSpPr>
        <p:spPr>
          <a:xfrm>
            <a:off x="9410330" y="5584646"/>
            <a:ext cx="3107185" cy="469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Luciano Martín Vernazza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EB17B-1481-45B8-854B-6CE00D8C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Summary</a:t>
            </a:r>
            <a:r>
              <a:rPr lang="es-AR" dirty="0"/>
              <a:t>: </a:t>
            </a:r>
            <a:r>
              <a:rPr lang="es-AR" dirty="0" err="1"/>
              <a:t>Exercise</a:t>
            </a:r>
            <a:r>
              <a:rPr lang="es-AR" dirty="0"/>
              <a:t> and </a:t>
            </a:r>
            <a:r>
              <a:rPr lang="es-AR" dirty="0" err="1"/>
              <a:t>Glucose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2A0E71-FE18-4481-9B10-A3732035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8048" y="3368689"/>
            <a:ext cx="5306835" cy="807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glucose is consistently lower on days with exercise. Even a few sessions per week made a noticeable difference.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6558CA-979C-4098-920C-1373947A2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8048" y="1694384"/>
            <a:ext cx="5306836" cy="813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clear inverse correlation between exercise frequency and average glucose levels begins to emerge here.</a:t>
            </a:r>
            <a:endParaRPr lang="es-AR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75F7541-7B2C-44A8-BE1F-93855BF303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79" y="833250"/>
            <a:ext cx="1980969" cy="5182356"/>
          </a:xfrm>
        </p:spPr>
      </p:pic>
    </p:spTree>
    <p:extLst>
      <p:ext uri="{BB962C8B-B14F-4D97-AF65-F5344CB8AC3E}">
        <p14:creationId xmlns:p14="http://schemas.microsoft.com/office/powerpoint/2010/main" val="343793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7CAA7DF-4DB2-4444-B214-BB62C9CB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956949"/>
            <a:ext cx="8226050" cy="20856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More exercise = lower glucose.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Glucose dropped steadily as physical activity increased — especially from March to June.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 July, reduced exercise led to a spike in glucose.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Regular activity in late 2024 helped maintain better control.</a:t>
            </a:r>
            <a:endParaRPr lang="es-AR" sz="16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01F1C3C-D695-40C5-B42E-EA0002AE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-1772799"/>
            <a:ext cx="3474720" cy="35455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Did Exercise Frequency Impact My Glucose Levels?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415C9C8F-6C3E-4276-958E-8EE6D31E78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454172"/>
            <a:ext cx="8624887" cy="3545598"/>
          </a:xfr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674821F-756F-4057-BFB9-4E1BCC6DE8A7}"/>
              </a:ext>
            </a:extLst>
          </p:cNvPr>
          <p:cNvSpPr/>
          <p:nvPr/>
        </p:nvSpPr>
        <p:spPr>
          <a:xfrm>
            <a:off x="11319029" y="594804"/>
            <a:ext cx="872971" cy="859368"/>
          </a:xfrm>
          <a:prstGeom prst="rect">
            <a:avLst/>
          </a:prstGeom>
          <a:solidFill>
            <a:srgbClr val="F3FA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9A5AD84-0DD5-4937-9075-E4C3C13B6477}"/>
              </a:ext>
            </a:extLst>
          </p:cNvPr>
          <p:cNvSpPr/>
          <p:nvPr/>
        </p:nvSpPr>
        <p:spPr>
          <a:xfrm>
            <a:off x="11743433" y="4999770"/>
            <a:ext cx="436486" cy="1402671"/>
          </a:xfrm>
          <a:prstGeom prst="rect">
            <a:avLst/>
          </a:prstGeom>
          <a:solidFill>
            <a:srgbClr val="F3FA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61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13D1AE0-FC58-4177-A3AB-DEE1BE38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3" y="799414"/>
            <a:ext cx="3298282" cy="366638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Meal Composition and Glycemic Response: How Meals Affect Glucose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6C205EA-9688-4972-B441-B00BCAEA14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0681" y="905010"/>
            <a:ext cx="4571187" cy="641924"/>
          </a:xfrm>
        </p:spPr>
        <p:txBody>
          <a:bodyPr/>
          <a:lstStyle/>
          <a:p>
            <a:r>
              <a:rPr lang="en-US" dirty="0"/>
              <a:t>Food quality—particularly the type of macronutrients consumed—was another key factor in glucose control.</a:t>
            </a:r>
            <a:endParaRPr lang="es-AR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9E3C14C-F902-4130-9DC5-6729B2CA41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0681" y="1927934"/>
            <a:ext cx="4571187" cy="641924"/>
          </a:xfrm>
        </p:spPr>
        <p:txBody>
          <a:bodyPr/>
          <a:lstStyle/>
          <a:p>
            <a:r>
              <a:rPr lang="en-US" dirty="0"/>
              <a:t>Meals rich in carbs and fat were associated with the highest readings. Protein and mixed meals showed lower averages.</a:t>
            </a:r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3D37326-F53A-4EC9-B0A2-B576066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07" y="0"/>
            <a:ext cx="8851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4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3016E4C8-9320-41C1-8D16-3F7B8E322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23" y="648070"/>
            <a:ext cx="4085674" cy="1610321"/>
          </a:xfrm>
        </p:spPr>
      </p:pic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36114C16-1A8D-4520-B526-F5BD4DB8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8297" y="675993"/>
            <a:ext cx="3474720" cy="5120640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Meals rich in carbs and fat were associated with the highest readings. Protein and mixed meals showed lower averages.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Carb+fat</a:t>
            </a:r>
            <a:r>
              <a:rPr lang="en-US" dirty="0">
                <a:solidFill>
                  <a:schemeClr val="bg1"/>
                </a:solidFill>
              </a:rPr>
              <a:t> meals declined mid-year, aligning with better glucose outcomes.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Protein-based meals increased gradually, especially in later months.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C4C6FC7-9454-4729-BE7B-5DA64B20D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23" y="2431153"/>
            <a:ext cx="4085674" cy="161032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C4C2B24-5063-49CF-8045-50A2EDCF0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23" y="4214236"/>
            <a:ext cx="4085674" cy="161032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93D5B70-113F-4F6C-BE12-A55F1FD6E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14" y="1541908"/>
            <a:ext cx="4085674" cy="161032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3C49F3F-6001-42F8-A565-668404F98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14" y="3705771"/>
            <a:ext cx="4085674" cy="16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D544A-AEF6-4D69-9F8A-758835AB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Stress and </a:t>
            </a:r>
            <a:r>
              <a:rPr lang="es-AR" dirty="0" err="1"/>
              <a:t>Glucose</a:t>
            </a:r>
            <a:r>
              <a:rPr lang="es-AR" dirty="0"/>
              <a:t> </a:t>
            </a:r>
            <a:r>
              <a:rPr lang="es-AR" dirty="0" err="1"/>
              <a:t>Spikes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71B72-4821-4C21-B8AD-4AA7DD1AA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Despite good habits, stress and unexpected events caused sharp and dangerous spikes.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FAC9F-93C9-42FF-A2EE-4B8D802B3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Exams and illness were the most common triggers of extreme values, followed by holidays like Christmas and New Year’s.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79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48C8FDC-79F3-4D04-85C9-976D045A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" y="323141"/>
            <a:ext cx="9043434" cy="53949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79291A-BB80-4A6D-A2C7-C83181C48EAD}"/>
              </a:ext>
            </a:extLst>
          </p:cNvPr>
          <p:cNvSpPr txBox="1"/>
          <p:nvPr/>
        </p:nvSpPr>
        <p:spPr>
          <a:xfrm>
            <a:off x="9188388" y="820023"/>
            <a:ext cx="2929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frequent spikes occurred during exams and periods of illness, confirming that both mental and physical stress have a strong impact on glycemic stability.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Events like Christmas, New Year, and birthday celebrations also triggered critical glucose levels — especially at night — likely due to large meals, irregular schedules, and insulin miscalculations.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diet and exercise improved throughout the year, this chart highlights that stressful or disruptive events remained the most unpredictable factor in glucose management.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42939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71EB-9670-46CD-BF7C-C1BBD53C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Insulin Units Used Over the Year</a:t>
            </a: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C243DBE-B1B1-4CEC-9907-4F53E4F85D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57" y="382261"/>
            <a:ext cx="5433489" cy="5840827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4E5468-3442-45FE-A2BB-1F9171E82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812746" y="925290"/>
            <a:ext cx="2985679" cy="4754767"/>
          </a:xfrm>
        </p:spPr>
        <p:txBody>
          <a:bodyPr>
            <a:normAutofit/>
          </a:bodyPr>
          <a:lstStyle/>
          <a:p>
            <a:r>
              <a:rPr lang="en-US" sz="1800" dirty="0"/>
              <a:t>Insulin use was highest in early months when glucose was more unstable. Usage declined as control improved.</a:t>
            </a:r>
          </a:p>
          <a:p>
            <a:r>
              <a:rPr lang="en-US" sz="1800" dirty="0" err="1"/>
              <a:t>Apidra</a:t>
            </a:r>
            <a:r>
              <a:rPr lang="en-US" sz="1800" dirty="0"/>
              <a:t> varied with meal intake, while Lantus remained more stable but slightly declined over time.</a:t>
            </a:r>
          </a:p>
          <a:p>
            <a:r>
              <a:rPr lang="en-US" sz="1800" dirty="0"/>
              <a:t>Insulin dosage decreased as lifestyle improved. </a:t>
            </a:r>
            <a:r>
              <a:rPr lang="en-US" sz="1800" dirty="0" err="1"/>
              <a:t>Apidra</a:t>
            </a:r>
            <a:r>
              <a:rPr lang="en-US" sz="1800" dirty="0"/>
              <a:t> remained variable, while Lantus stabilized over time.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77745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66A37B-2DC0-4AC8-BD0B-C8A7612F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3" y="782140"/>
            <a:ext cx="4649411" cy="3666388"/>
          </a:xfrm>
        </p:spPr>
        <p:txBody>
          <a:bodyPr/>
          <a:lstStyle/>
          <a:p>
            <a:r>
              <a:rPr lang="es-AR" dirty="0" err="1">
                <a:solidFill>
                  <a:schemeClr val="bg1"/>
                </a:solidFill>
              </a:rPr>
              <a:t>Conclusions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51F1420-1C31-47C1-BE1A-17CCC98A2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479" y="875584"/>
            <a:ext cx="8345009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Exercise showed the strongest correlation with improved glucose control.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472CFE7-EB16-47FC-A521-F7BC639B2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7479" y="2070164"/>
            <a:ext cx="8345009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Diet composition—especially avoiding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carbs+fat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—helped stabilize levels.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7B136ED-12EB-4F0B-98EA-2B63C776B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1168" y="3505017"/>
            <a:ext cx="8341320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Stress events disrupted regulation more than expected.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28BBD60-94B1-424A-9F8C-49196C627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1168" y="4529943"/>
            <a:ext cx="8341320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Insulin became more efficient as habits improved.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D25053C-489A-40FE-94BD-A4D8CC8FD6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1169" y="5724523"/>
            <a:ext cx="8341320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Data-driven reflection helped initiate real behavioral change.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2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EB152E7A-16D5-4BEE-B6E8-00B392E86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This project reflects the integration of data skills with real-world impact. It’s both a personal journey and a technical demonstration.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345399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64DA1918-CF06-471E-A9BB-9F67D12B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&amp; What I Did</a:t>
            </a:r>
            <a:endParaRPr lang="es-AR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10C68751-19E4-4C86-B673-A9553959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Data </a:t>
            </a:r>
            <a:r>
              <a:rPr lang="es-AR" dirty="0" err="1"/>
              <a:t>collected</a:t>
            </a:r>
            <a:r>
              <a:rPr lang="es-AR" dirty="0"/>
              <a:t> </a:t>
            </a:r>
            <a:r>
              <a:rPr lang="es-AR" dirty="0" err="1"/>
              <a:t>manually</a:t>
            </a:r>
            <a:r>
              <a:rPr lang="es-AR" dirty="0"/>
              <a:t> daily</a:t>
            </a:r>
          </a:p>
          <a:p>
            <a:r>
              <a:rPr lang="es-AR" dirty="0" err="1"/>
              <a:t>Cleaned</a:t>
            </a:r>
            <a:r>
              <a:rPr lang="es-AR" dirty="0"/>
              <a:t> and </a:t>
            </a:r>
            <a:r>
              <a:rPr lang="es-AR" dirty="0" err="1"/>
              <a:t>reshaped</a:t>
            </a:r>
            <a:r>
              <a:rPr lang="es-AR" dirty="0"/>
              <a:t> with Python (Pandas)</a:t>
            </a:r>
          </a:p>
          <a:p>
            <a:r>
              <a:rPr lang="es-AR" dirty="0" err="1"/>
              <a:t>Queried</a:t>
            </a:r>
            <a:r>
              <a:rPr lang="es-AR" dirty="0"/>
              <a:t> and </a:t>
            </a:r>
            <a:r>
              <a:rPr lang="es-AR" dirty="0" err="1"/>
              <a:t>aggregated</a:t>
            </a:r>
            <a:r>
              <a:rPr lang="es-AR" dirty="0"/>
              <a:t> </a:t>
            </a:r>
            <a:r>
              <a:rPr lang="es-AR" dirty="0" err="1"/>
              <a:t>using</a:t>
            </a:r>
            <a:r>
              <a:rPr lang="es-AR" dirty="0"/>
              <a:t> SQL in </a:t>
            </a:r>
            <a:r>
              <a:rPr lang="es-AR" dirty="0" err="1"/>
              <a:t>BigQuery</a:t>
            </a:r>
            <a:endParaRPr lang="es-AR" dirty="0"/>
          </a:p>
          <a:p>
            <a:r>
              <a:rPr lang="es-AR" dirty="0" err="1"/>
              <a:t>Visualized</a:t>
            </a:r>
            <a:r>
              <a:rPr lang="es-AR" dirty="0"/>
              <a:t> </a:t>
            </a:r>
            <a:r>
              <a:rPr lang="es-AR" dirty="0" err="1"/>
              <a:t>using</a:t>
            </a:r>
            <a:r>
              <a:rPr lang="es-AR" dirty="0"/>
              <a:t> </a:t>
            </a:r>
            <a:r>
              <a:rPr lang="es-AR" dirty="0" err="1"/>
              <a:t>Tableau</a:t>
            </a:r>
            <a:r>
              <a:rPr lang="es-AR" dirty="0"/>
              <a:t> &amp; Python (</a:t>
            </a:r>
            <a:r>
              <a:rPr lang="es-AR" dirty="0" err="1"/>
              <a:t>Matplotlib</a:t>
            </a:r>
            <a:r>
              <a:rPr lang="es-AR" dirty="0"/>
              <a:t>/</a:t>
            </a:r>
            <a:r>
              <a:rPr lang="es-AR" dirty="0" err="1"/>
              <a:t>Seaborn</a:t>
            </a:r>
            <a:r>
              <a:rPr lang="es-AR" dirty="0"/>
              <a:t>)</a:t>
            </a:r>
          </a:p>
          <a:p>
            <a:r>
              <a:rPr lang="es-AR" dirty="0" err="1"/>
              <a:t>Storytelling</a:t>
            </a:r>
            <a:r>
              <a:rPr lang="es-AR" dirty="0"/>
              <a:t> in PowerPoint</a:t>
            </a:r>
          </a:p>
        </p:txBody>
      </p:sp>
    </p:spTree>
    <p:extLst>
      <p:ext uri="{BB962C8B-B14F-4D97-AF65-F5344CB8AC3E}">
        <p14:creationId xmlns:p14="http://schemas.microsoft.com/office/powerpoint/2010/main" val="4462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A66AF-33A9-4217-843E-5E2EB682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Blood Sugar Changes?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8908E-1DE3-4184-82C8-5D2BC256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I </a:t>
            </a:r>
            <a:r>
              <a:rPr lang="en-US" dirty="0"/>
              <a:t>hypothesize that blood glucose levels are significantly affected by four factors: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s-AR" sz="1600" dirty="0" err="1"/>
              <a:t>Exercise</a:t>
            </a:r>
            <a:endParaRPr lang="es-AR" sz="16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s-AR" sz="1600" dirty="0" err="1"/>
              <a:t>Food</a:t>
            </a:r>
            <a:r>
              <a:rPr lang="es-AR" sz="1600" dirty="0"/>
              <a:t> </a:t>
            </a:r>
            <a:r>
              <a:rPr lang="es-AR" sz="1600" dirty="0" err="1"/>
              <a:t>Intake</a:t>
            </a:r>
            <a:endParaRPr lang="es-AR" sz="16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s-AR" sz="1600" dirty="0" err="1"/>
              <a:t>Stressful</a:t>
            </a:r>
            <a:r>
              <a:rPr lang="es-AR" sz="1600" dirty="0"/>
              <a:t> </a:t>
            </a:r>
            <a:r>
              <a:rPr lang="es-AR" sz="1600" dirty="0" err="1"/>
              <a:t>Events</a:t>
            </a:r>
            <a:endParaRPr lang="es-AR" sz="16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s-AR" sz="1600" dirty="0" err="1"/>
              <a:t>Insulin</a:t>
            </a:r>
            <a:r>
              <a:rPr lang="es-AR" sz="1600" dirty="0"/>
              <a:t> Use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s-AR" sz="1600" dirty="0"/>
          </a:p>
          <a:p>
            <a:pPr marL="0" indent="0">
              <a:buNone/>
            </a:pPr>
            <a:r>
              <a:rPr lang="en-US" dirty="0"/>
              <a:t>The following analysis explores how these variables correlate with daily and monthly glucose patterns.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74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13D1F4FB-9222-4B32-9E14-700A5879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Glucose Ranges and Insulin</a:t>
            </a:r>
            <a:endParaRPr lang="es-AR" dirty="0"/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E7341B08-5997-477B-9188-1601D5093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31719"/>
            <a:ext cx="7315200" cy="4185036"/>
          </a:xfrm>
        </p:spPr>
      </p:pic>
    </p:spTree>
    <p:extLst>
      <p:ext uri="{BB962C8B-B14F-4D97-AF65-F5344CB8AC3E}">
        <p14:creationId xmlns:p14="http://schemas.microsoft.com/office/powerpoint/2010/main" val="15852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CBE7A-FADC-41EB-83B8-EBBF646F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My Glucose Evolve During 2024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56A515-00B2-4403-9A2E-3C4371F8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79" y="746618"/>
            <a:ext cx="8361267" cy="377908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EBAF07-77C1-45AC-9A28-739DFC859737}"/>
              </a:ext>
            </a:extLst>
          </p:cNvPr>
          <p:cNvSpPr txBox="1"/>
          <p:nvPr/>
        </p:nvSpPr>
        <p:spPr>
          <a:xfrm>
            <a:off x="3586579" y="4740676"/>
            <a:ext cx="807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year started with frequent highs and instability. From May onwards, values improved and stabilized, thanks to progressive lifestyle changes.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478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F7303A-3F41-480A-9412-A029AEA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Distribution of Glucose Categories</a:t>
            </a: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F3254F-26AC-4651-BC5C-FD20DC0A8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1" y="324937"/>
            <a:ext cx="8729709" cy="5400083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4ACBE0-28D3-4D82-8365-FC0D43E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5108" y="5192105"/>
            <a:ext cx="7521099" cy="1665895"/>
          </a:xfrm>
        </p:spPr>
        <p:txBody>
          <a:bodyPr/>
          <a:lstStyle/>
          <a:p>
            <a:r>
              <a:rPr lang="en-US" dirty="0"/>
              <a:t>January and February were dominated by 'high' and 'extremely high' readings. By mid-year, 'normal' became the dominant category.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33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7D8AE-69B4-4933-83F8-23E69158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by Time of Day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AA68D8B-7AAA-46E3-8427-BA2D5E75F1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68" y="868363"/>
            <a:ext cx="3880309" cy="512127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81865E-D99B-4094-A5A0-93CD6DB67A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Afternoon and morning values were the most volatile. Nighttime levels remained more stable, possibly due to basal insulin and routine.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60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B8A9B4-6C59-4478-A1C3-BB9FAE1E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63076"/>
            <a:ext cx="3298282" cy="36663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Glucose Trends – What Have We Seen So Far?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857C96B-CAC2-4610-9DD2-549A1AC2D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195" y="723767"/>
            <a:ext cx="7744962" cy="3393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 the first five slides, we've explored how glucose values evolved independently of external factors. Here's what we've seen: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06176D0-9DAE-479C-8E57-C368A9B8E8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3027" y="2075207"/>
            <a:ext cx="7464678" cy="6419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• Annual Evolution: Glucose levels were unstable and elevated during the first quarter. From May onward, they progressively normalized, suggesting a response to behavioral changes.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3766D03-B13C-4D95-9A79-E3E769A5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3027" y="3109683"/>
            <a:ext cx="7464678" cy="6419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• Category Distribution: The prevalence of “high” and “extremely high” values was dominant early in the year, while “normal” readings increased steadily in the second half.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B820561-44E3-4D46-B020-999731231D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23027" y="4132607"/>
            <a:ext cx="7464678" cy="6419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• Daily Rhythm: When broken down by time of day, glucose levels were most volatile in the morning and afternoon, possibly due to post-meal responses or correction errors. Nighttime values were generally more stable.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1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B8A9B4-6C59-4478-A1C3-BB9FAE1E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63076"/>
            <a:ext cx="3298282" cy="36663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Glucose Trends – What Have We Seen So Far?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06176D0-9DAE-479C-8E57-C368A9B8E8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3027" y="2075207"/>
            <a:ext cx="7464678" cy="6419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These trends confirm that glucose values are not random: they respond to rhythms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patterns.However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this raises the next question: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3766D03-B13C-4D95-9A79-E3E769A5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3027" y="3109683"/>
            <a:ext cx="7464678" cy="64192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actually caused the improvements or spikes across the year?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B820561-44E3-4D46-B020-999731231D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23027" y="4132607"/>
            <a:ext cx="7464678" cy="6419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answer that, we now turn to the four lifestyle factors tracked in parallel: exercise, food, stress, and insulin.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8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6B98EB98-9B1F-444E-B150-F5586FD30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16"/>
            <a:ext cx="12192000" cy="552348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7B056FB9-1497-496A-9FD8-62A48D4AF32D}"/>
              </a:ext>
            </a:extLst>
          </p:cNvPr>
          <p:cNvSpPr/>
          <p:nvPr/>
        </p:nvSpPr>
        <p:spPr>
          <a:xfrm>
            <a:off x="0" y="0"/>
            <a:ext cx="5149049" cy="13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EE1524-D08E-421F-80AB-9CC94514AAA6}"/>
              </a:ext>
            </a:extLst>
          </p:cNvPr>
          <p:cNvSpPr txBox="1"/>
          <p:nvPr/>
        </p:nvSpPr>
        <p:spPr>
          <a:xfrm>
            <a:off x="0" y="62144"/>
            <a:ext cx="50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The </a:t>
            </a:r>
            <a:r>
              <a:rPr lang="es-AR" dirty="0" err="1">
                <a:solidFill>
                  <a:schemeClr val="bg1"/>
                </a:solidFill>
              </a:rPr>
              <a:t>Impact</a:t>
            </a:r>
            <a:r>
              <a:rPr lang="es-AR" dirty="0">
                <a:solidFill>
                  <a:schemeClr val="bg1"/>
                </a:solidFill>
              </a:rPr>
              <a:t> of </a:t>
            </a:r>
            <a:r>
              <a:rPr lang="es-AR" dirty="0" err="1">
                <a:solidFill>
                  <a:schemeClr val="bg1"/>
                </a:solidFill>
              </a:rPr>
              <a:t>Exercise</a:t>
            </a:r>
            <a:r>
              <a:rPr lang="es-AR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How Often Did I Exercise?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DD7E29-4213-435F-8C64-3F35D85AAC4E}"/>
              </a:ext>
            </a:extLst>
          </p:cNvPr>
          <p:cNvSpPr txBox="1"/>
          <p:nvPr/>
        </p:nvSpPr>
        <p:spPr>
          <a:xfrm>
            <a:off x="5291091" y="62144"/>
            <a:ext cx="673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Exercise became progressively more frequent starting in March, reaching a peak around mid-year.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367142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156</TotalTime>
  <Words>873</Words>
  <Application>Microsoft Office PowerPoint</Application>
  <PresentationFormat>Panorámica</PresentationFormat>
  <Paragraphs>73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Marco</vt:lpstr>
      <vt:lpstr>Personal Health Analytics Dashboard – Glucose and Lifestyle (2024)</vt:lpstr>
      <vt:lpstr>What Drives Blood Sugar Changes?</vt:lpstr>
      <vt:lpstr>Understanding Glucose Ranges and Insulin</vt:lpstr>
      <vt:lpstr>How Did My Glucose Evolve During 2024</vt:lpstr>
      <vt:lpstr>Monthly Distribution of Glucose Categories</vt:lpstr>
      <vt:lpstr>Glucose by Time of Day</vt:lpstr>
      <vt:lpstr>Glucose Trends – What Have We Seen So Far?</vt:lpstr>
      <vt:lpstr>Glucose Trends – What Have We Seen So Far?</vt:lpstr>
      <vt:lpstr>Presentación de PowerPoint</vt:lpstr>
      <vt:lpstr>Summary: Exercise and Glucose</vt:lpstr>
      <vt:lpstr>Presentación de PowerPoint</vt:lpstr>
      <vt:lpstr>Meal Composition and Glycemic Response: How Meals Affect Glucose</vt:lpstr>
      <vt:lpstr>Presentación de PowerPoint</vt:lpstr>
      <vt:lpstr>Stress and Glucose Spikes</vt:lpstr>
      <vt:lpstr>Presentación de PowerPoint</vt:lpstr>
      <vt:lpstr>Total Insulin Units Used Over the Year</vt:lpstr>
      <vt:lpstr>Conclusions</vt:lpstr>
      <vt:lpstr>This project reflects the integration of data skills with real-world impact. It’s both a personal journey and a technical demonstration.</vt:lpstr>
      <vt:lpstr>Tools Used &amp; What I Did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Analytics Dashboard – Glucose and Lifestyle (2024)</dc:title>
  <dc:creator>Luciano Vernazza</dc:creator>
  <cp:lastModifiedBy>Luciano Vernazza</cp:lastModifiedBy>
  <cp:revision>5</cp:revision>
  <dcterms:created xsi:type="dcterms:W3CDTF">2025-04-12T22:43:15Z</dcterms:created>
  <dcterms:modified xsi:type="dcterms:W3CDTF">2025-04-13T20:08:14Z</dcterms:modified>
</cp:coreProperties>
</file>