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4D89C-B45E-3EDD-BF0E-900457D4F2ED}" v="5" dt="2020-10-09T09:48:17.491"/>
    <p1510:client id="{205D6C07-E7A5-4A47-8A94-566967C128EA}" v="228" dt="2020-10-10T08:17:09.309"/>
    <p1510:client id="{78810B62-AC96-7DC0-B29B-E82F01900637}" v="4592" dt="2020-10-09T06:57:50.895"/>
    <p1510:client id="{A04E4A00-5363-23A7-8CAE-F3D139447525}" v="29" dt="2020-10-14T18:55:30.103"/>
    <p1510:client id="{BE91D1F8-2172-AF33-2B27-5BA750FA324A}" v="243" dt="2020-10-10T09:32:5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6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err="1">
                <a:cs typeface="Calibri Light"/>
              </a:rPr>
              <a:t>Programare</a:t>
            </a:r>
            <a:r>
              <a:rPr lang="en-US" sz="6000">
                <a:cs typeface="Calibri Light"/>
              </a:rPr>
              <a:t> </a:t>
            </a:r>
            <a:r>
              <a:rPr lang="en-US" sz="6000" err="1">
                <a:cs typeface="Calibri Light"/>
              </a:rPr>
              <a:t>orientată-obiect</a:t>
            </a:r>
            <a:endParaRPr lang="en-US" sz="6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LABORATOR 2 - MACRODEFINIȚII, SUBPROGRAME, CLASE, INSTANȚE DE CLASE, ÎNCAPSULARE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0C3-1372-4927-A1C3-8BF44EC4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Principiile</a:t>
            </a:r>
            <a:r>
              <a:rPr 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programării</a:t>
            </a:r>
            <a:r>
              <a:rPr lang="en-US">
                <a:cs typeface="Calibri Light"/>
              </a:rPr>
              <a:t> orientate-</a:t>
            </a:r>
            <a:r>
              <a:rPr lang="en-US" err="1">
                <a:cs typeface="Calibri Light"/>
              </a:rPr>
              <a:t>obiect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8413-39CD-4B8A-A5DB-79E4B62B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4400" err="1">
                <a:cs typeface="Calibri"/>
              </a:rPr>
              <a:t>Încapsularea</a:t>
            </a:r>
            <a:endParaRPr lang="en-US" sz="4400">
              <a:cs typeface="Calibri"/>
            </a:endParaRPr>
          </a:p>
          <a:p>
            <a:pPr algn="ctr"/>
            <a:r>
              <a:rPr lang="en-US" sz="4400" err="1">
                <a:ea typeface="+mn-lt"/>
                <a:cs typeface="+mn-lt"/>
              </a:rPr>
              <a:t>Abstractizarea</a:t>
            </a:r>
            <a:endParaRPr lang="en-US" sz="4400">
              <a:cs typeface="Calibri"/>
            </a:endParaRPr>
          </a:p>
          <a:p>
            <a:pPr algn="ctr"/>
            <a:r>
              <a:rPr lang="en-US" sz="4400" err="1">
                <a:cs typeface="Calibri"/>
              </a:rPr>
              <a:t>Moștenirea</a:t>
            </a:r>
            <a:endParaRPr lang="en-US" sz="4400">
              <a:cs typeface="Calibri"/>
            </a:endParaRPr>
          </a:p>
          <a:p>
            <a:pPr algn="ctr"/>
            <a:r>
              <a:rPr lang="en-US" sz="4400" err="1">
                <a:cs typeface="Calibri"/>
              </a:rPr>
              <a:t>Polimorfismul</a:t>
            </a:r>
            <a:endParaRPr lang="en-US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5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D465-BDFE-4905-B3D5-226135E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Încapsularea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D9C3-58A7-496D-899C-3D788F10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" b="1" err="1">
                <a:ea typeface="+mn-lt"/>
                <a:cs typeface="+mn-lt"/>
              </a:rPr>
              <a:t>Încapsularea</a:t>
            </a:r>
            <a:r>
              <a:rPr lang="fr" b="1">
                <a:ea typeface="+mn-lt"/>
                <a:cs typeface="+mn-lt"/>
              </a:rPr>
              <a:t> </a:t>
            </a:r>
            <a:r>
              <a:rPr lang="fr" err="1">
                <a:ea typeface="+mn-lt"/>
                <a:cs typeface="+mn-lt"/>
              </a:rPr>
              <a:t>reprezintă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proprietatea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claselor</a:t>
            </a:r>
            <a:r>
              <a:rPr lang="fr">
                <a:ea typeface="+mn-lt"/>
                <a:cs typeface="+mn-lt"/>
              </a:rPr>
              <a:t> de a </a:t>
            </a:r>
            <a:r>
              <a:rPr lang="fr" err="1">
                <a:ea typeface="+mn-lt"/>
                <a:cs typeface="+mn-lt"/>
              </a:rPr>
              <a:t>grupa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sub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aceeași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structură</a:t>
            </a:r>
            <a:r>
              <a:rPr lang="fr">
                <a:ea typeface="+mn-lt"/>
                <a:cs typeface="+mn-lt"/>
              </a:rPr>
              <a:t> </a:t>
            </a:r>
            <a:r>
              <a:rPr lang="fr" err="1">
                <a:ea typeface="+mn-lt"/>
                <a:cs typeface="+mn-lt"/>
              </a:rPr>
              <a:t>datele</a:t>
            </a:r>
            <a:r>
              <a:rPr lang="fr">
                <a:ea typeface="+mn-lt"/>
                <a:cs typeface="+mn-lt"/>
              </a:rPr>
              <a:t> </a:t>
            </a:r>
            <a:r>
              <a:rPr lang="fr" err="1">
                <a:ea typeface="+mn-lt"/>
                <a:cs typeface="+mn-lt"/>
              </a:rPr>
              <a:t>și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metodele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aplicabile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asupra</a:t>
            </a:r>
            <a:r>
              <a:rPr lang="fr">
                <a:ea typeface="+mn-lt"/>
                <a:cs typeface="+mn-lt"/>
              </a:rPr>
              <a:t> </a:t>
            </a:r>
            <a:r>
              <a:rPr lang="fr" err="1">
                <a:ea typeface="+mn-lt"/>
                <a:cs typeface="+mn-lt"/>
              </a:rPr>
              <a:t>datelor</a:t>
            </a:r>
            <a:r>
              <a:rPr lang="fr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De </a:t>
            </a:r>
            <a:r>
              <a:rPr lang="en-US" err="1">
                <a:ea typeface="+mn-lt"/>
                <a:cs typeface="+mn-lt"/>
              </a:rPr>
              <a:t>asemenea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reprezintă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modalitatea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care diverse </a:t>
            </a:r>
            <a:r>
              <a:rPr lang="en-US" err="1">
                <a:ea typeface="+mn-lt"/>
                <a:cs typeface="+mn-lt"/>
              </a:rPr>
              <a:t>obiecte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cadrul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programului</a:t>
            </a:r>
            <a:r>
              <a:rPr lang="en-US">
                <a:ea typeface="+mn-lt"/>
                <a:cs typeface="+mn-lt"/>
              </a:rPr>
              <a:t> se pot </a:t>
            </a:r>
            <a:r>
              <a:rPr lang="en-US" err="1">
                <a:ea typeface="+mn-lt"/>
                <a:cs typeface="+mn-lt"/>
              </a:rPr>
              <a:t>raporta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datele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specifice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clase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clasă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datele</a:t>
            </a:r>
            <a:r>
              <a:rPr lang="en-US">
                <a:ea typeface="+mn-lt"/>
                <a:cs typeface="+mn-lt"/>
              </a:rPr>
              <a:t> ca </a:t>
            </a:r>
            <a:r>
              <a:rPr lang="en-US" err="1">
                <a:ea typeface="+mn-lt"/>
                <a:cs typeface="+mn-lt"/>
              </a:rPr>
              <a:t>fiind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publice</a:t>
            </a:r>
            <a:r>
              <a:rPr lang="en-US">
                <a:ea typeface="+mn-lt"/>
                <a:cs typeface="+mn-lt"/>
              </a:rPr>
              <a:t>, private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protejate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așa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numiții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modificatori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acces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9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141F-29FA-4C97-B185-DA1585C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Modificatorul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acces</a:t>
            </a:r>
            <a:r>
              <a:rPr lang="en-US">
                <a:cs typeface="Calibri Light"/>
              </a:rPr>
              <a:t> public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2448-1E45-4952-AA0B-5D079AD3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Permite </a:t>
            </a:r>
            <a:r>
              <a:rPr lang="en-US" err="1">
                <a:cs typeface="Calibri"/>
              </a:rPr>
              <a:t>accesul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membrul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declarat</a:t>
            </a:r>
            <a:r>
              <a:rPr lang="en-US">
                <a:cs typeface="Calibri"/>
              </a:rPr>
              <a:t> public din </a:t>
            </a:r>
            <a:r>
              <a:rPr lang="en-US" err="1">
                <a:cs typeface="Calibri"/>
              </a:rPr>
              <a:t>orice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obiect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cadrul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programului</a:t>
            </a:r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19E2C6-8A8C-4DED-9904-74D162FF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28" y="2787796"/>
            <a:ext cx="5310947" cy="31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6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D77B-0053-4ADC-B54E-619D6B97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Modificatorul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acces</a:t>
            </a:r>
            <a:r>
              <a:rPr lang="en-US">
                <a:cs typeface="Calibri Light"/>
              </a:rPr>
              <a:t> private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0CAC-1393-4367-9181-D3920ACF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Limitează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accesul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membrul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declarat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membrilor</a:t>
            </a:r>
            <a:r>
              <a:rPr lang="en-US">
                <a:cs typeface="Calibri"/>
              </a:rPr>
              <a:t> care fac 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aceeași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clasă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Modificatorul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acces</a:t>
            </a:r>
            <a:r>
              <a:rPr lang="en-US">
                <a:cs typeface="Calibri"/>
              </a:rPr>
              <a:t> default 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clasă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9D51602-1682-439F-8BA5-5B386EBF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1" y="3147723"/>
            <a:ext cx="5481233" cy="29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3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0A84-7594-401C-A817-03F24CAC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Exerciții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53B6-2098-40AF-9613-62B87257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368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err="1">
                <a:cs typeface="Calibri"/>
              </a:rPr>
              <a:t>Definiți</a:t>
            </a:r>
            <a:r>
              <a:rPr lang="en-US">
                <a:cs typeface="Calibri"/>
              </a:rPr>
              <a:t> un macro care 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calculeze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suma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două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alte</a:t>
            </a:r>
            <a:r>
              <a:rPr lang="en-US">
                <a:cs typeface="Calibri"/>
              </a:rPr>
              <a:t> macro-</a:t>
            </a:r>
            <a:r>
              <a:rPr lang="en-US" err="1">
                <a:cs typeface="Calibri"/>
              </a:rPr>
              <a:t>uri</a:t>
            </a:r>
            <a:r>
              <a:rPr lang="en-US">
                <a:cs typeface="Calibri"/>
              </a:rPr>
              <a:t> (4 minute)</a:t>
            </a:r>
            <a:endParaRPr lang="en-US" err="1">
              <a:cs typeface="Calibri"/>
            </a:endParaRPr>
          </a:p>
          <a:p>
            <a:pPr marL="457200" indent="-457200">
              <a:buAutoNum type="arabicPeriod"/>
            </a:pPr>
            <a:r>
              <a:rPr lang="en-US" err="1">
                <a:cs typeface="Calibri"/>
              </a:rPr>
              <a:t>Definiți</a:t>
            </a:r>
            <a:r>
              <a:rPr lang="en-US">
                <a:cs typeface="Calibri"/>
              </a:rPr>
              <a:t> un subprogram care 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adune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parametri</a:t>
            </a:r>
            <a:r>
              <a:rPr lang="en-US">
                <a:cs typeface="Calibri"/>
              </a:rPr>
              <a:t> de tip int, </a:t>
            </a:r>
            <a:r>
              <a:rPr lang="en-US" err="1">
                <a:cs typeface="Calibri"/>
              </a:rPr>
              <a:t>transmiși</a:t>
            </a:r>
            <a:r>
              <a:rPr lang="en-US">
                <a:cs typeface="Calibri"/>
              </a:rPr>
              <a:t> ca </a:t>
            </a:r>
            <a:r>
              <a:rPr lang="en-US" err="1">
                <a:cs typeface="Calibri"/>
              </a:rPr>
              <a:t>valoare</a:t>
            </a:r>
            <a:r>
              <a:rPr lang="en-US">
                <a:cs typeface="Calibri"/>
              </a:rPr>
              <a:t> (3 minute)</a:t>
            </a:r>
          </a:p>
          <a:p>
            <a:pPr marL="457200" indent="-457200">
              <a:buAutoNum type="arabicPeriod"/>
            </a:pPr>
            <a:r>
              <a:rPr lang="en-US" err="1">
                <a:ea typeface="+mn-lt"/>
                <a:cs typeface="+mn-lt"/>
              </a:rPr>
              <a:t>Definiți</a:t>
            </a:r>
            <a:r>
              <a:rPr lang="en-US">
                <a:ea typeface="+mn-lt"/>
                <a:cs typeface="+mn-lt"/>
              </a:rPr>
              <a:t> un subprogram care 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înmulțească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parametri</a:t>
            </a:r>
            <a:r>
              <a:rPr lang="en-US">
                <a:ea typeface="+mn-lt"/>
                <a:cs typeface="+mn-lt"/>
              </a:rPr>
              <a:t> de tip int, </a:t>
            </a:r>
            <a:r>
              <a:rPr lang="en-US" err="1">
                <a:ea typeface="+mn-lt"/>
                <a:cs typeface="+mn-lt"/>
              </a:rPr>
              <a:t>transmiși</a:t>
            </a:r>
            <a:r>
              <a:rPr lang="en-US">
                <a:ea typeface="+mn-lt"/>
                <a:cs typeface="+mn-lt"/>
              </a:rPr>
              <a:t> ca </a:t>
            </a:r>
            <a:r>
              <a:rPr lang="en-US" err="1">
                <a:ea typeface="+mn-lt"/>
                <a:cs typeface="+mn-lt"/>
              </a:rPr>
              <a:t>referință</a:t>
            </a:r>
            <a:r>
              <a:rPr lang="en-US">
                <a:ea typeface="+mn-lt"/>
                <a:cs typeface="+mn-lt"/>
              </a:rPr>
              <a:t> (3 minute)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 err="1">
                <a:cs typeface="Calibri"/>
              </a:rPr>
              <a:t>Definiți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Animal cu </a:t>
            </a:r>
            <a:r>
              <a:rPr lang="en-US" err="1">
                <a:cs typeface="Calibri"/>
              </a:rPr>
              <a:t>următoarele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funcționalități</a:t>
            </a:r>
            <a:r>
              <a:rPr lang="en-US">
                <a:cs typeface="Calibri"/>
              </a:rPr>
              <a:t>: (30 minute)</a:t>
            </a:r>
          </a:p>
          <a:p>
            <a:pPr marL="932180" lvl="4"/>
            <a:r>
              <a:rPr lang="en-US">
                <a:cs typeface="Calibri"/>
              </a:rPr>
              <a:t>Are 4 </a:t>
            </a:r>
            <a:r>
              <a:rPr lang="en-US" err="1">
                <a:cs typeface="Calibri"/>
              </a:rPr>
              <a:t>proprietăți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nume</a:t>
            </a:r>
            <a:r>
              <a:rPr lang="en-US">
                <a:cs typeface="Calibri"/>
              </a:rPr>
              <a:t>, specie, </a:t>
            </a:r>
            <a:r>
              <a:rPr lang="en-US" err="1">
                <a:cs typeface="Calibri"/>
              </a:rPr>
              <a:t>vârstă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sexul</a:t>
            </a:r>
            <a:endParaRPr lang="en-US">
              <a:cs typeface="Calibri"/>
            </a:endParaRPr>
          </a:p>
          <a:p>
            <a:pPr marL="932180" lvl="4"/>
            <a:r>
              <a:rPr lang="en-US" err="1">
                <a:cs typeface="Calibri"/>
              </a:rPr>
              <a:t>Definește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metodă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privată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atribuie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proprietăți</a:t>
            </a:r>
            <a:r>
              <a:rPr lang="en-US">
                <a:cs typeface="Calibri"/>
              </a:rPr>
              <a:t> private din </a:t>
            </a:r>
            <a:r>
              <a:rPr lang="en-US" err="1">
                <a:cs typeface="Calibri"/>
              </a:rPr>
              <a:t>cadrul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gradul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maturitate</a:t>
            </a:r>
            <a:r>
              <a:rPr lang="en-US">
                <a:cs typeface="Calibri"/>
              </a:rPr>
              <a:t> al </a:t>
            </a:r>
            <a:r>
              <a:rPr lang="en-US" err="1">
                <a:cs typeface="Calibri"/>
              </a:rPr>
              <a:t>animalului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funcție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vârstă</a:t>
            </a:r>
            <a:r>
              <a:rPr lang="en-US">
                <a:cs typeface="Calibri"/>
              </a:rPr>
              <a:t>: </a:t>
            </a:r>
            <a:r>
              <a:rPr lang="en-US" err="1">
                <a:cs typeface="Calibri"/>
              </a:rPr>
              <a:t>tânăr</a:t>
            </a:r>
            <a:r>
              <a:rPr lang="en-US">
                <a:cs typeface="Calibri"/>
              </a:rPr>
              <a:t> (&lt;=3 ani), adult( &gt; 3 ani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&lt;= 6 ani), senior ( &gt; 6 ani)</a:t>
            </a:r>
          </a:p>
          <a:p>
            <a:pPr marL="932180" lvl="4"/>
            <a:r>
              <a:rPr lang="en-US" err="1">
                <a:cs typeface="Calibri"/>
              </a:rPr>
              <a:t>Expune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metodă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publică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afișa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următorul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mesaj</a:t>
            </a:r>
            <a:r>
              <a:rPr lang="en-US">
                <a:cs typeface="Calibri"/>
              </a:rPr>
              <a:t>:</a:t>
            </a:r>
          </a:p>
          <a:p>
            <a:pPr marL="1099820" lvl="5"/>
            <a:r>
              <a:rPr lang="en-US">
                <a:cs typeface="Calibri"/>
              </a:rPr>
              <a:t>&lt;</a:t>
            </a:r>
            <a:r>
              <a:rPr lang="en-US" err="1">
                <a:cs typeface="Calibri"/>
              </a:rPr>
              <a:t>nume_animal</a:t>
            </a:r>
            <a:r>
              <a:rPr lang="en-US">
                <a:cs typeface="Calibri"/>
              </a:rPr>
              <a:t>&gt;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 &lt;un/o&gt; &lt;specie&gt; &lt;</a:t>
            </a:r>
            <a:r>
              <a:rPr lang="en-US" err="1">
                <a:cs typeface="Calibri"/>
              </a:rPr>
              <a:t>grad_maturitate</a:t>
            </a:r>
            <a:r>
              <a:rPr lang="en-US">
                <a:cs typeface="Calibri"/>
              </a:rPr>
              <a:t>&gt; de &lt;</a:t>
            </a:r>
            <a:r>
              <a:rPr lang="en-US" err="1">
                <a:cs typeface="Calibri"/>
              </a:rPr>
              <a:t>varsta</a:t>
            </a:r>
            <a:r>
              <a:rPr lang="en-US">
                <a:cs typeface="Calibri"/>
              </a:rPr>
              <a:t>&gt; ani </a:t>
            </a:r>
          </a:p>
          <a:p>
            <a:pPr marL="457200" indent="-457200">
              <a:buAutoNum type="arabicPeriod"/>
            </a:pPr>
            <a:r>
              <a:rPr lang="en-US" err="1">
                <a:cs typeface="Calibri"/>
              </a:rPr>
              <a:t>Instanțiați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obiecte</a:t>
            </a:r>
            <a:r>
              <a:rPr lang="en-US">
                <a:cs typeface="Calibri"/>
              </a:rPr>
              <a:t> de tip Animal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afișați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rezultatul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întors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metoda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publică</a:t>
            </a:r>
            <a:r>
              <a:rPr lang="en-US"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(10 minute)</a:t>
            </a:r>
          </a:p>
          <a:p>
            <a:pPr marL="566420" lvl="2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0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9081-05AF-4128-A46E-97257F26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Macrodefiniții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D5D9-3F60-4218-83CB-27E02F0E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Macrodefinițiile</a:t>
            </a:r>
            <a:r>
              <a:rPr lang="en-US">
                <a:cs typeface="Calibri"/>
              </a:rPr>
              <a:t> sunt directive de </a:t>
            </a:r>
            <a:r>
              <a:rPr lang="en-US" err="1">
                <a:cs typeface="Calibri"/>
              </a:rPr>
              <a:t>procesor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sunt interpretate </a:t>
            </a:r>
            <a:r>
              <a:rPr lang="en-US" err="1">
                <a:cs typeface="Calibri"/>
              </a:rPr>
              <a:t>înainte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compilarea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efectivă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Utile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definirea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globală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unor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constante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Sintaxa</a:t>
            </a:r>
            <a:r>
              <a:rPr lang="en-US">
                <a:cs typeface="Calibri"/>
              </a:rPr>
              <a:t>:</a:t>
            </a:r>
          </a:p>
          <a:p>
            <a:pPr marL="383540" lvl="1"/>
            <a:r>
              <a:rPr lang="en-US">
                <a:cs typeface="Calibri"/>
              </a:rPr>
              <a:t>#define </a:t>
            </a:r>
            <a:r>
              <a:rPr lang="en-US" err="1">
                <a:cs typeface="Calibri"/>
              </a:rPr>
              <a:t>macro_name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replacement_text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Orice macro </a:t>
            </a:r>
            <a:r>
              <a:rPr lang="en-US" err="1">
                <a:cs typeface="Calibri"/>
              </a:rPr>
              <a:t>poate</a:t>
            </a:r>
            <a:r>
              <a:rPr lang="en-US">
                <a:cs typeface="Calibri"/>
              </a:rPr>
              <a:t> fi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eliminat</a:t>
            </a:r>
            <a:r>
              <a:rPr lang="en-US">
                <a:cs typeface="Calibri"/>
              </a:rPr>
              <a:t>:</a:t>
            </a:r>
          </a:p>
          <a:p>
            <a:pPr marL="383540" lvl="1"/>
            <a:r>
              <a:rPr lang="en-US">
                <a:cs typeface="Calibri"/>
              </a:rPr>
              <a:t>#undef </a:t>
            </a:r>
            <a:r>
              <a:rPr lang="en-US" err="1">
                <a:cs typeface="Calibri"/>
              </a:rPr>
              <a:t>macro_name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25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0E1F-32A7-4994-AE9F-815940AF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Macrodefiniții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5816-8BB3-49D3-A68C-34B367D6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 </a:t>
            </a:r>
            <a:r>
              <a:rPr lang="en-US" err="1">
                <a:ea typeface="+mn-lt"/>
                <a:cs typeface="+mn-lt"/>
              </a:rPr>
              <a:t>recomandă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evitarea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folosirii</a:t>
            </a:r>
            <a:r>
              <a:rPr lang="en-US">
                <a:ea typeface="+mn-lt"/>
                <a:cs typeface="+mn-lt"/>
              </a:rPr>
              <a:t> lor 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programe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complexitate</a:t>
            </a:r>
            <a:r>
              <a:rPr lang="en-US">
                <a:ea typeface="+mn-lt"/>
                <a:cs typeface="+mn-lt"/>
              </a:rPr>
              <a:t> mare, din 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multe</a:t>
            </a:r>
            <a:r>
              <a:rPr lang="en-US">
                <a:ea typeface="+mn-lt"/>
                <a:cs typeface="+mn-lt"/>
              </a:rPr>
              <a:t> motive: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Procesul</a:t>
            </a:r>
            <a:r>
              <a:rPr lang="en-US">
                <a:ea typeface="+mn-lt"/>
                <a:cs typeface="+mn-lt"/>
              </a:rPr>
              <a:t> de debugging nu 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permis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peste</a:t>
            </a:r>
            <a:r>
              <a:rPr lang="en-US">
                <a:ea typeface="+mn-lt"/>
                <a:cs typeface="+mn-lt"/>
              </a:rPr>
              <a:t> macro-</a:t>
            </a:r>
            <a:r>
              <a:rPr lang="en-US" err="1">
                <a:ea typeface="+mn-lt"/>
                <a:cs typeface="+mn-lt"/>
              </a:rPr>
              <a:t>uri</a:t>
            </a:r>
            <a:endParaRPr lang="en-US">
              <a:ea typeface="+mn-lt"/>
              <a:cs typeface="+mn-lt"/>
            </a:endParaRP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Se </a:t>
            </a:r>
            <a:r>
              <a:rPr lang="en-US" err="1">
                <a:ea typeface="+mn-lt"/>
                <a:cs typeface="+mn-lt"/>
              </a:rPr>
              <a:t>recomandă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folosirea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constantelor</a:t>
            </a:r>
            <a:r>
              <a:rPr lang="en-US">
                <a:ea typeface="+mn-lt"/>
                <a:cs typeface="+mn-lt"/>
              </a:rPr>
              <a:t> definite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keyword-ul </a:t>
            </a:r>
            <a:r>
              <a:rPr lang="en-US" b="1">
                <a:ea typeface="+mn-lt"/>
                <a:cs typeface="+mn-lt"/>
              </a:rPr>
              <a:t>const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Sunt </a:t>
            </a:r>
            <a:r>
              <a:rPr lang="en-US" err="1">
                <a:ea typeface="+mn-lt"/>
                <a:cs typeface="+mn-lt"/>
              </a:rPr>
              <a:t>globale</a:t>
            </a:r>
            <a:r>
              <a:rPr lang="en-US">
                <a:ea typeface="+mn-lt"/>
                <a:cs typeface="+mn-lt"/>
              </a:rPr>
              <a:t>, pot </a:t>
            </a:r>
            <a:r>
              <a:rPr lang="en-US" err="1">
                <a:ea typeface="+mn-lt"/>
                <a:cs typeface="+mn-lt"/>
              </a:rPr>
              <a:t>exista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conflicte</a:t>
            </a:r>
            <a:r>
              <a:rPr lang="en-US">
                <a:ea typeface="+mn-lt"/>
                <a:cs typeface="+mn-lt"/>
              </a:rPr>
              <a:t> la </a:t>
            </a:r>
            <a:r>
              <a:rPr lang="en-US" err="1">
                <a:ea typeface="+mn-lt"/>
                <a:cs typeface="+mn-lt"/>
              </a:rPr>
              <a:t>definirea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unor</a:t>
            </a:r>
            <a:r>
              <a:rPr lang="en-US">
                <a:ea typeface="+mn-lt"/>
                <a:cs typeface="+mn-lt"/>
              </a:rPr>
              <a:t> macro-</a:t>
            </a:r>
            <a:r>
              <a:rPr lang="en-US" err="1">
                <a:ea typeface="+mn-lt"/>
                <a:cs typeface="+mn-lt"/>
              </a:rPr>
              <a:t>uri</a:t>
            </a:r>
            <a:r>
              <a:rPr lang="en-US">
                <a:ea typeface="+mn-lt"/>
                <a:cs typeface="+mn-lt"/>
              </a:rPr>
              <a:t> cu </a:t>
            </a:r>
            <a:r>
              <a:rPr lang="en-US" err="1">
                <a:ea typeface="+mn-lt"/>
                <a:cs typeface="+mn-lt"/>
              </a:rPr>
              <a:t>același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nume</a:t>
            </a:r>
            <a:endParaRPr lang="en-US">
              <a:ea typeface="+mn-lt"/>
              <a:cs typeface="+mn-lt"/>
            </a:endParaRP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fișier</a:t>
            </a:r>
            <a:r>
              <a:rPr lang="en-US">
                <a:ea typeface="+mn-lt"/>
                <a:cs typeface="+mn-lt"/>
              </a:rPr>
              <a:t> a.cpp) #define SOME_VALUE 10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fișier</a:t>
            </a:r>
            <a:r>
              <a:rPr lang="en-US">
                <a:ea typeface="+mn-lt"/>
                <a:cs typeface="+mn-lt"/>
              </a:rPr>
              <a:t> b.cpp) #define SOME_VALUE 20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Au </a:t>
            </a:r>
            <a:r>
              <a:rPr lang="en-US" err="1">
                <a:ea typeface="+mn-lt"/>
                <a:cs typeface="+mn-lt"/>
              </a:rPr>
              <a:t>efecte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secundare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greu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anticipat</a:t>
            </a:r>
            <a:endParaRPr lang="en-US">
              <a:ea typeface="+mn-lt"/>
              <a:cs typeface="+mn-lt"/>
            </a:endParaRP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#define SQUARE(x) ((x) * (x))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Apel: int a = SQUARE(x++)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Se </a:t>
            </a:r>
            <a:r>
              <a:rPr lang="en-US" err="1">
                <a:ea typeface="+mn-lt"/>
                <a:cs typeface="+mn-lt"/>
              </a:rPr>
              <a:t>va</a:t>
            </a:r>
            <a:r>
              <a:rPr lang="en-US">
                <a:ea typeface="+mn-lt"/>
                <a:cs typeface="+mn-lt"/>
              </a:rPr>
              <a:t> traduce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a = (x++) * (x++);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Rezultatul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intuitiv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</a:t>
            </a:r>
            <a:r>
              <a:rPr lang="en-US">
                <a:ea typeface="+mn-lt"/>
                <a:cs typeface="+mn-lt"/>
              </a:rPr>
              <a:t> fi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{ a = x * x; x++; }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Valorile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reținute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macro-</a:t>
            </a:r>
            <a:r>
              <a:rPr lang="en-US" err="1">
                <a:ea typeface="+mn-lt"/>
                <a:cs typeface="+mn-lt"/>
              </a:rPr>
              <a:t>uri</a:t>
            </a:r>
            <a:r>
              <a:rPr lang="en-US">
                <a:ea typeface="+mn-lt"/>
                <a:cs typeface="+mn-lt"/>
              </a:rPr>
              <a:t> nu au tip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ABA607-581A-461D-8338-B9533528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70" y="4440541"/>
            <a:ext cx="1744276" cy="169727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C3052A-2E5F-467D-B0F8-54F06CF28EB0}"/>
              </a:ext>
            </a:extLst>
          </p:cNvPr>
          <p:cNvSpPr/>
          <p:nvPr/>
        </p:nvSpPr>
        <p:spPr>
          <a:xfrm flipH="1">
            <a:off x="9461606" y="3820642"/>
            <a:ext cx="1357513" cy="800419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#define!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2FD9-5304-4784-9916-11AFF891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Subprograme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7DAB-0487-441E-871E-8C8B95AF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Set de </a:t>
            </a:r>
            <a:r>
              <a:rPr lang="en-US" err="1">
                <a:cs typeface="Calibri"/>
              </a:rPr>
              <a:t>instrucțiuni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împreună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realizează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acțiune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specifică</a:t>
            </a:r>
          </a:p>
          <a:p>
            <a:r>
              <a:rPr lang="en-US" err="1">
                <a:cs typeface="Calibri"/>
              </a:rPr>
              <a:t>Numite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deseori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funcții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Definirea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sine nu produce </a:t>
            </a:r>
            <a:r>
              <a:rPr lang="en-US" err="1">
                <a:cs typeface="Calibri"/>
              </a:rPr>
              <a:t>efecte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dacă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subprogramele</a:t>
            </a:r>
            <a:r>
              <a:rPr lang="en-US">
                <a:cs typeface="Calibri"/>
              </a:rPr>
              <a:t> nu sunt </a:t>
            </a:r>
            <a:r>
              <a:rPr lang="en-US" err="1">
                <a:cs typeface="Calibri"/>
              </a:rPr>
              <a:t>apelate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Este </a:t>
            </a:r>
            <a:r>
              <a:rPr lang="en-US" err="1">
                <a:cs typeface="Calibri"/>
              </a:rPr>
              <a:t>obligatorie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definirea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subprogramului</a:t>
            </a:r>
            <a:r>
              <a:rPr lang="en-US">
                <a:cs typeface="Calibri"/>
              </a:rPr>
              <a:t> </a:t>
            </a:r>
            <a:r>
              <a:rPr lang="en-US" b="1" err="1">
                <a:cs typeface="Calibri"/>
              </a:rPr>
              <a:t>înaintea</a:t>
            </a:r>
            <a:r>
              <a:rPr lang="en-US" b="1">
                <a:cs typeface="Calibri"/>
              </a:rPr>
              <a:t> </a:t>
            </a:r>
            <a:r>
              <a:rPr lang="en-US" err="1">
                <a:cs typeface="Calibri"/>
              </a:rPr>
              <a:t>apelului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său</a:t>
            </a:r>
            <a:r>
              <a:rPr lang="en-US">
                <a:cs typeface="Calibri"/>
              </a:rPr>
              <a:t> (ca </a:t>
            </a:r>
            <a:r>
              <a:rPr lang="en-US" err="1">
                <a:cs typeface="Calibri"/>
              </a:rPr>
              <a:t>înșiruire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codului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cadrul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fișierului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sursă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3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142E-259C-4D6E-AA05-1C2F781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Transferul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parametrilor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în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subprograme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C383-D23E-4ED3-898C-DA4F9B19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Transferul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valoare</a:t>
            </a:r>
          </a:p>
          <a:p>
            <a:pPr marL="383540" lvl="1"/>
            <a:r>
              <a:rPr lang="en-US">
                <a:cs typeface="Calibri"/>
              </a:rPr>
              <a:t>Se </a:t>
            </a:r>
            <a:r>
              <a:rPr lang="en-US" err="1">
                <a:cs typeface="Calibri"/>
              </a:rPr>
              <a:t>crează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copie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valorilor</a:t>
            </a:r>
            <a:r>
              <a:rPr lang="en-US">
                <a:cs typeface="Calibri"/>
              </a:rPr>
              <a:t> cu care se </a:t>
            </a:r>
            <a:r>
              <a:rPr lang="en-US" err="1">
                <a:cs typeface="Calibri"/>
              </a:rPr>
              <a:t>apelează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subprogramul</a:t>
            </a:r>
          </a:p>
          <a:p>
            <a:pPr marL="383540" lvl="1"/>
            <a:r>
              <a:rPr lang="en-US" err="1">
                <a:cs typeface="Calibri"/>
              </a:rPr>
              <a:t>Schimbările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afectează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parametrii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subprogramului</a:t>
            </a:r>
            <a:r>
              <a:rPr lang="en-US">
                <a:cs typeface="Calibri"/>
              </a:rPr>
              <a:t> nu au </a:t>
            </a:r>
            <a:r>
              <a:rPr lang="en-US" err="1">
                <a:cs typeface="Calibri"/>
              </a:rPr>
              <a:t>efect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asupra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variabilelor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subprogramul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apelant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5E0AE6-F1F8-42A6-A8A9-DE6C0923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4" y="3305327"/>
            <a:ext cx="5432611" cy="27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4816-F58A-43D9-8FCE-2FDA8DD0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Transferul parametrilor în subprograme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B295-45D3-4DA7-9F46-44AF72A5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76" y="1845734"/>
            <a:ext cx="1030620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Transferul prin referință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Se pasează subprogramului referințe către adresele de memorie ale variabilelor existente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Schimbările care afectează parametrii subprogramului au efect asupra variabilelor din subprogramul apelant, fiind vorba de aceeași locație de memorie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A2922432-0574-4259-A01B-68494F8E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64" y="3291650"/>
            <a:ext cx="4138047" cy="29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142E-259C-4D6E-AA05-1C2F781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Transferul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parametrilor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în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subprograme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C383-D23E-4ED3-898C-DA4F9B19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Transferul</a:t>
            </a:r>
            <a:r>
              <a:rPr lang="en-US">
                <a:cs typeface="Calibri"/>
              </a:rPr>
              <a:t> prin adresă</a:t>
            </a:r>
          </a:p>
          <a:p>
            <a:pPr marL="383540" lvl="1"/>
            <a:r>
              <a:rPr lang="en-US">
                <a:cs typeface="Calibri"/>
              </a:rPr>
              <a:t>Se </a:t>
            </a:r>
            <a:r>
              <a:rPr lang="en-US" err="1">
                <a:cs typeface="Calibri"/>
              </a:rPr>
              <a:t>pasează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subprogramului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adresele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memorie</a:t>
            </a:r>
            <a:r>
              <a:rPr lang="en-US">
                <a:cs typeface="Calibri"/>
              </a:rPr>
              <a:t> ale </a:t>
            </a:r>
            <a:r>
              <a:rPr lang="en-US" err="1">
                <a:cs typeface="Calibri"/>
              </a:rPr>
              <a:t>variabilelor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existente</a:t>
            </a:r>
            <a:endParaRPr lang="en-US">
              <a:cs typeface="Calibri"/>
            </a:endParaRPr>
          </a:p>
          <a:p>
            <a:pPr marL="383540" lvl="1"/>
            <a:r>
              <a:rPr lang="en-US" err="1">
                <a:cs typeface="Calibri"/>
              </a:rPr>
              <a:t>Schimbările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afectează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parametrii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subprogramului</a:t>
            </a:r>
            <a:r>
              <a:rPr lang="en-US">
                <a:cs typeface="Calibri"/>
              </a:rPr>
              <a:t> au </a:t>
            </a:r>
            <a:r>
              <a:rPr lang="en-US" err="1">
                <a:cs typeface="Calibri"/>
              </a:rPr>
              <a:t>efect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asupra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variabilelor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subprogramul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apelant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fiind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vorba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aceeași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locație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memorie</a:t>
            </a:r>
            <a:endParaRPr lang="en-US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6767DDC-8C59-42E7-ADD7-BA2AA9E2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65" y="3275388"/>
            <a:ext cx="4138047" cy="29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2041-4996-4E6E-B0BB-FEB9DBB6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3DA2-1FAE-4976-B2C7-644D742D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O </a:t>
            </a:r>
            <a:r>
              <a:rPr lang="en-US" err="1">
                <a:cs typeface="Calibri"/>
              </a:rPr>
              <a:t>clasă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reprezintă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combinație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datele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definesc</a:t>
            </a:r>
            <a:r>
              <a:rPr lang="en-US">
                <a:cs typeface="Calibri"/>
              </a:rPr>
              <a:t> un </a:t>
            </a:r>
            <a:r>
              <a:rPr lang="en-US" err="1">
                <a:cs typeface="Calibri"/>
              </a:rPr>
              <a:t>respectiv</a:t>
            </a:r>
            <a:r>
              <a:rPr lang="en-US">
                <a:cs typeface="Calibri"/>
              </a:rPr>
              <a:t> concept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acțiunile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definesc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comportamentul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acestora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Sintaxa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latin typeface="Consolas"/>
                <a:cs typeface="Calibri"/>
              </a:rPr>
              <a:t>class Car {
   public:
      int numberOfWheels;  
};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27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E104-F735-4CB7-BCE9-5A2F3288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Instanța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unei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clase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6DD2-2D2C-4904-9B85-43DF6793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Clasele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definesc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doar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reprezentare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datelor</a:t>
            </a:r>
            <a:r>
              <a:rPr lang="en-US">
                <a:cs typeface="Calibri"/>
              </a:rPr>
              <a:t>, nu </a:t>
            </a:r>
            <a:r>
              <a:rPr lang="en-US" err="1">
                <a:cs typeface="Calibri"/>
              </a:rPr>
              <a:t>valori</a:t>
            </a:r>
            <a:r>
              <a:rPr lang="en-US">
                <a:cs typeface="Calibri"/>
              </a:rPr>
              <a:t> ale </a:t>
            </a:r>
            <a:r>
              <a:rPr lang="en-US" err="1">
                <a:cs typeface="Calibri"/>
              </a:rPr>
              <a:t>datelor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sine.</a:t>
            </a:r>
          </a:p>
          <a:p>
            <a:r>
              <a:rPr lang="en-US" err="1">
                <a:cs typeface="Calibri"/>
              </a:rPr>
              <a:t>Valorile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rețin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materializări</a:t>
            </a:r>
            <a:r>
              <a:rPr lang="en-US">
                <a:cs typeface="Calibri"/>
              </a:rPr>
              <a:t> concrete ale </a:t>
            </a:r>
            <a:r>
              <a:rPr lang="en-US" err="1">
                <a:cs typeface="Calibri"/>
              </a:rPr>
              <a:t>claselor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numite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instanțe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O </a:t>
            </a:r>
            <a:r>
              <a:rPr lang="en-US" err="1">
                <a:cs typeface="Calibri"/>
              </a:rPr>
              <a:t>clasă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poate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avea</a:t>
            </a:r>
            <a:r>
              <a:rPr lang="en-US">
                <a:cs typeface="Calibri"/>
              </a:rPr>
              <a:t> una 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instanțe</a:t>
            </a:r>
            <a:r>
              <a:rPr lang="en-US">
                <a:cs typeface="Calibri"/>
              </a:rPr>
              <a:t>, care pot </a:t>
            </a:r>
            <a:r>
              <a:rPr lang="en-US" err="1">
                <a:cs typeface="Calibri"/>
              </a:rPr>
              <a:t>reține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valori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diferite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latin typeface="Consolas"/>
                <a:cs typeface="Calibri"/>
              </a:rPr>
              <a:t>int main() {
   Car Car1; // </a:t>
            </a:r>
            <a:r>
              <a:rPr lang="en-US" err="1">
                <a:latin typeface="Consolas"/>
                <a:cs typeface="Calibri"/>
              </a:rPr>
              <a:t>Declară</a:t>
            </a:r>
            <a:r>
              <a:rPr lang="en-US">
                <a:latin typeface="Consolas"/>
                <a:cs typeface="Calibri"/>
              </a:rPr>
              <a:t> </a:t>
            </a:r>
            <a:r>
              <a:rPr lang="en-US" err="1">
                <a:latin typeface="Consolas"/>
                <a:cs typeface="Calibri"/>
              </a:rPr>
              <a:t>obiectul</a:t>
            </a:r>
            <a:r>
              <a:rPr lang="en-US">
                <a:latin typeface="Consolas"/>
                <a:cs typeface="Calibri"/>
              </a:rPr>
              <a:t> Car1, de tip Car
   Car Car2; // </a:t>
            </a:r>
            <a:r>
              <a:rPr lang="en-US" err="1">
                <a:latin typeface="Consolas"/>
                <a:cs typeface="Calibri"/>
              </a:rPr>
              <a:t>Declară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obiectul</a:t>
            </a:r>
            <a:r>
              <a:rPr lang="en-US">
                <a:latin typeface="Consolas"/>
                <a:cs typeface="Calibri"/>
              </a:rPr>
              <a:t> Car2, de tip Car
}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929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Programare orientată-obiect</vt:lpstr>
      <vt:lpstr>Macrodefiniții</vt:lpstr>
      <vt:lpstr>Macrodefiniții</vt:lpstr>
      <vt:lpstr>Subprograme</vt:lpstr>
      <vt:lpstr>Transferul parametrilor în subprograme</vt:lpstr>
      <vt:lpstr>Transferul parametrilor în subprograme</vt:lpstr>
      <vt:lpstr>Transferul parametrilor în subprograme</vt:lpstr>
      <vt:lpstr>Clase</vt:lpstr>
      <vt:lpstr>Instanța unei clase</vt:lpstr>
      <vt:lpstr>Principiile programării orientate-obiect</vt:lpstr>
      <vt:lpstr>Încapsularea</vt:lpstr>
      <vt:lpstr>Modificatorul de acces public</vt:lpstr>
      <vt:lpstr>Modificatorul de acces private</vt:lpstr>
      <vt:lpstr>Exerciții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2020-10-01T18:56:24Z</dcterms:created>
  <dcterms:modified xsi:type="dcterms:W3CDTF">2020-10-14T18:56:06Z</dcterms:modified>
</cp:coreProperties>
</file>