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4421D-AF8A-3841-2657-9C904A9BC82D}" v="2612" dt="2020-12-19T10:24:09.186"/>
    <p1510:client id="{F475B2EF-0694-4EC9-8EC0-00DC1C30CABF}" v="665" dt="2020-12-18T10:06:20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8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tainers-cpp-stl/" TargetMode="External"/><Relationship Id="rId2" Type="http://schemas.openxmlformats.org/officeDocument/2006/relationships/hyperlink" Target="https://www.cplusplus.com/reference/st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iter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err="1">
                <a:cs typeface="Calibri Light"/>
              </a:rPr>
              <a:t>Programare</a:t>
            </a:r>
            <a:r>
              <a:rPr lang="en-US" sz="6000">
                <a:cs typeface="Calibri Light"/>
              </a:rPr>
              <a:t> </a:t>
            </a:r>
            <a:r>
              <a:rPr lang="en-US" sz="6000" err="1">
                <a:cs typeface="Calibri Light"/>
              </a:rPr>
              <a:t>orientată-obiect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 Light"/>
              </a:rPr>
              <a:t>Laborator</a:t>
            </a:r>
            <a:r>
              <a:rPr lang="en-US">
                <a:cs typeface="Calibri Light"/>
              </a:rPr>
              <a:t> 10 – </a:t>
            </a:r>
            <a:r>
              <a:rPr lang="en-US" err="1">
                <a:cs typeface="Calibri Light"/>
              </a:rPr>
              <a:t>funcții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și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clase</a:t>
            </a:r>
            <a:r>
              <a:rPr lang="en-US">
                <a:cs typeface="Calibri Light"/>
              </a:rPr>
              <a:t> template, Standard template library (STL) - </a:t>
            </a:r>
            <a:r>
              <a:rPr lang="en-US" err="1">
                <a:cs typeface="Calibri Light"/>
              </a:rPr>
              <a:t>algoritmi</a:t>
            </a:r>
            <a:r>
              <a:rPr lang="en-US">
                <a:cs typeface="Calibri Light"/>
              </a:rPr>
              <a:t>, </a:t>
            </a:r>
            <a:r>
              <a:rPr lang="en-US" err="1">
                <a:cs typeface="Calibri Light"/>
              </a:rPr>
              <a:t>containere</a:t>
            </a:r>
            <a:r>
              <a:rPr lang="en-US">
                <a:cs typeface="Calibri Light"/>
              </a:rPr>
              <a:t>, </a:t>
            </a:r>
            <a:r>
              <a:rPr lang="en-US" err="1">
                <a:cs typeface="Calibri Light"/>
              </a:rPr>
              <a:t>iteratori</a:t>
            </a:r>
            <a:r>
              <a:rPr lang="en-US">
                <a:cs typeface="Calibri Light"/>
              </a:rPr>
              <a:t>, </a:t>
            </a:r>
            <a:r>
              <a:rPr lang="en-US" err="1">
                <a:cs typeface="Calibri Light"/>
              </a:rPr>
              <a:t>funcții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A29D-B4AB-470C-A035-A85452D5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Funcții</a:t>
            </a:r>
            <a:r>
              <a:rPr lang="en-US">
                <a:cs typeface="Calibri Light"/>
              </a:rPr>
              <a:t> template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5D04-D3ED-4112-8C6D-1CC51C7E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Permit </a:t>
            </a:r>
            <a:r>
              <a:rPr lang="en-US" err="1">
                <a:cs typeface="Calibri"/>
              </a:rPr>
              <a:t>definirea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 set de </a:t>
            </a:r>
            <a:r>
              <a:rPr lang="en-US" err="1">
                <a:cs typeface="Calibri"/>
              </a:rPr>
              <a:t>instrucțiuni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fără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specifica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tipul</a:t>
            </a:r>
            <a:r>
              <a:rPr lang="en-US">
                <a:cs typeface="Calibri"/>
              </a:rPr>
              <a:t> de date </a:t>
            </a:r>
            <a:r>
              <a:rPr lang="en-US" err="1">
                <a:cs typeface="Calibri"/>
              </a:rPr>
              <a:t>peste</a:t>
            </a:r>
            <a:r>
              <a:rPr lang="en-US">
                <a:cs typeface="Calibri"/>
              </a:rPr>
              <a:t> care se </a:t>
            </a:r>
            <a:r>
              <a:rPr lang="en-US" err="1">
                <a:cs typeface="Calibri"/>
              </a:rPr>
              <a:t>vor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executa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acele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instrucțiuni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Exemplu</a:t>
            </a:r>
            <a:r>
              <a:rPr lang="en-US">
                <a:cs typeface="Calibri"/>
              </a:rPr>
              <a:t>:</a:t>
            </a:r>
          </a:p>
          <a:p>
            <a:r>
              <a:rPr lang="en-US" sz="1800">
                <a:latin typeface="Consolas"/>
                <a:cs typeface="Calibri"/>
              </a:rPr>
              <a:t>template &lt;</a:t>
            </a:r>
            <a:r>
              <a:rPr lang="en-US" sz="1800" err="1">
                <a:latin typeface="Consolas"/>
                <a:cs typeface="Calibri"/>
              </a:rPr>
              <a:t>typename</a:t>
            </a:r>
            <a:r>
              <a:rPr lang="en-US" sz="1800">
                <a:latin typeface="Consolas"/>
                <a:cs typeface="Calibri"/>
              </a:rPr>
              <a:t> T&gt;</a:t>
            </a:r>
          </a:p>
          <a:p>
            <a:r>
              <a:rPr lang="en-US" sz="1800">
                <a:latin typeface="Consolas"/>
                <a:cs typeface="Calibri"/>
              </a:rPr>
              <a:t>T max(T x, T y)</a:t>
            </a:r>
          </a:p>
          <a:p>
            <a:r>
              <a:rPr lang="en-US" sz="1800">
                <a:latin typeface="Consolas"/>
                <a:cs typeface="Calibri"/>
              </a:rPr>
              <a:t>{</a:t>
            </a:r>
          </a:p>
          <a:p>
            <a:pPr marL="383540" lvl="1"/>
            <a:r>
              <a:rPr lang="en-US">
                <a:latin typeface="Consolas"/>
                <a:cs typeface="Calibri"/>
              </a:rPr>
              <a:t>if (x&gt;y) return x;</a:t>
            </a:r>
          </a:p>
          <a:p>
            <a:pPr marL="383540" lvl="1"/>
            <a:r>
              <a:rPr lang="en-US">
                <a:latin typeface="Consolas"/>
                <a:cs typeface="Calibri"/>
              </a:rPr>
              <a:t>return y;</a:t>
            </a:r>
          </a:p>
          <a:p>
            <a:r>
              <a:rPr lang="en-US" sz="180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61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BFC3-0740-4A6C-B2D7-3C94898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Clase template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A15C-C788-47C8-A9E3-A2923300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Permit </a:t>
            </a:r>
            <a:r>
              <a:rPr lang="en-US" err="1">
                <a:cs typeface="Calibri"/>
              </a:rPr>
              <a:t>implementarea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independente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tipul</a:t>
            </a:r>
            <a:r>
              <a:rPr lang="en-US">
                <a:cs typeface="Calibri"/>
              </a:rPr>
              <a:t> de date intern</a:t>
            </a:r>
          </a:p>
          <a:p>
            <a:r>
              <a:rPr lang="en-US">
                <a:cs typeface="Calibri"/>
              </a:rPr>
              <a:t>De </a:t>
            </a:r>
            <a:r>
              <a:rPr lang="en-US" err="1">
                <a:cs typeface="Calibri"/>
              </a:rPr>
              <a:t>exemplu</a:t>
            </a:r>
            <a:r>
              <a:rPr lang="en-US">
                <a:cs typeface="Calibri"/>
              </a:rPr>
              <a:t>, o </a:t>
            </a:r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modelează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listă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poate</a:t>
            </a:r>
            <a:r>
              <a:rPr lang="en-US">
                <a:cs typeface="Calibri"/>
              </a:rPr>
              <a:t> fi </a:t>
            </a:r>
            <a:r>
              <a:rPr lang="en-US" err="1">
                <a:cs typeface="Calibri"/>
              </a:rPr>
              <a:t>implementată</a:t>
            </a:r>
            <a:r>
              <a:rPr lang="en-US">
                <a:cs typeface="Calibri"/>
              </a:rPr>
              <a:t> cu </a:t>
            </a:r>
            <a:r>
              <a:rPr lang="en-US" err="1">
                <a:cs typeface="Calibri"/>
              </a:rPr>
              <a:t>ajutorul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 template. De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?</a:t>
            </a:r>
          </a:p>
          <a:p>
            <a:r>
              <a:rPr lang="en-US">
                <a:cs typeface="Calibri"/>
              </a:rPr>
              <a:t>Exemplu:</a:t>
            </a:r>
          </a:p>
          <a:p>
            <a:r>
              <a:rPr lang="en-US" sz="1800">
                <a:latin typeface="Consolas"/>
                <a:cs typeface="Calibri"/>
              </a:rPr>
              <a:t>template &lt;typename T&gt;</a:t>
            </a:r>
          </a:p>
          <a:p>
            <a:r>
              <a:rPr lang="en-US" sz="1800">
                <a:latin typeface="Consolas"/>
                <a:cs typeface="Calibri"/>
              </a:rPr>
              <a:t>class List</a:t>
            </a:r>
          </a:p>
          <a:p>
            <a:r>
              <a:rPr lang="en-US" sz="1800">
                <a:latin typeface="Consolas"/>
                <a:cs typeface="Calibri"/>
              </a:rPr>
              <a:t>{</a:t>
            </a:r>
          </a:p>
          <a:p>
            <a:pPr marL="383540" lvl="1"/>
            <a:r>
              <a:rPr lang="en-US">
                <a:latin typeface="Consolas"/>
                <a:cs typeface="Calibri"/>
              </a:rPr>
              <a:t>//implementare</a:t>
            </a:r>
          </a:p>
          <a:p>
            <a:r>
              <a:rPr lang="en-US" sz="180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31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824-FAA3-449F-AEA0-85C3137C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STL – Standard Template Library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8577-5D39-43F4-BAEB-41503944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Este o </a:t>
            </a:r>
            <a:r>
              <a:rPr lang="en-US" err="1">
                <a:cs typeface="Calibri"/>
              </a:rPr>
              <a:t>colecție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unelte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permit </a:t>
            </a:r>
            <a:r>
              <a:rPr lang="en-US" err="1">
                <a:cs typeface="Calibri"/>
              </a:rPr>
              <a:t>execuția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operații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într</a:t>
            </a:r>
            <a:r>
              <a:rPr lang="en-US">
                <a:cs typeface="Calibri"/>
              </a:rPr>
              <a:t>-o </a:t>
            </a:r>
            <a:r>
              <a:rPr lang="en-US" err="1">
                <a:cs typeface="Calibri"/>
              </a:rPr>
              <a:t>manieră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simplă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folosind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funcții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template</a:t>
            </a:r>
          </a:p>
          <a:p>
            <a:r>
              <a:rPr lang="en-US" err="1">
                <a:cs typeface="Calibri"/>
              </a:rPr>
              <a:t>Conține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componente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 err="1">
                <a:cs typeface="Calibri"/>
              </a:rPr>
              <a:t>Algoritmi</a:t>
            </a:r>
            <a:endParaRPr lang="en-US">
              <a:cs typeface="Calibri"/>
            </a:endParaRPr>
          </a:p>
          <a:p>
            <a:pPr marL="383540" lvl="1"/>
            <a:r>
              <a:rPr lang="en-US" err="1">
                <a:cs typeface="Calibri"/>
              </a:rPr>
              <a:t>Containere</a:t>
            </a:r>
            <a:r>
              <a:rPr lang="en-US">
                <a:cs typeface="Calibri"/>
              </a:rPr>
              <a:t> </a:t>
            </a:r>
          </a:p>
          <a:p>
            <a:pPr marL="383540" lvl="1"/>
            <a:r>
              <a:rPr lang="en-US" err="1">
                <a:cs typeface="Calibri"/>
              </a:rPr>
              <a:t>Iteratori</a:t>
            </a:r>
          </a:p>
          <a:p>
            <a:pPr marL="38354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39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E87-2169-4A83-8BE7-FA3F49E8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Algoritmi</a:t>
            </a:r>
            <a:r>
              <a:rPr lang="en-US">
                <a:cs typeface="Calibri Light"/>
              </a:rPr>
              <a:t> STL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B59B-2412-4827-8BDC-8EB93588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Furnizează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diverși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algoritmi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fără</a:t>
            </a:r>
            <a:r>
              <a:rPr lang="en-US">
                <a:cs typeface="Calibri"/>
              </a:rPr>
              <a:t> a fi </a:t>
            </a:r>
            <a:r>
              <a:rPr lang="en-US" err="1">
                <a:cs typeface="Calibri"/>
              </a:rPr>
              <a:t>nevoie</a:t>
            </a:r>
            <a:r>
              <a:rPr lang="en-US">
                <a:cs typeface="Calibri"/>
              </a:rPr>
              <a:t> de a fi </a:t>
            </a:r>
            <a:r>
              <a:rPr lang="en-US" err="1">
                <a:cs typeface="Calibri"/>
              </a:rPr>
              <a:t>implementați</a:t>
            </a:r>
            <a:r>
              <a:rPr lang="en-US">
                <a:cs typeface="Calibri"/>
              </a:rPr>
              <a:t> explicit de </a:t>
            </a:r>
            <a:r>
              <a:rPr lang="en-US" err="1">
                <a:cs typeface="Calibri"/>
              </a:rPr>
              <a:t>programator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Exemple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algoritmi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Sort </a:t>
            </a:r>
          </a:p>
          <a:p>
            <a:pPr marL="383540" lvl="1"/>
            <a:r>
              <a:rPr lang="en-US">
                <a:cs typeface="Calibri"/>
              </a:rPr>
              <a:t>Find </a:t>
            </a:r>
          </a:p>
          <a:p>
            <a:pPr marL="383540" lvl="1"/>
            <a:r>
              <a:rPr lang="en-US">
                <a:cs typeface="Calibri"/>
              </a:rPr>
              <a:t>Swap</a:t>
            </a:r>
          </a:p>
          <a:p>
            <a:pPr marL="383540" lvl="1"/>
            <a:r>
              <a:rPr lang="en-US" err="1">
                <a:cs typeface="Calibri"/>
              </a:rPr>
              <a:t>etc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Lista </a:t>
            </a:r>
            <a:r>
              <a:rPr lang="en-US" err="1">
                <a:cs typeface="Calibri"/>
              </a:rPr>
              <a:t>completă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algoritmi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disponibili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  <a:hlinkClick r:id="rId2"/>
              </a:rPr>
              <a:t>http://www.cplusplus.com/reference/algorithm/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33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860E-1C19-4303-9A1A-A8765664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Containere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4F82-97EA-4556-B488-9AEAC04F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Permit </a:t>
            </a:r>
            <a:r>
              <a:rPr lang="en-US" err="1">
                <a:cs typeface="Calibri"/>
              </a:rPr>
              <a:t>organizarea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colecțiilor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într</a:t>
            </a:r>
            <a:r>
              <a:rPr lang="en-US">
                <a:cs typeface="Calibri"/>
              </a:rPr>
              <a:t>-o </a:t>
            </a:r>
            <a:r>
              <a:rPr lang="en-US" err="1">
                <a:cs typeface="Calibri"/>
              </a:rPr>
              <a:t>manieră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intuitivă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ușor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utilizat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Exemple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Vector</a:t>
            </a:r>
          </a:p>
          <a:p>
            <a:pPr marL="383540" lvl="1"/>
            <a:r>
              <a:rPr lang="en-US">
                <a:cs typeface="Calibri"/>
              </a:rPr>
              <a:t>List </a:t>
            </a:r>
          </a:p>
          <a:p>
            <a:pPr marL="383540" lvl="1"/>
            <a:r>
              <a:rPr lang="en-US">
                <a:cs typeface="Calibri"/>
              </a:rPr>
              <a:t>Array </a:t>
            </a:r>
          </a:p>
          <a:p>
            <a:pPr marL="383540" lvl="1"/>
            <a:r>
              <a:rPr lang="en-US">
                <a:cs typeface="Calibri"/>
              </a:rPr>
              <a:t>Map </a:t>
            </a:r>
          </a:p>
          <a:p>
            <a:pPr marL="383540" lvl="1"/>
            <a:r>
              <a:rPr lang="en-US">
                <a:cs typeface="Calibri"/>
              </a:rPr>
              <a:t>Set</a:t>
            </a:r>
          </a:p>
          <a:p>
            <a:pPr marL="383540" lvl="1"/>
            <a:r>
              <a:rPr lang="en-US" err="1">
                <a:cs typeface="Calibri"/>
              </a:rPr>
              <a:t>Etc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Lista </a:t>
            </a:r>
            <a:r>
              <a:rPr lang="en-US" err="1">
                <a:cs typeface="Calibri"/>
              </a:rPr>
              <a:t>completă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containere</a:t>
            </a:r>
            <a:r>
              <a:rPr lang="en-US">
                <a:cs typeface="Calibri"/>
              </a:rPr>
              <a:t>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https://www.cplusplus.com/reference/stl/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https://www.geeksforgeeks.org/containers-cpp-stl/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02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7B25-9A3C-4BE0-A3DB-61546246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Iteratori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94D6-BD72-4653-AEEA-1DA2A982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Permit </a:t>
            </a:r>
            <a:r>
              <a:rPr lang="en-US" err="1">
                <a:cs typeface="Calibri"/>
              </a:rPr>
              <a:t>navigarea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interiorul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containerelor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Exemple</a:t>
            </a:r>
            <a:r>
              <a:rPr lang="en-US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Begin</a:t>
            </a:r>
          </a:p>
          <a:p>
            <a:pPr marL="383540" lvl="1"/>
            <a:r>
              <a:rPr lang="en-US">
                <a:cs typeface="Calibri"/>
              </a:rPr>
              <a:t>End</a:t>
            </a:r>
          </a:p>
          <a:p>
            <a:pPr marL="383540" lvl="1"/>
            <a:r>
              <a:rPr lang="en-US">
                <a:cs typeface="Calibri"/>
              </a:rPr>
              <a:t>Next</a:t>
            </a:r>
          </a:p>
          <a:p>
            <a:pPr marL="383540" lvl="1"/>
            <a:r>
              <a:rPr lang="en-US">
                <a:cs typeface="Calibri"/>
              </a:rPr>
              <a:t>Prev</a:t>
            </a:r>
          </a:p>
          <a:p>
            <a:pPr marL="383540" lvl="1"/>
            <a:r>
              <a:rPr lang="en-US" err="1">
                <a:cs typeface="Calibri"/>
              </a:rPr>
              <a:t>Etc</a:t>
            </a:r>
          </a:p>
          <a:p>
            <a:r>
              <a:rPr lang="en-US">
                <a:cs typeface="Calibri"/>
              </a:rPr>
              <a:t>Lista </a:t>
            </a:r>
            <a:r>
              <a:rPr lang="en-US" err="1">
                <a:cs typeface="Calibri"/>
              </a:rPr>
              <a:t>completă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iteratori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https://www.cplusplus.com/reference/iterator/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0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FA9E-9E33-4BF3-BCD2-29664A5C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Containerul</a:t>
            </a:r>
            <a:r>
              <a:rPr lang="en-US">
                <a:cs typeface="Calibri Light"/>
              </a:rPr>
              <a:t> vector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A0A2-1988-4F52-BD95-8D22B2D1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regăsește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librăria</a:t>
            </a:r>
            <a:r>
              <a:rPr lang="en-US">
                <a:cs typeface="Calibri"/>
              </a:rPr>
              <a:t> &lt;vector&gt;</a:t>
            </a:r>
          </a:p>
          <a:p>
            <a:r>
              <a:rPr lang="en-US">
                <a:cs typeface="Calibri"/>
              </a:rPr>
              <a:t>#include &lt;vector&gt;</a:t>
            </a:r>
          </a:p>
          <a:p>
            <a:r>
              <a:rPr lang="en-US" err="1">
                <a:cs typeface="Calibri"/>
              </a:rPr>
              <a:t>Expune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posibilitatea</a:t>
            </a:r>
            <a:r>
              <a:rPr lang="en-US">
                <a:cs typeface="Calibri"/>
              </a:rPr>
              <a:t> de 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organiza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mod generic, </a:t>
            </a:r>
            <a:r>
              <a:rPr lang="en-US" err="1">
                <a:cs typeface="Calibri"/>
              </a:rPr>
              <a:t>colecții</a:t>
            </a:r>
            <a:r>
              <a:rPr lang="en-US">
                <a:cs typeface="Calibri"/>
              </a:rPr>
              <a:t> de date sub </a:t>
            </a:r>
            <a:r>
              <a:rPr lang="en-US" err="1">
                <a:cs typeface="Calibri"/>
              </a:rPr>
              <a:t>formă</a:t>
            </a:r>
            <a:r>
              <a:rPr lang="en-US">
                <a:cs typeface="Calibri"/>
              </a:rPr>
              <a:t> de vector dinamic (</a:t>
            </a:r>
            <a:r>
              <a:rPr lang="en-US" err="1">
                <a:cs typeface="Calibri"/>
              </a:rPr>
              <a:t>zonă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continuă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memorie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Lista </a:t>
            </a:r>
            <a:r>
              <a:rPr lang="en-US" err="1">
                <a:cs typeface="Calibri"/>
              </a:rPr>
              <a:t>completă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funcționalități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asociate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containerului</a:t>
            </a:r>
            <a:r>
              <a:rPr lang="en-US">
                <a:cs typeface="Calibri"/>
              </a:rPr>
              <a:t>: 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http://www.cplusplus.com/reference/vector/vector/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Exemplu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latin typeface="Consolas"/>
                <a:cs typeface="Calibri"/>
              </a:rPr>
              <a:t>vector&lt;</a:t>
            </a:r>
            <a:r>
              <a:rPr lang="en-US" b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&gt; g1;  </a:t>
            </a:r>
            <a:r>
              <a:rPr lang="en-US" dirty="0">
                <a:latin typeface="Consolas"/>
                <a:ea typeface="+mn-lt"/>
                <a:cs typeface="+mn-lt"/>
              </a:rPr>
              <a:t> </a:t>
            </a:r>
            <a:endParaRPr lang="en-US" dirty="0">
              <a:latin typeface="Consolas"/>
            </a:endParaRPr>
          </a:p>
          <a:p>
            <a:r>
              <a:rPr lang="en-US" b="1">
                <a:latin typeface="Consolas"/>
                <a:cs typeface="Calibri"/>
              </a:rPr>
              <a:t>for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b="1">
                <a:latin typeface="Consolas"/>
                <a:cs typeface="Calibri"/>
              </a:rPr>
              <a:t>int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1;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&lt;= 5;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 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cs typeface="Calibri"/>
              </a:rPr>
              <a:t>   g1.push_back(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); </a:t>
            </a:r>
            <a:endParaRPr lang="en-US">
              <a:latin typeface="Consolas"/>
            </a:endParaRPr>
          </a:p>
          <a:p>
            <a:r>
              <a:rPr lang="en-US" b="1">
                <a:latin typeface="Consolas"/>
                <a:cs typeface="Calibri"/>
              </a:rPr>
              <a:t>for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b="1">
                <a:latin typeface="Consolas"/>
                <a:cs typeface="Calibri"/>
              </a:rPr>
              <a:t>auto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g1.begin();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!= g1.end(); i++) 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 </a:t>
            </a:r>
            <a:r>
              <a:rPr lang="en-US" err="1">
                <a:latin typeface="Consolas"/>
                <a:cs typeface="Calibri"/>
              </a:rPr>
              <a:t>cout</a:t>
            </a:r>
            <a:r>
              <a:rPr lang="en-US">
                <a:latin typeface="Consolas"/>
                <a:cs typeface="Calibri"/>
              </a:rPr>
              <a:t> &lt;&lt; *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&lt;&lt; " "; 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46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5907-7A0E-4353-9628-82447764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Exercițiu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2713-2244-4001-A14D-0D586FD6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err="1">
                <a:cs typeface="Calibri"/>
              </a:rPr>
              <a:t>Implementați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Elev</a:t>
            </a:r>
            <a:endParaRPr lang="en-US"/>
          </a:p>
          <a:p>
            <a:pPr marL="383540" lvl="1"/>
            <a:r>
              <a:rPr lang="en-US">
                <a:cs typeface="Calibri"/>
              </a:rPr>
              <a:t>cu </a:t>
            </a:r>
            <a:r>
              <a:rPr lang="en-US" err="1">
                <a:cs typeface="Calibri"/>
              </a:rPr>
              <a:t>proprietățile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Nume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Varsta</a:t>
            </a:r>
            <a:endParaRPr lang="en-US" dirty="0">
              <a:cs typeface="Calibri"/>
            </a:endParaRPr>
          </a:p>
          <a:p>
            <a:pPr marL="383540" lvl="1"/>
            <a:r>
              <a:rPr lang="en-US">
                <a:cs typeface="Calibri"/>
              </a:rPr>
              <a:t>cu constructori (cu si fără parametri)</a:t>
            </a:r>
            <a:r>
              <a:rPr lang="en-US">
                <a:ea typeface="+mn-lt"/>
                <a:cs typeface="+mn-lt"/>
              </a:rPr>
              <a:t>, getteri si setteri</a:t>
            </a:r>
          </a:p>
          <a:p>
            <a:pPr marL="383540" lvl="1"/>
            <a:r>
              <a:rPr lang="en-US">
                <a:cs typeface="Calibri"/>
              </a:rPr>
              <a:t>cu </a:t>
            </a:r>
            <a:r>
              <a:rPr lang="en-US" err="1">
                <a:cs typeface="Calibri"/>
              </a:rPr>
              <a:t>supraîncărcarea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operatorului</a:t>
            </a:r>
            <a:r>
              <a:rPr lang="en-US">
                <a:cs typeface="Calibri"/>
              </a:rPr>
              <a:t> &lt;&lt; </a:t>
            </a:r>
            <a:r>
              <a:rPr lang="en-US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afișare</a:t>
            </a:r>
            <a:r>
              <a:rPr lang="en-US">
                <a:cs typeface="Calibri"/>
              </a:rPr>
              <a:t> pe ecran si &gt;&gt; pentru citirea de la tastatura</a:t>
            </a:r>
          </a:p>
          <a:p>
            <a:pPr marL="383540" lvl="1"/>
            <a:r>
              <a:rPr lang="en-US">
                <a:cs typeface="Calibri"/>
              </a:rPr>
              <a:t>cu </a:t>
            </a:r>
            <a:r>
              <a:rPr lang="en-US" err="1">
                <a:cs typeface="Calibri"/>
              </a:rPr>
              <a:t>supraîncărcarea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operatorului</a:t>
            </a:r>
            <a:r>
              <a:rPr lang="en-US">
                <a:cs typeface="Calibri"/>
              </a:rPr>
              <a:t> == </a:t>
            </a:r>
          </a:p>
          <a:p>
            <a:r>
              <a:rPr lang="en-US" err="1">
                <a:cs typeface="Calibri"/>
              </a:rPr>
              <a:t>Implementați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 Masina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cu proprietățile Marca și Model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cu constructori (cu si fără parametri), getteri si setteri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cu supraîncărcarea operatorului &lt;&lt; pentru afișare pe ecran si &gt;&gt; pentru citirea de la tastatura</a:t>
            </a:r>
            <a:endParaRPr lang="en-US" dirty="0">
              <a:ea typeface="+mn-lt"/>
              <a:cs typeface="+mn-lt"/>
            </a:endParaRPr>
          </a:p>
          <a:p>
            <a:pPr marL="383540" lvl="1"/>
            <a:r>
              <a:rPr lang="en-US">
                <a:ea typeface="+mn-lt"/>
                <a:cs typeface="+mn-lt"/>
              </a:rPr>
              <a:t>cu </a:t>
            </a:r>
            <a:r>
              <a:rPr lang="en-US" err="1">
                <a:ea typeface="+mn-lt"/>
                <a:cs typeface="+mn-lt"/>
              </a:rPr>
              <a:t>supraîncărcarea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operatorului</a:t>
            </a:r>
            <a:r>
              <a:rPr lang="en-US">
                <a:ea typeface="+mn-lt"/>
                <a:cs typeface="+mn-lt"/>
              </a:rPr>
              <a:t> == </a:t>
            </a:r>
          </a:p>
          <a:p>
            <a:r>
              <a:rPr lang="en-US" err="1">
                <a:cs typeface="Calibri"/>
              </a:rPr>
              <a:t>Implementați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clasa</a:t>
            </a:r>
            <a:r>
              <a:rPr lang="en-US">
                <a:cs typeface="Calibri"/>
              </a:rPr>
              <a:t> Catalog</a:t>
            </a:r>
          </a:p>
          <a:p>
            <a:pPr marL="383540" lvl="1"/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 template, </a:t>
            </a:r>
            <a:r>
              <a:rPr lang="en-US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conține</a:t>
            </a:r>
            <a:r>
              <a:rPr lang="en-US">
                <a:cs typeface="Calibri"/>
              </a:rPr>
              <a:t> un vector STL generic</a:t>
            </a:r>
          </a:p>
          <a:p>
            <a:pPr marL="383540" lvl="1"/>
            <a:r>
              <a:rPr lang="en-US" err="1">
                <a:cs typeface="Calibri"/>
              </a:rPr>
              <a:t>expune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metoda</a:t>
            </a:r>
            <a:r>
              <a:rPr lang="en-US">
                <a:cs typeface="Calibri"/>
              </a:rPr>
              <a:t> de add (care </a:t>
            </a:r>
            <a:r>
              <a:rPr lang="en-US" err="1">
                <a:cs typeface="Calibri"/>
              </a:rPr>
              <a:t>adaugă</a:t>
            </a:r>
            <a:r>
              <a:rPr lang="en-US">
                <a:cs typeface="Calibri"/>
              </a:rPr>
              <a:t> un element </a:t>
            </a:r>
            <a:r>
              <a:rPr lang="en-US" err="1">
                <a:cs typeface="Calibri"/>
              </a:rPr>
              <a:t>primit</a:t>
            </a:r>
            <a:r>
              <a:rPr lang="en-US">
                <a:cs typeface="Calibri"/>
              </a:rPr>
              <a:t> ca </a:t>
            </a:r>
            <a:r>
              <a:rPr lang="en-US" err="1">
                <a:cs typeface="Calibri"/>
              </a:rPr>
              <a:t>parametru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 remove (care </a:t>
            </a:r>
            <a:r>
              <a:rPr lang="en-US" err="1">
                <a:cs typeface="Calibri"/>
              </a:rPr>
              <a:t>elimină</a:t>
            </a:r>
            <a:r>
              <a:rPr lang="en-US">
                <a:cs typeface="Calibri"/>
              </a:rPr>
              <a:t> un element </a:t>
            </a:r>
            <a:r>
              <a:rPr lang="en-US" err="1">
                <a:cs typeface="Calibri"/>
              </a:rPr>
              <a:t>primit</a:t>
            </a:r>
            <a:r>
              <a:rPr lang="en-US">
                <a:cs typeface="Calibri"/>
              </a:rPr>
              <a:t> ca </a:t>
            </a:r>
            <a:r>
              <a:rPr lang="en-US" err="1">
                <a:cs typeface="Calibri"/>
              </a:rPr>
              <a:t>parametru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Creați două instanțe ale clasei generică </a:t>
            </a:r>
            <a:r>
              <a:rPr lang="en-US">
                <a:ea typeface="+mn-lt"/>
                <a:cs typeface="+mn-lt"/>
              </a:rPr>
              <a:t>Catalog</a:t>
            </a:r>
            <a:r>
              <a:rPr lang="en-US">
                <a:cs typeface="Calibri"/>
              </a:rPr>
              <a:t>, una </a:t>
            </a:r>
            <a:r>
              <a:rPr lang="en-US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tipul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concret</a:t>
            </a:r>
            <a:r>
              <a:rPr lang="en-US">
                <a:cs typeface="Calibri"/>
              </a:rPr>
              <a:t> Elev și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cealaltă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tipul</a:t>
            </a:r>
            <a:r>
              <a:rPr lang="en-US">
                <a:cs typeface="Calibri"/>
              </a:rPr>
              <a:t> Masina</a:t>
            </a:r>
          </a:p>
          <a:p>
            <a:r>
              <a:rPr lang="en-US" err="1">
                <a:cs typeface="Calibri"/>
              </a:rPr>
              <a:t>Adaugați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eliminați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obiecte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aceste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două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instanțe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630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Programare orientată-obiect</vt:lpstr>
      <vt:lpstr>Funcții template</vt:lpstr>
      <vt:lpstr>Clase template</vt:lpstr>
      <vt:lpstr>STL – Standard Template Library</vt:lpstr>
      <vt:lpstr>Algoritmi STL</vt:lpstr>
      <vt:lpstr>Containere</vt:lpstr>
      <vt:lpstr>Iteratori</vt:lpstr>
      <vt:lpstr>Containerul vector</vt:lpstr>
      <vt:lpstr>Exercițiu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</cp:revision>
  <dcterms:created xsi:type="dcterms:W3CDTF">2020-12-18T09:59:06Z</dcterms:created>
  <dcterms:modified xsi:type="dcterms:W3CDTF">2021-01-18T12:16:56Z</dcterms:modified>
</cp:coreProperties>
</file>