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B791F-92C0-3D3B-4CA3-7A97CFFB8A46}" v="63" dt="2020-10-17T09:31:22.211"/>
    <p1510:client id="{19D4FC1B-77CE-65F3-AB87-6C3C9FE73D1D}" v="64" dt="2020-10-16T11:13:11.467"/>
    <p1510:client id="{306D6A3B-8448-4F49-A1BA-E6956449D21F}" v="2362" dt="2020-10-16T10:16:38.107"/>
    <p1510:client id="{670419EE-3C3C-B5D6-1822-F95B3B2E9FDF}" v="13" dt="2020-10-19T11:27:22.726"/>
    <p1510:client id="{792AC918-2CC3-45A5-9AFB-A815180F07AF}" v="67" dt="2020-10-24T04:37:54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8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49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7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8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89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err="1">
                <a:cs typeface="Calibri Light"/>
              </a:rPr>
              <a:t>Programare</a:t>
            </a:r>
            <a:r>
              <a:rPr lang="en-US" sz="6000">
                <a:cs typeface="Calibri Light"/>
              </a:rPr>
              <a:t> </a:t>
            </a:r>
            <a:r>
              <a:rPr lang="en-US" sz="6000" err="1">
                <a:cs typeface="Calibri Light"/>
              </a:rPr>
              <a:t>orientată-obiect</a:t>
            </a:r>
            <a:endParaRPr lang="en-US" sz="60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 Light"/>
              </a:rPr>
              <a:t>LABORATOR 3 – </a:t>
            </a:r>
            <a:r>
              <a:rPr lang="en-US">
                <a:ea typeface="+mj-lt"/>
                <a:cs typeface="+mj-lt"/>
              </a:rPr>
              <a:t>OPERATORII NEW </a:t>
            </a:r>
            <a:r>
              <a:rPr lang="en-US" err="1">
                <a:ea typeface="+mj-lt"/>
                <a:cs typeface="+mj-lt"/>
              </a:rPr>
              <a:t>și</a:t>
            </a:r>
            <a:r>
              <a:rPr lang="en-US">
                <a:ea typeface="+mj-lt"/>
                <a:cs typeface="+mj-lt"/>
              </a:rPr>
              <a:t> delete, </a:t>
            </a:r>
            <a:r>
              <a:rPr lang="en-US" err="1">
                <a:ea typeface="+mj-lt"/>
                <a:cs typeface="+mj-lt"/>
              </a:rPr>
              <a:t>MEMBRUl</a:t>
            </a:r>
            <a:r>
              <a:rPr lang="en-US">
                <a:ea typeface="+mj-lt"/>
                <a:cs typeface="+mj-lt"/>
              </a:rPr>
              <a:t> STATIC, </a:t>
            </a:r>
            <a:r>
              <a:rPr lang="en-US">
                <a:cs typeface="Calibri Light"/>
              </a:rPr>
              <a:t>CONSTRUCTORI, DESTRUCTORI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6726-56F5-45F9-B07A-FFA013B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Operatorul</a:t>
            </a:r>
            <a:r>
              <a:rPr lang="en-US">
                <a:cs typeface="Calibri Light"/>
              </a:rPr>
              <a:t> new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3976-93B3-4EF3-B392-63D73A575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Folosit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alocarea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dinamică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memorie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obiect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vector de </a:t>
            </a:r>
            <a:r>
              <a:rPr lang="en-US" err="1">
                <a:cs typeface="Calibri"/>
              </a:rPr>
              <a:t>obiecte</a:t>
            </a:r>
            <a:r>
              <a:rPr lang="en-US">
                <a:cs typeface="Calibri" panose="020F0502020204030204"/>
              </a:rPr>
              <a:t>)</a:t>
            </a:r>
          </a:p>
          <a:p>
            <a:r>
              <a:rPr lang="en-US">
                <a:cs typeface="Calibri" panose="020F0502020204030204"/>
              </a:rPr>
              <a:t>Util </a:t>
            </a:r>
            <a:r>
              <a:rPr lang="en-US" err="1">
                <a:cs typeface="Calibri" panose="020F0502020204030204"/>
              </a:rPr>
              <a:t>în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gestionarea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precisă</a:t>
            </a:r>
            <a:r>
              <a:rPr lang="en-US">
                <a:cs typeface="Calibri" panose="020F0502020204030204"/>
              </a:rPr>
              <a:t> a </a:t>
            </a:r>
            <a:r>
              <a:rPr lang="en-US" err="1">
                <a:cs typeface="Calibri" panose="020F0502020204030204"/>
              </a:rPr>
              <a:t>obiectelor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în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memorie</a:t>
            </a:r>
            <a:r>
              <a:rPr lang="en-US">
                <a:cs typeface="Calibri" panose="020F0502020204030204"/>
              </a:rPr>
              <a:t> (</a:t>
            </a:r>
            <a:r>
              <a:rPr lang="en-US" err="1">
                <a:cs typeface="Calibri" panose="020F0502020204030204"/>
              </a:rPr>
              <a:t>suportă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operatorul</a:t>
            </a:r>
            <a:r>
              <a:rPr lang="en-US">
                <a:cs typeface="Calibri" panose="020F0502020204030204"/>
              </a:rPr>
              <a:t> delete)</a:t>
            </a:r>
          </a:p>
          <a:p>
            <a:r>
              <a:rPr lang="en-US" err="1">
                <a:cs typeface="Calibri" panose="020F0502020204030204"/>
              </a:rPr>
              <a:t>Alocarea</a:t>
            </a:r>
            <a:r>
              <a:rPr lang="en-US">
                <a:cs typeface="Calibri" panose="020F0502020204030204"/>
              </a:rPr>
              <a:t> cu new </a:t>
            </a:r>
            <a:r>
              <a:rPr lang="en-US" err="1">
                <a:cs typeface="Calibri" panose="020F0502020204030204"/>
              </a:rPr>
              <a:t>este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mai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costisitoare</a:t>
            </a:r>
            <a:r>
              <a:rPr lang="en-US">
                <a:cs typeface="Calibri" panose="020F0502020204030204"/>
              </a:rPr>
              <a:t> din </a:t>
            </a:r>
            <a:r>
              <a:rPr lang="en-US" err="1">
                <a:cs typeface="Calibri" panose="020F0502020204030204"/>
              </a:rPr>
              <a:t>punct</a:t>
            </a:r>
            <a:r>
              <a:rPr lang="en-US">
                <a:cs typeface="Calibri" panose="020F0502020204030204"/>
              </a:rPr>
              <a:t> de </a:t>
            </a:r>
            <a:r>
              <a:rPr lang="en-US" err="1">
                <a:cs typeface="Calibri" panose="020F0502020204030204"/>
              </a:rPr>
              <a:t>vedere</a:t>
            </a:r>
            <a:r>
              <a:rPr lang="en-US">
                <a:cs typeface="Calibri" panose="020F0502020204030204"/>
              </a:rPr>
              <a:t> al </a:t>
            </a:r>
            <a:r>
              <a:rPr lang="en-US" err="1">
                <a:cs typeface="Calibri" panose="020F0502020204030204"/>
              </a:rPr>
              <a:t>performanței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decât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alocarea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fără</a:t>
            </a:r>
            <a:r>
              <a:rPr lang="en-US">
                <a:cs typeface="Calibri" panose="020F0502020204030204"/>
              </a:rPr>
              <a:t> new</a:t>
            </a:r>
          </a:p>
        </p:txBody>
      </p:sp>
    </p:spTree>
    <p:extLst>
      <p:ext uri="{BB962C8B-B14F-4D97-AF65-F5344CB8AC3E}">
        <p14:creationId xmlns:p14="http://schemas.microsoft.com/office/powerpoint/2010/main" val="93269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D8D7-2939-4D72-8944-EE5B77E9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Operatorul</a:t>
            </a:r>
            <a:r>
              <a:rPr lang="en-US">
                <a:cs typeface="Calibri Light"/>
              </a:rPr>
              <a:t> delete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DF5C3-A1DE-43A9-97BD-9717C175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Folosit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dealocarea</a:t>
            </a:r>
            <a:r>
              <a:rPr lang="en-US">
                <a:cs typeface="Calibri"/>
              </a:rPr>
              <a:t> la </a:t>
            </a:r>
            <a:r>
              <a:rPr lang="en-US" err="1">
                <a:cs typeface="Calibri"/>
              </a:rPr>
              <a:t>cerere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unei</a:t>
            </a:r>
            <a:r>
              <a:rPr lang="en-US">
                <a:cs typeface="Calibri"/>
              </a:rPr>
              <a:t> zone de </a:t>
            </a:r>
            <a:r>
              <a:rPr lang="en-US" err="1">
                <a:cs typeface="Calibri"/>
              </a:rPr>
              <a:t>memorie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Util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situațiile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care se </a:t>
            </a:r>
            <a:r>
              <a:rPr lang="en-US" err="1">
                <a:cs typeface="Calibri"/>
              </a:rPr>
              <a:t>dorește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eliberarea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memoriei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alocate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obiect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înainte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ieșirea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scopul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acesta</a:t>
            </a:r>
            <a:r>
              <a:rPr lang="en-US">
                <a:cs typeface="Calibri"/>
              </a:rPr>
              <a:t> a </a:t>
            </a:r>
            <a:r>
              <a:rPr lang="en-US" err="1">
                <a:cs typeface="Calibri"/>
              </a:rPr>
              <a:t>fost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declarat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Funcționează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predictibil</a:t>
            </a:r>
            <a:r>
              <a:rPr lang="en-US">
                <a:cs typeface="Calibri"/>
              </a:rPr>
              <a:t>) </a:t>
            </a:r>
            <a:r>
              <a:rPr lang="en-US" err="1">
                <a:cs typeface="Calibri"/>
              </a:rPr>
              <a:t>doar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cazul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obiectelor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alocate</a:t>
            </a:r>
            <a:r>
              <a:rPr lang="en-US">
                <a:cs typeface="Calibri"/>
              </a:rPr>
              <a:t> cu new.</a:t>
            </a:r>
          </a:p>
        </p:txBody>
      </p:sp>
    </p:spTree>
    <p:extLst>
      <p:ext uri="{BB962C8B-B14F-4D97-AF65-F5344CB8AC3E}">
        <p14:creationId xmlns:p14="http://schemas.microsoft.com/office/powerpoint/2010/main" val="158090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B40D-E6F9-4816-937A-2549CD0D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Membrul</a:t>
            </a:r>
            <a:r>
              <a:rPr lang="en-US">
                <a:cs typeface="Calibri Light"/>
              </a:rPr>
              <a:t> static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D490-B900-466D-AB17-4F2A6F6C6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Un </a:t>
            </a:r>
            <a:r>
              <a:rPr lang="en-US" err="1">
                <a:cs typeface="Calibri"/>
              </a:rPr>
              <a:t>membru</a:t>
            </a:r>
            <a:r>
              <a:rPr lang="en-US">
                <a:cs typeface="Calibri"/>
              </a:rPr>
              <a:t> static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 un </a:t>
            </a:r>
            <a:r>
              <a:rPr lang="en-US" err="1">
                <a:cs typeface="Calibri"/>
              </a:rPr>
              <a:t>membru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comun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tuturor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instanțelor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clasei</a:t>
            </a:r>
            <a:r>
              <a:rPr lang="en-US">
                <a:cs typeface="Calibri"/>
              </a:rPr>
              <a:t> care </a:t>
            </a:r>
            <a:r>
              <a:rPr lang="en-US" err="1">
                <a:cs typeface="Calibri"/>
              </a:rPr>
              <a:t>îl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definesc</a:t>
            </a:r>
            <a:r>
              <a:rPr lang="en-US">
                <a:cs typeface="Calibri"/>
              </a:rPr>
              <a:t>.</a:t>
            </a:r>
          </a:p>
          <a:p>
            <a:r>
              <a:rPr lang="en-US" err="1">
                <a:cs typeface="Calibri"/>
              </a:rPr>
              <a:t>Există</a:t>
            </a:r>
            <a:r>
              <a:rPr lang="en-US">
                <a:cs typeface="Calibri"/>
              </a:rPr>
              <a:t> o </a:t>
            </a:r>
            <a:r>
              <a:rPr lang="en-US" err="1">
                <a:cs typeface="Calibri"/>
              </a:rPr>
              <a:t>singură</a:t>
            </a:r>
            <a:r>
              <a:rPr lang="en-US">
                <a:cs typeface="Calibri"/>
              </a:rPr>
              <a:t> "</a:t>
            </a:r>
            <a:r>
              <a:rPr lang="en-US" err="1">
                <a:cs typeface="Calibri"/>
              </a:rPr>
              <a:t>copie</a:t>
            </a:r>
            <a:r>
              <a:rPr lang="en-US">
                <a:cs typeface="Calibri"/>
              </a:rPr>
              <a:t>" a </a:t>
            </a:r>
            <a:r>
              <a:rPr lang="en-US" err="1">
                <a:cs typeface="Calibri"/>
              </a:rPr>
              <a:t>unui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membru</a:t>
            </a:r>
            <a:r>
              <a:rPr lang="en-US">
                <a:cs typeface="Calibri"/>
              </a:rPr>
              <a:t> static.</a:t>
            </a:r>
          </a:p>
          <a:p>
            <a:r>
              <a:rPr lang="en-US" err="1">
                <a:cs typeface="Calibri"/>
              </a:rPr>
              <a:t>Toate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instanțele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împart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același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membru</a:t>
            </a:r>
            <a:r>
              <a:rPr lang="en-US">
                <a:cs typeface="Calibri"/>
              </a:rPr>
              <a:t> static.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4C9BB5-EEC8-4BAC-847E-480621B0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2" y="3509778"/>
            <a:ext cx="6008914" cy="24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6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82E1-D281-4EE3-A798-C88A001C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Constructori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C903-F6AD-41C0-A656-C7F5C908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r>
              <a:rPr lang="en-US" dirty="0" err="1">
                <a:cs typeface="Calibri"/>
              </a:rPr>
              <a:t>Constructorul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membru</a:t>
            </a:r>
            <a:r>
              <a:rPr lang="en-US" dirty="0">
                <a:cs typeface="Calibri"/>
              </a:rPr>
              <a:t> special al </a:t>
            </a:r>
            <a:r>
              <a:rPr lang="en-US" dirty="0" err="1">
                <a:cs typeface="Calibri"/>
              </a:rPr>
              <a:t>unei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</a:t>
            </a:r>
            <a:r>
              <a:rPr lang="en-US" dirty="0">
                <a:cs typeface="Calibri"/>
              </a:rPr>
              <a:t> care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apelat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mod automat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în</a:t>
            </a:r>
            <a:r>
              <a:rPr lang="en-US" dirty="0">
                <a:cs typeface="Calibri"/>
              </a:rPr>
              <a:t> care o </a:t>
            </a:r>
            <a:r>
              <a:rPr lang="en-US" dirty="0" err="1">
                <a:cs typeface="Calibri"/>
              </a:rPr>
              <a:t>nouă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instanță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clasei</a:t>
            </a:r>
            <a:r>
              <a:rPr lang="en-US" dirty="0">
                <a:cs typeface="Calibri"/>
              </a:rPr>
              <a:t> respective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creată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Constructorii</a:t>
            </a:r>
            <a:r>
              <a:rPr lang="en-US" dirty="0">
                <a:cs typeface="Calibri"/>
              </a:rPr>
              <a:t> au </a:t>
            </a:r>
            <a:r>
              <a:rPr lang="en-US" dirty="0" err="1">
                <a:cs typeface="Calibri"/>
              </a:rPr>
              <a:t>mereu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același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nume</a:t>
            </a:r>
            <a:r>
              <a:rPr lang="en-US" dirty="0">
                <a:cs typeface="Calibri"/>
              </a:rPr>
              <a:t> ca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și</a:t>
            </a:r>
            <a:r>
              <a:rPr lang="en-US" dirty="0">
                <a:cs typeface="Calibri"/>
              </a:rPr>
              <a:t> nu au </a:t>
            </a:r>
            <a:r>
              <a:rPr lang="en-US" dirty="0" err="1">
                <a:cs typeface="Calibri"/>
              </a:rPr>
              <a:t>specificat</a:t>
            </a:r>
            <a:r>
              <a:rPr lang="en-US" dirty="0">
                <a:cs typeface="Calibri"/>
              </a:rPr>
              <a:t> un tip </a:t>
            </a:r>
            <a:r>
              <a:rPr lang="en-US" dirty="0" err="1">
                <a:cs typeface="Calibri"/>
              </a:rPr>
              <a:t>returnat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nici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măcar</a:t>
            </a:r>
            <a:r>
              <a:rPr lang="en-US" dirty="0">
                <a:cs typeface="Calibri"/>
              </a:rPr>
              <a:t> void).</a:t>
            </a:r>
          </a:p>
          <a:p>
            <a:r>
              <a:rPr lang="en-US" sz="1800" dirty="0" err="1">
                <a:latin typeface="Consolas"/>
                <a:cs typeface="Calibri"/>
              </a:rPr>
              <a:t>Sintaxa</a:t>
            </a:r>
            <a:r>
              <a:rPr lang="en-US" sz="1800" dirty="0">
                <a:latin typeface="Consolas"/>
                <a:cs typeface="Calibri"/>
              </a:rPr>
              <a:t>:</a:t>
            </a:r>
          </a:p>
          <a:p>
            <a:pPr marL="292100" lvl="1" indent="0">
              <a:buNone/>
            </a:pPr>
            <a:r>
              <a:rPr lang="en-US" dirty="0">
                <a:latin typeface="Consolas"/>
                <a:cs typeface="Calibri"/>
              </a:rPr>
              <a:t>class Product {</a:t>
            </a:r>
          </a:p>
          <a:p>
            <a:pPr marL="292100" lvl="1" indent="0">
              <a:buNone/>
            </a:pPr>
            <a:r>
              <a:rPr lang="en-US">
                <a:latin typeface="Consolas"/>
                <a:cs typeface="Calibri"/>
              </a:rPr>
              <a:t> int a;</a:t>
            </a:r>
          </a:p>
          <a:p>
            <a:pPr marL="383540" lvl="2" indent="0">
              <a:buNone/>
            </a:pPr>
            <a:r>
              <a:rPr lang="en-US" sz="1800" dirty="0">
                <a:latin typeface="Consolas"/>
                <a:cs typeface="Calibri"/>
              </a:rPr>
              <a:t>Product(int a) {</a:t>
            </a:r>
          </a:p>
          <a:p>
            <a:pPr marL="566420" lvl="3" indent="0">
              <a:buNone/>
            </a:pPr>
            <a:r>
              <a:rPr lang="en-US" sz="1800" dirty="0">
                <a:latin typeface="Consolas"/>
                <a:cs typeface="Calibri"/>
              </a:rPr>
              <a:t>//</a:t>
            </a:r>
            <a:r>
              <a:rPr lang="en-US" sz="1800" dirty="0" err="1">
                <a:latin typeface="Consolas"/>
                <a:cs typeface="Calibri"/>
              </a:rPr>
              <a:t>operații</a:t>
            </a:r>
            <a:endParaRPr lang="en-US" sz="1800" dirty="0">
              <a:latin typeface="Consolas"/>
              <a:cs typeface="Calibri"/>
            </a:endParaRPr>
          </a:p>
          <a:p>
            <a:pPr marL="566420" lvl="3" indent="0">
              <a:buNone/>
            </a:pPr>
            <a:r>
              <a:rPr lang="en-US" sz="1800">
                <a:latin typeface="Consolas"/>
                <a:cs typeface="Calibri"/>
              </a:rPr>
              <a:t>this-&gt;a = a;</a:t>
            </a:r>
          </a:p>
          <a:p>
            <a:pPr marL="383540" lvl="2" indent="0">
              <a:buNone/>
            </a:pPr>
            <a:r>
              <a:rPr lang="en-US" sz="1800" dirty="0">
                <a:latin typeface="Consolas"/>
                <a:cs typeface="Calibri"/>
              </a:rPr>
              <a:t>}</a:t>
            </a:r>
          </a:p>
          <a:p>
            <a:pPr marL="292100" lvl="1" indent="0">
              <a:buNone/>
            </a:pPr>
            <a:r>
              <a:rPr lang="en-US" dirty="0">
                <a:latin typeface="Consolas"/>
                <a:cs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22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665C-4AE1-4B3D-98CB-4A881B8B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Constructori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07FE-3C34-4239-B78A-467CB8816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Se pot </a:t>
            </a:r>
            <a:r>
              <a:rPr lang="en-US" err="1">
                <a:cs typeface="Calibri"/>
              </a:rPr>
              <a:t>defini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mai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mulți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constructori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pentru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fiecare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clasă</a:t>
            </a:r>
          </a:p>
          <a:p>
            <a:r>
              <a:rPr lang="en-US" err="1">
                <a:cs typeface="Calibri"/>
              </a:rPr>
              <a:t>Parametrii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acestuia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trebuie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difere</a:t>
            </a:r>
            <a:r>
              <a:rPr lang="en-US">
                <a:cs typeface="Calibri"/>
              </a:rPr>
              <a:t> ca 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și</a:t>
            </a:r>
            <a:r>
              <a:rPr lang="en-US">
                <a:cs typeface="Calibri"/>
              </a:rPr>
              <a:t>/</a:t>
            </a:r>
            <a:r>
              <a:rPr lang="en-US" err="1">
                <a:cs typeface="Calibri"/>
              </a:rPr>
              <a:t>sau</a:t>
            </a:r>
            <a:r>
              <a:rPr lang="en-US">
                <a:cs typeface="Calibri"/>
              </a:rPr>
              <a:t> tip</a:t>
            </a:r>
          </a:p>
          <a:p>
            <a:r>
              <a:rPr lang="en-US">
                <a:cs typeface="Calibri"/>
              </a:rPr>
              <a:t>Doi </a:t>
            </a:r>
            <a:r>
              <a:rPr lang="en-US" err="1">
                <a:cs typeface="Calibri"/>
              </a:rPr>
              <a:t>constructori</a:t>
            </a:r>
            <a:r>
              <a:rPr lang="en-US">
                <a:cs typeface="Calibri"/>
              </a:rPr>
              <a:t> cu </a:t>
            </a:r>
            <a:r>
              <a:rPr lang="en-US" err="1">
                <a:cs typeface="Calibri"/>
              </a:rPr>
              <a:t>același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număr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parametri</a:t>
            </a:r>
            <a:r>
              <a:rPr lang="en-US">
                <a:cs typeface="Calibri"/>
              </a:rPr>
              <a:t>, cu </a:t>
            </a:r>
            <a:r>
              <a:rPr lang="en-US" err="1">
                <a:cs typeface="Calibri"/>
              </a:rPr>
              <a:t>aceleași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tipuri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aceeași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ordine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practic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semnături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identice</a:t>
            </a:r>
            <a:r>
              <a:rPr lang="en-US">
                <a:cs typeface="Calibri"/>
              </a:rPr>
              <a:t>), </a:t>
            </a:r>
            <a:r>
              <a:rPr lang="en-US" err="1">
                <a:cs typeface="Calibri"/>
              </a:rPr>
              <a:t>vor</a:t>
            </a:r>
            <a:r>
              <a:rPr lang="en-US">
                <a:cs typeface="Calibri"/>
              </a:rPr>
              <a:t> genera </a:t>
            </a:r>
            <a:r>
              <a:rPr lang="en-US" err="1">
                <a:cs typeface="Calibri"/>
              </a:rPr>
              <a:t>eroare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compilare</a:t>
            </a:r>
            <a:r>
              <a:rPr lang="en-US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322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EF8F-821E-48D3-BB96-C680A8CB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Înlănțuirea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funcțiilor</a:t>
            </a:r>
            <a:r>
              <a:rPr lang="en-US">
                <a:cs typeface="Calibri Light"/>
              </a:rPr>
              <a:t> de </a:t>
            </a:r>
            <a:r>
              <a:rPr lang="en-US" err="1">
                <a:cs typeface="Calibri Light"/>
              </a:rPr>
              <a:t>inițializare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6207-037B-42A0-A58B-017A7AA0A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Constructorii</a:t>
            </a:r>
            <a:r>
              <a:rPr lang="en-US" dirty="0">
                <a:cs typeface="Calibri"/>
              </a:rPr>
              <a:t> pot </a:t>
            </a:r>
            <a:r>
              <a:rPr lang="en-US" dirty="0" err="1">
                <a:cs typeface="Calibri"/>
              </a:rPr>
              <a:t>apela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funcții</a:t>
            </a:r>
            <a:r>
              <a:rPr lang="en-US" dirty="0">
                <a:cs typeface="Calibri"/>
              </a:rPr>
              <a:t> din </a:t>
            </a:r>
            <a:r>
              <a:rPr lang="en-US" dirty="0" err="1">
                <a:cs typeface="Calibri"/>
              </a:rPr>
              <a:t>interiorul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pentru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anumite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operații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inițializare</a:t>
            </a:r>
            <a:r>
              <a:rPr lang="en-US" dirty="0"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/>
              </a:rPr>
              <a:t>class Line {</a:t>
            </a:r>
          </a:p>
          <a:p>
            <a:pPr marL="200660" lvl="1" indent="0">
              <a:buNone/>
            </a:pPr>
            <a:r>
              <a:rPr lang="en-US" dirty="0">
                <a:latin typeface="Consolas"/>
                <a:cs typeface="Calibri"/>
              </a:rPr>
              <a:t>public:</a:t>
            </a:r>
          </a:p>
          <a:p>
            <a:pPr marL="200660" lvl="1" indent="0">
              <a:buNone/>
            </a:pPr>
            <a:r>
              <a:rPr lang="en-US" dirty="0">
                <a:latin typeface="Consolas"/>
                <a:cs typeface="Calibri"/>
              </a:rPr>
              <a:t>   int length;</a:t>
            </a:r>
          </a:p>
          <a:p>
            <a:pPr marL="383540" lvl="2" indent="0">
              <a:buNone/>
            </a:pPr>
            <a:r>
              <a:rPr lang="en-US" sz="1800" dirty="0">
                <a:latin typeface="Consolas"/>
                <a:cs typeface="Calibri"/>
              </a:rPr>
              <a:t>Line( int </a:t>
            </a:r>
            <a:r>
              <a:rPr lang="en-US" sz="1800" dirty="0" err="1">
                <a:latin typeface="Consolas"/>
                <a:cs typeface="Calibri"/>
              </a:rPr>
              <a:t>len</a:t>
            </a:r>
            <a:r>
              <a:rPr lang="en-US" sz="1800" dirty="0">
                <a:latin typeface="Consolas"/>
                <a:cs typeface="Calibri"/>
              </a:rPr>
              <a:t>): length(</a:t>
            </a:r>
            <a:r>
              <a:rPr lang="en-US" sz="1800" dirty="0" err="1">
                <a:latin typeface="Consolas"/>
                <a:cs typeface="Calibri"/>
              </a:rPr>
              <a:t>len</a:t>
            </a:r>
            <a:r>
              <a:rPr lang="en-US" sz="1800" dirty="0">
                <a:latin typeface="Consolas"/>
                <a:cs typeface="Calibri"/>
              </a:rPr>
              <a:t>) {
   </a:t>
            </a:r>
            <a:r>
              <a:rPr lang="en-US" sz="1800" dirty="0" err="1">
                <a:latin typeface="Consolas"/>
                <a:cs typeface="Calibri"/>
              </a:rPr>
              <a:t>cout</a:t>
            </a:r>
            <a:r>
              <a:rPr lang="en-US" sz="1800" dirty="0">
                <a:latin typeface="Consolas"/>
                <a:cs typeface="Calibri"/>
              </a:rPr>
              <a:t> &lt;&lt; "Object is being created, length = " &lt;&lt; </a:t>
            </a:r>
            <a:r>
              <a:rPr lang="en-US" sz="1800" dirty="0" err="1">
                <a:latin typeface="Consolas"/>
                <a:cs typeface="Calibri"/>
              </a:rPr>
              <a:t>len</a:t>
            </a:r>
            <a:r>
              <a:rPr lang="en-US" sz="1800" dirty="0">
                <a:latin typeface="Consolas"/>
                <a:cs typeface="Calibri"/>
              </a:rPr>
              <a:t> &lt;&lt; </a:t>
            </a:r>
            <a:r>
              <a:rPr lang="en-US" sz="1800" dirty="0" err="1">
                <a:latin typeface="Consolas"/>
                <a:cs typeface="Calibri"/>
              </a:rPr>
              <a:t>endl</a:t>
            </a:r>
            <a:r>
              <a:rPr lang="en-US" sz="1800" dirty="0">
                <a:latin typeface="Consolas"/>
                <a:cs typeface="Calibri"/>
              </a:rPr>
              <a:t>;
}</a:t>
            </a:r>
          </a:p>
          <a:p>
            <a:pPr marL="200660" lvl="1">
              <a:buNone/>
            </a:pPr>
            <a:r>
              <a:rPr lang="en-US" dirty="0">
                <a:latin typeface="Consolas"/>
                <a:cs typeface="Calibri"/>
              </a:rPr>
              <a:t>}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561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7B1-F188-454F-9448-0158D36D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Destructori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1B2D-BF51-4D65-80EF-F2BA3199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err="1">
                <a:cs typeface="Calibri"/>
              </a:rPr>
              <a:t>Asemenea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constructorului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destructorul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este</a:t>
            </a:r>
            <a:r>
              <a:rPr lang="en-US">
                <a:cs typeface="Calibri"/>
              </a:rPr>
              <a:t> un </a:t>
            </a:r>
            <a:r>
              <a:rPr lang="en-US" err="1">
                <a:cs typeface="Calibri"/>
              </a:rPr>
              <a:t>membru</a:t>
            </a:r>
            <a:r>
              <a:rPr lang="en-US">
                <a:cs typeface="Calibri"/>
              </a:rPr>
              <a:t> special al </a:t>
            </a:r>
            <a:r>
              <a:rPr lang="en-US" err="1">
                <a:cs typeface="Calibri"/>
              </a:rPr>
              <a:t>unei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clase</a:t>
            </a:r>
            <a:r>
              <a:rPr lang="en-US">
                <a:cs typeface="Calibri"/>
              </a:rPr>
              <a:t> care se </a:t>
            </a:r>
            <a:r>
              <a:rPr lang="en-US" err="1">
                <a:cs typeface="Calibri"/>
              </a:rPr>
              <a:t>apelează</a:t>
            </a:r>
            <a:r>
              <a:rPr lang="en-US">
                <a:cs typeface="Calibri"/>
              </a:rPr>
              <a:t> automat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momentul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care o </a:t>
            </a:r>
            <a:r>
              <a:rPr lang="en-US" err="1">
                <a:cs typeface="Calibri"/>
              </a:rPr>
              <a:t>instanță</a:t>
            </a:r>
            <a:r>
              <a:rPr lang="en-US">
                <a:cs typeface="Calibri"/>
              </a:rPr>
              <a:t> de </a:t>
            </a:r>
            <a:r>
              <a:rPr lang="en-US" err="1">
                <a:cs typeface="Calibri"/>
              </a:rPr>
              <a:t>clasă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își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încheie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utilitatea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prin</a:t>
            </a:r>
            <a:r>
              <a:rPr lang="en-US">
                <a:cs typeface="Calibri"/>
              </a:rPr>
              <a:t>:</a:t>
            </a: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ieșirea</a:t>
            </a:r>
            <a:r>
              <a:rPr lang="en-US">
                <a:cs typeface="Calibri"/>
              </a:rPr>
              <a:t> din </a:t>
            </a:r>
            <a:r>
              <a:rPr lang="en-US" err="1">
                <a:cs typeface="Calibri"/>
              </a:rPr>
              <a:t>scopul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în</a:t>
            </a:r>
            <a:r>
              <a:rPr lang="en-US">
                <a:cs typeface="Calibri"/>
              </a:rPr>
              <a:t> care a </a:t>
            </a:r>
            <a:r>
              <a:rPr lang="en-US" err="1">
                <a:cs typeface="Calibri"/>
              </a:rPr>
              <a:t>fost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alocată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- </a:t>
            </a:r>
            <a:r>
              <a:rPr lang="en-US" err="1">
                <a:cs typeface="Calibri"/>
              </a:rPr>
              <a:t>utilizarea</a:t>
            </a:r>
            <a:r>
              <a:rPr lang="en-US">
                <a:cs typeface="Calibri"/>
              </a:rPr>
              <a:t> operator </a:t>
            </a:r>
            <a:r>
              <a:rPr lang="en-US">
                <a:latin typeface="Consolas"/>
                <a:cs typeface="Calibri"/>
              </a:rPr>
              <a:t>delete</a:t>
            </a:r>
          </a:p>
          <a:p>
            <a:r>
              <a:rPr lang="en-US" err="1">
                <a:latin typeface="Consolas"/>
                <a:cs typeface="Calibri"/>
              </a:rPr>
              <a:t>Sintaxa</a:t>
            </a:r>
            <a:r>
              <a:rPr lang="en-US">
                <a:latin typeface="Consolas"/>
                <a:cs typeface="Calibri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1440" lvl="1" indent="-91440">
              <a:buChar char=" "/>
            </a:pPr>
            <a:r>
              <a:rPr lang="en-US" sz="2000">
                <a:latin typeface="Consolas"/>
                <a:cs typeface="Calibri"/>
              </a:rPr>
              <a:t>class Product {</a:t>
            </a:r>
            <a:endParaRPr lang="en-US" sz="2000">
              <a:latin typeface="Consolas"/>
              <a:ea typeface="+mn-lt"/>
              <a:cs typeface="+mn-lt"/>
            </a:endParaRPr>
          </a:p>
          <a:p>
            <a:pPr marL="274320" lvl="3" indent="-91440">
              <a:buChar char=" "/>
            </a:pPr>
            <a:r>
              <a:rPr lang="en-US" sz="2000">
                <a:latin typeface="Consolas"/>
                <a:cs typeface="Calibri"/>
              </a:rPr>
              <a:t>~Product() {</a:t>
            </a:r>
            <a:endParaRPr lang="en-US" sz="2000">
              <a:latin typeface="Consolas"/>
              <a:ea typeface="+mn-lt"/>
              <a:cs typeface="+mn-lt"/>
            </a:endParaRPr>
          </a:p>
          <a:p>
            <a:pPr marL="441960" lvl="5" indent="-91440">
              <a:buChar char=" "/>
            </a:pPr>
            <a:r>
              <a:rPr lang="en-US" sz="2000">
                <a:latin typeface="Consolas"/>
                <a:cs typeface="Calibri"/>
              </a:rPr>
              <a:t>//</a:t>
            </a:r>
            <a:r>
              <a:rPr lang="en-US" sz="2000" err="1">
                <a:latin typeface="Consolas"/>
                <a:cs typeface="Calibri"/>
              </a:rPr>
              <a:t>operații</a:t>
            </a:r>
            <a:endParaRPr lang="en-US" sz="2000" err="1">
              <a:latin typeface="Consolas"/>
              <a:ea typeface="+mn-lt"/>
              <a:cs typeface="+mn-lt"/>
            </a:endParaRPr>
          </a:p>
          <a:p>
            <a:pPr marL="274320" lvl="3" indent="-91440">
              <a:buChar char=" "/>
            </a:pPr>
            <a:r>
              <a:rPr lang="en-US" sz="2000">
                <a:latin typeface="Consolas"/>
                <a:cs typeface="Calibri"/>
              </a:rPr>
              <a:t>}</a:t>
            </a:r>
            <a:endParaRPr lang="en-US" sz="2000">
              <a:latin typeface="Consolas"/>
              <a:ea typeface="+mn-lt"/>
              <a:cs typeface="+mn-lt"/>
            </a:endParaRPr>
          </a:p>
          <a:p>
            <a:pPr marL="91440" lvl="1" indent="-91440">
              <a:buChar char=" "/>
            </a:pPr>
            <a:r>
              <a:rPr lang="en-US" sz="2000">
                <a:latin typeface="Consolas"/>
                <a:cs typeface="Calibri"/>
              </a:rPr>
              <a:t>}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06689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4A4-7897-4F75-A96C-7402F2102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Exercițiu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1FE22-05AC-4B7C-B670-CD761318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>
                <a:cs typeface="Calibri"/>
              </a:rPr>
              <a:t>Construiți 2 clase care modelează figuri geometrice: </a:t>
            </a:r>
            <a:endParaRPr lang="en-US"/>
          </a:p>
          <a:p>
            <a:pPr marL="383540" lvl="1"/>
            <a:r>
              <a:rPr lang="en-US">
                <a:cs typeface="Calibri"/>
              </a:rPr>
              <a:t>Dreptunghi (lungime, latime)</a:t>
            </a:r>
          </a:p>
          <a:p>
            <a:pPr marL="383540" lvl="1"/>
            <a:r>
              <a:rPr lang="en-US">
                <a:cs typeface="Calibri"/>
              </a:rPr>
              <a:t>Triunghi (latura1, latura2, latura3)</a:t>
            </a:r>
            <a:endParaRPr lang="en-US"/>
          </a:p>
          <a:p>
            <a:r>
              <a:rPr lang="en-US">
                <a:cs typeface="Calibri"/>
              </a:rPr>
              <a:t>Implementați metode pentru a calcula aria și perimetrul acestora.</a:t>
            </a:r>
          </a:p>
          <a:p>
            <a:r>
              <a:rPr lang="en-US">
                <a:cs typeface="Calibri"/>
              </a:rPr>
              <a:t>Definiți constructori cu parametri pentru fiecare clasă.</a:t>
            </a:r>
          </a:p>
          <a:p>
            <a:r>
              <a:rPr lang="en-US">
                <a:cs typeface="Calibri"/>
              </a:rPr>
              <a:t>Definiți un membru static în fiecare clasă care va reține câte instanțe din acea clasă există în cadrul programului.</a:t>
            </a:r>
          </a:p>
          <a:p>
            <a:r>
              <a:rPr lang="en-US">
                <a:cs typeface="Calibri"/>
              </a:rPr>
              <a:t>Construiți un vector (membru al clasei) cu lungime variabilă care să rețină ariile tuturor figurilor geometrice de acel tip</a:t>
            </a:r>
          </a:p>
        </p:txBody>
      </p:sp>
    </p:spTree>
    <p:extLst>
      <p:ext uri="{BB962C8B-B14F-4D97-AF65-F5344CB8AC3E}">
        <p14:creationId xmlns:p14="http://schemas.microsoft.com/office/powerpoint/2010/main" val="24608837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Programare orientată-obiect</vt:lpstr>
      <vt:lpstr>Operatorul new</vt:lpstr>
      <vt:lpstr>Operatorul delete</vt:lpstr>
      <vt:lpstr>Membrul static</vt:lpstr>
      <vt:lpstr>Constructori</vt:lpstr>
      <vt:lpstr>Constructori</vt:lpstr>
      <vt:lpstr>Înlănțuirea funcțiilor de inițializare</vt:lpstr>
      <vt:lpstr>Destructori</vt:lpstr>
      <vt:lpstr>Exercițiu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21</cp:revision>
  <dcterms:created xsi:type="dcterms:W3CDTF">2020-10-16T08:48:58Z</dcterms:created>
  <dcterms:modified xsi:type="dcterms:W3CDTF">2020-10-26T11:21:45Z</dcterms:modified>
</cp:coreProperties>
</file>