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5" r:id="rId8"/>
    <p:sldId id="260" r:id="rId9"/>
    <p:sldId id="25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44DBA1-00D2-4695-86B3-3AEE710CCB63}" v="2609" dt="2020-11-13T07:19:54.294"/>
    <p1510:client id="{5CB424BA-41BC-6B5D-E9F2-E114D8AF7BC8}" v="263" dt="2020-11-13T11:25:24.750"/>
    <p1510:client id="{67FCA40C-3FAE-DB3E-E9C1-579065235F01}" v="610" dt="2020-11-13T09:46:46.425"/>
    <p1510:client id="{6AA4D9E3-BC4D-447F-E920-5846DE26A971}" v="1690" dt="2020-11-13T09:12:20.387"/>
    <p1510:client id="{7F5B27F2-2956-E90D-B57D-9588706142CE}" v="52" dt="2020-11-14T10:52:00.334"/>
    <p1510:client id="{8E69F6A4-D953-268F-ACEC-4D9DC84531C9}" v="5" dt="2020-11-16T06:40:53.233"/>
    <p1510:client id="{FAF947F3-7D33-DB3B-695F-121D2FDC6A3D}" v="31" dt="2020-11-13T12:59:11.5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936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4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95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6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07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4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1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3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84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3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3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28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err="1">
                <a:cs typeface="Calibri Light"/>
              </a:rPr>
              <a:t>Programare</a:t>
            </a:r>
            <a:r>
              <a:rPr lang="en-US" sz="6000">
                <a:cs typeface="Calibri Light"/>
              </a:rPr>
              <a:t> </a:t>
            </a:r>
            <a:r>
              <a:rPr lang="en-US" sz="6000" err="1">
                <a:cs typeface="Calibri Light"/>
              </a:rPr>
              <a:t>orientată-obiect</a:t>
            </a:r>
            <a:endParaRPr lang="en-US" sz="600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cs typeface="Calibri Light"/>
              </a:rPr>
              <a:t>Laborator</a:t>
            </a:r>
            <a:r>
              <a:rPr lang="en-US">
                <a:cs typeface="Calibri Light"/>
              </a:rPr>
              <a:t> 7 – </a:t>
            </a:r>
            <a:r>
              <a:rPr lang="en-US" err="1">
                <a:cs typeface="Calibri Light"/>
              </a:rPr>
              <a:t>derivarea</a:t>
            </a:r>
            <a:r>
              <a:rPr lang="en-US">
                <a:cs typeface="Calibri Light"/>
              </a:rPr>
              <a:t>/</a:t>
            </a:r>
            <a:r>
              <a:rPr lang="en-US" err="1">
                <a:cs typeface="Calibri Light"/>
              </a:rPr>
              <a:t>moștenirea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18EE4-FAEC-4DC2-9186-F300961D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Exercițiu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67834-307A-42ED-AFBF-E2ADE9966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70000" lnSpcReduction="20000"/>
          </a:bodyPr>
          <a:lstStyle/>
          <a:p>
            <a:r>
              <a:rPr lang="en-US" err="1">
                <a:cs typeface="Calibri"/>
              </a:rPr>
              <a:t>Definiți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următoarea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structură</a:t>
            </a:r>
            <a:r>
              <a:rPr lang="en-US" dirty="0">
                <a:cs typeface="Calibri"/>
              </a:rPr>
              <a:t> de </a:t>
            </a:r>
            <a:r>
              <a:rPr lang="en-US" err="1">
                <a:cs typeface="Calibri"/>
              </a:rPr>
              <a:t>obiecte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- </a:t>
            </a:r>
            <a:r>
              <a:rPr lang="en-US" err="1">
                <a:cs typeface="Calibri"/>
              </a:rPr>
              <a:t>Vehicul</a:t>
            </a:r>
            <a:r>
              <a:rPr lang="en-US" dirty="0">
                <a:cs typeface="Calibri"/>
              </a:rPr>
              <a:t> (ID, </a:t>
            </a:r>
            <a:r>
              <a:rPr lang="en-US" err="1">
                <a:cs typeface="Calibri"/>
              </a:rPr>
              <a:t>nume</a:t>
            </a:r>
            <a:r>
              <a:rPr lang="en-US" dirty="0">
                <a:cs typeface="Calibri"/>
              </a:rPr>
              <a:t>, </a:t>
            </a:r>
            <a:r>
              <a:rPr lang="en-US" err="1">
                <a:cs typeface="Calibri"/>
              </a:rPr>
              <a:t>serie</a:t>
            </a:r>
            <a:r>
              <a:rPr lang="en-US" dirty="0">
                <a:cs typeface="Calibri"/>
              </a:rPr>
              <a:t>) -&gt; (</a:t>
            </a:r>
            <a:r>
              <a:rPr lang="en-US" err="1">
                <a:cs typeface="Calibri"/>
              </a:rPr>
              <a:t>porneste</a:t>
            </a:r>
            <a:r>
              <a:rPr lang="en-US" dirty="0">
                <a:cs typeface="Calibri"/>
              </a:rPr>
              <a:t>(), </a:t>
            </a:r>
            <a:r>
              <a:rPr lang="en-US" err="1">
                <a:cs typeface="Calibri"/>
              </a:rPr>
              <a:t>detalii</a:t>
            </a:r>
            <a:r>
              <a:rPr lang="en-US" dirty="0">
                <a:cs typeface="Calibri"/>
              </a:rPr>
              <a:t>())</a:t>
            </a:r>
          </a:p>
          <a:p>
            <a:pPr marL="383540" lvl="1"/>
            <a:r>
              <a:rPr lang="en-US" dirty="0">
                <a:cs typeface="Calibri"/>
              </a:rPr>
              <a:t>- Aerian (ID, </a:t>
            </a:r>
            <a:r>
              <a:rPr lang="en-US">
                <a:cs typeface="Calibri"/>
              </a:rPr>
              <a:t>nume, serie, număr </a:t>
            </a:r>
            <a:r>
              <a:rPr lang="en-US" err="1">
                <a:cs typeface="Calibri"/>
              </a:rPr>
              <a:t>motoare</a:t>
            </a:r>
            <a:r>
              <a:rPr lang="en-US">
                <a:cs typeface="Calibri"/>
              </a:rPr>
              <a:t>) -&gt; (</a:t>
            </a:r>
            <a:r>
              <a:rPr lang="en-US" err="1">
                <a:cs typeface="Calibri"/>
              </a:rPr>
              <a:t>anuntaDecolare</a:t>
            </a:r>
            <a:r>
              <a:rPr lang="en-US" dirty="0">
                <a:cs typeface="Calibri"/>
              </a:rPr>
              <a:t>(</a:t>
            </a:r>
            <a:r>
              <a:rPr lang="en-US" err="1">
                <a:cs typeface="Calibri"/>
              </a:rPr>
              <a:t>mesaj</a:t>
            </a:r>
            <a:r>
              <a:rPr lang="en-US" dirty="0">
                <a:cs typeface="Calibri"/>
              </a:rPr>
              <a:t>))</a:t>
            </a:r>
          </a:p>
          <a:p>
            <a:pPr marL="566420" lvl="2"/>
            <a:r>
              <a:rPr lang="en-US" err="1">
                <a:cs typeface="Calibri"/>
              </a:rPr>
              <a:t>Comercial</a:t>
            </a:r>
            <a:r>
              <a:rPr lang="en-US" dirty="0">
                <a:cs typeface="Calibri"/>
              </a:rPr>
              <a:t> (ID, </a:t>
            </a:r>
            <a:r>
              <a:rPr lang="en-US">
                <a:cs typeface="Calibri"/>
              </a:rPr>
              <a:t>nume, serie, număr motoare, serie, </a:t>
            </a:r>
            <a:r>
              <a:rPr lang="en-US" err="1">
                <a:cs typeface="Calibri"/>
              </a:rPr>
              <a:t>număr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locuri</a:t>
            </a:r>
            <a:r>
              <a:rPr lang="en-US">
                <a:cs typeface="Calibri"/>
              </a:rPr>
              <a:t> business class, </a:t>
            </a:r>
            <a:r>
              <a:rPr lang="en-US" err="1">
                <a:cs typeface="Calibri"/>
              </a:rPr>
              <a:t>numar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locuri</a:t>
            </a:r>
            <a:r>
              <a:rPr lang="en-US">
                <a:cs typeface="Calibri"/>
              </a:rPr>
              <a:t> economy class, </a:t>
            </a:r>
            <a:r>
              <a:rPr lang="en-US" err="1">
                <a:cs typeface="Calibri"/>
              </a:rPr>
              <a:t>număr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persoane</a:t>
            </a:r>
            <a:r>
              <a:rPr lang="en-US">
                <a:cs typeface="Calibri"/>
              </a:rPr>
              <a:t> in </a:t>
            </a:r>
            <a:r>
              <a:rPr lang="en-US" err="1">
                <a:cs typeface="Calibri"/>
              </a:rPr>
              <a:t>echipaj</a:t>
            </a:r>
            <a:r>
              <a:rPr lang="en-US">
                <a:cs typeface="Calibri"/>
              </a:rPr>
              <a:t>) -&gt; (</a:t>
            </a:r>
            <a:r>
              <a:rPr lang="en-US" err="1">
                <a:cs typeface="Calibri"/>
              </a:rPr>
              <a:t>anuntaDecolare</a:t>
            </a:r>
            <a:r>
              <a:rPr lang="en-US">
                <a:cs typeface="Calibri"/>
              </a:rPr>
              <a:t>(</a:t>
            </a:r>
            <a:r>
              <a:rPr lang="en-US" err="1">
                <a:cs typeface="Calibri"/>
              </a:rPr>
              <a:t>punetiCenturile</a:t>
            </a:r>
            <a:r>
              <a:rPr lang="en-US" dirty="0">
                <a:cs typeface="Calibri"/>
              </a:rPr>
              <a:t>))</a:t>
            </a:r>
          </a:p>
          <a:p>
            <a:pPr marL="566420" lvl="2"/>
            <a:r>
              <a:rPr lang="en-US" dirty="0">
                <a:cs typeface="Calibri"/>
              </a:rPr>
              <a:t>Cargo (ID, </a:t>
            </a:r>
            <a:r>
              <a:rPr lang="en-US">
                <a:cs typeface="Calibri"/>
              </a:rPr>
              <a:t>nume,serie,  număr </a:t>
            </a:r>
            <a:r>
              <a:rPr lang="en-US" err="1">
                <a:cs typeface="Calibri"/>
              </a:rPr>
              <a:t>motoare</a:t>
            </a:r>
            <a:r>
              <a:rPr lang="en-US">
                <a:cs typeface="Calibri"/>
              </a:rPr>
              <a:t>, capacitate transport, </a:t>
            </a:r>
            <a:r>
              <a:rPr lang="en-US" err="1">
                <a:cs typeface="Calibri"/>
              </a:rPr>
              <a:t>număr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persoane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în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echipaj</a:t>
            </a:r>
            <a:r>
              <a:rPr lang="en-US">
                <a:cs typeface="Calibri"/>
              </a:rPr>
              <a:t>) </a:t>
            </a:r>
            <a:r>
              <a:rPr lang="en-US">
                <a:ea typeface="+mn-lt"/>
                <a:cs typeface="+mn-lt"/>
              </a:rPr>
              <a:t>-&gt; (</a:t>
            </a:r>
            <a:r>
              <a:rPr lang="en-US" err="1">
                <a:ea typeface="+mn-lt"/>
                <a:cs typeface="+mn-lt"/>
              </a:rPr>
              <a:t>anuntaDecolare</a:t>
            </a:r>
            <a:r>
              <a:rPr lang="en-US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asiguratiMarfa</a:t>
            </a:r>
            <a:r>
              <a:rPr lang="en-US" dirty="0">
                <a:ea typeface="+mn-lt"/>
                <a:cs typeface="+mn-lt"/>
              </a:rPr>
              <a:t>))</a:t>
            </a:r>
            <a:endParaRPr lang="en-US" dirty="0">
              <a:cs typeface="Calibri"/>
            </a:endParaRPr>
          </a:p>
          <a:p>
            <a:pPr marL="383540" lvl="1"/>
            <a:r>
              <a:rPr lang="en-US" err="1">
                <a:cs typeface="Calibri"/>
              </a:rPr>
              <a:t>Rutier</a:t>
            </a:r>
            <a:r>
              <a:rPr lang="en-US" dirty="0">
                <a:cs typeface="Calibri"/>
              </a:rPr>
              <a:t> (ID, </a:t>
            </a:r>
            <a:r>
              <a:rPr lang="en-US">
                <a:cs typeface="Calibri"/>
              </a:rPr>
              <a:t>nume,serie, marcă, model) -&gt; (</a:t>
            </a:r>
            <a:r>
              <a:rPr lang="en-US" err="1">
                <a:cs typeface="Calibri"/>
              </a:rPr>
              <a:t>claxoneaza</a:t>
            </a:r>
            <a:r>
              <a:rPr lang="en-US" dirty="0">
                <a:cs typeface="Calibri"/>
              </a:rPr>
              <a:t>())</a:t>
            </a:r>
          </a:p>
          <a:p>
            <a:pPr marL="566420" lvl="2"/>
            <a:r>
              <a:rPr lang="en-US" err="1">
                <a:cs typeface="Calibri"/>
              </a:rPr>
              <a:t>Autobuz</a:t>
            </a:r>
            <a:r>
              <a:rPr lang="en-US" dirty="0">
                <a:cs typeface="Calibri"/>
              </a:rPr>
              <a:t> (ID, </a:t>
            </a:r>
            <a:r>
              <a:rPr lang="en-US" err="1">
                <a:cs typeface="Calibri"/>
              </a:rPr>
              <a:t>nume</a:t>
            </a:r>
            <a:r>
              <a:rPr lang="en-US" dirty="0">
                <a:cs typeface="Calibri"/>
              </a:rPr>
              <a:t>, </a:t>
            </a:r>
            <a:r>
              <a:rPr lang="en-US" err="1">
                <a:cs typeface="Calibri"/>
              </a:rPr>
              <a:t>marcă</a:t>
            </a:r>
            <a:r>
              <a:rPr lang="en-US" dirty="0">
                <a:cs typeface="Calibri"/>
              </a:rPr>
              <a:t>, model, </a:t>
            </a:r>
            <a:r>
              <a:rPr lang="en-US" err="1">
                <a:cs typeface="Calibri"/>
              </a:rPr>
              <a:t>număr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locuri</a:t>
            </a:r>
            <a:r>
              <a:rPr lang="en-US" dirty="0">
                <a:cs typeface="Calibri"/>
              </a:rPr>
              <a:t>) -&gt; (</a:t>
            </a:r>
            <a:r>
              <a:rPr lang="en-US" err="1">
                <a:cs typeface="Calibri"/>
              </a:rPr>
              <a:t>deschideUsile</a:t>
            </a:r>
            <a:r>
              <a:rPr lang="en-US" dirty="0">
                <a:cs typeface="Calibri"/>
              </a:rPr>
              <a:t>())</a:t>
            </a:r>
          </a:p>
          <a:p>
            <a:pPr marL="566420" lvl="2"/>
            <a:r>
              <a:rPr lang="en-US" err="1">
                <a:cs typeface="Calibri"/>
              </a:rPr>
              <a:t>Autoturism</a:t>
            </a:r>
            <a:r>
              <a:rPr lang="en-US" dirty="0">
                <a:cs typeface="Calibri"/>
              </a:rPr>
              <a:t> (ID, </a:t>
            </a:r>
            <a:r>
              <a:rPr lang="en-US" err="1">
                <a:cs typeface="Calibri"/>
              </a:rPr>
              <a:t>nume</a:t>
            </a:r>
            <a:r>
              <a:rPr lang="en-US" dirty="0">
                <a:cs typeface="Calibri"/>
              </a:rPr>
              <a:t>, </a:t>
            </a:r>
            <a:r>
              <a:rPr lang="en-US" err="1">
                <a:cs typeface="Calibri"/>
              </a:rPr>
              <a:t>marcă</a:t>
            </a:r>
            <a:r>
              <a:rPr lang="en-US" dirty="0">
                <a:cs typeface="Calibri"/>
              </a:rPr>
              <a:t>, model, capacitate </a:t>
            </a:r>
            <a:r>
              <a:rPr lang="en-US" err="1">
                <a:cs typeface="Calibri"/>
              </a:rPr>
              <a:t>cilindrică</a:t>
            </a:r>
            <a:r>
              <a:rPr lang="en-US" dirty="0">
                <a:cs typeface="Calibri"/>
              </a:rPr>
              <a:t>) -&gt; (</a:t>
            </a:r>
            <a:r>
              <a:rPr lang="en-US" err="1">
                <a:cs typeface="Calibri"/>
              </a:rPr>
              <a:t>puneCentura</a:t>
            </a:r>
            <a:r>
              <a:rPr lang="en-US" dirty="0">
                <a:cs typeface="Calibri"/>
              </a:rPr>
              <a:t>(), </a:t>
            </a:r>
            <a:r>
              <a:rPr lang="en-US" err="1">
                <a:cs typeface="Calibri"/>
              </a:rPr>
              <a:t>pornesteMuzica</a:t>
            </a:r>
            <a:r>
              <a:rPr lang="en-US" dirty="0">
                <a:cs typeface="Calibri"/>
              </a:rPr>
              <a:t>())</a:t>
            </a:r>
          </a:p>
          <a:p>
            <a:pPr marL="749300" lvl="3"/>
            <a:r>
              <a:rPr lang="en-US" dirty="0">
                <a:cs typeface="Calibri"/>
              </a:rPr>
              <a:t>Sedan (ID, </a:t>
            </a:r>
            <a:r>
              <a:rPr lang="en-US" err="1">
                <a:cs typeface="Calibri"/>
              </a:rPr>
              <a:t>nume</a:t>
            </a:r>
            <a:r>
              <a:rPr lang="en-US" dirty="0">
                <a:cs typeface="Calibri"/>
              </a:rPr>
              <a:t>, </a:t>
            </a:r>
            <a:r>
              <a:rPr lang="en-US" err="1">
                <a:cs typeface="Calibri"/>
              </a:rPr>
              <a:t>marcă</a:t>
            </a:r>
            <a:r>
              <a:rPr lang="en-US" dirty="0">
                <a:cs typeface="Calibri"/>
              </a:rPr>
              <a:t>, model, capacitate </a:t>
            </a:r>
            <a:r>
              <a:rPr lang="en-US" err="1">
                <a:cs typeface="Calibri"/>
              </a:rPr>
              <a:t>cilindrică</a:t>
            </a:r>
            <a:r>
              <a:rPr lang="en-US" dirty="0">
                <a:cs typeface="Calibri"/>
              </a:rPr>
              <a:t>, </a:t>
            </a:r>
            <a:r>
              <a:rPr lang="en-US" err="1">
                <a:cs typeface="Calibri"/>
              </a:rPr>
              <a:t>culoare</a:t>
            </a:r>
            <a:r>
              <a:rPr lang="en-US" dirty="0">
                <a:cs typeface="Calibri"/>
              </a:rPr>
              <a:t>, an </a:t>
            </a:r>
            <a:r>
              <a:rPr lang="en-US" err="1">
                <a:cs typeface="Calibri"/>
              </a:rPr>
              <a:t>fabricație</a:t>
            </a:r>
            <a:r>
              <a:rPr lang="en-US" dirty="0">
                <a:cs typeface="Calibri"/>
              </a:rPr>
              <a:t>) -&gt; (</a:t>
            </a:r>
            <a:r>
              <a:rPr lang="en-US" err="1">
                <a:cs typeface="Calibri"/>
              </a:rPr>
              <a:t>pornesteMuzica</a:t>
            </a:r>
            <a:r>
              <a:rPr lang="en-US" dirty="0">
                <a:cs typeface="Calibri"/>
              </a:rPr>
              <a:t>(</a:t>
            </a:r>
            <a:r>
              <a:rPr lang="en-US" err="1">
                <a:cs typeface="Calibri"/>
              </a:rPr>
              <a:t>muzicaPreferata</a:t>
            </a:r>
            <a:r>
              <a:rPr lang="en-US" dirty="0">
                <a:cs typeface="Calibri"/>
              </a:rPr>
              <a:t>))</a:t>
            </a:r>
          </a:p>
          <a:p>
            <a:pPr marL="749300" lvl="3"/>
            <a:r>
              <a:rPr lang="en-US" err="1">
                <a:cs typeface="Calibri"/>
              </a:rPr>
              <a:t>Furgonetă</a:t>
            </a:r>
            <a:r>
              <a:rPr lang="en-US" dirty="0">
                <a:cs typeface="Calibri"/>
              </a:rPr>
              <a:t> (ID, </a:t>
            </a:r>
            <a:r>
              <a:rPr lang="en-US" err="1">
                <a:cs typeface="Calibri"/>
              </a:rPr>
              <a:t>nume</a:t>
            </a:r>
            <a:r>
              <a:rPr lang="en-US" dirty="0">
                <a:cs typeface="Calibri"/>
              </a:rPr>
              <a:t>, </a:t>
            </a:r>
            <a:r>
              <a:rPr lang="en-US" err="1">
                <a:cs typeface="Calibri"/>
              </a:rPr>
              <a:t>marcă</a:t>
            </a:r>
            <a:r>
              <a:rPr lang="en-US" dirty="0">
                <a:cs typeface="Calibri"/>
              </a:rPr>
              <a:t>, model, capacitate </a:t>
            </a:r>
            <a:r>
              <a:rPr lang="en-US" err="1">
                <a:cs typeface="Calibri"/>
              </a:rPr>
              <a:t>cilindrică</a:t>
            </a:r>
            <a:r>
              <a:rPr lang="en-US" dirty="0">
                <a:cs typeface="Calibri"/>
              </a:rPr>
              <a:t>, </a:t>
            </a:r>
            <a:r>
              <a:rPr lang="en-US" err="1">
                <a:cs typeface="Calibri"/>
              </a:rPr>
              <a:t>număr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locuri</a:t>
            </a:r>
            <a:r>
              <a:rPr lang="en-US" dirty="0">
                <a:cs typeface="Calibri"/>
              </a:rPr>
              <a:t>) -&gt; (</a:t>
            </a:r>
            <a:r>
              <a:rPr lang="en-US" err="1">
                <a:cs typeface="Calibri"/>
              </a:rPr>
              <a:t>pornesteMuzica</a:t>
            </a:r>
            <a:r>
              <a:rPr lang="en-US" dirty="0">
                <a:cs typeface="Calibri"/>
              </a:rPr>
              <a:t>(</a:t>
            </a:r>
            <a:r>
              <a:rPr lang="en-US" err="1">
                <a:cs typeface="Calibri"/>
              </a:rPr>
              <a:t>muzicaDePetrecere</a:t>
            </a:r>
            <a:r>
              <a:rPr lang="en-US" dirty="0">
                <a:cs typeface="Calibri"/>
              </a:rPr>
              <a:t>))</a:t>
            </a:r>
          </a:p>
          <a:p>
            <a:pPr marL="383540" lvl="1"/>
            <a:r>
              <a:rPr lang="en-US" err="1">
                <a:cs typeface="Calibri"/>
              </a:rPr>
              <a:t>Feroviar</a:t>
            </a:r>
            <a:r>
              <a:rPr lang="en-US" dirty="0">
                <a:cs typeface="Calibri"/>
              </a:rPr>
              <a:t> (ID, </a:t>
            </a:r>
            <a:r>
              <a:rPr lang="en-US">
                <a:cs typeface="Calibri"/>
              </a:rPr>
              <a:t>nume,serie) -&gt; (</a:t>
            </a:r>
            <a:r>
              <a:rPr lang="en-US" err="1">
                <a:cs typeface="Calibri"/>
              </a:rPr>
              <a:t>anuntaSosire</a:t>
            </a:r>
            <a:r>
              <a:rPr lang="en-US">
                <a:cs typeface="Calibri"/>
              </a:rPr>
              <a:t>(</a:t>
            </a:r>
            <a:r>
              <a:rPr lang="en-US" err="1">
                <a:cs typeface="Calibri"/>
              </a:rPr>
              <a:t>mesaj</a:t>
            </a:r>
            <a:r>
              <a:rPr lang="en-US" dirty="0">
                <a:cs typeface="Calibri"/>
              </a:rPr>
              <a:t>))</a:t>
            </a:r>
          </a:p>
          <a:p>
            <a:pPr marL="566420" lvl="2"/>
            <a:r>
              <a:rPr lang="en-US" dirty="0">
                <a:cs typeface="Calibri"/>
              </a:rPr>
              <a:t>Tren (ID, </a:t>
            </a:r>
            <a:r>
              <a:rPr lang="en-US" err="1">
                <a:cs typeface="Calibri"/>
              </a:rPr>
              <a:t>nume</a:t>
            </a:r>
            <a:r>
              <a:rPr lang="en-US" dirty="0">
                <a:cs typeface="Calibri"/>
              </a:rPr>
              <a:t>, </a:t>
            </a:r>
            <a:r>
              <a:rPr lang="en-US" err="1">
                <a:cs typeface="Calibri"/>
              </a:rPr>
              <a:t>număr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rută</a:t>
            </a:r>
            <a:r>
              <a:rPr lang="en-US" dirty="0">
                <a:cs typeface="Calibri"/>
              </a:rPr>
              <a:t>) -&gt; (</a:t>
            </a:r>
            <a:r>
              <a:rPr lang="en-US" err="1">
                <a:cs typeface="Calibri"/>
              </a:rPr>
              <a:t>anuntaSosire</a:t>
            </a:r>
            <a:r>
              <a:rPr lang="en-US" dirty="0">
                <a:cs typeface="Calibri"/>
              </a:rPr>
              <a:t>(</a:t>
            </a:r>
            <a:r>
              <a:rPr lang="en-US" err="1">
                <a:cs typeface="Calibri"/>
              </a:rPr>
              <a:t>mesaj</a:t>
            </a:r>
            <a:r>
              <a:rPr lang="en-US" dirty="0">
                <a:cs typeface="Calibri"/>
              </a:rPr>
              <a:t>, </a:t>
            </a:r>
            <a:r>
              <a:rPr lang="en-US" err="1">
                <a:cs typeface="Calibri"/>
              </a:rPr>
              <a:t>opreste</a:t>
            </a:r>
            <a:r>
              <a:rPr lang="en-US" dirty="0">
                <a:cs typeface="Calibri"/>
              </a:rPr>
              <a:t>))</a:t>
            </a:r>
          </a:p>
          <a:p>
            <a:pPr marL="749300" lvl="3"/>
            <a:r>
              <a:rPr lang="en-US" dirty="0">
                <a:cs typeface="Calibri"/>
              </a:rPr>
              <a:t>De </a:t>
            </a:r>
            <a:r>
              <a:rPr lang="en-US" err="1">
                <a:cs typeface="Calibri"/>
              </a:rPr>
              <a:t>călători</a:t>
            </a:r>
            <a:r>
              <a:rPr lang="en-US" dirty="0">
                <a:cs typeface="Calibri"/>
              </a:rPr>
              <a:t> (ID, </a:t>
            </a:r>
            <a:r>
              <a:rPr lang="en-US" err="1">
                <a:cs typeface="Calibri"/>
              </a:rPr>
              <a:t>nume</a:t>
            </a:r>
            <a:r>
              <a:rPr lang="en-US" dirty="0">
                <a:cs typeface="Calibri"/>
              </a:rPr>
              <a:t>, </a:t>
            </a:r>
            <a:r>
              <a:rPr lang="en-US" err="1">
                <a:cs typeface="Calibri"/>
              </a:rPr>
              <a:t>număr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rută</a:t>
            </a:r>
            <a:r>
              <a:rPr lang="en-US" dirty="0">
                <a:cs typeface="Calibri"/>
              </a:rPr>
              <a:t>, </a:t>
            </a:r>
            <a:r>
              <a:rPr lang="en-US" err="1">
                <a:cs typeface="Calibri"/>
              </a:rPr>
              <a:t>număr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vagoane</a:t>
            </a:r>
            <a:r>
              <a:rPr lang="en-US" dirty="0">
                <a:cs typeface="Calibri"/>
              </a:rPr>
              <a:t>) -&gt; (</a:t>
            </a:r>
            <a:r>
              <a:rPr lang="en-US" err="1">
                <a:cs typeface="Calibri"/>
              </a:rPr>
              <a:t>anuntaSosire</a:t>
            </a:r>
            <a:r>
              <a:rPr lang="en-US" dirty="0">
                <a:cs typeface="Calibri"/>
              </a:rPr>
              <a:t>(</a:t>
            </a:r>
            <a:r>
              <a:rPr lang="en-US" err="1">
                <a:cs typeface="Calibri"/>
              </a:rPr>
              <a:t>mesaj</a:t>
            </a:r>
            <a:r>
              <a:rPr lang="en-US" dirty="0">
                <a:cs typeface="Calibri"/>
              </a:rPr>
              <a:t>, </a:t>
            </a:r>
            <a:r>
              <a:rPr lang="en-US" err="1">
                <a:cs typeface="Calibri"/>
              </a:rPr>
              <a:t>opresteInStatie</a:t>
            </a:r>
            <a:r>
              <a:rPr lang="en-US" dirty="0">
                <a:cs typeface="Calibri"/>
              </a:rPr>
              <a:t>))</a:t>
            </a:r>
          </a:p>
          <a:p>
            <a:pPr marL="749300" lvl="3"/>
            <a:r>
              <a:rPr lang="en-US" dirty="0">
                <a:cs typeface="Calibri"/>
              </a:rPr>
              <a:t>De </a:t>
            </a:r>
            <a:r>
              <a:rPr lang="en-US" err="1">
                <a:cs typeface="Calibri"/>
              </a:rPr>
              <a:t>marfă</a:t>
            </a:r>
            <a:r>
              <a:rPr lang="en-US" dirty="0">
                <a:cs typeface="Calibri"/>
              </a:rPr>
              <a:t> (ID, </a:t>
            </a:r>
            <a:r>
              <a:rPr lang="en-US" err="1">
                <a:cs typeface="Calibri"/>
              </a:rPr>
              <a:t>nume</a:t>
            </a:r>
            <a:r>
              <a:rPr lang="en-US" dirty="0">
                <a:cs typeface="Calibri"/>
              </a:rPr>
              <a:t>, </a:t>
            </a:r>
            <a:r>
              <a:rPr lang="en-US" err="1">
                <a:cs typeface="Calibri"/>
              </a:rPr>
              <a:t>număr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rută</a:t>
            </a:r>
            <a:r>
              <a:rPr lang="en-US" dirty="0">
                <a:cs typeface="Calibri"/>
              </a:rPr>
              <a:t>, </a:t>
            </a:r>
            <a:r>
              <a:rPr lang="en-US" err="1">
                <a:cs typeface="Calibri"/>
              </a:rPr>
              <a:t>număr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vagoane</a:t>
            </a:r>
            <a:r>
              <a:rPr lang="en-US" dirty="0">
                <a:cs typeface="Calibri"/>
              </a:rPr>
              <a:t>, </a:t>
            </a:r>
            <a:r>
              <a:rPr lang="en-US" err="1">
                <a:cs typeface="Calibri"/>
              </a:rPr>
              <a:t>marfă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transportată</a:t>
            </a:r>
            <a:r>
              <a:rPr lang="en-US" dirty="0">
                <a:cs typeface="Calibri"/>
              </a:rPr>
              <a:t>) -&gt; (</a:t>
            </a:r>
            <a:r>
              <a:rPr lang="en-US" err="1">
                <a:cs typeface="Calibri"/>
              </a:rPr>
              <a:t>anuntaSosire</a:t>
            </a:r>
            <a:r>
              <a:rPr lang="en-US" dirty="0">
                <a:cs typeface="Calibri"/>
              </a:rPr>
              <a:t>(</a:t>
            </a:r>
            <a:r>
              <a:rPr lang="en-US" err="1">
                <a:cs typeface="Calibri"/>
              </a:rPr>
              <a:t>mesaj</a:t>
            </a:r>
            <a:r>
              <a:rPr lang="en-US" dirty="0">
                <a:cs typeface="Calibri"/>
              </a:rPr>
              <a:t>, </a:t>
            </a:r>
            <a:r>
              <a:rPr lang="en-US" err="1">
                <a:cs typeface="Calibri"/>
              </a:rPr>
              <a:t>nuOpresteInStatie</a:t>
            </a:r>
            <a:r>
              <a:rPr lang="en-US" dirty="0">
                <a:cs typeface="Calibri"/>
              </a:rPr>
              <a:t>))</a:t>
            </a:r>
          </a:p>
          <a:p>
            <a:pPr marL="566420" lvl="2"/>
            <a:r>
              <a:rPr lang="en-US" err="1">
                <a:cs typeface="Calibri"/>
              </a:rPr>
              <a:t>Drezină</a:t>
            </a:r>
            <a:r>
              <a:rPr lang="en-US" dirty="0">
                <a:cs typeface="Calibri"/>
              </a:rPr>
              <a:t> (ID, </a:t>
            </a:r>
            <a:r>
              <a:rPr lang="en-US" err="1">
                <a:cs typeface="Calibri"/>
              </a:rPr>
              <a:t>nume</a:t>
            </a:r>
            <a:r>
              <a:rPr lang="en-US" dirty="0">
                <a:cs typeface="Calibri"/>
              </a:rPr>
              <a:t>) -&gt; (</a:t>
            </a:r>
            <a:r>
              <a:rPr lang="en-US" err="1">
                <a:cs typeface="Calibri"/>
              </a:rPr>
              <a:t>anuntaSosire</a:t>
            </a:r>
            <a:r>
              <a:rPr lang="en-US" dirty="0">
                <a:cs typeface="Calibri"/>
              </a:rPr>
              <a:t>(</a:t>
            </a:r>
            <a:r>
              <a:rPr lang="en-US" err="1">
                <a:cs typeface="Calibri"/>
              </a:rPr>
              <a:t>mesaj</a:t>
            </a:r>
            <a:r>
              <a:rPr lang="en-US" dirty="0">
                <a:cs typeface="Calibri"/>
              </a:rPr>
              <a:t>, </a:t>
            </a:r>
            <a:r>
              <a:rPr lang="en-US" err="1">
                <a:cs typeface="Calibri"/>
              </a:rPr>
              <a:t>nuOpresteInStatie</a:t>
            </a:r>
            <a:r>
              <a:rPr lang="en-US" dirty="0">
                <a:cs typeface="Calibri"/>
              </a:rPr>
              <a:t>))</a:t>
            </a:r>
          </a:p>
          <a:p>
            <a:r>
              <a:rPr lang="en-US" err="1">
                <a:cs typeface="Calibri"/>
              </a:rPr>
              <a:t>Construiți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instanțe</a:t>
            </a:r>
            <a:r>
              <a:rPr lang="en-US" dirty="0">
                <a:cs typeface="Calibri"/>
              </a:rPr>
              <a:t> ale </a:t>
            </a:r>
            <a:r>
              <a:rPr lang="en-US" err="1">
                <a:cs typeface="Calibri"/>
              </a:rPr>
              <a:t>obiectelor</a:t>
            </a:r>
            <a:r>
              <a:rPr lang="en-US" dirty="0">
                <a:cs typeface="Calibri"/>
              </a:rPr>
              <a:t>, </a:t>
            </a:r>
            <a:r>
              <a:rPr lang="en-US" err="1">
                <a:cs typeface="Calibri"/>
              </a:rPr>
              <a:t>citiți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și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vizualizați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informațiile</a:t>
            </a:r>
            <a:r>
              <a:rPr lang="en-US" dirty="0">
                <a:cs typeface="Calibri"/>
              </a:rPr>
              <a:t> (</a:t>
            </a:r>
            <a:r>
              <a:rPr lang="en-US" err="1">
                <a:cs typeface="Calibri"/>
              </a:rPr>
              <a:t>prin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supraîncărcarea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operatorilor</a:t>
            </a:r>
            <a:r>
              <a:rPr lang="en-US" dirty="0">
                <a:cs typeface="Calibri"/>
              </a:rPr>
              <a:t> &lt;&lt; </a:t>
            </a:r>
            <a:r>
              <a:rPr lang="en-US" err="1">
                <a:cs typeface="Calibri"/>
              </a:rPr>
              <a:t>și</a:t>
            </a:r>
            <a:r>
              <a:rPr lang="en-US" dirty="0">
                <a:cs typeface="Calibri"/>
              </a:rPr>
              <a:t> &gt;&gt;)</a:t>
            </a:r>
          </a:p>
          <a:p>
            <a:r>
              <a:rPr lang="en-US" err="1">
                <a:cs typeface="Calibri"/>
              </a:rPr>
              <a:t>Construiți</a:t>
            </a:r>
            <a:r>
              <a:rPr lang="en-US" dirty="0">
                <a:cs typeface="Calibri"/>
              </a:rPr>
              <a:t> un vector </a:t>
            </a:r>
            <a:r>
              <a:rPr lang="en-US" err="1">
                <a:cs typeface="Calibri"/>
              </a:rPr>
              <a:t>reprezentând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lotul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unui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transportator</a:t>
            </a:r>
            <a:r>
              <a:rPr lang="en-US" dirty="0">
                <a:cs typeface="Calibri"/>
              </a:rPr>
              <a:t>, care </a:t>
            </a:r>
            <a:r>
              <a:rPr lang="en-US" err="1">
                <a:cs typeface="Calibri"/>
              </a:rPr>
              <a:t>să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conțină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instanțe</a:t>
            </a:r>
            <a:r>
              <a:rPr lang="en-US" dirty="0">
                <a:cs typeface="Calibri"/>
              </a:rPr>
              <a:t> din </a:t>
            </a:r>
            <a:r>
              <a:rPr lang="en-US" err="1">
                <a:cs typeface="Calibri"/>
              </a:rPr>
              <a:t>diferite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tipuri</a:t>
            </a:r>
            <a:r>
              <a:rPr lang="en-US" dirty="0">
                <a:cs typeface="Calibri"/>
              </a:rPr>
              <a:t> de </a:t>
            </a:r>
            <a:r>
              <a:rPr lang="en-US" err="1">
                <a:cs typeface="Calibri"/>
              </a:rPr>
              <a:t>vehicule</a:t>
            </a:r>
            <a:r>
              <a:rPr lang="en-US" dirty="0">
                <a:cs typeface="Calibri"/>
              </a:rPr>
              <a:t>, </a:t>
            </a:r>
            <a:r>
              <a:rPr lang="en-US" err="1">
                <a:cs typeface="Calibri"/>
              </a:rPr>
              <a:t>apoi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afișați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detaliile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fiecărui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vehicul</a:t>
            </a:r>
            <a:r>
              <a:rPr lang="en-US" dirty="0">
                <a:cs typeface="Calibri"/>
              </a:rPr>
              <a:t> din lot</a:t>
            </a:r>
            <a:endParaRPr lang="en-US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864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6C304-393B-484F-8716-F6DF92C5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Derivarea</a:t>
            </a:r>
            <a:r>
              <a:rPr lang="en-US">
                <a:cs typeface="Calibri Light"/>
              </a:rPr>
              <a:t>/</a:t>
            </a:r>
            <a:r>
              <a:rPr lang="en-US" err="1">
                <a:cs typeface="Calibri Light"/>
              </a:rPr>
              <a:t>moștenirea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335F0-782E-4899-AF2F-396F553BE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cs typeface="Calibri"/>
              </a:rPr>
              <a:t>Permite </a:t>
            </a:r>
            <a:r>
              <a:rPr lang="en-US" dirty="0" err="1">
                <a:cs typeface="Calibri"/>
              </a:rPr>
              <a:t>definirea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unei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clase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folosind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componentele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unei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clase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existente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 err="1">
                <a:cs typeface="Calibri"/>
              </a:rPr>
              <a:t>În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locul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reimplementării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tuturor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membrilor</a:t>
            </a:r>
            <a:r>
              <a:rPr lang="en-US" dirty="0">
                <a:cs typeface="Calibri"/>
              </a:rPr>
              <a:t>, o </a:t>
            </a:r>
            <a:r>
              <a:rPr lang="en-US" dirty="0" err="1">
                <a:cs typeface="Calibri"/>
              </a:rPr>
              <a:t>clasă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poate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folosi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toți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membrii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unei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clase</a:t>
            </a: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Sintaxa</a:t>
            </a:r>
            <a:r>
              <a:rPr lang="en-US" dirty="0">
                <a:cs typeface="Calibri"/>
              </a:rPr>
              <a:t>:</a:t>
            </a:r>
          </a:p>
          <a:p>
            <a:pPr marL="383540" lvl="1"/>
            <a:r>
              <a:rPr lang="en-US" dirty="0">
                <a:cs typeface="Calibri"/>
              </a:rPr>
              <a:t>class </a:t>
            </a:r>
            <a:r>
              <a:rPr lang="en-US" dirty="0" err="1">
                <a:cs typeface="Calibri"/>
              </a:rPr>
              <a:t>ClassName</a:t>
            </a:r>
            <a:r>
              <a:rPr lang="en-US" dirty="0">
                <a:cs typeface="Calibri"/>
              </a:rPr>
              <a:t> : </a:t>
            </a:r>
            <a:r>
              <a:rPr lang="en-US" dirty="0" err="1">
                <a:cs typeface="Calibri"/>
              </a:rPr>
              <a:t>accessModifier</a:t>
            </a:r>
            <a:r>
              <a:rPr lang="en-US" dirty="0">
                <a:cs typeface="Calibri"/>
              </a:rPr>
              <a:t> ClassName2</a:t>
            </a:r>
          </a:p>
          <a:p>
            <a:r>
              <a:rPr lang="en-US" dirty="0" err="1">
                <a:cs typeface="Calibri"/>
              </a:rPr>
              <a:t>Exemplu</a:t>
            </a:r>
            <a:r>
              <a:rPr lang="en-US" dirty="0">
                <a:cs typeface="Calibri"/>
              </a:rPr>
              <a:t>:</a:t>
            </a:r>
          </a:p>
          <a:p>
            <a:pPr marL="383540" lvl="1"/>
            <a:r>
              <a:rPr lang="en-US" dirty="0">
                <a:cs typeface="Calibri"/>
              </a:rPr>
              <a:t>class Square : public Rectangle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D2506EB-C5ED-4DC4-95B0-A8887C521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374" y="3254018"/>
            <a:ext cx="2743199" cy="226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17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D5D5-815D-4172-96A8-8F078311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Modificatorul</a:t>
            </a:r>
            <a:r>
              <a:rPr lang="en-US">
                <a:cs typeface="Calibri Light"/>
              </a:rPr>
              <a:t> de </a:t>
            </a:r>
            <a:r>
              <a:rPr lang="en-US" err="1">
                <a:cs typeface="Calibri Light"/>
              </a:rPr>
              <a:t>acces</a:t>
            </a:r>
            <a:r>
              <a:rPr lang="en-US">
                <a:cs typeface="Calibri Light"/>
              </a:rPr>
              <a:t> protected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33FD9-8B76-4B41-BC3A-C53E9DC86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cs typeface="Calibri"/>
              </a:rPr>
              <a:t>Permite </a:t>
            </a:r>
            <a:r>
              <a:rPr lang="en-US" dirty="0" err="1">
                <a:cs typeface="Calibri"/>
              </a:rPr>
              <a:t>accesul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membrul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definit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astfel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doar</a:t>
            </a:r>
            <a:r>
              <a:rPr lang="en-US" dirty="0">
                <a:cs typeface="Calibri"/>
              </a:rPr>
              <a:t> din </a:t>
            </a:r>
            <a:r>
              <a:rPr lang="en-US" dirty="0" err="1">
                <a:cs typeface="Calibri"/>
              </a:rPr>
              <a:t>clasa</a:t>
            </a:r>
            <a:r>
              <a:rPr lang="en-US" dirty="0">
                <a:cs typeface="Calibri"/>
              </a:rPr>
              <a:t> care-l </a:t>
            </a:r>
            <a:r>
              <a:rPr lang="en-US" dirty="0" err="1">
                <a:cs typeface="Calibri"/>
              </a:rPr>
              <a:t>definește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și</a:t>
            </a:r>
            <a:r>
              <a:rPr lang="en-US" dirty="0">
                <a:cs typeface="Calibri"/>
              </a:rPr>
              <a:t> din </a:t>
            </a:r>
            <a:r>
              <a:rPr lang="en-US" dirty="0" err="1">
                <a:cs typeface="Calibri"/>
              </a:rPr>
              <a:t>clasele</a:t>
            </a:r>
            <a:r>
              <a:rPr lang="en-US" dirty="0">
                <a:cs typeface="Calibri"/>
              </a:rPr>
              <a:t> derivate din </a:t>
            </a:r>
            <a:r>
              <a:rPr lang="en-US" dirty="0" err="1">
                <a:cs typeface="Calibri"/>
              </a:rPr>
              <a:t>aceasta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restricționând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accesul</a:t>
            </a:r>
            <a:r>
              <a:rPr lang="en-US" dirty="0">
                <a:cs typeface="Calibri"/>
              </a:rPr>
              <a:t> din </a:t>
            </a:r>
            <a:r>
              <a:rPr lang="en-US" dirty="0" err="1">
                <a:cs typeface="Calibri"/>
              </a:rPr>
              <a:t>orice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altă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parte</a:t>
            </a:r>
            <a:endParaRPr lang="en-US" dirty="0">
              <a:cs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9E69BC4-C4CF-4E30-9E73-C794F2880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580" y="2723400"/>
            <a:ext cx="6110328" cy="314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7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2759A-DB01-4828-8B7C-044142F1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Înlănțuirea apelurilor constructorilor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32F94-6695-4F60-A7EF-85040E124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Constructorii</a:t>
            </a:r>
            <a:r>
              <a:rPr lang="en-US" dirty="0">
                <a:cs typeface="Calibri"/>
              </a:rPr>
              <a:t> din </a:t>
            </a:r>
            <a:r>
              <a:rPr lang="en-US" dirty="0" err="1">
                <a:cs typeface="Calibri"/>
              </a:rPr>
              <a:t>toate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clasele</a:t>
            </a:r>
            <a:r>
              <a:rPr lang="en-US" dirty="0">
                <a:cs typeface="Calibri"/>
              </a:rPr>
              <a:t> implicate </a:t>
            </a:r>
            <a:r>
              <a:rPr lang="en-US" dirty="0" err="1">
                <a:cs typeface="Calibri"/>
              </a:rPr>
              <a:t>în</a:t>
            </a:r>
            <a:r>
              <a:rPr lang="en-US" dirty="0">
                <a:cs typeface="Calibri"/>
              </a:rPr>
              <a:t> ”</a:t>
            </a:r>
            <a:r>
              <a:rPr lang="en-US" dirty="0" err="1">
                <a:cs typeface="Calibri"/>
              </a:rPr>
              <a:t>lanțul</a:t>
            </a:r>
            <a:r>
              <a:rPr lang="en-US" dirty="0">
                <a:cs typeface="Calibri"/>
              </a:rPr>
              <a:t>” de </a:t>
            </a:r>
            <a:r>
              <a:rPr lang="en-US" dirty="0" err="1">
                <a:cs typeface="Calibri"/>
              </a:rPr>
              <a:t>derivări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vor</a:t>
            </a:r>
            <a:r>
              <a:rPr lang="en-US" dirty="0">
                <a:cs typeface="Calibri"/>
              </a:rPr>
              <a:t> fi </a:t>
            </a:r>
            <a:r>
              <a:rPr lang="en-US" dirty="0" err="1">
                <a:cs typeface="Calibri"/>
              </a:rPr>
              <a:t>apelați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întotdeauna</a:t>
            </a:r>
            <a:r>
              <a:rPr lang="en-US" dirty="0">
                <a:cs typeface="Calibri"/>
              </a:rPr>
              <a:t> de la </a:t>
            </a:r>
            <a:r>
              <a:rPr lang="en-US" dirty="0" err="1">
                <a:cs typeface="Calibri"/>
              </a:rPr>
              <a:t>cel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</a:t>
            </a:r>
            <a:r>
              <a:rPr lang="en-US" dirty="0">
                <a:cs typeface="Calibri"/>
              </a:rPr>
              <a:t> generic </a:t>
            </a:r>
            <a:r>
              <a:rPr lang="en-US" dirty="0" err="1">
                <a:cs typeface="Calibri"/>
              </a:rPr>
              <a:t>până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cel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</a:t>
            </a:r>
            <a:r>
              <a:rPr lang="en-US" dirty="0">
                <a:cs typeface="Calibri"/>
              </a:rPr>
              <a:t> specific.</a:t>
            </a:r>
          </a:p>
          <a:p>
            <a:endParaRPr lang="en-US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- new Square() =&gt;</a:t>
            </a:r>
          </a:p>
          <a:p>
            <a:pPr marL="383540" lvl="1"/>
            <a:r>
              <a:rPr lang="en-US" sz="2000" dirty="0">
                <a:ea typeface="+mn-lt"/>
                <a:cs typeface="+mn-lt"/>
              </a:rPr>
              <a:t>Se </a:t>
            </a:r>
            <a:r>
              <a:rPr lang="en-US" sz="2000" dirty="0" err="1">
                <a:ea typeface="+mn-lt"/>
                <a:cs typeface="+mn-lt"/>
              </a:rPr>
              <a:t>apelează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constructorul</a:t>
            </a:r>
            <a:r>
              <a:rPr lang="en-US" sz="2000" dirty="0">
                <a:ea typeface="+mn-lt"/>
                <a:cs typeface="+mn-lt"/>
              </a:rPr>
              <a:t> Shape</a:t>
            </a:r>
          </a:p>
          <a:p>
            <a:pPr marL="383540" lvl="1"/>
            <a:r>
              <a:rPr lang="en-US" sz="2000" dirty="0">
                <a:ea typeface="+mn-lt"/>
                <a:cs typeface="+mn-lt"/>
              </a:rPr>
              <a:t>Se </a:t>
            </a:r>
            <a:r>
              <a:rPr lang="en-US" sz="2000" dirty="0" err="1">
                <a:ea typeface="+mn-lt"/>
                <a:cs typeface="+mn-lt"/>
              </a:rPr>
              <a:t>apelează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constructorul</a:t>
            </a:r>
            <a:r>
              <a:rPr lang="en-US" sz="2000" dirty="0">
                <a:ea typeface="+mn-lt"/>
                <a:cs typeface="+mn-lt"/>
              </a:rPr>
              <a:t> Quadrilateral</a:t>
            </a:r>
          </a:p>
          <a:p>
            <a:pPr marL="383540" lvl="1"/>
            <a:r>
              <a:rPr lang="en-US" sz="2000" dirty="0">
                <a:ea typeface="+mn-lt"/>
                <a:cs typeface="+mn-lt"/>
              </a:rPr>
              <a:t>Se </a:t>
            </a:r>
            <a:r>
              <a:rPr lang="en-US" sz="2000" dirty="0" err="1">
                <a:ea typeface="+mn-lt"/>
                <a:cs typeface="+mn-lt"/>
              </a:rPr>
              <a:t>apelează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constructorul</a:t>
            </a:r>
            <a:r>
              <a:rPr lang="en-US" sz="2000" dirty="0">
                <a:ea typeface="+mn-lt"/>
                <a:cs typeface="+mn-lt"/>
              </a:rPr>
              <a:t> Rectangle</a:t>
            </a:r>
          </a:p>
          <a:p>
            <a:pPr marL="383540" lvl="1"/>
            <a:r>
              <a:rPr lang="en-US" sz="2000" dirty="0">
                <a:ea typeface="+mn-lt"/>
                <a:cs typeface="+mn-lt"/>
              </a:rPr>
              <a:t>Se </a:t>
            </a:r>
            <a:r>
              <a:rPr lang="en-US" sz="2000" dirty="0" err="1">
                <a:ea typeface="+mn-lt"/>
                <a:cs typeface="+mn-lt"/>
              </a:rPr>
              <a:t>apelează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constructorul</a:t>
            </a:r>
            <a:r>
              <a:rPr lang="en-US" sz="2000" dirty="0">
                <a:ea typeface="+mn-lt"/>
                <a:cs typeface="+mn-lt"/>
              </a:rPr>
              <a:t> Square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5332E7D-AE2C-4FBE-9DC7-5FAA7F0A5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231" y="2764161"/>
            <a:ext cx="2743199" cy="226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4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635B-DDEB-476C-870F-541F7AC37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>
                <a:cs typeface="Calibri Light"/>
              </a:rPr>
              <a:t>Transmiterea parametrilor între constructori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CAE0A-534E-4EA4-9C38-80F58C91B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85000" lnSpcReduction="20000"/>
          </a:bodyPr>
          <a:lstStyle/>
          <a:p>
            <a:r>
              <a:rPr lang="en-US">
                <a:cs typeface="Calibri"/>
              </a:rPr>
              <a:t>La instanțierea unui obiect dintr-o clasă derivată, se poate opta pentru transmiterea parametrilor primiți în constructor către constructorii clasei de bază</a:t>
            </a:r>
          </a:p>
          <a:p>
            <a:r>
              <a:rPr lang="en-US">
                <a:ea typeface="+mn-lt"/>
                <a:cs typeface="+mn-lt"/>
              </a:rPr>
              <a:t>class Rectangle</a:t>
            </a:r>
          </a:p>
          <a:p>
            <a:r>
              <a:rPr lang="en-US">
                <a:ea typeface="+mn-lt"/>
                <a:cs typeface="+mn-lt"/>
              </a:rPr>
              <a:t>{</a:t>
            </a:r>
          </a:p>
          <a:p>
            <a:r>
              <a:rPr lang="en-US">
                <a:ea typeface="+mn-lt"/>
                <a:cs typeface="+mn-lt"/>
              </a:rPr>
              <a:t>public: </a:t>
            </a:r>
          </a:p>
          <a:p>
            <a:pPr marL="383540" lvl="1"/>
            <a:r>
              <a:rPr lang="en-US">
                <a:ea typeface="+mn-lt"/>
                <a:cs typeface="+mn-lt"/>
              </a:rPr>
              <a:t>Rectangle(int someParam) </a:t>
            </a:r>
          </a:p>
          <a:p>
            <a:r>
              <a:rPr lang="en-US">
                <a:ea typeface="+mn-lt"/>
                <a:cs typeface="+mn-lt"/>
              </a:rPr>
              <a:t>}</a:t>
            </a:r>
            <a:endParaRPr lang="en-US"/>
          </a:p>
          <a:p>
            <a:r>
              <a:rPr lang="en-US">
                <a:cs typeface="Calibri"/>
              </a:rPr>
              <a:t>class Square : public Rectangle</a:t>
            </a:r>
          </a:p>
          <a:p>
            <a:r>
              <a:rPr lang="en-US">
                <a:cs typeface="Calibri"/>
              </a:rPr>
              <a:t>{</a:t>
            </a:r>
          </a:p>
          <a:p>
            <a:r>
              <a:rPr lang="en-US">
                <a:cs typeface="Calibri"/>
              </a:rPr>
              <a:t>public: </a:t>
            </a:r>
          </a:p>
          <a:p>
            <a:pPr marL="383540" lvl="1"/>
            <a:r>
              <a:rPr lang="en-US">
                <a:cs typeface="Calibri"/>
              </a:rPr>
              <a:t>Square(int someParam, intSomeOtherParam) : Rectangle(someParam)</a:t>
            </a:r>
          </a:p>
          <a:p>
            <a:r>
              <a:rPr lang="en-US">
                <a:cs typeface="Calibr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0912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E558-B248-48B1-B862-2C8E1CA9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Moștenirea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multiplă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F74F9-AC3B-47D7-91A1-EEACAA812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cs typeface="Calibri"/>
              </a:rPr>
              <a:t>C++ </a:t>
            </a:r>
            <a:r>
              <a:rPr lang="en-US" err="1">
                <a:cs typeface="Calibri"/>
              </a:rPr>
              <a:t>permite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moștenirea</a:t>
            </a:r>
            <a:r>
              <a:rPr lang="en-US">
                <a:cs typeface="Calibri"/>
              </a:rPr>
              <a:t> din </a:t>
            </a:r>
            <a:r>
              <a:rPr lang="en-US" err="1">
                <a:cs typeface="Calibri"/>
              </a:rPr>
              <a:t>mai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multe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clase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simultan</a:t>
            </a:r>
          </a:p>
          <a:p>
            <a:r>
              <a:rPr lang="en-US">
                <a:cs typeface="Calibri"/>
              </a:rPr>
              <a:t>Se </a:t>
            </a:r>
            <a:r>
              <a:rPr lang="en-US" err="1">
                <a:cs typeface="Calibri"/>
              </a:rPr>
              <a:t>vor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înlănțui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toate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clasele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bază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pentru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clasa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derivată</a:t>
            </a:r>
            <a:r>
              <a:rPr lang="en-US">
                <a:cs typeface="Calibri"/>
              </a:rPr>
              <a:t>, cu </a:t>
            </a:r>
            <a:r>
              <a:rPr lang="en-US" err="1">
                <a:cs typeface="Calibri"/>
              </a:rPr>
              <a:t>propriul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modificator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acces</a:t>
            </a:r>
          </a:p>
          <a:p>
            <a:r>
              <a:rPr lang="en-US">
                <a:cs typeface="Calibri"/>
              </a:rPr>
              <a:t>Sintaxa:</a:t>
            </a:r>
            <a:endParaRPr lang="en-US">
              <a:ea typeface="+mn-lt"/>
              <a:cs typeface="+mn-lt"/>
            </a:endParaRPr>
          </a:p>
          <a:p>
            <a:pPr marL="383540" lvl="1"/>
            <a:r>
              <a:rPr lang="en-US">
                <a:cs typeface="Calibri"/>
              </a:rPr>
              <a:t>class ClassName : accessModifier ClassName1, accessModifier ClassName2.......</a:t>
            </a:r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0199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4616A-23B2-42E5-A2DD-926EFE88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Supradefinirea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46017-3BC9-44FC-9FD9-E84028951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20000"/>
          </a:bodyPr>
          <a:lstStyle/>
          <a:p>
            <a:r>
              <a:rPr lang="en-US">
                <a:cs typeface="Calibri"/>
              </a:rPr>
              <a:t>Membrii clasei derivate vor "ascunde" membrii clasei de baza care au aceeași semnătură</a:t>
            </a:r>
          </a:p>
          <a:p>
            <a:r>
              <a:rPr lang="en-US">
                <a:cs typeface="Calibri"/>
              </a:rPr>
              <a:t>class Rectangle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{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public: </a:t>
            </a:r>
            <a:endParaRPr lang="en-US">
              <a:ea typeface="+mn-lt"/>
              <a:cs typeface="+mn-lt"/>
            </a:endParaRPr>
          </a:p>
          <a:p>
            <a:pPr marL="383540" lvl="1"/>
            <a:r>
              <a:rPr lang="en-US">
                <a:cs typeface="Calibri"/>
              </a:rPr>
              <a:t>void display() { cout &lt;&lt;"rectangle"&lt;&lt;endl; }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}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class Square : public Rectangle</a:t>
            </a:r>
          </a:p>
          <a:p>
            <a:r>
              <a:rPr lang="en-US">
                <a:ea typeface="+mn-lt"/>
                <a:cs typeface="+mn-lt"/>
              </a:rPr>
              <a:t>{</a:t>
            </a:r>
          </a:p>
          <a:p>
            <a:r>
              <a:rPr lang="en-US">
                <a:ea typeface="+mn-lt"/>
                <a:cs typeface="+mn-lt"/>
              </a:rPr>
              <a:t>public: </a:t>
            </a:r>
          </a:p>
          <a:p>
            <a:pPr marL="383540" lvl="1"/>
            <a:r>
              <a:rPr lang="en-US">
                <a:ea typeface="+mn-lt"/>
                <a:cs typeface="+mn-lt"/>
              </a:rPr>
              <a:t>void display() { cout &lt;&lt;"square"&lt;&lt;endl; }</a:t>
            </a:r>
          </a:p>
          <a:p>
            <a:r>
              <a:rPr lang="en-US">
                <a:ea typeface="+mn-lt"/>
                <a:cs typeface="+mn-lt"/>
              </a:rPr>
              <a:t>}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0152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4E8BC-D98D-4B73-8F47-89717BABA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Prevenirea moștenirii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0CDA7-A2A9-439F-AE78-9D1EDDC78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err="1">
                <a:cs typeface="Calibri"/>
              </a:rPr>
              <a:t>Pentru</a:t>
            </a:r>
            <a:r>
              <a:rPr lang="en-US">
                <a:cs typeface="Calibri"/>
              </a:rPr>
              <a:t> a </a:t>
            </a:r>
            <a:r>
              <a:rPr lang="en-US" err="1">
                <a:cs typeface="Calibri"/>
              </a:rPr>
              <a:t>preveni</a:t>
            </a:r>
            <a:r>
              <a:rPr lang="en-US">
                <a:cs typeface="Calibri"/>
              </a:rPr>
              <a:t> ca o </a:t>
            </a:r>
            <a:r>
              <a:rPr lang="en-US" err="1">
                <a:cs typeface="Calibri"/>
              </a:rPr>
              <a:t>clasă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să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poată</a:t>
            </a:r>
            <a:r>
              <a:rPr lang="en-US">
                <a:cs typeface="Calibri"/>
              </a:rPr>
              <a:t> fi </a:t>
            </a:r>
            <a:r>
              <a:rPr lang="en-US" err="1">
                <a:cs typeface="Calibri"/>
              </a:rPr>
              <a:t>moștenită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există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posibilitatea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folosirii</a:t>
            </a:r>
            <a:r>
              <a:rPr lang="en-US">
                <a:cs typeface="Calibri"/>
              </a:rPr>
              <a:t> keyword-</a:t>
            </a:r>
            <a:r>
              <a:rPr lang="en-US" err="1">
                <a:cs typeface="Calibri"/>
              </a:rPr>
              <a:t>ului</a:t>
            </a:r>
            <a:r>
              <a:rPr lang="en-US">
                <a:cs typeface="Calibri"/>
              </a:rPr>
              <a:t> </a:t>
            </a:r>
            <a:r>
              <a:rPr lang="en-US" b="1">
                <a:cs typeface="Calibri"/>
              </a:rPr>
              <a:t>final</a:t>
            </a:r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Acesta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împiedica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alte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clase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să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moștenească</a:t>
            </a:r>
            <a:r>
              <a:rPr lang="en-US">
                <a:cs typeface="Calibri"/>
              </a:rPr>
              <a:t> din </a:t>
            </a:r>
            <a:r>
              <a:rPr lang="en-US" err="1">
                <a:cs typeface="Calibri"/>
              </a:rPr>
              <a:t>clasa</a:t>
            </a:r>
            <a:r>
              <a:rPr lang="en-US">
                <a:cs typeface="Calibri"/>
              </a:rPr>
              <a:t> pe care s-a </a:t>
            </a:r>
            <a:r>
              <a:rPr lang="en-US" err="1">
                <a:cs typeface="Calibri"/>
              </a:rPr>
              <a:t>specificat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acest</a:t>
            </a:r>
            <a:r>
              <a:rPr lang="en-US">
                <a:cs typeface="Calibri"/>
              </a:rPr>
              <a:t> keyword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8030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0B71-2316-4A75-A251-04A3AF93A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Tipuri</a:t>
            </a:r>
            <a:r>
              <a:rPr lang="en-US">
                <a:cs typeface="Calibri Light"/>
              </a:rPr>
              <a:t> de </a:t>
            </a:r>
            <a:r>
              <a:rPr lang="en-US" err="1">
                <a:cs typeface="Calibri Light"/>
              </a:rPr>
              <a:t>moștenire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8AE3-7CE4-441C-85C7-8E6566F5D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cs typeface="Calibri"/>
              </a:rPr>
              <a:t>Public: </a:t>
            </a:r>
            <a:r>
              <a:rPr lang="en-US" err="1">
                <a:cs typeface="Calibri"/>
              </a:rPr>
              <a:t>toți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membrii</a:t>
            </a:r>
            <a:r>
              <a:rPr lang="en-US">
                <a:cs typeface="Calibri"/>
              </a:rPr>
              <a:t> sunt </a:t>
            </a:r>
            <a:r>
              <a:rPr lang="en-US" err="1">
                <a:cs typeface="Calibri"/>
              </a:rPr>
              <a:t>moșteniți</a:t>
            </a:r>
            <a:r>
              <a:rPr lang="en-US">
                <a:cs typeface="Calibri"/>
              </a:rPr>
              <a:t> cu </a:t>
            </a:r>
            <a:r>
              <a:rPr lang="en-US" err="1">
                <a:cs typeface="Calibri"/>
              </a:rPr>
              <a:t>modificatorii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acces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definiți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în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clasa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bază</a:t>
            </a:r>
            <a:r>
              <a:rPr lang="en-US">
                <a:cs typeface="Calibri"/>
              </a:rPr>
              <a:t> (</a:t>
            </a:r>
            <a:r>
              <a:rPr lang="en-US" err="1">
                <a:cs typeface="Calibri"/>
              </a:rPr>
              <a:t>membrii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privați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rămân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în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continuare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privați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inaccesibili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în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clasa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derivată</a:t>
            </a:r>
            <a:r>
              <a:rPr lang="en-US">
                <a:cs typeface="Calibri"/>
              </a:rPr>
              <a:t>)</a:t>
            </a:r>
          </a:p>
          <a:p>
            <a:r>
              <a:rPr lang="en-US">
                <a:cs typeface="Calibri"/>
              </a:rPr>
              <a:t>Protected: </a:t>
            </a:r>
            <a:r>
              <a:rPr lang="en-US" err="1">
                <a:cs typeface="Calibri"/>
              </a:rPr>
              <a:t>toți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membrii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publici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și</a:t>
            </a:r>
            <a:r>
              <a:rPr lang="en-US">
                <a:cs typeface="Calibri"/>
              </a:rPr>
              <a:t> protected sunt </a:t>
            </a:r>
            <a:r>
              <a:rPr lang="en-US" err="1">
                <a:cs typeface="Calibri"/>
              </a:rPr>
              <a:t>moșteniți</a:t>
            </a:r>
            <a:r>
              <a:rPr lang="en-US">
                <a:cs typeface="Calibri"/>
              </a:rPr>
              <a:t> cu </a:t>
            </a:r>
            <a:r>
              <a:rPr lang="en-US" err="1">
                <a:cs typeface="Calibri"/>
              </a:rPr>
              <a:t>modificatorul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acces</a:t>
            </a:r>
            <a:r>
              <a:rPr lang="en-US">
                <a:cs typeface="Calibri"/>
              </a:rPr>
              <a:t> protected </a:t>
            </a:r>
            <a:r>
              <a:rPr lang="en-US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membrii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privați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rămân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continuare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privați</a:t>
            </a:r>
            <a:r>
              <a:rPr lang="en-US">
                <a:ea typeface="+mn-lt"/>
                <a:cs typeface="+mn-lt"/>
              </a:rPr>
              <a:t>, </a:t>
            </a:r>
            <a:r>
              <a:rPr lang="en-US" err="1">
                <a:ea typeface="+mn-lt"/>
                <a:cs typeface="+mn-lt"/>
              </a:rPr>
              <a:t>inaccesibili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clasa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derivată</a:t>
            </a:r>
            <a:r>
              <a:rPr lang="en-US">
                <a:ea typeface="+mn-lt"/>
                <a:cs typeface="+mn-lt"/>
              </a:rPr>
              <a:t>)</a:t>
            </a:r>
          </a:p>
          <a:p>
            <a:r>
              <a:rPr lang="en-US">
                <a:cs typeface="Calibri"/>
              </a:rPr>
              <a:t>Private: </a:t>
            </a:r>
            <a:r>
              <a:rPr lang="en-US" err="1">
                <a:cs typeface="Calibri"/>
              </a:rPr>
              <a:t>toți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membrii</a:t>
            </a:r>
            <a:r>
              <a:rPr lang="en-US">
                <a:cs typeface="Calibri"/>
              </a:rPr>
              <a:t> sunt </a:t>
            </a:r>
            <a:r>
              <a:rPr lang="en-US" err="1">
                <a:cs typeface="Calibri"/>
              </a:rPr>
              <a:t>moșteniți</a:t>
            </a:r>
            <a:r>
              <a:rPr lang="en-US">
                <a:cs typeface="Calibri"/>
              </a:rPr>
              <a:t> cu </a:t>
            </a:r>
            <a:r>
              <a:rPr lang="en-US" err="1">
                <a:cs typeface="Calibri"/>
              </a:rPr>
              <a:t>modificatorul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acces</a:t>
            </a:r>
            <a:r>
              <a:rPr lang="en-US">
                <a:cs typeface="Calibri"/>
              </a:rPr>
              <a:t> private (</a:t>
            </a:r>
            <a:r>
              <a:rPr lang="en-US" err="1">
                <a:cs typeface="Calibri"/>
              </a:rPr>
              <a:t>membrii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privați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rămân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în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continuare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privați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inaccesibili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în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clasa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derivată</a:t>
            </a:r>
            <a:r>
              <a:rPr lang="en-US">
                <a:cs typeface="Calibri"/>
              </a:rPr>
              <a:t>)</a:t>
            </a:r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7B9C7073-F436-4172-8C99-08AA9B831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348" y="4097459"/>
            <a:ext cx="5511148" cy="218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670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Retrospect</vt:lpstr>
      <vt:lpstr>Programare orientată-obiect</vt:lpstr>
      <vt:lpstr>Derivarea/moștenirea</vt:lpstr>
      <vt:lpstr>Modificatorul de acces protected</vt:lpstr>
      <vt:lpstr>Înlănțuirea apelurilor constructorilor</vt:lpstr>
      <vt:lpstr>Transmiterea parametrilor între constructori</vt:lpstr>
      <vt:lpstr>Moștenirea multiplă</vt:lpstr>
      <vt:lpstr>Supradefinirea</vt:lpstr>
      <vt:lpstr>Prevenirea moștenirii</vt:lpstr>
      <vt:lpstr>Tipuri de moștenire</vt:lpstr>
      <vt:lpstr>Exercițiu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47</cp:revision>
  <dcterms:created xsi:type="dcterms:W3CDTF">2020-11-13T06:35:19Z</dcterms:created>
  <dcterms:modified xsi:type="dcterms:W3CDTF">2020-11-28T07:20:12Z</dcterms:modified>
</cp:coreProperties>
</file>