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122A9-41B4-CF87-3E79-5D3269E01051}" v="27" dt="2020-11-28T06:08:04.824"/>
    <p1510:client id="{9BD57521-6274-6F4C-3B97-BBFB3A8557AE}" v="936" dt="2020-11-27T12:13:38.257"/>
    <p1510:client id="{FBF7CFFA-0B55-444B-9916-9F6102CB0B51}" v="3775" dt="2020-11-27T07:58:29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1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3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55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7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2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5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5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>
                <a:cs typeface="Calibri Light"/>
              </a:rPr>
              <a:t>Programare</a:t>
            </a:r>
            <a:r>
              <a:rPr lang="en-US" sz="6000" dirty="0">
                <a:cs typeface="Calibri Light"/>
              </a:rPr>
              <a:t> </a:t>
            </a:r>
            <a:r>
              <a:rPr lang="en-US" sz="6000" dirty="0" err="1">
                <a:cs typeface="Calibri Light"/>
              </a:rPr>
              <a:t>orientată-obiect</a:t>
            </a:r>
            <a:endParaRPr lang="en-US" sz="60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 Light"/>
              </a:rPr>
              <a:t>Laborator</a:t>
            </a:r>
            <a:r>
              <a:rPr lang="en-US" dirty="0">
                <a:cs typeface="Calibri Light"/>
              </a:rPr>
              <a:t> 8 – </a:t>
            </a:r>
            <a:r>
              <a:rPr lang="en-US" dirty="0" err="1">
                <a:cs typeface="Calibri Light"/>
              </a:rPr>
              <a:t>metode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virtuale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metode</a:t>
            </a:r>
            <a:r>
              <a:rPr lang="en-US" dirty="0">
                <a:cs typeface="Calibri Light"/>
              </a:rPr>
              <a:t> PUR </a:t>
            </a:r>
            <a:r>
              <a:rPr lang="en-US" dirty="0" err="1">
                <a:cs typeface="Calibri Light"/>
              </a:rPr>
              <a:t>virtuale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clase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abstracte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interfețe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NUmE</a:t>
            </a:r>
            <a:r>
              <a:rPr lang="en-US" dirty="0">
                <a:cs typeface="Calibri Light"/>
              </a:rPr>
              <a:t> DE DOMENII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1C00-6492-40E9-8227-B297706F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cs typeface="Calibri Light"/>
              </a:rPr>
              <a:t>Nume</a:t>
            </a:r>
            <a:r>
              <a:rPr lang="en-US" sz="4400" dirty="0">
                <a:cs typeface="Calibri Light"/>
              </a:rPr>
              <a:t> de </a:t>
            </a:r>
            <a:r>
              <a:rPr lang="en-US" sz="4400" dirty="0" err="1">
                <a:cs typeface="Calibri Light"/>
              </a:rPr>
              <a:t>domenii</a:t>
            </a:r>
            <a:r>
              <a:rPr lang="en-US" sz="4400" dirty="0">
                <a:cs typeface="Calibri Light"/>
              </a:rPr>
              <a:t> – namespace-</a:t>
            </a:r>
            <a:r>
              <a:rPr lang="en-US" sz="4400" dirty="0" err="1">
                <a:cs typeface="Calibri Light"/>
              </a:rPr>
              <a:t>uri</a:t>
            </a:r>
            <a:r>
              <a:rPr lang="en-US" sz="4400" dirty="0">
                <a:cs typeface="Calibri Light"/>
              </a:rPr>
              <a:t> imbricate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1050-3E8C-49AB-B84F-00FEF788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namespace a {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   namespace a1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void print() {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"Print a";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namespace a2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void print() {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"Print b";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using namespace a::a1;</a:t>
            </a:r>
            <a:endParaRPr lang="en-US" b="1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int main()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print(); // se 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apela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funcția</a:t>
            </a:r>
            <a:r>
              <a:rPr lang="en-US" dirty="0">
                <a:ea typeface="+mn-lt"/>
                <a:cs typeface="+mn-lt"/>
              </a:rPr>
              <a:t> print din namespace-ul a1 din </a:t>
            </a:r>
            <a:r>
              <a:rPr lang="en-US" dirty="0" err="1">
                <a:ea typeface="+mn-lt"/>
                <a:cs typeface="+mn-lt"/>
              </a:rPr>
              <a:t>interiorul</a:t>
            </a:r>
            <a:r>
              <a:rPr lang="en-US" dirty="0">
                <a:ea typeface="+mn-lt"/>
                <a:cs typeface="+mn-lt"/>
              </a:rPr>
              <a:t> namespace-</a:t>
            </a:r>
            <a:r>
              <a:rPr lang="en-US" dirty="0" err="1">
                <a:ea typeface="+mn-lt"/>
                <a:cs typeface="+mn-lt"/>
              </a:rPr>
              <a:t>ului</a:t>
            </a:r>
            <a:r>
              <a:rPr lang="en-US" dirty="0">
                <a:ea typeface="+mn-lt"/>
                <a:cs typeface="+mn-lt"/>
              </a:rPr>
              <a:t> a</a:t>
            </a:r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79D2-4F7A-453B-A820-90BB7778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Metoda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virtuală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5241-8E9C-4B28-A4F8-70AA5FBA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Reprezintă</a:t>
            </a:r>
            <a:r>
              <a:rPr lang="en-US" dirty="0">
                <a:cs typeface="Calibri"/>
              </a:rPr>
              <a:t> o </a:t>
            </a:r>
            <a:r>
              <a:rPr lang="en-US" dirty="0" err="1">
                <a:cs typeface="Calibri"/>
              </a:rPr>
              <a:t>metodă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declarată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implementată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într</a:t>
            </a:r>
            <a:r>
              <a:rPr lang="en-US" dirty="0">
                <a:cs typeface="Calibri"/>
              </a:rPr>
              <a:t>-o </a:t>
            </a:r>
            <a:r>
              <a:rPr lang="en-US" dirty="0" err="1">
                <a:cs typeface="Calibri"/>
              </a:rPr>
              <a:t>clasă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bază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poate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fi </a:t>
            </a:r>
            <a:r>
              <a:rPr lang="en-US" dirty="0" err="1">
                <a:cs typeface="Calibri"/>
              </a:rPr>
              <a:t>reimplementată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clasele</a:t>
            </a:r>
            <a:r>
              <a:rPr lang="en-US" dirty="0">
                <a:cs typeface="Calibri"/>
              </a:rPr>
              <a:t> derivate.</a:t>
            </a:r>
          </a:p>
          <a:p>
            <a:r>
              <a:rPr lang="en-US" dirty="0" err="1">
                <a:cs typeface="Calibri"/>
              </a:rPr>
              <a:t>Sintaxa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b="1" dirty="0">
                <a:latin typeface="Consolas"/>
                <a:cs typeface="Calibri"/>
              </a:rPr>
              <a:t>virtual</a:t>
            </a:r>
            <a:r>
              <a:rPr lang="en-US" dirty="0">
                <a:latin typeface="Consolas"/>
                <a:cs typeface="Calibri"/>
              </a:rPr>
              <a:t>&lt;</a:t>
            </a:r>
            <a:r>
              <a:rPr lang="en-US" dirty="0" err="1">
                <a:latin typeface="Consolas"/>
                <a:cs typeface="Calibri"/>
              </a:rPr>
              <a:t>func_type</a:t>
            </a:r>
            <a:r>
              <a:rPr lang="en-US" dirty="0">
                <a:latin typeface="Consolas"/>
                <a:cs typeface="Calibri"/>
              </a:rPr>
              <a:t>&gt;&lt;</a:t>
            </a:r>
            <a:r>
              <a:rPr lang="en-US" dirty="0" err="1">
                <a:latin typeface="Consolas"/>
                <a:cs typeface="Calibri"/>
              </a:rPr>
              <a:t>func_name</a:t>
            </a:r>
            <a:r>
              <a:rPr lang="en-US" dirty="0">
                <a:latin typeface="Consolas"/>
                <a:cs typeface="Calibri"/>
              </a:rPr>
              <a:t>&gt;() </a:t>
            </a:r>
            <a:endParaRPr lang="en-US" dirty="0">
              <a:latin typeface="Calibri" panose="020F0502020204030204"/>
              <a:cs typeface="Calibri"/>
            </a:endParaRPr>
          </a:p>
          <a:p>
            <a:r>
              <a:rPr lang="en-US" dirty="0">
                <a:latin typeface="Consolas"/>
                <a:cs typeface="Calibri"/>
              </a:rPr>
              <a:t>{ </a:t>
            </a:r>
            <a:endParaRPr lang="en-US"/>
          </a:p>
          <a:p>
            <a:r>
              <a:rPr lang="en-US" dirty="0">
                <a:latin typeface="Consolas"/>
                <a:cs typeface="Calibri"/>
              </a:rPr>
              <a:t>    // code </a:t>
            </a:r>
            <a:endParaRPr lang="en-US"/>
          </a:p>
          <a:p>
            <a:r>
              <a:rPr lang="en-US" dirty="0">
                <a:latin typeface="Consolas"/>
                <a:cs typeface="Calibri"/>
              </a:rPr>
              <a:t>} 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5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A77D-C67F-4434-BB82-5084E469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Metoda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virtuală</a:t>
            </a:r>
            <a:r>
              <a:rPr lang="en-US" dirty="0">
                <a:cs typeface="Calibri Light"/>
              </a:rPr>
              <a:t> vs. </a:t>
            </a:r>
            <a:r>
              <a:rPr lang="en-US" dirty="0" err="1">
                <a:cs typeface="Calibri Light"/>
              </a:rPr>
              <a:t>metoda</a:t>
            </a:r>
            <a:r>
              <a:rPr lang="en-US" dirty="0">
                <a:cs typeface="Calibri Light"/>
              </a:rPr>
              <a:t> non-</a:t>
            </a:r>
            <a:r>
              <a:rPr lang="en-US" dirty="0" err="1">
                <a:cs typeface="Calibri Light"/>
              </a:rPr>
              <a:t>virtuală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2F4D-E072-411C-AB55-D73855177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Apelul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către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metoda</a:t>
            </a:r>
            <a:r>
              <a:rPr lang="en-US" dirty="0">
                <a:cs typeface="Calibri"/>
              </a:rPr>
              <a:t> non-</a:t>
            </a:r>
            <a:r>
              <a:rPr lang="en-US" dirty="0" err="1">
                <a:cs typeface="Calibri"/>
              </a:rPr>
              <a:t>virtuală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determinat</a:t>
            </a:r>
            <a:r>
              <a:rPr lang="en-US" dirty="0">
                <a:cs typeface="Calibri"/>
              </a:rPr>
              <a:t> static,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momentul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compilării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Apelul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către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metoda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virtuală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determinat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dinamic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momentul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rulării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programului</a:t>
            </a:r>
            <a:r>
              <a:rPr lang="en-US" dirty="0">
                <a:cs typeface="Calibri"/>
              </a:rPr>
              <a:t>, cu </a:t>
            </a:r>
            <a:r>
              <a:rPr lang="en-US" dirty="0" err="1">
                <a:cs typeface="Calibri"/>
              </a:rPr>
              <a:t>ajutorul</a:t>
            </a:r>
            <a:r>
              <a:rPr lang="en-US" dirty="0">
                <a:cs typeface="Calibri"/>
              </a:rPr>
              <a:t> v-table.</a:t>
            </a:r>
          </a:p>
        </p:txBody>
      </p:sp>
    </p:spTree>
    <p:extLst>
      <p:ext uri="{BB962C8B-B14F-4D97-AF65-F5344CB8AC3E}">
        <p14:creationId xmlns:p14="http://schemas.microsoft.com/office/powerpoint/2010/main" val="151582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3FE8-2BE7-4DC0-9B19-9C4DB7CC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Metoda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pur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virtuală</a:t>
            </a:r>
            <a:r>
              <a:rPr lang="en-US" dirty="0">
                <a:cs typeface="Calibri Light"/>
              </a:rPr>
              <a:t> (</a:t>
            </a:r>
            <a:r>
              <a:rPr lang="en-US" dirty="0" err="1">
                <a:cs typeface="Calibri Light"/>
              </a:rPr>
              <a:t>abstractă</a:t>
            </a:r>
            <a:r>
              <a:rPr lang="en-US" dirty="0">
                <a:cs typeface="Calibri Ligh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709A-6BD6-4417-B058-C81C53B2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Reprezintă</a:t>
            </a:r>
            <a:r>
              <a:rPr lang="en-US" dirty="0">
                <a:cs typeface="Calibri"/>
              </a:rPr>
              <a:t> o </a:t>
            </a:r>
            <a:r>
              <a:rPr lang="en-US" dirty="0" err="1">
                <a:cs typeface="Calibri"/>
              </a:rPr>
              <a:t>funcție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declarată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neimplementată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într</a:t>
            </a:r>
            <a:r>
              <a:rPr lang="en-US" dirty="0">
                <a:cs typeface="Calibri"/>
              </a:rPr>
              <a:t>-o </a:t>
            </a:r>
            <a:r>
              <a:rPr lang="en-US" dirty="0" err="1">
                <a:cs typeface="Calibri"/>
              </a:rPr>
              <a:t>clasă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bază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trebuie</a:t>
            </a:r>
            <a:r>
              <a:rPr lang="en-US" b="1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reimplementată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toate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clasele</a:t>
            </a:r>
            <a:r>
              <a:rPr lang="en-US" dirty="0">
                <a:cs typeface="Calibri"/>
              </a:rPr>
              <a:t> derivate.</a:t>
            </a:r>
            <a:endParaRPr lang="en-US" dirty="0"/>
          </a:p>
          <a:p>
            <a:r>
              <a:rPr lang="en-US" dirty="0" err="1">
                <a:cs typeface="Calibri"/>
              </a:rPr>
              <a:t>Sintaxa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b="1" dirty="0">
                <a:latin typeface="Consolas"/>
                <a:cs typeface="Calibri"/>
              </a:rPr>
              <a:t>virtual</a:t>
            </a:r>
            <a:r>
              <a:rPr lang="en-US" dirty="0">
                <a:latin typeface="Consolas"/>
                <a:cs typeface="Calibri"/>
              </a:rPr>
              <a:t>&lt;</a:t>
            </a:r>
            <a:r>
              <a:rPr lang="en-US" dirty="0" err="1">
                <a:latin typeface="Consolas"/>
                <a:cs typeface="Calibri"/>
              </a:rPr>
              <a:t>func_type</a:t>
            </a:r>
            <a:r>
              <a:rPr lang="en-US" dirty="0">
                <a:latin typeface="Consolas"/>
                <a:cs typeface="Calibri"/>
              </a:rPr>
              <a:t>&gt;&lt;</a:t>
            </a:r>
            <a:r>
              <a:rPr lang="en-US" dirty="0" err="1">
                <a:latin typeface="Consolas"/>
                <a:cs typeface="Calibri"/>
              </a:rPr>
              <a:t>func_name</a:t>
            </a:r>
            <a:r>
              <a:rPr lang="en-US" dirty="0">
                <a:latin typeface="Consolas"/>
                <a:cs typeface="Calibri"/>
              </a:rPr>
              <a:t>&gt;() = 0; 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24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EB93-1501-4C9A-B385-E45A472C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Metoda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virtuală</a:t>
            </a:r>
            <a:r>
              <a:rPr lang="en-US" dirty="0">
                <a:cs typeface="Calibri Light"/>
              </a:rPr>
              <a:t> vs. </a:t>
            </a:r>
            <a:r>
              <a:rPr lang="en-US" dirty="0" err="1">
                <a:cs typeface="Calibri Light"/>
              </a:rPr>
              <a:t>metoda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pur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virtuală</a:t>
            </a:r>
            <a:endParaRPr lang="en-US" dirty="0" err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B67B489-B62B-4087-B747-9E018CDB4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559597"/>
              </p:ext>
            </p:extLst>
          </p:nvPr>
        </p:nvGraphicFramePr>
        <p:xfrm>
          <a:off x="1096963" y="1846263"/>
          <a:ext cx="100584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72447613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263607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Metoda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virtuală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Metoda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virtuală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Declararea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și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implementarea</a:t>
                      </a:r>
                      <a:r>
                        <a:rPr lang="en-US" dirty="0"/>
                        <a:t> se fac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bază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Declararea</a:t>
                      </a:r>
                      <a:r>
                        <a:rPr lang="en-US" dirty="0"/>
                        <a:t> se face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bază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însă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implementarea</a:t>
                      </a:r>
                      <a:r>
                        <a:rPr lang="en-US" dirty="0"/>
                        <a:t> se face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clasele</a:t>
                      </a:r>
                      <a:r>
                        <a:rPr lang="en-US" dirty="0"/>
                        <a:t> derivate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77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Clasele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conțin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virtuale</a:t>
                      </a:r>
                      <a:r>
                        <a:rPr lang="en-US" dirty="0"/>
                        <a:t> pot fi </a:t>
                      </a:r>
                      <a:r>
                        <a:rPr lang="en-US" dirty="0" err="1"/>
                        <a:t>instanțiate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conțin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virtuale</a:t>
                      </a:r>
                      <a:r>
                        <a:rPr lang="en-US" dirty="0"/>
                        <a:t> nu pot fi </a:t>
                      </a:r>
                      <a:r>
                        <a:rPr lang="en-US" dirty="0" err="1"/>
                        <a:t>instanțiate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clasa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devine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abstractă</a:t>
                      </a:r>
                      <a:r>
                        <a:rPr lang="en-US" dirty="0"/>
                        <a:t>)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1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Dacă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derivată</a:t>
                      </a:r>
                      <a:r>
                        <a:rPr lang="en-US" dirty="0"/>
                        <a:t> nu se </a:t>
                      </a:r>
                      <a:r>
                        <a:rPr lang="en-US" dirty="0" err="1"/>
                        <a:t>implementează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metoda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virtuală</a:t>
                      </a:r>
                      <a:r>
                        <a:rPr lang="en-US" dirty="0"/>
                        <a:t>, nu se </a:t>
                      </a:r>
                      <a:r>
                        <a:rPr lang="en-US" dirty="0" err="1"/>
                        <a:t>va</a:t>
                      </a:r>
                      <a:r>
                        <a:rPr lang="en-US" dirty="0"/>
                        <a:t> genera </a:t>
                      </a:r>
                      <a:r>
                        <a:rPr lang="en-US" dirty="0" err="1"/>
                        <a:t>eroare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compilare</a:t>
                      </a:r>
                      <a:r>
                        <a:rPr lang="en-US" dirty="0"/>
                        <a:t>, </a:t>
                      </a:r>
                      <a:r>
                        <a:rPr lang="en-US" dirty="0" err="1"/>
                        <a:t>comportamentul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</a:t>
                      </a:r>
                      <a:r>
                        <a:rPr lang="en-US" dirty="0"/>
                        <a:t> fi </a:t>
                      </a:r>
                      <a:r>
                        <a:rPr lang="en-US" dirty="0" err="1"/>
                        <a:t>cel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definit</a:t>
                      </a:r>
                      <a:r>
                        <a:rPr lang="en-US" dirty="0"/>
                        <a:t> pe </a:t>
                      </a:r>
                      <a:r>
                        <a:rPr lang="en-US" dirty="0" err="1"/>
                        <a:t>clasa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bază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Dacă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derivată</a:t>
                      </a:r>
                      <a:r>
                        <a:rPr lang="en-US" dirty="0"/>
                        <a:t> nu se </a:t>
                      </a:r>
                      <a:r>
                        <a:rPr lang="en-US" dirty="0" err="1"/>
                        <a:t>implementează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virtuală</a:t>
                      </a:r>
                      <a:r>
                        <a:rPr lang="en-US" dirty="0"/>
                        <a:t>, nu se </a:t>
                      </a:r>
                      <a:r>
                        <a:rPr lang="en-US" dirty="0" err="1"/>
                        <a:t>va</a:t>
                      </a:r>
                      <a:r>
                        <a:rPr lang="en-US" dirty="0"/>
                        <a:t> genera </a:t>
                      </a:r>
                      <a:r>
                        <a:rPr lang="en-US" dirty="0" err="1"/>
                        <a:t>eroare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compilare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însă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derivată</a:t>
                      </a:r>
                      <a:r>
                        <a:rPr lang="en-US" dirty="0"/>
                        <a:t> care nu </a:t>
                      </a:r>
                      <a:r>
                        <a:rPr lang="en-US" dirty="0" err="1"/>
                        <a:t>implementează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această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deveni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și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abstractă</a:t>
                      </a:r>
                      <a:r>
                        <a:rPr lang="en-US" dirty="0"/>
                        <a:t> (nu se </a:t>
                      </a:r>
                      <a:r>
                        <a:rPr lang="en-US" dirty="0" err="1"/>
                        <a:t>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putea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instanția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3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 </a:t>
                      </a:r>
                      <a:r>
                        <a:rPr lang="en-US" dirty="0" err="1"/>
                        <a:t>toate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clasele</a:t>
                      </a:r>
                      <a:r>
                        <a:rPr lang="en-US" dirty="0"/>
                        <a:t> derivate sunt obligate </a:t>
                      </a:r>
                      <a:r>
                        <a:rPr lang="en-US" dirty="0" err="1"/>
                        <a:t>să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implementeze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virtuală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clasele</a:t>
                      </a:r>
                      <a:r>
                        <a:rPr lang="en-US" dirty="0"/>
                        <a:t> derivate </a:t>
                      </a:r>
                      <a:r>
                        <a:rPr lang="en-US" dirty="0" err="1"/>
                        <a:t>trebuie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implementeze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virtuală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cazul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care se </a:t>
                      </a:r>
                      <a:r>
                        <a:rPr lang="en-US" dirty="0" err="1"/>
                        <a:t>dorește</a:t>
                      </a:r>
                      <a:r>
                        <a:rPr lang="en-US" dirty="0"/>
                        <a:t> ca </a:t>
                      </a:r>
                      <a:r>
                        <a:rPr lang="en-US" dirty="0" err="1"/>
                        <a:t>aceste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poată</a:t>
                      </a:r>
                      <a:r>
                        <a:rPr lang="en-US" dirty="0"/>
                        <a:t> fi </a:t>
                      </a:r>
                      <a:r>
                        <a:rPr lang="en-US" dirty="0" err="1"/>
                        <a:t>instanțiate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8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1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895F-43B4-45CF-A8D3-258D0364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Interfața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F036-038B-4BD6-979B-C784EA07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C++, </a:t>
            </a:r>
            <a:r>
              <a:rPr lang="en-US" dirty="0" err="1">
                <a:cs typeface="Calibri"/>
              </a:rPr>
              <a:t>interfața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reprezintă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clasă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care </a:t>
            </a:r>
            <a:r>
              <a:rPr lang="en-US" dirty="0" err="1">
                <a:cs typeface="Calibri"/>
              </a:rPr>
              <a:t>toate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metodele</a:t>
            </a:r>
            <a:r>
              <a:rPr lang="en-US" dirty="0">
                <a:cs typeface="Calibri"/>
              </a:rPr>
              <a:t> sunt definite ca </a:t>
            </a:r>
            <a:r>
              <a:rPr lang="en-US" dirty="0" err="1">
                <a:cs typeface="Calibri"/>
              </a:rPr>
              <a:t>metode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De </a:t>
            </a:r>
            <a:r>
              <a:rPr lang="en-US" dirty="0" err="1">
                <a:cs typeface="Calibri"/>
              </a:rPr>
              <a:t>obicei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denumirea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acesteia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prefixată</a:t>
            </a:r>
            <a:r>
              <a:rPr lang="en-US" dirty="0">
                <a:cs typeface="Calibri"/>
              </a:rPr>
              <a:t> cu </a:t>
            </a:r>
            <a:r>
              <a:rPr lang="en-US" dirty="0" err="1">
                <a:cs typeface="Calibri"/>
              </a:rPr>
              <a:t>caracterul</a:t>
            </a:r>
            <a:r>
              <a:rPr lang="en-US" dirty="0">
                <a:cs typeface="Calibri"/>
              </a:rPr>
              <a:t> I (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mare)</a:t>
            </a:r>
          </a:p>
          <a:p>
            <a:r>
              <a:rPr lang="en-US" dirty="0">
                <a:ea typeface="+mn-lt"/>
                <a:cs typeface="+mn-lt"/>
              </a:rPr>
              <a:t>Utile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situația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care se </a:t>
            </a:r>
            <a:r>
              <a:rPr lang="en-US" dirty="0" err="1">
                <a:ea typeface="+mn-lt"/>
                <a:cs typeface="+mn-lt"/>
              </a:rPr>
              <a:t>dorește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moștenirea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multiplă</a:t>
            </a:r>
            <a:r>
              <a:rPr lang="en-US" dirty="0">
                <a:ea typeface="+mn-lt"/>
                <a:cs typeface="+mn-lt"/>
              </a:rPr>
              <a:t> (de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?)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class </a:t>
            </a:r>
            <a:r>
              <a:rPr lang="en-US" dirty="0" err="1">
                <a:ea typeface="+mn-lt"/>
                <a:cs typeface="+mn-lt"/>
              </a:rPr>
              <a:t>IComputer</a:t>
            </a:r>
            <a:endParaRPr lang="en-US" dirty="0" err="1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virtual void start() = 0;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virtual void </a:t>
            </a:r>
            <a:r>
              <a:rPr lang="en-US" dirty="0" err="1">
                <a:ea typeface="+mn-lt"/>
                <a:cs typeface="+mn-lt"/>
              </a:rPr>
              <a:t>shutDown</a:t>
            </a:r>
            <a:r>
              <a:rPr lang="en-US" dirty="0">
                <a:ea typeface="+mn-lt"/>
                <a:cs typeface="+mn-lt"/>
              </a:rPr>
              <a:t>() = 0;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FD1B-4E84-47D1-9E48-0F33A02C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Nume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domenii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43C3-E0E7-4F2F-B21B-7740876B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Sunt </a:t>
            </a:r>
            <a:r>
              <a:rPr lang="en-US" dirty="0" err="1">
                <a:cs typeface="Calibri"/>
              </a:rPr>
              <a:t>modalități</a:t>
            </a:r>
            <a:r>
              <a:rPr lang="en-US" dirty="0">
                <a:cs typeface="Calibri"/>
              </a:rPr>
              <a:t> de a </a:t>
            </a:r>
            <a:r>
              <a:rPr lang="en-US" dirty="0" err="1">
                <a:cs typeface="Calibri"/>
              </a:rPr>
              <a:t>grupa</a:t>
            </a:r>
            <a:r>
              <a:rPr lang="en-US" dirty="0">
                <a:cs typeface="Calibri"/>
              </a:rPr>
              <a:t> logic </a:t>
            </a:r>
            <a:r>
              <a:rPr lang="en-US" dirty="0" err="1">
                <a:cs typeface="Calibri"/>
              </a:rPr>
              <a:t>funcții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clase</a:t>
            </a:r>
            <a:r>
              <a:rPr lang="en-US" dirty="0">
                <a:cs typeface="Calibri"/>
              </a:rPr>
              <a:t> cu </a:t>
            </a:r>
            <a:r>
              <a:rPr lang="en-US" dirty="0" err="1">
                <a:cs typeface="Calibri"/>
              </a:rPr>
              <a:t>aceeași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denumire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void print() {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"Print a"; }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void print() {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"Print b"; }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int main()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print(); //care </a:t>
            </a:r>
            <a:r>
              <a:rPr lang="en-US" dirty="0" err="1">
                <a:ea typeface="+mn-lt"/>
                <a:cs typeface="+mn-lt"/>
              </a:rPr>
              <a:t>dintre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două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fi </a:t>
            </a:r>
            <a:r>
              <a:rPr lang="en-US" dirty="0" err="1">
                <a:ea typeface="+mn-lt"/>
                <a:cs typeface="+mn-lt"/>
              </a:rPr>
              <a:t>apelată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7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0CB0-A30C-4FF6-AEE8-5B2B1256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Nume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domenii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C312-EF2B-41F8-88E8-80D682A4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namespace a{</a:t>
            </a:r>
          </a:p>
          <a:p>
            <a:r>
              <a:rPr lang="en-US" dirty="0">
                <a:ea typeface="+mn-lt"/>
                <a:cs typeface="+mn-lt"/>
              </a:rPr>
              <a:t>    void print() { cout &lt;&lt; "Print a"; }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}</a:t>
            </a:r>
          </a:p>
          <a:p>
            <a:r>
              <a:rPr lang="en-US" dirty="0">
                <a:ea typeface="+mn-lt"/>
                <a:cs typeface="+mn-lt"/>
              </a:rPr>
              <a:t>namespace b {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 void print() { cout &lt;&lt; "Print b"; }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}</a:t>
            </a:r>
          </a:p>
          <a:p>
            <a:r>
              <a:rPr lang="en-US" dirty="0">
                <a:ea typeface="+mn-lt"/>
                <a:cs typeface="+mn-lt"/>
              </a:rPr>
              <a:t>int main()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{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a::print(); // se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apela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funcția</a:t>
            </a:r>
            <a:r>
              <a:rPr lang="en-US" dirty="0">
                <a:ea typeface="+mn-lt"/>
                <a:cs typeface="+mn-lt"/>
              </a:rPr>
              <a:t> print din namespace-ul a</a:t>
            </a:r>
          </a:p>
          <a:p>
            <a:r>
              <a:rPr lang="en-US" dirty="0">
                <a:ea typeface="+mn-lt"/>
                <a:cs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78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770D-5778-49CD-9C4C-CB11E1F7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Nume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domenii</a:t>
            </a:r>
            <a:r>
              <a:rPr lang="en-US" dirty="0">
                <a:cs typeface="Calibri Light"/>
              </a:rPr>
              <a:t> – </a:t>
            </a:r>
            <a:r>
              <a:rPr lang="en-US" dirty="0" err="1">
                <a:cs typeface="Calibri Light"/>
              </a:rPr>
              <a:t>directiva</a:t>
            </a:r>
            <a:r>
              <a:rPr lang="en-US" dirty="0">
                <a:cs typeface="Calibri Light"/>
              </a:rPr>
              <a:t> using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F097-C3B6-4A5A-8744-21B70D5D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namespace a {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   void print() {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"Print a";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namespace b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void print() {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"Print b";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using namespace a;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int main()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print(); // se 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apela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funcția</a:t>
            </a:r>
            <a:r>
              <a:rPr lang="en-US" dirty="0">
                <a:ea typeface="+mn-lt"/>
                <a:cs typeface="+mn-lt"/>
              </a:rPr>
              <a:t> print din namespace-ul a</a:t>
            </a:r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178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Programare orientată-obiect</vt:lpstr>
      <vt:lpstr>Metoda virtuală</vt:lpstr>
      <vt:lpstr>Metoda virtuală vs. metoda non-virtuală</vt:lpstr>
      <vt:lpstr>Metoda pur virtuală (abstractă)</vt:lpstr>
      <vt:lpstr>Metoda virtuală vs. metoda pur virtuală</vt:lpstr>
      <vt:lpstr>Interfața</vt:lpstr>
      <vt:lpstr>Nume de domenii</vt:lpstr>
      <vt:lpstr>Nume de domenii</vt:lpstr>
      <vt:lpstr>Nume de domenii – directiva using</vt:lpstr>
      <vt:lpstr>Nume de domenii – namespace-uri imbricate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345</cp:revision>
  <dcterms:created xsi:type="dcterms:W3CDTF">2020-11-27T07:36:19Z</dcterms:created>
  <dcterms:modified xsi:type="dcterms:W3CDTF">2020-11-28T07:19:51Z</dcterms:modified>
</cp:coreProperties>
</file>