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79" r:id="rId6"/>
    <p:sldId id="261" r:id="rId7"/>
    <p:sldId id="260" r:id="rId8"/>
    <p:sldId id="262" r:id="rId9"/>
    <p:sldId id="263" r:id="rId10"/>
    <p:sldId id="264" r:id="rId11"/>
    <p:sldId id="266" r:id="rId12"/>
    <p:sldId id="265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FCB807-A64F-B18E-1114-0B216EEC7C0B}" v="457" dt="2020-10-03T09:38:16.299"/>
    <p1510:client id="{641C7419-964B-FF68-D253-9B7E6990A495}" v="429" dt="2020-10-05T11:57:02.436"/>
    <p1510:client id="{BAE97E4F-3D91-1BA3-85CF-C80FC048AAE7}" v="8136" dt="2020-10-02T11:29:13.368"/>
    <p1510:client id="{F0339B1B-901C-738D-34CE-6F17402F4011}" v="813" dt="2020-10-02T08:38:53.7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98" d="100"/>
          <a:sy n="98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57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632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461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95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82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10/6/2020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993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10/6/2020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197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10/6/2020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100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10/6/2020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447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10/6/2020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097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10/6/2020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6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116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acs.ase.ro/Media/Default/documents/cpp/ClaudiuVinte/Image.zip" TargetMode="External"/><Relationship Id="rId3" Type="http://schemas.openxmlformats.org/officeDocument/2006/relationships/hyperlink" Target="http://www.open-std.org/jtc1/sc22/wg21/docs/papers/2012/n3337.pdf" TargetMode="External"/><Relationship Id="rId7" Type="http://schemas.openxmlformats.org/officeDocument/2006/relationships/hyperlink" Target="http://facemsoft.ro/" TargetMode="External"/><Relationship Id="rId2" Type="http://schemas.openxmlformats.org/officeDocument/2006/relationships/hyperlink" Target="http://Ihttps:/github.com/lucianvilcea26/cp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cs.ase.ro/" TargetMode="External"/><Relationship Id="rId5" Type="http://schemas.openxmlformats.org/officeDocument/2006/relationships/hyperlink" Target="http://www.stroustrup.com/4th.html" TargetMode="External"/><Relationship Id="rId4" Type="http://schemas.openxmlformats.org/officeDocument/2006/relationships/hyperlink" Target="http://www.stroustrup.com/crc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sz="6000" dirty="0" err="1">
                <a:cs typeface="Calibri Light"/>
              </a:rPr>
              <a:t>Programare</a:t>
            </a:r>
            <a:r>
              <a:rPr lang="tr-TR" sz="6000" dirty="0">
                <a:cs typeface="Calibri Light"/>
              </a:rPr>
              <a:t> </a:t>
            </a:r>
            <a:r>
              <a:rPr lang="tr-TR" sz="6000" dirty="0" err="1">
                <a:cs typeface="Calibri Light"/>
              </a:rPr>
              <a:t>orientată-obiect</a:t>
            </a:r>
            <a:endParaRPr lang="tr-TR" sz="6000">
              <a:cs typeface="Calibri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542EAC-8BF3-4BFD-9891-145BC49409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r-TR" dirty="0" err="1">
                <a:cs typeface="Calibri Light"/>
              </a:rPr>
              <a:t>Laborator</a:t>
            </a:r>
            <a:r>
              <a:rPr lang="tr-TR" dirty="0">
                <a:cs typeface="Calibri Light"/>
              </a:rPr>
              <a:t> 1 – INTRODUCERE, RECAPITULARE LIMBAJ C++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53726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1E043-012F-400C-B46C-78C17A589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Exemplu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demonstrativ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411DD-8A89-4EF7-A342-16122070D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Autofit/>
          </a:bodyPr>
          <a:lstStyle/>
          <a:p>
            <a:r>
              <a:rPr lang="en-US" dirty="0">
                <a:latin typeface="Consolas"/>
              </a:rPr>
              <a:t>#include &lt;iostream&gt;
using namespace std;
int main() {
</a:t>
            </a:r>
            <a:r>
              <a:rPr lang="en-US">
                <a:latin typeface="Consolas"/>
              </a:rPr>
              <a:t>   cout &lt;&lt; "Size of char : " &lt;&lt; </a:t>
            </a:r>
            <a:r>
              <a:rPr lang="en-US" err="1">
                <a:latin typeface="Consolas"/>
              </a:rPr>
              <a:t>sizeof</a:t>
            </a:r>
            <a:r>
              <a:rPr lang="en-US">
                <a:latin typeface="Consolas"/>
              </a:rPr>
              <a:t>(char) &lt;&lt; </a:t>
            </a:r>
            <a:r>
              <a:rPr lang="en-US" err="1">
                <a:latin typeface="Consolas"/>
              </a:rPr>
              <a:t>endl;</a:t>
            </a:r>
            <a:r>
              <a:rPr lang="en-US" dirty="0">
                <a:latin typeface="Consolas"/>
              </a:rPr>
              <a:t>
   </a:t>
            </a:r>
            <a:r>
              <a:rPr lang="en-US" err="1">
                <a:latin typeface="Consolas"/>
              </a:rPr>
              <a:t>cout</a:t>
            </a:r>
            <a:r>
              <a:rPr lang="en-US">
                <a:latin typeface="Consolas"/>
              </a:rPr>
              <a:t> &lt;&lt; "Size of int : " &lt;&lt; </a:t>
            </a:r>
            <a:r>
              <a:rPr lang="en-US" err="1">
                <a:latin typeface="Consolas"/>
              </a:rPr>
              <a:t>sizeof</a:t>
            </a:r>
            <a:r>
              <a:rPr lang="en-US">
                <a:latin typeface="Consolas"/>
              </a:rPr>
              <a:t>(int) &lt;&lt; </a:t>
            </a:r>
            <a:r>
              <a:rPr lang="en-US" err="1">
                <a:latin typeface="Consolas"/>
              </a:rPr>
              <a:t>endl;</a:t>
            </a:r>
            <a:r>
              <a:rPr lang="en-US" dirty="0">
                <a:latin typeface="Consolas"/>
              </a:rPr>
              <a:t>
   </a:t>
            </a:r>
            <a:r>
              <a:rPr lang="en-US" err="1">
                <a:latin typeface="Consolas"/>
              </a:rPr>
              <a:t>cout</a:t>
            </a:r>
            <a:r>
              <a:rPr lang="en-US">
                <a:latin typeface="Consolas"/>
              </a:rPr>
              <a:t> &lt;&lt; "Size of short int : " &lt;&lt; </a:t>
            </a:r>
            <a:r>
              <a:rPr lang="en-US" err="1">
                <a:latin typeface="Consolas"/>
              </a:rPr>
              <a:t>sizeof</a:t>
            </a:r>
            <a:r>
              <a:rPr lang="en-US">
                <a:latin typeface="Consolas"/>
              </a:rPr>
              <a:t>(short int) &lt;&lt; </a:t>
            </a:r>
            <a:r>
              <a:rPr lang="en-US" err="1">
                <a:latin typeface="Consolas"/>
              </a:rPr>
              <a:t>endl;</a:t>
            </a:r>
            <a:r>
              <a:rPr lang="en-US" dirty="0">
                <a:latin typeface="Consolas"/>
              </a:rPr>
              <a:t>
   </a:t>
            </a:r>
            <a:r>
              <a:rPr lang="en-US" err="1">
                <a:latin typeface="Consolas"/>
              </a:rPr>
              <a:t>cout</a:t>
            </a:r>
            <a:r>
              <a:rPr lang="en-US">
                <a:latin typeface="Consolas"/>
              </a:rPr>
              <a:t> &lt;&lt; "Size of long int : " &lt;&lt; </a:t>
            </a:r>
            <a:r>
              <a:rPr lang="en-US" err="1">
                <a:latin typeface="Consolas"/>
              </a:rPr>
              <a:t>sizeof</a:t>
            </a:r>
            <a:r>
              <a:rPr lang="en-US">
                <a:latin typeface="Consolas"/>
              </a:rPr>
              <a:t>(long int) &lt;&lt; </a:t>
            </a:r>
            <a:r>
              <a:rPr lang="en-US" err="1">
                <a:latin typeface="Consolas"/>
              </a:rPr>
              <a:t>endl;</a:t>
            </a:r>
            <a:r>
              <a:rPr lang="en-US" dirty="0">
                <a:latin typeface="Consolas"/>
              </a:rPr>
              <a:t>
   </a:t>
            </a:r>
            <a:r>
              <a:rPr lang="en-US" err="1">
                <a:latin typeface="Consolas"/>
              </a:rPr>
              <a:t>cout</a:t>
            </a:r>
            <a:r>
              <a:rPr lang="en-US">
                <a:latin typeface="Consolas"/>
              </a:rPr>
              <a:t> &lt;&lt; "Size of float : " &lt;&lt; </a:t>
            </a:r>
            <a:r>
              <a:rPr lang="en-US" err="1">
                <a:latin typeface="Consolas"/>
              </a:rPr>
              <a:t>sizeof</a:t>
            </a:r>
            <a:r>
              <a:rPr lang="en-US">
                <a:latin typeface="Consolas"/>
              </a:rPr>
              <a:t>(float) &lt;&lt; </a:t>
            </a:r>
            <a:r>
              <a:rPr lang="en-US" err="1">
                <a:latin typeface="Consolas"/>
              </a:rPr>
              <a:t>endl;</a:t>
            </a:r>
            <a:r>
              <a:rPr lang="en-US" dirty="0">
                <a:latin typeface="Consolas"/>
              </a:rPr>
              <a:t>
   </a:t>
            </a:r>
            <a:r>
              <a:rPr lang="en-US" err="1">
                <a:latin typeface="Consolas"/>
              </a:rPr>
              <a:t>cout</a:t>
            </a:r>
            <a:r>
              <a:rPr lang="en-US">
                <a:latin typeface="Consolas"/>
              </a:rPr>
              <a:t> &lt;&lt; "Size of double : " &lt;&lt; </a:t>
            </a:r>
            <a:r>
              <a:rPr lang="en-US" err="1">
                <a:latin typeface="Consolas"/>
              </a:rPr>
              <a:t>sizeof</a:t>
            </a:r>
            <a:r>
              <a:rPr lang="en-US">
                <a:latin typeface="Consolas"/>
              </a:rPr>
              <a:t>(double) &lt;&lt; </a:t>
            </a:r>
            <a:r>
              <a:rPr lang="en-US" err="1">
                <a:latin typeface="Consolas"/>
              </a:rPr>
              <a:t>endl;</a:t>
            </a:r>
            <a:r>
              <a:rPr lang="en-US" dirty="0">
                <a:latin typeface="Consolas"/>
              </a:rPr>
              <a:t>
   </a:t>
            </a:r>
            <a:r>
              <a:rPr lang="en-US" err="1">
                <a:latin typeface="Consolas"/>
              </a:rPr>
              <a:t>cout</a:t>
            </a:r>
            <a:r>
              <a:rPr lang="en-US">
                <a:latin typeface="Consolas"/>
              </a:rPr>
              <a:t> &lt;&lt; "Size of </a:t>
            </a:r>
            <a:r>
              <a:rPr lang="en-US" err="1">
                <a:latin typeface="Consolas"/>
              </a:rPr>
              <a:t>wchar_t</a:t>
            </a:r>
            <a:r>
              <a:rPr lang="en-US">
                <a:latin typeface="Consolas"/>
              </a:rPr>
              <a:t> : " &lt;&lt; </a:t>
            </a:r>
            <a:r>
              <a:rPr lang="en-US" err="1">
                <a:latin typeface="Consolas"/>
              </a:rPr>
              <a:t>sizeof</a:t>
            </a:r>
            <a:r>
              <a:rPr lang="en-US">
                <a:latin typeface="Consolas"/>
              </a:rPr>
              <a:t>(</a:t>
            </a:r>
            <a:r>
              <a:rPr lang="en-US" err="1">
                <a:latin typeface="Consolas"/>
              </a:rPr>
              <a:t>wchar_t</a:t>
            </a:r>
            <a:r>
              <a:rPr lang="en-US">
                <a:latin typeface="Consolas"/>
              </a:rPr>
              <a:t>) &lt;&lt; </a:t>
            </a:r>
            <a:r>
              <a:rPr lang="en-US" err="1">
                <a:latin typeface="Consolas"/>
              </a:rPr>
              <a:t>endl;</a:t>
            </a:r>
            <a:r>
              <a:rPr lang="en-US" dirty="0">
                <a:latin typeface="Consolas"/>
              </a:rPr>
              <a:t>
   return 0;
}</a:t>
            </a:r>
            <a:endParaRPr lang="en-US" sz="24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086477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F8A2A-94A6-4E9E-A63E-2388A1E7F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Scopul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variabilelor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E3DDA-BD0A-4D33-8C77-9E45247EE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15117"/>
          </a:xfrm>
        </p:spPr>
        <p:txBody>
          <a:bodyPr vert="horz" lIns="0" tIns="45720" rIns="0" bIns="45720" rtlCol="0" anchor="t">
            <a:normAutofit fontScale="70000" lnSpcReduction="20000"/>
          </a:bodyPr>
          <a:lstStyle/>
          <a:p>
            <a:pPr>
              <a:buFont typeface="Courier New" panose="020F0502020204030204" pitchFamily="34" charset="0"/>
              <a:buChar char="o"/>
            </a:pPr>
            <a:r>
              <a:rPr lang="en-US" dirty="0">
                <a:cs typeface="Calibri"/>
              </a:rPr>
              <a:t> Global</a:t>
            </a:r>
            <a:endParaRPr lang="en-US" dirty="0"/>
          </a:p>
          <a:p>
            <a:pPr>
              <a:buFont typeface="Courier New" panose="020F0502020204030204" pitchFamily="34" charset="0"/>
              <a:buChar char="o"/>
            </a:pPr>
            <a:r>
              <a:rPr lang="en-US" dirty="0">
                <a:cs typeface="Calibri"/>
              </a:rPr>
              <a:t> Local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 dirty="0">
                <a:cs typeface="Calibri"/>
              </a:rPr>
              <a:t>Local </a:t>
            </a:r>
            <a:r>
              <a:rPr lang="en-US" dirty="0" err="1">
                <a:cs typeface="Calibri"/>
              </a:rPr>
              <a:t>funcției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 dirty="0">
                <a:cs typeface="Calibri"/>
              </a:rPr>
              <a:t>Local </a:t>
            </a:r>
            <a:r>
              <a:rPr lang="en-US" dirty="0" err="1">
                <a:cs typeface="Calibri"/>
              </a:rPr>
              <a:t>blocului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generează</a:t>
            </a:r>
            <a:r>
              <a:rPr lang="en-US" dirty="0">
                <a:cs typeface="Calibri"/>
              </a:rPr>
              <a:t> scop (e.g. </a:t>
            </a:r>
            <a:r>
              <a:rPr lang="en-US" dirty="0" err="1">
                <a:cs typeface="Calibri"/>
              </a:rPr>
              <a:t>instrucțiunea</a:t>
            </a:r>
            <a:r>
              <a:rPr lang="en-US" dirty="0">
                <a:cs typeface="Calibri"/>
              </a:rPr>
              <a:t> for)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E38A95D-8A06-4EC8-955D-650B832F16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261558"/>
              </p:ext>
            </p:extLst>
          </p:nvPr>
        </p:nvGraphicFramePr>
        <p:xfrm>
          <a:off x="1773142" y="2915611"/>
          <a:ext cx="9083632" cy="36474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41816">
                  <a:extLst>
                    <a:ext uri="{9D8B030D-6E8A-4147-A177-3AD203B41FA5}">
                      <a16:colId xmlns:a16="http://schemas.microsoft.com/office/drawing/2014/main" val="1478444416"/>
                    </a:ext>
                  </a:extLst>
                </a:gridCol>
                <a:gridCol w="4541816">
                  <a:extLst>
                    <a:ext uri="{9D8B030D-6E8A-4147-A177-3AD203B41FA5}">
                      <a16:colId xmlns:a16="http://schemas.microsoft.com/office/drawing/2014/main" val="2202224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 dirty="0">
                          <a:latin typeface="Consolas"/>
                        </a:rPr>
                        <a:t>#include &lt;iostream&gt;
using namespace std;
// </a:t>
                      </a:r>
                      <a:r>
                        <a:rPr lang="en-US" sz="1100" b="0" i="0" u="none" strike="noStrike" noProof="0" err="1">
                          <a:latin typeface="Consolas"/>
                        </a:rPr>
                        <a:t>Declararea</a:t>
                      </a:r>
                      <a:r>
                        <a:rPr lang="en-US" sz="1100" b="0" i="0" u="none" strike="noStrike" noProof="0" dirty="0">
                          <a:latin typeface="Consolas"/>
                        </a:rPr>
                        <a:t> </a:t>
                      </a:r>
                      <a:r>
                        <a:rPr lang="en-US" sz="1100" b="0" i="0" u="none" strike="noStrike" noProof="0" err="1">
                          <a:latin typeface="Consolas"/>
                        </a:rPr>
                        <a:t>unei</a:t>
                      </a:r>
                      <a:r>
                        <a:rPr lang="en-US" sz="1100" b="0" i="0" u="none" strike="noStrike" noProof="0" dirty="0">
                          <a:latin typeface="Consolas"/>
                        </a:rPr>
                        <a:t> </a:t>
                      </a:r>
                      <a:r>
                        <a:rPr lang="en-US" sz="1100" b="0" i="0" u="none" strike="noStrike" noProof="0" err="1">
                          <a:latin typeface="Consolas"/>
                        </a:rPr>
                        <a:t>variabile</a:t>
                      </a:r>
                      <a:r>
                        <a:rPr lang="en-US" sz="1100" b="0" i="0" u="none" strike="noStrike" noProof="0" dirty="0">
                          <a:latin typeface="Consolas"/>
                        </a:rPr>
                        <a:t> </a:t>
                      </a:r>
                      <a:r>
                        <a:rPr lang="en-US" sz="1100" b="0" i="0" u="none" strike="noStrike" noProof="0" err="1">
                          <a:latin typeface="Consolas"/>
                        </a:rPr>
                        <a:t>globale:</a:t>
                      </a:r>
                      <a:r>
                        <a:rPr lang="en-US" sz="1100" b="0" i="0" u="none" strike="noStrike" noProof="0" dirty="0">
                          <a:latin typeface="Consolas"/>
                        </a:rPr>
                        <a:t>
int g;
int main () {
   // </a:t>
                      </a:r>
                      <a:r>
                        <a:rPr lang="en-US" sz="1100" b="0" i="0" u="none" strike="noStrike" noProof="0" err="1">
                          <a:latin typeface="Consolas"/>
                        </a:rPr>
                        <a:t>Declararea</a:t>
                      </a:r>
                      <a:r>
                        <a:rPr lang="en-US" sz="1100" b="0" i="0" u="none" strike="noStrike" noProof="0" dirty="0">
                          <a:latin typeface="Consolas"/>
                        </a:rPr>
                        <a:t> </a:t>
                      </a:r>
                      <a:r>
                        <a:rPr lang="en-US" sz="1100" b="0" i="0" u="none" strike="noStrike" noProof="0" err="1">
                          <a:latin typeface="Consolas"/>
                        </a:rPr>
                        <a:t>unei</a:t>
                      </a:r>
                      <a:r>
                        <a:rPr lang="en-US" sz="1100" b="0" i="0" u="none" strike="noStrike" noProof="0" dirty="0">
                          <a:latin typeface="Consolas"/>
                        </a:rPr>
                        <a:t> </a:t>
                      </a:r>
                      <a:r>
                        <a:rPr lang="en-US" sz="1100" b="0" i="0" u="none" strike="noStrike" noProof="0" err="1">
                          <a:latin typeface="Consolas"/>
                        </a:rPr>
                        <a:t>variabile locale:</a:t>
                      </a:r>
                      <a:r>
                        <a:rPr lang="en-US" sz="1100" b="0" i="0" u="none" strike="noStrike" noProof="0" dirty="0">
                          <a:latin typeface="Consolas"/>
                        </a:rPr>
                        <a:t>
   int a, b;
   // </a:t>
                      </a:r>
                      <a:r>
                        <a:rPr lang="en-US" sz="1100" b="0" i="0" u="none" strike="noStrike" noProof="0" err="1">
                          <a:latin typeface="Consolas"/>
                        </a:rPr>
                        <a:t>Inițializarea</a:t>
                      </a:r>
                      <a:r>
                        <a:rPr lang="en-US" sz="1100" b="0" i="0" u="none" strike="noStrike" noProof="0" dirty="0">
                          <a:latin typeface="Consolas"/>
                        </a:rPr>
                        <a:t> </a:t>
                      </a:r>
                      <a:r>
                        <a:rPr lang="en-US" sz="1100" b="0" i="0" u="none" strike="noStrike" noProof="0" err="1">
                          <a:latin typeface="Consolas"/>
                        </a:rPr>
                        <a:t>variabilelor (!!!)</a:t>
                      </a:r>
                      <a:r>
                        <a:rPr lang="en-US" sz="1100" b="0" i="0" u="none" strike="noStrike" noProof="0" dirty="0">
                          <a:latin typeface="Consolas"/>
                        </a:rPr>
                        <a:t>
   a = 10;
   b = 20;
   g = a + b;
   </a:t>
                      </a:r>
                      <a:r>
                        <a:rPr lang="en-US" sz="1100" b="0" i="0" u="none" strike="noStrike" noProof="0" err="1">
                          <a:latin typeface="Consolas"/>
                        </a:rPr>
                        <a:t>cout &lt;&lt; g;</a:t>
                      </a:r>
                      <a:r>
                        <a:rPr lang="en-US" sz="1100" b="0" i="0" u="none" strike="noStrike" noProof="0" dirty="0">
                          <a:latin typeface="Consolas"/>
                        </a:rPr>
                        <a:t>
   return 0;
}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 dirty="0">
                          <a:latin typeface="Consolas"/>
                        </a:rPr>
                        <a:t>#include &lt;iostream&gt;
using namespace std;
// </a:t>
                      </a:r>
                      <a:r>
                        <a:rPr lang="en-US" sz="1100" b="0" i="0" u="none" strike="noStrike" noProof="0" err="1">
                          <a:latin typeface="Consolas"/>
                        </a:rPr>
                        <a:t>Declararea</a:t>
                      </a:r>
                      <a:r>
                        <a:rPr lang="en-US" sz="1100" b="0" i="0" u="none" strike="noStrike" noProof="0" dirty="0">
                          <a:latin typeface="Consolas"/>
                        </a:rPr>
                        <a:t> </a:t>
                      </a:r>
                      <a:r>
                        <a:rPr lang="en-US" sz="1100" b="0" i="0" u="none" strike="noStrike" noProof="0" err="1">
                          <a:latin typeface="Consolas"/>
                        </a:rPr>
                        <a:t>unei</a:t>
                      </a:r>
                      <a:r>
                        <a:rPr lang="en-US" sz="1100" b="0" i="0" u="none" strike="noStrike" noProof="0" dirty="0">
                          <a:latin typeface="Consolas"/>
                        </a:rPr>
                        <a:t> </a:t>
                      </a:r>
                      <a:r>
                        <a:rPr lang="en-US" sz="1100" b="0" i="0" u="none" strike="noStrike" noProof="0" err="1">
                          <a:latin typeface="Consolas"/>
                        </a:rPr>
                        <a:t>variabile</a:t>
                      </a:r>
                      <a:r>
                        <a:rPr lang="en-US" sz="1100" b="0" i="0" u="none" strike="noStrike" noProof="0" dirty="0">
                          <a:latin typeface="Consolas"/>
                        </a:rPr>
                        <a:t> </a:t>
                      </a:r>
                      <a:r>
                        <a:rPr lang="en-US" sz="1100" b="0" i="0" u="none" strike="noStrike" noProof="0" err="1">
                          <a:latin typeface="Consolas"/>
                        </a:rPr>
                        <a:t>globale:</a:t>
                      </a:r>
                      <a:r>
                        <a:rPr lang="en-US" sz="1100" b="0" i="0" u="none" strike="noStrike" noProof="0" dirty="0">
                          <a:latin typeface="Consolas"/>
                        </a:rPr>
                        <a:t>
int g = 20;
int main () {
   // </a:t>
                      </a:r>
                      <a:r>
                        <a:rPr lang="en-US" sz="1100" b="0" i="0" u="none" strike="noStrike" noProof="0" err="1">
                          <a:latin typeface="Consolas"/>
                        </a:rPr>
                        <a:t>Declararea</a:t>
                      </a:r>
                      <a:r>
                        <a:rPr lang="en-US" sz="1100" b="0" i="0" u="none" strike="noStrike" noProof="0" dirty="0">
                          <a:latin typeface="Consolas"/>
                        </a:rPr>
                        <a:t> </a:t>
                      </a:r>
                      <a:r>
                        <a:rPr lang="en-US" sz="1100" b="0" i="0" u="none" strike="noStrike" noProof="0" err="1">
                          <a:latin typeface="Consolas"/>
                        </a:rPr>
                        <a:t>unei</a:t>
                      </a:r>
                      <a:r>
                        <a:rPr lang="en-US" sz="1100" b="0" i="0" u="none" strike="noStrike" noProof="0" dirty="0">
                          <a:latin typeface="Consolas"/>
                        </a:rPr>
                        <a:t> </a:t>
                      </a:r>
                      <a:r>
                        <a:rPr lang="en-US" sz="1100" b="0" i="0" u="none" strike="noStrike" noProof="0" err="1">
                          <a:latin typeface="Consolas"/>
                        </a:rPr>
                        <a:t>variabile</a:t>
                      </a:r>
                      <a:r>
                        <a:rPr lang="en-US" sz="1100" b="0" i="0" u="none" strike="noStrike" noProof="0" dirty="0">
                          <a:latin typeface="Consolas"/>
                        </a:rPr>
                        <a:t> locale cu </a:t>
                      </a:r>
                      <a:r>
                        <a:rPr lang="en-US" sz="1100" b="0" i="0" u="none" strike="noStrike" noProof="0" err="1">
                          <a:latin typeface="Consolas"/>
                        </a:rPr>
                        <a:t>același</a:t>
                      </a:r>
                      <a:r>
                        <a:rPr lang="en-US" sz="1100" b="0" i="0" u="none" strike="noStrike" noProof="0" dirty="0">
                          <a:latin typeface="Consolas"/>
                        </a:rPr>
                        <a:t> </a:t>
                      </a:r>
                      <a:r>
                        <a:rPr lang="en-US" sz="1100" b="0" i="0" u="none" strike="noStrike" noProof="0" err="1">
                          <a:latin typeface="Consolas"/>
                        </a:rPr>
                        <a:t>nume:</a:t>
                      </a:r>
                      <a:r>
                        <a:rPr lang="en-US" sz="1100" b="0" i="0" u="none" strike="noStrike" noProof="0" dirty="0">
                          <a:latin typeface="Consolas"/>
                        </a:rPr>
                        <a:t>
   int g = 10;
   </a:t>
                      </a:r>
                      <a:r>
                        <a:rPr lang="en-US" sz="1100" b="0" i="0" u="none" strike="noStrike" noProof="0">
                          <a:latin typeface="Consolas"/>
                        </a:rPr>
                        <a:t>cout &lt;&lt; g;</a:t>
                      </a:r>
                      <a:r>
                        <a:rPr lang="en-US" sz="1100" b="0" i="0" u="none" strike="noStrike" noProof="0" dirty="0">
                          <a:latin typeface="Consolas"/>
                        </a:rPr>
                        <a:t>
</a:t>
                      </a:r>
                      <a:r>
                        <a:rPr lang="en-US" sz="1100" b="0" i="0" u="none" strike="noStrike" noProof="0">
                          <a:latin typeface="Consolas"/>
                        </a:rPr>
                        <a:t>   return 0;</a:t>
                      </a:r>
                      <a:r>
                        <a:rPr lang="en-US" sz="1100" b="0" i="0" u="none" strike="noStrike" noProof="0" dirty="0">
                          <a:latin typeface="Consolas"/>
                        </a:rPr>
                        <a:t>
}</a:t>
                      </a:r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489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 b="0" i="0" u="none" strike="noStrike" noProof="0" dirty="0">
                        <a:latin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 b="0" i="0" u="none" strike="noStrike" noProof="0" dirty="0">
                        <a:latin typeface="Consola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463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2172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EB5AF-4E35-449C-AD4C-13962F719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Constante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48989-ADA9-4CCC-8235-6963BE2EB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Courier New" panose="020F0502020204030204" pitchFamily="34" charset="0"/>
              <a:buChar char="o"/>
            </a:pPr>
            <a:r>
              <a:rPr lang="en-US" dirty="0">
                <a:cs typeface="Calibri"/>
              </a:rPr>
              <a:t> Sunt </a:t>
            </a:r>
            <a:r>
              <a:rPr lang="en-US" dirty="0" err="1">
                <a:cs typeface="Calibri"/>
              </a:rPr>
              <a:t>variabile</a:t>
            </a:r>
            <a:r>
              <a:rPr lang="en-US" dirty="0">
                <a:cs typeface="Calibri"/>
              </a:rPr>
              <a:t> (      ) </a:t>
            </a:r>
            <a:r>
              <a:rPr lang="en-US" dirty="0" err="1">
                <a:cs typeface="Calibri"/>
              </a:rPr>
              <a:t>ce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rețin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aceeași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valoare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fără</a:t>
            </a:r>
            <a:r>
              <a:rPr lang="en-US" dirty="0">
                <a:cs typeface="Calibri"/>
              </a:rPr>
              <a:t> a da </a:t>
            </a:r>
            <a:r>
              <a:rPr lang="en-US" dirty="0" err="1">
                <a:cs typeface="Calibri"/>
              </a:rPr>
              <a:t>posibilitatea</a:t>
            </a:r>
            <a:r>
              <a:rPr lang="en-US" dirty="0">
                <a:cs typeface="Calibri"/>
              </a:rPr>
              <a:t> de a fi </a:t>
            </a:r>
            <a:r>
              <a:rPr lang="en-US" dirty="0" err="1">
                <a:cs typeface="Calibri"/>
              </a:rPr>
              <a:t>modificată</a:t>
            </a:r>
            <a:r>
              <a:rPr lang="en-US" dirty="0">
                <a:cs typeface="Calibri"/>
              </a:rPr>
              <a:t> de-a </a:t>
            </a:r>
            <a:r>
              <a:rPr lang="en-US" dirty="0" err="1">
                <a:cs typeface="Calibri"/>
              </a:rPr>
              <a:t>lungul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execuției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programului</a:t>
            </a:r>
            <a:endParaRPr lang="en-US" dirty="0">
              <a:cs typeface="Calibri"/>
            </a:endParaRPr>
          </a:p>
        </p:txBody>
      </p:sp>
      <p:pic>
        <p:nvPicPr>
          <p:cNvPr id="4" name="Graphic 4" descr="Angel face outline">
            <a:extLst>
              <a:ext uri="{FF2B5EF4-FFF2-40B4-BE49-F238E27FC236}">
                <a16:creationId xmlns:a16="http://schemas.microsoft.com/office/drawing/2014/main" id="{4DECEC1B-F071-48A1-BECD-1EDB726DBB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55844" y="1865244"/>
            <a:ext cx="324679" cy="324679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153A8B4-346D-41A2-B2A8-115424860E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135671"/>
              </p:ext>
            </p:extLst>
          </p:nvPr>
        </p:nvGraphicFramePr>
        <p:xfrm>
          <a:off x="2058062" y="2703576"/>
          <a:ext cx="8168640" cy="3291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320">
                  <a:extLst>
                    <a:ext uri="{9D8B030D-6E8A-4147-A177-3AD203B41FA5}">
                      <a16:colId xmlns:a16="http://schemas.microsoft.com/office/drawing/2014/main" val="2287238323"/>
                    </a:ext>
                  </a:extLst>
                </a:gridCol>
                <a:gridCol w="4084320">
                  <a:extLst>
                    <a:ext uri="{9D8B030D-6E8A-4147-A177-3AD203B41FA5}">
                      <a16:colId xmlns:a16="http://schemas.microsoft.com/office/drawing/2014/main" val="251671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onsolas"/>
                        </a:rPr>
                        <a:t>#include &lt;iostream&gt;
using namespace std;
#define LENGTH 10   
#define WIDTH  5
#define NEWLINE '\n'
int main() {
   int area;  
   area = LENGTH * WIDTH;
   </a:t>
                      </a:r>
                      <a:r>
                        <a:rPr lang="en-US" sz="1400" b="0" i="0" u="none" strike="noStrike" noProof="0" dirty="0" err="1">
                          <a:latin typeface="Consolas"/>
                        </a:rPr>
                        <a:t>cout</a:t>
                      </a:r>
                      <a:r>
                        <a:rPr lang="en-US" sz="1400" b="0" i="0" u="none" strike="noStrike" noProof="0" dirty="0">
                          <a:latin typeface="Consolas"/>
                        </a:rPr>
                        <a:t> &lt;&lt; area;
   </a:t>
                      </a:r>
                      <a:r>
                        <a:rPr lang="en-US" sz="1400" b="0" i="0" u="none" strike="noStrike" noProof="0" dirty="0" err="1">
                          <a:latin typeface="Consolas"/>
                        </a:rPr>
                        <a:t>cout</a:t>
                      </a:r>
                      <a:r>
                        <a:rPr lang="en-US" sz="1400" b="0" i="0" u="none" strike="noStrike" noProof="0" dirty="0">
                          <a:latin typeface="Consolas"/>
                        </a:rPr>
                        <a:t> &lt;&lt; NEWLINE;
   return 0;
}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onsolas"/>
                        </a:rPr>
                        <a:t>#include &lt;iostream&gt;
using namespace std;
int main() {
   const int  LENGTH = 10;
   const int  WIDTH  = 5;
   const char NEWLINE = '\n';
   int area;  
   area = LENGTH * WIDTH;
   </a:t>
                      </a:r>
                      <a:r>
                        <a:rPr lang="en-US" sz="1400" b="0" i="0" u="none" strike="noStrike" noProof="0" dirty="0" err="1">
                          <a:latin typeface="Consolas"/>
                        </a:rPr>
                        <a:t>cout</a:t>
                      </a:r>
                      <a:r>
                        <a:rPr lang="en-US" sz="1400" b="0" i="0" u="none" strike="noStrike" noProof="0" dirty="0">
                          <a:latin typeface="Consolas"/>
                        </a:rPr>
                        <a:t> &lt;&lt; area;
   </a:t>
                      </a:r>
                      <a:r>
                        <a:rPr lang="en-US" sz="1400" b="0" i="0" u="none" strike="noStrike" noProof="0" dirty="0" err="1">
                          <a:latin typeface="Consolas"/>
                        </a:rPr>
                        <a:t>cout</a:t>
                      </a:r>
                      <a:r>
                        <a:rPr lang="en-US" sz="1400" b="0" i="0" u="none" strike="noStrike" noProof="0" dirty="0">
                          <a:latin typeface="Consolas"/>
                        </a:rPr>
                        <a:t> &lt;&lt; NEWLINE;
   return 0;
}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454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9717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42086-CEDB-4FDA-ADA8-2C24FD4CB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Operatori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115AB-8381-4C27-9949-3CF0BFC0E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Courier New" panose="020F0502020204030204" pitchFamily="34" charset="0"/>
              <a:buChar char="o"/>
            </a:pPr>
            <a:r>
              <a:rPr lang="en-US" dirty="0">
                <a:cs typeface="Calibri"/>
              </a:rPr>
              <a:t> De </a:t>
            </a:r>
            <a:r>
              <a:rPr lang="en-US" dirty="0" err="1">
                <a:cs typeface="Calibri"/>
              </a:rPr>
              <a:t>mai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multe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tipuri</a:t>
            </a:r>
            <a:r>
              <a:rPr lang="en-US" dirty="0">
                <a:cs typeface="Calibri"/>
              </a:rPr>
              <a:t>:</a:t>
            </a:r>
            <a:endParaRPr lang="en-US" dirty="0"/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 dirty="0" err="1">
                <a:cs typeface="Calibri"/>
              </a:rPr>
              <a:t>Aritmetici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 dirty="0" err="1">
                <a:cs typeface="Calibri"/>
              </a:rPr>
              <a:t>Relaționali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 dirty="0" err="1">
                <a:cs typeface="Calibri"/>
              </a:rPr>
              <a:t>Logici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 dirty="0">
                <a:cs typeface="Calibri"/>
              </a:rPr>
              <a:t>Pe </a:t>
            </a:r>
            <a:r>
              <a:rPr lang="en-US" dirty="0" err="1">
                <a:cs typeface="Calibri"/>
              </a:rPr>
              <a:t>biți</a:t>
            </a:r>
            <a:r>
              <a:rPr lang="en-US" dirty="0">
                <a:cs typeface="Calibri"/>
              </a:rPr>
              <a:t> (bitwise)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 dirty="0">
                <a:cs typeface="Calibri"/>
              </a:rPr>
              <a:t>De </a:t>
            </a:r>
            <a:r>
              <a:rPr lang="en-US" dirty="0" err="1">
                <a:cs typeface="Calibri"/>
              </a:rPr>
              <a:t>atriburire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 dirty="0" err="1">
                <a:cs typeface="Calibri"/>
              </a:rPr>
              <a:t>Alții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6671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AB67-24F3-45C2-907A-E76899A3F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Operatorii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aritmetici</a:t>
            </a:r>
            <a:endParaRPr lang="en-US" dirty="0" err="1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50FF967-0B7A-4338-85B1-7C51A4694B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2687316"/>
              </p:ext>
            </p:extLst>
          </p:nvPr>
        </p:nvGraphicFramePr>
        <p:xfrm>
          <a:off x="1110215" y="2237202"/>
          <a:ext cx="10058398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4730">
                  <a:extLst>
                    <a:ext uri="{9D8B030D-6E8A-4147-A177-3AD203B41FA5}">
                      <a16:colId xmlns:a16="http://schemas.microsoft.com/office/drawing/2014/main" val="514602434"/>
                    </a:ext>
                  </a:extLst>
                </a:gridCol>
                <a:gridCol w="4127389">
                  <a:extLst>
                    <a:ext uri="{9D8B030D-6E8A-4147-A177-3AD203B41FA5}">
                      <a16:colId xmlns:a16="http://schemas.microsoft.com/office/drawing/2014/main" val="1760253700"/>
                    </a:ext>
                  </a:extLst>
                </a:gridCol>
                <a:gridCol w="4526279">
                  <a:extLst>
                    <a:ext uri="{9D8B030D-6E8A-4147-A177-3AD203B41FA5}">
                      <a16:colId xmlns:a16="http://schemas.microsoft.com/office/drawing/2014/main" val="19589462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Operator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err="1">
                          <a:effectLst/>
                        </a:rPr>
                        <a:t>Descriere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err="1">
                          <a:effectLst/>
                        </a:rPr>
                        <a:t>Exemplu</a:t>
                      </a:r>
                      <a:r>
                        <a:rPr lang="en-US" sz="1400" dirty="0">
                          <a:effectLst/>
                        </a:rPr>
                        <a:t> de </a:t>
                      </a:r>
                      <a:r>
                        <a:rPr lang="en-US" sz="1400" dirty="0" err="1">
                          <a:effectLst/>
                        </a:rPr>
                        <a:t>utilizare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1481705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+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effectLst/>
                        </a:rPr>
                        <a:t>Adunare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 + B 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284515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-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effectLst/>
                        </a:rPr>
                        <a:t>Scădere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 - B 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1632689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*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dirty="0" err="1">
                          <a:effectLst/>
                        </a:rPr>
                        <a:t>Înmulțire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 * B 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4285388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/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effectLst/>
                        </a:rPr>
                        <a:t>Împărțire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 / A 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969891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%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Modulo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 % A 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1043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++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u="none" strike="noStrike" dirty="0" err="1">
                          <a:effectLst/>
                        </a:rPr>
                        <a:t>Incrementare</a:t>
                      </a:r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A++ </a:t>
                      </a:r>
                      <a:r>
                        <a:rPr lang="en-US" sz="1400" dirty="0" err="1">
                          <a:effectLst/>
                        </a:rPr>
                        <a:t>sau</a:t>
                      </a:r>
                      <a:r>
                        <a:rPr lang="en-US" sz="1400" dirty="0">
                          <a:effectLst/>
                        </a:rPr>
                        <a:t> ++A 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9978625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--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u="none" strike="noStrike" dirty="0" err="1">
                          <a:effectLst/>
                        </a:rPr>
                        <a:t>Decrementare</a:t>
                      </a:r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u="none" strike="noStrike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A-- </a:t>
                      </a:r>
                      <a:r>
                        <a:rPr lang="en-US" sz="1400" dirty="0" err="1">
                          <a:effectLst/>
                        </a:rPr>
                        <a:t>sau</a:t>
                      </a:r>
                      <a:r>
                        <a:rPr lang="en-US" sz="1400" dirty="0">
                          <a:effectLst/>
                        </a:rPr>
                        <a:t> --B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590975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0405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2494-6828-403A-BA57-7BFE66E95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Operatori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relaționali</a:t>
            </a:r>
            <a:endParaRPr lang="en-US" dirty="0" err="1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5C49F96-30B2-46E7-80A6-A6454751C9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5463107"/>
              </p:ext>
            </p:extLst>
          </p:nvPr>
        </p:nvGraphicFramePr>
        <p:xfrm>
          <a:off x="1103589" y="2243828"/>
          <a:ext cx="10058400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504168089"/>
                    </a:ext>
                  </a:extLst>
                </a:gridCol>
                <a:gridCol w="4526280">
                  <a:extLst>
                    <a:ext uri="{9D8B030D-6E8A-4147-A177-3AD203B41FA5}">
                      <a16:colId xmlns:a16="http://schemas.microsoft.com/office/drawing/2014/main" val="47791668"/>
                    </a:ext>
                  </a:extLst>
                </a:gridCol>
                <a:gridCol w="4526280">
                  <a:extLst>
                    <a:ext uri="{9D8B030D-6E8A-4147-A177-3AD203B41FA5}">
                      <a16:colId xmlns:a16="http://schemas.microsoft.com/office/drawing/2014/main" val="42021109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Operator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err="1">
                          <a:effectLst/>
                        </a:rPr>
                        <a:t>Descriere</a:t>
                      </a:r>
                      <a:endParaRPr lang="en-US" sz="1400" dirty="0" err="1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err="1">
                          <a:effectLst/>
                        </a:rPr>
                        <a:t>Exemplu</a:t>
                      </a:r>
                      <a:endParaRPr lang="en-US" sz="1400" dirty="0" err="1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7384594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==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err="1">
                          <a:effectLst/>
                        </a:rPr>
                        <a:t>Verifică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err="1">
                          <a:effectLst/>
                        </a:rPr>
                        <a:t>dacă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err="1">
                          <a:effectLst/>
                        </a:rPr>
                        <a:t>ambii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err="1">
                          <a:effectLst/>
                        </a:rPr>
                        <a:t>operanzi</a:t>
                      </a:r>
                      <a:r>
                        <a:rPr lang="en-US" sz="1400" dirty="0">
                          <a:effectLst/>
                        </a:rPr>
                        <a:t> sunt </a:t>
                      </a:r>
                      <a:r>
                        <a:rPr lang="en-US" sz="1400" err="1">
                          <a:effectLst/>
                        </a:rPr>
                        <a:t>egali</a:t>
                      </a:r>
                      <a:endParaRPr lang="en-US" sz="1400" dirty="0" err="1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A == B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9052769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!=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err="1">
                          <a:effectLst/>
                        </a:rPr>
                        <a:t>Verifică</a:t>
                      </a:r>
                      <a:r>
                        <a:rPr lang="en-US" sz="1400" b="0" i="0" u="none" strike="noStrike" noProof="0" dirty="0">
                          <a:effectLst/>
                        </a:rPr>
                        <a:t> </a:t>
                      </a:r>
                      <a:r>
                        <a:rPr lang="en-US" sz="1400" b="0" i="0" u="none" strike="noStrike" noProof="0" err="1">
                          <a:effectLst/>
                        </a:rPr>
                        <a:t>dacă</a:t>
                      </a:r>
                      <a:r>
                        <a:rPr lang="en-US" sz="1400" b="0" i="0" u="none" strike="noStrike" noProof="0" dirty="0">
                          <a:effectLst/>
                        </a:rPr>
                        <a:t> </a:t>
                      </a:r>
                      <a:r>
                        <a:rPr lang="en-US" sz="1400" b="0" i="0" u="none" strike="noStrike" noProof="0" err="1">
                          <a:effectLst/>
                        </a:rPr>
                        <a:t>operanzii</a:t>
                      </a:r>
                      <a:r>
                        <a:rPr lang="en-US" sz="1400" b="0" i="0" u="none" strike="noStrike" noProof="0" dirty="0">
                          <a:effectLst/>
                        </a:rPr>
                        <a:t> sunt </a:t>
                      </a:r>
                      <a:r>
                        <a:rPr lang="en-US" sz="1400" b="0" i="0" u="none" strike="noStrike" noProof="0" err="1">
                          <a:effectLst/>
                        </a:rPr>
                        <a:t>diferiți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A != B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970019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&gt;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err="1">
                          <a:effectLst/>
                        </a:rPr>
                        <a:t>Verifică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err="1">
                          <a:effectLst/>
                        </a:rPr>
                        <a:t>dacă</a:t>
                      </a:r>
                      <a:r>
                        <a:rPr lang="en-US" sz="1400" dirty="0">
                          <a:effectLst/>
                        </a:rPr>
                        <a:t> </a:t>
                      </a:r>
                      <a:r>
                        <a:rPr lang="en-US" sz="1400" err="1">
                          <a:effectLst/>
                        </a:rPr>
                        <a:t>primul</a:t>
                      </a:r>
                      <a:r>
                        <a:rPr lang="en-US" sz="1400" dirty="0">
                          <a:effectLst/>
                        </a:rPr>
                        <a:t> operand </a:t>
                      </a:r>
                      <a:r>
                        <a:rPr lang="en-US" sz="1400" err="1">
                          <a:effectLst/>
                        </a:rPr>
                        <a:t>este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err="1">
                          <a:effectLst/>
                        </a:rPr>
                        <a:t>mai</a:t>
                      </a:r>
                      <a:r>
                        <a:rPr lang="en-US" sz="1400" dirty="0">
                          <a:effectLst/>
                        </a:rPr>
                        <a:t> mare </a:t>
                      </a:r>
                      <a:r>
                        <a:rPr lang="en-US" sz="1400" err="1">
                          <a:effectLst/>
                        </a:rPr>
                        <a:t>decât</a:t>
                      </a:r>
                      <a:r>
                        <a:rPr lang="en-US" sz="1400" dirty="0">
                          <a:effectLst/>
                        </a:rPr>
                        <a:t> al </a:t>
                      </a:r>
                      <a:r>
                        <a:rPr lang="en-US" sz="1400" err="1">
                          <a:effectLst/>
                        </a:rPr>
                        <a:t>doilea</a:t>
                      </a:r>
                      <a:endParaRPr lang="en-US" sz="1400" dirty="0" err="1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A &gt; B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944218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&lt;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err="1">
                          <a:effectLst/>
                        </a:rPr>
                        <a:t>Verifică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err="1">
                          <a:effectLst/>
                        </a:rPr>
                        <a:t>dacă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err="1">
                          <a:effectLst/>
                        </a:rPr>
                        <a:t>primul</a:t>
                      </a:r>
                      <a:r>
                        <a:rPr lang="en-US" sz="1400" dirty="0">
                          <a:effectLst/>
                        </a:rPr>
                        <a:t> operand </a:t>
                      </a:r>
                      <a:r>
                        <a:rPr lang="en-US" sz="1400" err="1">
                          <a:effectLst/>
                        </a:rPr>
                        <a:t>este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err="1">
                          <a:effectLst/>
                        </a:rPr>
                        <a:t>mai</a:t>
                      </a:r>
                      <a:r>
                        <a:rPr lang="en-US" sz="1400" dirty="0">
                          <a:effectLst/>
                        </a:rPr>
                        <a:t> mic </a:t>
                      </a:r>
                      <a:r>
                        <a:rPr lang="en-US" sz="1400" err="1">
                          <a:effectLst/>
                        </a:rPr>
                        <a:t>decât</a:t>
                      </a:r>
                      <a:r>
                        <a:rPr lang="en-US" sz="1400" dirty="0">
                          <a:effectLst/>
                        </a:rPr>
                        <a:t> al </a:t>
                      </a:r>
                      <a:r>
                        <a:rPr lang="en-US" sz="1400" err="1">
                          <a:effectLst/>
                        </a:rPr>
                        <a:t>doilea</a:t>
                      </a:r>
                      <a:endParaRPr lang="en-US" sz="1400" dirty="0" err="1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>
                          <a:effectLst/>
                        </a:rPr>
                        <a:t>A &lt; B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3944295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&gt;=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err="1">
                          <a:effectLst/>
                        </a:rPr>
                        <a:t>Verifică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err="1">
                          <a:effectLst/>
                        </a:rPr>
                        <a:t>dacă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err="1">
                          <a:effectLst/>
                        </a:rPr>
                        <a:t>primul</a:t>
                      </a:r>
                      <a:r>
                        <a:rPr lang="en-US" sz="1400" dirty="0">
                          <a:effectLst/>
                        </a:rPr>
                        <a:t> operand </a:t>
                      </a:r>
                      <a:r>
                        <a:rPr lang="en-US" sz="1400" err="1">
                          <a:effectLst/>
                        </a:rPr>
                        <a:t>este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err="1">
                          <a:effectLst/>
                        </a:rPr>
                        <a:t>mai</a:t>
                      </a:r>
                      <a:r>
                        <a:rPr lang="en-US" sz="1400" dirty="0">
                          <a:effectLst/>
                        </a:rPr>
                        <a:t> mare </a:t>
                      </a:r>
                      <a:r>
                        <a:rPr lang="en-US" sz="1400" err="1">
                          <a:effectLst/>
                        </a:rPr>
                        <a:t>sau</a:t>
                      </a:r>
                      <a:r>
                        <a:rPr lang="en-US" sz="1400" dirty="0">
                          <a:effectLst/>
                        </a:rPr>
                        <a:t> egal cu al </a:t>
                      </a:r>
                      <a:r>
                        <a:rPr lang="en-US" sz="1400" err="1">
                          <a:effectLst/>
                        </a:rPr>
                        <a:t>doilea</a:t>
                      </a:r>
                      <a:endParaRPr lang="en-US" sz="1400" dirty="0" err="1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A &gt;= B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781730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&lt;=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err="1">
                          <a:effectLst/>
                        </a:rPr>
                        <a:t>Verifică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err="1">
                          <a:effectLst/>
                        </a:rPr>
                        <a:t>dacă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err="1">
                          <a:effectLst/>
                        </a:rPr>
                        <a:t>primul</a:t>
                      </a:r>
                      <a:r>
                        <a:rPr lang="en-US" sz="1400" dirty="0">
                          <a:effectLst/>
                        </a:rPr>
                        <a:t> operand </a:t>
                      </a:r>
                      <a:r>
                        <a:rPr lang="en-US" sz="1400" err="1">
                          <a:effectLst/>
                        </a:rPr>
                        <a:t>este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err="1">
                          <a:effectLst/>
                        </a:rPr>
                        <a:t>mai</a:t>
                      </a:r>
                      <a:r>
                        <a:rPr lang="en-US" sz="1400" dirty="0">
                          <a:effectLst/>
                        </a:rPr>
                        <a:t> mic </a:t>
                      </a:r>
                      <a:r>
                        <a:rPr lang="en-US" sz="1400" err="1">
                          <a:effectLst/>
                        </a:rPr>
                        <a:t>sau</a:t>
                      </a:r>
                      <a:r>
                        <a:rPr lang="en-US" sz="1400" dirty="0">
                          <a:effectLst/>
                        </a:rPr>
                        <a:t> egal cu al </a:t>
                      </a:r>
                      <a:r>
                        <a:rPr lang="en-US" sz="1400" err="1">
                          <a:effectLst/>
                        </a:rPr>
                        <a:t>doilea</a:t>
                      </a:r>
                      <a:endParaRPr lang="en-US" sz="1400" dirty="0" err="1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A &lt;= B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599476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8120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B015E-2189-41AE-A758-7942EF14D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Operatori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logici</a:t>
            </a:r>
            <a:endParaRPr lang="en-US" dirty="0" err="1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479906D-3EB2-47DB-B663-A712192B30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0322928"/>
              </p:ext>
            </p:extLst>
          </p:nvPr>
        </p:nvGraphicFramePr>
        <p:xfrm>
          <a:off x="1096963" y="2045046"/>
          <a:ext cx="100584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3260493446"/>
                    </a:ext>
                  </a:extLst>
                </a:gridCol>
                <a:gridCol w="4526280">
                  <a:extLst>
                    <a:ext uri="{9D8B030D-6E8A-4147-A177-3AD203B41FA5}">
                      <a16:colId xmlns:a16="http://schemas.microsoft.com/office/drawing/2014/main" val="263506021"/>
                    </a:ext>
                  </a:extLst>
                </a:gridCol>
                <a:gridCol w="4526280">
                  <a:extLst>
                    <a:ext uri="{9D8B030D-6E8A-4147-A177-3AD203B41FA5}">
                      <a16:colId xmlns:a16="http://schemas.microsoft.com/office/drawing/2014/main" val="19874827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Operator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Example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192062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&amp;&amp;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 err="1">
                          <a:effectLst/>
                        </a:rPr>
                        <a:t>Operatorul</a:t>
                      </a:r>
                      <a:r>
                        <a:rPr lang="en-US" sz="1400" dirty="0">
                          <a:effectLst/>
                        </a:rPr>
                        <a:t> logic AND (ȘI)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A &amp;&amp; B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808683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||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 err="1">
                          <a:effectLst/>
                        </a:rPr>
                        <a:t>Operatorul</a:t>
                      </a:r>
                      <a:r>
                        <a:rPr lang="en-US" sz="1400" dirty="0">
                          <a:effectLst/>
                        </a:rPr>
                        <a:t> logic OR (SAU)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A || B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9285944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!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 err="1">
                          <a:effectLst/>
                        </a:rPr>
                        <a:t>Operatorul</a:t>
                      </a:r>
                      <a:r>
                        <a:rPr lang="en-US" sz="1400" dirty="0">
                          <a:effectLst/>
                        </a:rPr>
                        <a:t> logic NOT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!A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709128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1335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7FC21-2DF6-4D00-9D53-4D2654AD2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Operatori</a:t>
            </a:r>
            <a:r>
              <a:rPr lang="en-US" dirty="0">
                <a:cs typeface="Calibri Light"/>
              </a:rPr>
              <a:t> pe </a:t>
            </a:r>
            <a:r>
              <a:rPr lang="en-US" dirty="0" err="1">
                <a:cs typeface="Calibri Light"/>
              </a:rPr>
              <a:t>biți</a:t>
            </a:r>
            <a:endParaRPr lang="en-US" dirty="0" err="1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3B0A2A2-ED6F-4D55-9A76-F9F6BDC269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9751918"/>
              </p:ext>
            </p:extLst>
          </p:nvPr>
        </p:nvGraphicFramePr>
        <p:xfrm>
          <a:off x="1103589" y="2243828"/>
          <a:ext cx="100584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1442878109"/>
                    </a:ext>
                  </a:extLst>
                </a:gridCol>
                <a:gridCol w="4526280">
                  <a:extLst>
                    <a:ext uri="{9D8B030D-6E8A-4147-A177-3AD203B41FA5}">
                      <a16:colId xmlns:a16="http://schemas.microsoft.com/office/drawing/2014/main" val="422754245"/>
                    </a:ext>
                  </a:extLst>
                </a:gridCol>
                <a:gridCol w="4526280">
                  <a:extLst>
                    <a:ext uri="{9D8B030D-6E8A-4147-A177-3AD203B41FA5}">
                      <a16:colId xmlns:a16="http://schemas.microsoft.com/office/drawing/2014/main" val="19871664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Operator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err="1">
                          <a:effectLst/>
                        </a:rPr>
                        <a:t>Descriere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err="1">
                          <a:effectLst/>
                        </a:rPr>
                        <a:t>Exemplu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5625517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&amp;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 err="1">
                          <a:effectLst/>
                        </a:rPr>
                        <a:t>Operatorul</a:t>
                      </a:r>
                      <a:r>
                        <a:rPr lang="en-US" sz="1400" dirty="0">
                          <a:effectLst/>
                        </a:rPr>
                        <a:t> AND bitwise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dirty="0">
                          <a:effectLst/>
                        </a:rPr>
                        <a:t>A &amp; B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2961535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|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 err="1">
                          <a:effectLst/>
                        </a:rPr>
                        <a:t>Operatorul</a:t>
                      </a:r>
                      <a:r>
                        <a:rPr lang="en-US" sz="1400" dirty="0">
                          <a:effectLst/>
                        </a:rPr>
                        <a:t> OR bitwise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A | B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3671422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^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 err="1">
                          <a:effectLst/>
                        </a:rPr>
                        <a:t>Operatorul</a:t>
                      </a:r>
                      <a:r>
                        <a:rPr lang="en-US" sz="1400" dirty="0">
                          <a:effectLst/>
                        </a:rPr>
                        <a:t> XOR 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dirty="0">
                          <a:effectLst/>
                        </a:rPr>
                        <a:t>A ^ B 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41299589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~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 err="1">
                          <a:effectLst/>
                        </a:rPr>
                        <a:t>Operatorul</a:t>
                      </a:r>
                      <a:r>
                        <a:rPr lang="en-US" sz="1400" dirty="0">
                          <a:effectLst/>
                        </a:rPr>
                        <a:t> complement (</a:t>
                      </a:r>
                      <a:r>
                        <a:rPr lang="en-US" sz="1400" dirty="0" err="1">
                          <a:effectLst/>
                        </a:rPr>
                        <a:t>inversează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toți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biții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~A 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16560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&lt;&lt;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 err="1">
                          <a:effectLst/>
                        </a:rPr>
                        <a:t>Operatorul</a:t>
                      </a:r>
                      <a:r>
                        <a:rPr lang="en-US" sz="1400" dirty="0">
                          <a:effectLst/>
                        </a:rPr>
                        <a:t> de </a:t>
                      </a:r>
                      <a:r>
                        <a:rPr lang="en-US" sz="1400" dirty="0" err="1">
                          <a:effectLst/>
                        </a:rPr>
                        <a:t>shiftare</a:t>
                      </a:r>
                      <a:r>
                        <a:rPr lang="en-US" sz="1400" dirty="0">
                          <a:effectLst/>
                        </a:rPr>
                        <a:t> la </a:t>
                      </a:r>
                      <a:r>
                        <a:rPr lang="en-US" sz="1400" dirty="0" err="1">
                          <a:effectLst/>
                        </a:rPr>
                        <a:t>stânga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dirty="0">
                          <a:effectLst/>
                        </a:rPr>
                        <a:t>A &lt;&lt; 2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3190738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&gt;&gt;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 err="1">
                          <a:effectLst/>
                        </a:rPr>
                        <a:t>Operatorul</a:t>
                      </a:r>
                      <a:r>
                        <a:rPr lang="en-US" sz="1400" dirty="0">
                          <a:effectLst/>
                        </a:rPr>
                        <a:t> de </a:t>
                      </a:r>
                      <a:r>
                        <a:rPr lang="en-US" sz="1400" dirty="0" err="1">
                          <a:effectLst/>
                        </a:rPr>
                        <a:t>shiftare</a:t>
                      </a:r>
                      <a:r>
                        <a:rPr lang="en-US" sz="1400" dirty="0">
                          <a:effectLst/>
                        </a:rPr>
                        <a:t> la </a:t>
                      </a:r>
                      <a:r>
                        <a:rPr lang="en-US" sz="1400" dirty="0" err="1">
                          <a:effectLst/>
                        </a:rPr>
                        <a:t>dreapta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dirty="0">
                          <a:effectLst/>
                        </a:rPr>
                        <a:t>A &gt;&gt; 2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742762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AFC87F7-4D2A-4859-80E0-605A127D99CF}"/>
              </a:ext>
            </a:extLst>
          </p:cNvPr>
          <p:cNvSpPr txBox="1"/>
          <p:nvPr/>
        </p:nvSpPr>
        <p:spPr>
          <a:xfrm>
            <a:off x="1048512" y="5077968"/>
            <a:ext cx="1015593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char </a:t>
            </a:r>
            <a:r>
              <a:rPr lang="en-US" dirty="0">
                <a:solidFill>
                  <a:srgbClr val="FF0000"/>
                </a:solidFill>
              </a:rPr>
              <a:t>0000 0101</a:t>
            </a:r>
            <a:r>
              <a:rPr lang="en-US" dirty="0"/>
              <a:t> &lt;&lt; 8  =&gt; 0001 0100 </a:t>
            </a:r>
          </a:p>
          <a:p>
            <a:r>
              <a:rPr lang="en-US" dirty="0">
                <a:cs typeface="Calibri"/>
              </a:rPr>
              <a:t>0000 100</a:t>
            </a:r>
            <a:r>
              <a:rPr lang="en-US" dirty="0">
                <a:solidFill>
                  <a:srgbClr val="FF0000"/>
                </a:solidFill>
                <a:cs typeface="Calibri"/>
              </a:rPr>
              <a:t>1</a:t>
            </a:r>
            <a:r>
              <a:rPr lang="en-US" dirty="0">
                <a:cs typeface="Calibri"/>
              </a:rPr>
              <a:t> &gt;&gt; 1 =&gt; 1000 0100</a:t>
            </a:r>
          </a:p>
          <a:p>
            <a:r>
              <a:rPr lang="en-US" dirty="0">
                <a:cs typeface="Calibri"/>
              </a:rPr>
              <a:t>_________</a:t>
            </a:r>
          </a:p>
          <a:p>
            <a:r>
              <a:rPr lang="en-US" dirty="0">
                <a:cs typeface="Calibri"/>
              </a:rPr>
              <a:t>0000 1100</a:t>
            </a:r>
          </a:p>
        </p:txBody>
      </p:sp>
    </p:spTree>
    <p:extLst>
      <p:ext uri="{BB962C8B-B14F-4D97-AF65-F5344CB8AC3E}">
        <p14:creationId xmlns:p14="http://schemas.microsoft.com/office/powerpoint/2010/main" val="4240468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B90A7-A2CD-42E3-9549-FCDCE26F4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Operatorii</a:t>
            </a:r>
            <a:r>
              <a:rPr lang="en-US" dirty="0">
                <a:cs typeface="Calibri Light"/>
              </a:rPr>
              <a:t> de </a:t>
            </a:r>
            <a:r>
              <a:rPr lang="en-US" dirty="0" err="1">
                <a:cs typeface="Calibri Light"/>
              </a:rPr>
              <a:t>atribuire</a:t>
            </a:r>
            <a:endParaRPr lang="en-US" dirty="0" err="1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851DD43-49FC-4493-ACD5-0054ACA172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252126"/>
              </p:ext>
            </p:extLst>
          </p:nvPr>
        </p:nvGraphicFramePr>
        <p:xfrm>
          <a:off x="1096963" y="1846263"/>
          <a:ext cx="1005840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3286729303"/>
                    </a:ext>
                  </a:extLst>
                </a:gridCol>
                <a:gridCol w="4828032">
                  <a:extLst>
                    <a:ext uri="{9D8B030D-6E8A-4147-A177-3AD203B41FA5}">
                      <a16:colId xmlns:a16="http://schemas.microsoft.com/office/drawing/2014/main" val="3229146410"/>
                    </a:ext>
                  </a:extLst>
                </a:gridCol>
                <a:gridCol w="4224528">
                  <a:extLst>
                    <a:ext uri="{9D8B030D-6E8A-4147-A177-3AD203B41FA5}">
                      <a16:colId xmlns:a16="http://schemas.microsoft.com/office/drawing/2014/main" val="35902279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dirty="0">
                          <a:effectLst/>
                        </a:rPr>
                        <a:t>Operator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dirty="0" err="1">
                          <a:effectLst/>
                        </a:rPr>
                        <a:t>Descriere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dirty="0" err="1">
                          <a:effectLst/>
                        </a:rPr>
                        <a:t>Exemplu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239653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050" dirty="0">
                          <a:effectLst/>
                        </a:rPr>
                        <a:t>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 dirty="0" err="1">
                          <a:effectLst/>
                        </a:rPr>
                        <a:t>Atribuire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simplă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50" dirty="0">
                          <a:effectLst/>
                        </a:rPr>
                        <a:t>C = A + B 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281479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050" dirty="0">
                          <a:effectLst/>
                        </a:rPr>
                        <a:t>+=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 dirty="0" err="1">
                          <a:effectLst/>
                        </a:rPr>
                        <a:t>Adunare</a:t>
                      </a:r>
                      <a:r>
                        <a:rPr lang="en-US" sz="1050" dirty="0">
                          <a:effectLst/>
                        </a:rPr>
                        <a:t>, </a:t>
                      </a:r>
                      <a:r>
                        <a:rPr lang="en-US" sz="1050" dirty="0" err="1">
                          <a:effectLst/>
                        </a:rPr>
                        <a:t>apoi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atribuire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50" dirty="0">
                          <a:effectLst/>
                        </a:rPr>
                        <a:t>C += A </a:t>
                      </a:r>
                      <a:r>
                        <a:rPr lang="en-US" sz="1050" dirty="0" err="1">
                          <a:effectLst/>
                        </a:rPr>
                        <a:t>sau</a:t>
                      </a:r>
                      <a:r>
                        <a:rPr lang="en-US" sz="1050" dirty="0">
                          <a:effectLst/>
                        </a:rPr>
                        <a:t> C = C + A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1706621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050" dirty="0">
                          <a:effectLst/>
                        </a:rPr>
                        <a:t>-=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 dirty="0" err="1">
                          <a:effectLst/>
                        </a:rPr>
                        <a:t>Scădere</a:t>
                      </a:r>
                      <a:r>
                        <a:rPr lang="en-US" sz="1050" dirty="0">
                          <a:effectLst/>
                        </a:rPr>
                        <a:t>, </a:t>
                      </a:r>
                      <a:r>
                        <a:rPr lang="en-US" sz="1050" dirty="0" err="1">
                          <a:effectLst/>
                        </a:rPr>
                        <a:t>apoi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atribuire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50" dirty="0">
                          <a:effectLst/>
                        </a:rPr>
                        <a:t>C -= A </a:t>
                      </a:r>
                      <a:r>
                        <a:rPr lang="en-US" sz="1050" b="0" i="0" u="none" strike="noStrike" noProof="0" dirty="0" err="1">
                          <a:effectLst/>
                          <a:latin typeface="Calibri"/>
                        </a:rPr>
                        <a:t>sau</a:t>
                      </a:r>
                      <a:r>
                        <a:rPr lang="en-US" sz="1050" b="0" i="0" u="none" strike="noStrike" noProof="0" dirty="0">
                          <a:effectLst/>
                          <a:latin typeface="Calibri"/>
                        </a:rPr>
                        <a:t> </a:t>
                      </a:r>
                      <a:r>
                        <a:rPr lang="en-US" sz="1050" dirty="0">
                          <a:effectLst/>
                        </a:rPr>
                        <a:t> C = C - A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9654933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050" dirty="0">
                          <a:effectLst/>
                        </a:rPr>
                        <a:t>*=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 dirty="0" err="1">
                          <a:effectLst/>
                        </a:rPr>
                        <a:t>Înmulțire</a:t>
                      </a:r>
                      <a:r>
                        <a:rPr lang="en-US" sz="1050" dirty="0">
                          <a:effectLst/>
                        </a:rPr>
                        <a:t>, </a:t>
                      </a:r>
                      <a:r>
                        <a:rPr lang="en-US" sz="1050" dirty="0" err="1">
                          <a:effectLst/>
                        </a:rPr>
                        <a:t>apoi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atribuire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50" dirty="0">
                          <a:effectLst/>
                        </a:rPr>
                        <a:t>C *= A </a:t>
                      </a:r>
                      <a:r>
                        <a:rPr lang="en-US" sz="1050" b="0" i="0" u="none" strike="noStrike" noProof="0" dirty="0" err="1">
                          <a:effectLst/>
                          <a:latin typeface="Calibri"/>
                        </a:rPr>
                        <a:t>sau</a:t>
                      </a:r>
                      <a:r>
                        <a:rPr lang="en-US" sz="1050" b="0" i="0" u="none" strike="noStrike" noProof="0" dirty="0">
                          <a:effectLst/>
                          <a:latin typeface="Calibri"/>
                        </a:rPr>
                        <a:t> </a:t>
                      </a:r>
                      <a:r>
                        <a:rPr lang="en-US" sz="1050" dirty="0">
                          <a:effectLst/>
                        </a:rPr>
                        <a:t> C = C * A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626519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050" dirty="0">
                          <a:effectLst/>
                        </a:rPr>
                        <a:t>/=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 dirty="0" err="1">
                          <a:effectLst/>
                        </a:rPr>
                        <a:t>Împărțire</a:t>
                      </a:r>
                      <a:r>
                        <a:rPr lang="en-US" sz="1050" dirty="0">
                          <a:effectLst/>
                        </a:rPr>
                        <a:t>, </a:t>
                      </a:r>
                      <a:r>
                        <a:rPr lang="en-US" sz="1050" dirty="0" err="1">
                          <a:effectLst/>
                        </a:rPr>
                        <a:t>apoi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atribuire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50" dirty="0">
                          <a:effectLst/>
                        </a:rPr>
                        <a:t>C /= A </a:t>
                      </a:r>
                      <a:r>
                        <a:rPr lang="en-US" sz="1050" b="0" i="0" u="none" strike="noStrike" noProof="0" dirty="0" err="1">
                          <a:effectLst/>
                          <a:latin typeface="Calibri"/>
                        </a:rPr>
                        <a:t>sau</a:t>
                      </a:r>
                      <a:r>
                        <a:rPr lang="en-US" sz="1050" b="0" i="0" u="none" strike="noStrike" noProof="0" dirty="0">
                          <a:effectLst/>
                          <a:latin typeface="Calibri"/>
                        </a:rPr>
                        <a:t> </a:t>
                      </a:r>
                      <a:r>
                        <a:rPr lang="en-US" sz="1050" dirty="0">
                          <a:effectLst/>
                        </a:rPr>
                        <a:t> C = C / A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638372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050" dirty="0">
                          <a:effectLst/>
                        </a:rPr>
                        <a:t>%=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 dirty="0">
                          <a:effectLst/>
                        </a:rPr>
                        <a:t>Modulo, </a:t>
                      </a:r>
                      <a:r>
                        <a:rPr lang="en-US" sz="1050" dirty="0" err="1">
                          <a:effectLst/>
                        </a:rPr>
                        <a:t>apoi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atribuire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50" dirty="0">
                          <a:effectLst/>
                        </a:rPr>
                        <a:t>C %= A </a:t>
                      </a:r>
                      <a:r>
                        <a:rPr lang="en-US" sz="1050" b="0" i="0" u="none" strike="noStrike" noProof="0" dirty="0" err="1">
                          <a:effectLst/>
                          <a:latin typeface="Calibri"/>
                        </a:rPr>
                        <a:t>sau</a:t>
                      </a:r>
                      <a:r>
                        <a:rPr lang="en-US" sz="1050" b="0" i="0" u="none" strike="noStrike" noProof="0" dirty="0">
                          <a:effectLst/>
                          <a:latin typeface="Calibri"/>
                        </a:rPr>
                        <a:t> </a:t>
                      </a:r>
                      <a:r>
                        <a:rPr lang="en-US" sz="1050" dirty="0">
                          <a:effectLst/>
                        </a:rPr>
                        <a:t> C = C % A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9447851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050" dirty="0">
                          <a:effectLst/>
                        </a:rPr>
                        <a:t>&lt;&lt;=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 dirty="0" err="1">
                          <a:effectLst/>
                        </a:rPr>
                        <a:t>Shiftare</a:t>
                      </a:r>
                      <a:r>
                        <a:rPr lang="en-US" sz="1050" dirty="0">
                          <a:effectLst/>
                        </a:rPr>
                        <a:t> la </a:t>
                      </a:r>
                      <a:r>
                        <a:rPr lang="en-US" sz="1050" dirty="0" err="1">
                          <a:effectLst/>
                        </a:rPr>
                        <a:t>stânga</a:t>
                      </a:r>
                      <a:r>
                        <a:rPr lang="en-US" sz="1050" dirty="0">
                          <a:effectLst/>
                        </a:rPr>
                        <a:t>, </a:t>
                      </a:r>
                      <a:r>
                        <a:rPr lang="en-US" sz="1050" dirty="0" err="1">
                          <a:effectLst/>
                        </a:rPr>
                        <a:t>apoi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atribuire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50" dirty="0">
                          <a:effectLst/>
                        </a:rPr>
                        <a:t>C &lt;&lt;= 2 </a:t>
                      </a:r>
                      <a:r>
                        <a:rPr lang="en-US" sz="1050" b="0" i="0" u="none" strike="noStrike" noProof="0" dirty="0" err="1">
                          <a:effectLst/>
                          <a:latin typeface="Calibri"/>
                        </a:rPr>
                        <a:t>sau</a:t>
                      </a:r>
                      <a:r>
                        <a:rPr lang="en-US" sz="1050" b="0" i="0" u="none" strike="noStrike" noProof="0" dirty="0">
                          <a:effectLst/>
                          <a:latin typeface="Calibri"/>
                        </a:rPr>
                        <a:t> </a:t>
                      </a:r>
                      <a:r>
                        <a:rPr lang="en-US" sz="1050" dirty="0">
                          <a:effectLst/>
                        </a:rPr>
                        <a:t> C = C &lt;&lt; 2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4451631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050" dirty="0">
                          <a:effectLst/>
                        </a:rPr>
                        <a:t>&gt;&gt;=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 dirty="0" err="1">
                          <a:effectLst/>
                        </a:rPr>
                        <a:t>Shiftare</a:t>
                      </a:r>
                      <a:r>
                        <a:rPr lang="en-US" sz="1050" dirty="0">
                          <a:effectLst/>
                        </a:rPr>
                        <a:t> la </a:t>
                      </a:r>
                      <a:r>
                        <a:rPr lang="en-US" sz="1050" dirty="0" err="1">
                          <a:effectLst/>
                        </a:rPr>
                        <a:t>dreapta</a:t>
                      </a:r>
                      <a:r>
                        <a:rPr lang="en-US" sz="1050" dirty="0">
                          <a:effectLst/>
                        </a:rPr>
                        <a:t>, </a:t>
                      </a:r>
                      <a:r>
                        <a:rPr lang="en-US" sz="1050" dirty="0" err="1">
                          <a:effectLst/>
                        </a:rPr>
                        <a:t>apoi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atribuire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50" dirty="0">
                          <a:effectLst/>
                        </a:rPr>
                        <a:t>C &gt;&gt;= 2 </a:t>
                      </a:r>
                      <a:r>
                        <a:rPr lang="en-US" sz="1050" b="0" i="0" u="none" strike="noStrike" noProof="0" dirty="0" err="1">
                          <a:effectLst/>
                          <a:latin typeface="Calibri"/>
                        </a:rPr>
                        <a:t>sau</a:t>
                      </a:r>
                      <a:r>
                        <a:rPr lang="en-US" sz="1050" b="0" i="0" u="none" strike="noStrike" noProof="0" dirty="0">
                          <a:effectLst/>
                          <a:latin typeface="Calibri"/>
                        </a:rPr>
                        <a:t> </a:t>
                      </a:r>
                      <a:r>
                        <a:rPr lang="en-US" sz="1050" dirty="0">
                          <a:effectLst/>
                        </a:rPr>
                        <a:t> C = C &gt;&gt; 2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529593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050" dirty="0">
                          <a:effectLst/>
                        </a:rPr>
                        <a:t>&amp;=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 dirty="0">
                          <a:effectLst/>
                        </a:rPr>
                        <a:t>AND bitwise, </a:t>
                      </a:r>
                      <a:r>
                        <a:rPr lang="en-US" sz="1050" dirty="0" err="1">
                          <a:effectLst/>
                        </a:rPr>
                        <a:t>apoi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atribuire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50" dirty="0">
                          <a:effectLst/>
                        </a:rPr>
                        <a:t>C &amp;= 2 </a:t>
                      </a:r>
                      <a:r>
                        <a:rPr lang="en-US" sz="1050" b="0" i="0" u="none" strike="noStrike" noProof="0" dirty="0" err="1">
                          <a:effectLst/>
                          <a:latin typeface="Calibri"/>
                        </a:rPr>
                        <a:t>sau</a:t>
                      </a:r>
                      <a:r>
                        <a:rPr lang="en-US" sz="1050" b="0" i="0" u="none" strike="noStrike" noProof="0" dirty="0">
                          <a:effectLst/>
                          <a:latin typeface="Calibri"/>
                        </a:rPr>
                        <a:t> </a:t>
                      </a:r>
                      <a:r>
                        <a:rPr lang="en-US" sz="1050" dirty="0">
                          <a:effectLst/>
                        </a:rPr>
                        <a:t>C = C &amp; 2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2355089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050" dirty="0">
                          <a:effectLst/>
                        </a:rPr>
                        <a:t>^=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 dirty="0">
                          <a:effectLst/>
                        </a:rPr>
                        <a:t>XOR bitwise, </a:t>
                      </a:r>
                      <a:r>
                        <a:rPr lang="en-US" sz="1050" dirty="0" err="1">
                          <a:effectLst/>
                        </a:rPr>
                        <a:t>apoi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atribuire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50" dirty="0">
                          <a:effectLst/>
                        </a:rPr>
                        <a:t>C ^= 2 </a:t>
                      </a:r>
                      <a:r>
                        <a:rPr lang="en-US" sz="1050" b="0" i="0" u="none" strike="noStrike" noProof="0" dirty="0" err="1">
                          <a:effectLst/>
                          <a:latin typeface="Calibri"/>
                        </a:rPr>
                        <a:t>sau</a:t>
                      </a:r>
                      <a:r>
                        <a:rPr lang="en-US" sz="1050" b="0" i="0" u="none" strike="noStrike" noProof="0" dirty="0">
                          <a:effectLst/>
                          <a:latin typeface="Calibri"/>
                        </a:rPr>
                        <a:t> </a:t>
                      </a:r>
                      <a:r>
                        <a:rPr lang="en-US" sz="1050" dirty="0">
                          <a:effectLst/>
                        </a:rPr>
                        <a:t> C = C ^ 2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7477788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050" dirty="0">
                          <a:effectLst/>
                        </a:rPr>
                        <a:t>|=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50" dirty="0">
                          <a:effectLst/>
                        </a:rPr>
                        <a:t>OR bitwise, </a:t>
                      </a:r>
                      <a:r>
                        <a:rPr lang="en-US" sz="1050" dirty="0" err="1">
                          <a:effectLst/>
                        </a:rPr>
                        <a:t>apoi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atribuire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50" dirty="0">
                          <a:effectLst/>
                        </a:rPr>
                        <a:t>C |= 2 </a:t>
                      </a:r>
                      <a:r>
                        <a:rPr lang="en-US" sz="1050" b="0" i="0" u="none" strike="noStrike" noProof="0" dirty="0" err="1">
                          <a:effectLst/>
                          <a:latin typeface="Calibri"/>
                        </a:rPr>
                        <a:t>sau</a:t>
                      </a:r>
                      <a:r>
                        <a:rPr lang="en-US" sz="1050" b="0" i="0" u="none" strike="noStrike" noProof="0" dirty="0">
                          <a:effectLst/>
                          <a:latin typeface="Calibri"/>
                        </a:rPr>
                        <a:t> </a:t>
                      </a:r>
                      <a:r>
                        <a:rPr lang="en-US" sz="1050" dirty="0">
                          <a:effectLst/>
                        </a:rPr>
                        <a:t> C = C | 2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137355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42969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D3A0FC-5D74-4BAC-9DDB-68A942650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36857D-4ACB-4210-BF3B-3C5D08C4D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Structuri</a:t>
            </a:r>
            <a:r>
              <a:rPr lang="en-US" dirty="0">
                <a:cs typeface="Calibri Light"/>
              </a:rPr>
              <a:t> de control</a:t>
            </a:r>
            <a:endParaRPr lang="en-US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504F2877-07E3-456D-847D-3B5A16BAB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737952"/>
            <a:ext cx="4001315" cy="511866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9B36A11-4FA0-4989-A465-037DF5246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FF4F2-F7DF-4C84-A1ED-69E585581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 vert="horz" lIns="0" tIns="45720" rIns="0" bIns="45720" rtlCol="0" anchor="t">
            <a:normAutofit fontScale="55000" lnSpcReduction="20000"/>
          </a:bodyPr>
          <a:lstStyle/>
          <a:p>
            <a:pPr>
              <a:buFont typeface="Courier New" panose="020F0502020204030204" pitchFamily="34" charset="0"/>
              <a:buChar char="o"/>
            </a:pPr>
            <a:r>
              <a:rPr lang="en-US" dirty="0">
                <a:cs typeface="Calibri"/>
              </a:rPr>
              <a:t> </a:t>
            </a:r>
            <a:r>
              <a:rPr lang="en-US" err="1">
                <a:cs typeface="Calibri"/>
              </a:rPr>
              <a:t>Decid</a:t>
            </a:r>
            <a:r>
              <a:rPr lang="en-US" dirty="0">
                <a:cs typeface="Calibri"/>
              </a:rPr>
              <a:t> flow-ul </a:t>
            </a:r>
            <a:r>
              <a:rPr lang="en-US" err="1">
                <a:cs typeface="Calibri"/>
              </a:rPr>
              <a:t>programului</a:t>
            </a:r>
            <a:r>
              <a:rPr lang="en-US" dirty="0">
                <a:cs typeface="Calibri"/>
              </a:rPr>
              <a:t>, </a:t>
            </a:r>
            <a:r>
              <a:rPr lang="en-US" err="1">
                <a:cs typeface="Calibri"/>
              </a:rPr>
              <a:t>în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funcție</a:t>
            </a:r>
            <a:r>
              <a:rPr lang="en-US" dirty="0">
                <a:cs typeface="Calibri"/>
              </a:rPr>
              <a:t> de </a:t>
            </a:r>
            <a:r>
              <a:rPr lang="en-US" err="1">
                <a:cs typeface="Calibri"/>
              </a:rPr>
              <a:t>respectarea</a:t>
            </a:r>
            <a:r>
              <a:rPr lang="en-US" dirty="0">
                <a:cs typeface="Calibri"/>
              </a:rPr>
              <a:t> </a:t>
            </a:r>
            <a:r>
              <a:rPr lang="en-US" err="1">
                <a:cs typeface="Calibri"/>
              </a:rPr>
              <a:t>unor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anumite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condiții</a:t>
            </a:r>
            <a:endParaRPr lang="en-US"/>
          </a:p>
          <a:p>
            <a:pPr>
              <a:buFont typeface="Courier New" panose="020F0502020204030204" pitchFamily="34" charset="0"/>
              <a:buChar char="o"/>
            </a:pPr>
            <a:r>
              <a:rPr lang="en-US" dirty="0">
                <a:cs typeface="Calibri"/>
              </a:rPr>
              <a:t> </a:t>
            </a:r>
            <a:r>
              <a:rPr lang="en-US" err="1">
                <a:cs typeface="Calibri"/>
              </a:rPr>
              <a:t>Instrucțiunea</a:t>
            </a:r>
            <a:r>
              <a:rPr lang="en-US" dirty="0">
                <a:cs typeface="Calibri"/>
              </a:rPr>
              <a:t> if</a:t>
            </a:r>
          </a:p>
          <a:p>
            <a:r>
              <a:rPr lang="en-US" dirty="0">
                <a:latin typeface="Consolas"/>
                <a:cs typeface="Calibri"/>
              </a:rPr>
              <a:t>if (</a:t>
            </a:r>
            <a:r>
              <a:rPr lang="en-US" dirty="0" err="1">
                <a:latin typeface="Consolas"/>
                <a:cs typeface="Calibri"/>
              </a:rPr>
              <a:t>condiție</a:t>
            </a:r>
            <a:r>
              <a:rPr lang="en-US" dirty="0">
                <a:latin typeface="Consolas"/>
                <a:cs typeface="Calibri"/>
              </a:rPr>
              <a:t>) </a:t>
            </a:r>
          </a:p>
          <a:p>
            <a:r>
              <a:rPr lang="en-US" dirty="0">
                <a:latin typeface="Consolas"/>
                <a:cs typeface="Calibri"/>
              </a:rPr>
              <a:t>{</a:t>
            </a:r>
          </a:p>
          <a:p>
            <a:r>
              <a:rPr lang="en-US" dirty="0">
                <a:latin typeface="Consolas"/>
                <a:cs typeface="Calibri"/>
              </a:rPr>
              <a:t>//</a:t>
            </a:r>
            <a:r>
              <a:rPr lang="en-US" b="1" err="1">
                <a:latin typeface="Consolas"/>
                <a:cs typeface="Calibri"/>
              </a:rPr>
              <a:t>operații</a:t>
            </a:r>
            <a:r>
              <a:rPr lang="en-US" b="1" dirty="0">
                <a:latin typeface="Consolas"/>
                <a:cs typeface="Calibri"/>
              </a:rPr>
              <a:t> </a:t>
            </a:r>
            <a:r>
              <a:rPr lang="en-US" err="1">
                <a:latin typeface="Consolas"/>
                <a:cs typeface="Calibri"/>
              </a:rPr>
              <a:t>caz</a:t>
            </a:r>
            <a:r>
              <a:rPr lang="en-US" dirty="0">
                <a:latin typeface="Consolas"/>
                <a:cs typeface="Calibri"/>
              </a:rPr>
              <a:t> </a:t>
            </a:r>
            <a:r>
              <a:rPr lang="en-US" err="1">
                <a:latin typeface="Consolas"/>
                <a:cs typeface="Calibri"/>
              </a:rPr>
              <a:t>afirmativ</a:t>
            </a:r>
            <a:endParaRPr lang="en-US">
              <a:latin typeface="Consolas"/>
              <a:cs typeface="Calibri"/>
            </a:endParaRPr>
          </a:p>
          <a:p>
            <a:r>
              <a:rPr lang="en-US" dirty="0">
                <a:latin typeface="Consolas"/>
                <a:cs typeface="Calibri"/>
              </a:rPr>
              <a:t>}</a:t>
            </a:r>
          </a:p>
          <a:p>
            <a:r>
              <a:rPr lang="en-US" dirty="0">
                <a:latin typeface="Consolas"/>
                <a:cs typeface="Calibri"/>
              </a:rPr>
              <a:t>else</a:t>
            </a:r>
          </a:p>
          <a:p>
            <a:r>
              <a:rPr lang="en-US" dirty="0">
                <a:latin typeface="Consolas"/>
                <a:cs typeface="Calibri"/>
              </a:rPr>
              <a:t>{</a:t>
            </a:r>
          </a:p>
          <a:p>
            <a:r>
              <a:rPr lang="en-US" dirty="0">
                <a:latin typeface="Consolas"/>
                <a:cs typeface="Calibri"/>
              </a:rPr>
              <a:t>//</a:t>
            </a:r>
            <a:r>
              <a:rPr lang="en-US" err="1">
                <a:latin typeface="Consolas"/>
                <a:cs typeface="Calibri"/>
              </a:rPr>
              <a:t>operații</a:t>
            </a:r>
            <a:r>
              <a:rPr lang="en-US" dirty="0">
                <a:latin typeface="Consolas"/>
                <a:cs typeface="Calibri"/>
              </a:rPr>
              <a:t> </a:t>
            </a:r>
            <a:r>
              <a:rPr lang="en-US" err="1">
                <a:latin typeface="Consolas"/>
                <a:cs typeface="Calibri"/>
              </a:rPr>
              <a:t>caz</a:t>
            </a:r>
            <a:r>
              <a:rPr lang="en-US" dirty="0">
                <a:latin typeface="Consolas"/>
                <a:cs typeface="Calibri"/>
              </a:rPr>
              <a:t> </a:t>
            </a:r>
            <a:r>
              <a:rPr lang="en-US" err="1">
                <a:latin typeface="Consolas"/>
                <a:cs typeface="Calibri"/>
              </a:rPr>
              <a:t>negativ</a:t>
            </a:r>
            <a:endParaRPr lang="en-US">
              <a:latin typeface="Consolas"/>
              <a:cs typeface="Calibri"/>
            </a:endParaRPr>
          </a:p>
          <a:p>
            <a:r>
              <a:rPr lang="en-US" dirty="0">
                <a:latin typeface="Consolas"/>
                <a:cs typeface="Calibri"/>
              </a:rPr>
              <a:t>}</a:t>
            </a:r>
          </a:p>
          <a:p>
            <a:endParaRPr lang="en-US" dirty="0">
              <a:latin typeface="Consolas"/>
              <a:cs typeface="Calibri"/>
            </a:endParaRPr>
          </a:p>
          <a:p>
            <a:r>
              <a:rPr lang="en-US" dirty="0" err="1">
                <a:latin typeface="Consolas"/>
                <a:cs typeface="Calibri"/>
              </a:rPr>
              <a:t>condiție</a:t>
            </a:r>
            <a:r>
              <a:rPr lang="en-US" dirty="0">
                <a:latin typeface="Consolas"/>
                <a:cs typeface="Calibri"/>
              </a:rPr>
              <a:t> ? </a:t>
            </a:r>
            <a:r>
              <a:rPr lang="en-US" b="1" dirty="0" err="1">
                <a:latin typeface="Consolas"/>
                <a:cs typeface="Calibri"/>
              </a:rPr>
              <a:t>operație</a:t>
            </a:r>
            <a:r>
              <a:rPr lang="en-US" b="1" dirty="0">
                <a:latin typeface="Consolas"/>
                <a:cs typeface="Calibri"/>
              </a:rPr>
              <a:t> </a:t>
            </a:r>
            <a:r>
              <a:rPr lang="en-US" dirty="0" err="1">
                <a:latin typeface="Consolas"/>
                <a:cs typeface="Calibri"/>
              </a:rPr>
              <a:t>caz</a:t>
            </a:r>
            <a:r>
              <a:rPr lang="en-US" dirty="0">
                <a:latin typeface="Consolas"/>
                <a:cs typeface="Calibri"/>
              </a:rPr>
              <a:t> </a:t>
            </a:r>
            <a:r>
              <a:rPr lang="en-US" dirty="0" err="1">
                <a:latin typeface="Consolas"/>
                <a:cs typeface="Calibri"/>
              </a:rPr>
              <a:t>afirmativ</a:t>
            </a:r>
            <a:r>
              <a:rPr lang="en-US" dirty="0">
                <a:latin typeface="Consolas"/>
                <a:cs typeface="Calibri"/>
              </a:rPr>
              <a:t> : </a:t>
            </a:r>
            <a:r>
              <a:rPr lang="en-US" dirty="0" err="1">
                <a:latin typeface="Consolas"/>
                <a:cs typeface="Calibri"/>
              </a:rPr>
              <a:t>operație</a:t>
            </a:r>
            <a:r>
              <a:rPr lang="en-US" dirty="0">
                <a:latin typeface="Consolas"/>
                <a:cs typeface="Calibri"/>
              </a:rPr>
              <a:t> </a:t>
            </a:r>
            <a:r>
              <a:rPr lang="en-US" dirty="0" err="1">
                <a:latin typeface="Consolas"/>
                <a:cs typeface="Calibri"/>
              </a:rPr>
              <a:t>caz</a:t>
            </a:r>
            <a:r>
              <a:rPr lang="en-US" dirty="0">
                <a:latin typeface="Consolas"/>
                <a:cs typeface="Calibri"/>
              </a:rPr>
              <a:t> </a:t>
            </a:r>
            <a:r>
              <a:rPr lang="en-US" dirty="0" err="1">
                <a:latin typeface="Consolas"/>
                <a:cs typeface="Calibri"/>
              </a:rPr>
              <a:t>negativ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DB8C60-3B7D-46C5-B1A9-A295D8A48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7006A8-EB46-45ED-977F-BC489E2B7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49529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AEC09-3D51-43C6-A76F-5AF238241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Structură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examinare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CFF96-63CD-40F5-BD98-83E47A847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lnSpcReduction="10000"/>
          </a:bodyPr>
          <a:lstStyle/>
          <a:p>
            <a:pPr>
              <a:buFont typeface="Courier New"/>
              <a:buChar char="o"/>
            </a:pPr>
            <a:r>
              <a:rPr lang="en-US" dirty="0">
                <a:ea typeface="+mn-lt"/>
                <a:cs typeface="+mn-lt"/>
              </a:rPr>
              <a:t>50% din nota </a:t>
            </a:r>
            <a:r>
              <a:rPr lang="en-US" dirty="0" err="1">
                <a:ea typeface="+mn-lt"/>
                <a:cs typeface="+mn-lt"/>
              </a:rPr>
              <a:t>finală</a:t>
            </a:r>
            <a:r>
              <a:rPr lang="en-US" dirty="0">
                <a:ea typeface="+mn-lt"/>
                <a:cs typeface="+mn-lt"/>
              </a:rPr>
              <a:t> - examen oral la calculator</a:t>
            </a:r>
            <a:endParaRPr lang="en-US" dirty="0">
              <a:cs typeface="Calibri" panose="020F0502020204030204"/>
            </a:endParaRPr>
          </a:p>
          <a:p>
            <a:pPr>
              <a:buFont typeface="Courier New"/>
              <a:buChar char="o"/>
            </a:pPr>
            <a:r>
              <a:rPr lang="en-US" dirty="0">
                <a:ea typeface="+mn-lt"/>
                <a:cs typeface="+mn-lt"/>
              </a:rPr>
              <a:t>50% din nota </a:t>
            </a:r>
            <a:r>
              <a:rPr lang="en-US" dirty="0" err="1">
                <a:ea typeface="+mn-lt"/>
                <a:cs typeface="+mn-lt"/>
              </a:rPr>
              <a:t>finală</a:t>
            </a:r>
            <a:r>
              <a:rPr lang="en-US" dirty="0">
                <a:ea typeface="+mn-lt"/>
                <a:cs typeface="+mn-lt"/>
              </a:rPr>
              <a:t> - </a:t>
            </a:r>
            <a:r>
              <a:rPr lang="en-US" dirty="0" err="1">
                <a:ea typeface="+mn-lt"/>
                <a:cs typeface="+mn-lt"/>
              </a:rPr>
              <a:t>activitate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laborator</a:t>
            </a:r>
            <a:endParaRPr lang="en-US" dirty="0">
              <a:ea typeface="+mn-lt"/>
              <a:cs typeface="+mn-lt"/>
            </a:endParaRPr>
          </a:p>
          <a:p>
            <a:pPr marL="383540" lvl="1">
              <a:buFont typeface="Courier New"/>
              <a:buChar char="o"/>
            </a:pPr>
            <a:r>
              <a:rPr lang="en-US" dirty="0">
                <a:ea typeface="+mn-lt"/>
                <a:cs typeface="+mn-lt"/>
              </a:rPr>
              <a:t>10% din nota </a:t>
            </a:r>
            <a:r>
              <a:rPr lang="en-US" dirty="0" err="1">
                <a:ea typeface="+mn-lt"/>
                <a:cs typeface="+mn-lt"/>
              </a:rPr>
              <a:t>finală</a:t>
            </a:r>
            <a:r>
              <a:rPr lang="en-US" dirty="0">
                <a:ea typeface="+mn-lt"/>
                <a:cs typeface="+mn-lt"/>
              </a:rPr>
              <a:t> - </a:t>
            </a:r>
            <a:r>
              <a:rPr lang="en-US" dirty="0" err="1">
                <a:ea typeface="+mn-lt"/>
                <a:cs typeface="+mn-lt"/>
              </a:rPr>
              <a:t>lucrare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laborator</a:t>
            </a:r>
            <a:r>
              <a:rPr lang="en-US" dirty="0">
                <a:ea typeface="+mn-lt"/>
                <a:cs typeface="+mn-lt"/>
              </a:rPr>
              <a:t>/</a:t>
            </a:r>
            <a:r>
              <a:rPr lang="en-US" dirty="0" err="1">
                <a:ea typeface="+mn-lt"/>
                <a:cs typeface="+mn-lt"/>
              </a:rPr>
              <a:t>grilă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în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săptămâna</a:t>
            </a:r>
            <a:r>
              <a:rPr lang="en-US" dirty="0">
                <a:ea typeface="+mn-lt"/>
                <a:cs typeface="+mn-lt"/>
              </a:rPr>
              <a:t> 7-8 </a:t>
            </a:r>
          </a:p>
          <a:p>
            <a:pPr marL="383540" lvl="1">
              <a:buFont typeface="Courier New"/>
              <a:buChar char="o"/>
            </a:pPr>
            <a:r>
              <a:rPr lang="en-US" dirty="0">
                <a:ea typeface="+mn-lt"/>
                <a:cs typeface="+mn-lt"/>
              </a:rPr>
              <a:t>10% din nota </a:t>
            </a:r>
            <a:r>
              <a:rPr lang="en-US" dirty="0" err="1">
                <a:ea typeface="+mn-lt"/>
                <a:cs typeface="+mn-lt"/>
              </a:rPr>
              <a:t>finală</a:t>
            </a:r>
            <a:r>
              <a:rPr lang="en-US" dirty="0">
                <a:ea typeface="+mn-lt"/>
                <a:cs typeface="+mn-lt"/>
              </a:rPr>
              <a:t> - test </a:t>
            </a:r>
            <a:r>
              <a:rPr lang="en-US" dirty="0" err="1">
                <a:ea typeface="+mn-lt"/>
                <a:cs typeface="+mn-lt"/>
              </a:rPr>
              <a:t>grilă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în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ultimele</a:t>
            </a:r>
            <a:r>
              <a:rPr lang="en-US" dirty="0">
                <a:ea typeface="+mn-lt"/>
                <a:cs typeface="+mn-lt"/>
              </a:rPr>
              <a:t> 2 </a:t>
            </a:r>
            <a:r>
              <a:rPr lang="en-US" dirty="0" err="1">
                <a:ea typeface="+mn-lt"/>
                <a:cs typeface="+mn-lt"/>
              </a:rPr>
              <a:t>săptămâni</a:t>
            </a:r>
            <a:r>
              <a:rPr lang="en-US" dirty="0">
                <a:ea typeface="+mn-lt"/>
                <a:cs typeface="+mn-lt"/>
              </a:rPr>
              <a:t> din </a:t>
            </a:r>
            <a:r>
              <a:rPr lang="en-US" dirty="0" err="1">
                <a:ea typeface="+mn-lt"/>
                <a:cs typeface="+mn-lt"/>
              </a:rPr>
              <a:t>semestru</a:t>
            </a:r>
            <a:r>
              <a:rPr lang="en-US" dirty="0">
                <a:ea typeface="+mn-lt"/>
                <a:cs typeface="+mn-lt"/>
              </a:rPr>
              <a:t>  </a:t>
            </a:r>
          </a:p>
          <a:p>
            <a:pPr marL="383540" lvl="1">
              <a:buFont typeface="Courier New"/>
              <a:buChar char="o"/>
            </a:pPr>
            <a:r>
              <a:rPr lang="en-US" dirty="0">
                <a:ea typeface="+mn-lt"/>
                <a:cs typeface="+mn-lt"/>
              </a:rPr>
              <a:t>15% din nota </a:t>
            </a:r>
            <a:r>
              <a:rPr lang="en-US" dirty="0" err="1">
                <a:ea typeface="+mn-lt"/>
                <a:cs typeface="+mn-lt"/>
              </a:rPr>
              <a:t>finală</a:t>
            </a:r>
            <a:r>
              <a:rPr lang="en-US" dirty="0">
                <a:ea typeface="+mn-lt"/>
                <a:cs typeface="+mn-lt"/>
              </a:rPr>
              <a:t> - </a:t>
            </a:r>
            <a:r>
              <a:rPr lang="en-US" dirty="0" err="1">
                <a:ea typeface="+mn-lt"/>
                <a:cs typeface="+mn-lt"/>
              </a:rPr>
              <a:t>activități</a:t>
            </a:r>
            <a:r>
              <a:rPr lang="en-US" dirty="0">
                <a:ea typeface="+mn-lt"/>
                <a:cs typeface="+mn-lt"/>
              </a:rPr>
              <a:t> seminar (</a:t>
            </a:r>
            <a:r>
              <a:rPr lang="en-US" dirty="0" err="1">
                <a:ea typeface="+mn-lt"/>
                <a:cs typeface="+mn-lt"/>
              </a:rPr>
              <a:t>teme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prezență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participare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activă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întrebări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răspunsuri</a:t>
            </a:r>
            <a:r>
              <a:rPr lang="en-US" dirty="0">
                <a:ea typeface="+mn-lt"/>
                <a:cs typeface="+mn-lt"/>
              </a:rPr>
              <a:t> la </a:t>
            </a:r>
            <a:r>
              <a:rPr lang="en-US" dirty="0" err="1">
                <a:ea typeface="+mn-lt"/>
                <a:cs typeface="+mn-lt"/>
              </a:rPr>
              <a:t>întrebările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colegilor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etc</a:t>
            </a:r>
            <a:r>
              <a:rPr lang="en-US" dirty="0">
                <a:ea typeface="+mn-lt"/>
                <a:cs typeface="+mn-lt"/>
              </a:rPr>
              <a:t>)</a:t>
            </a:r>
            <a:endParaRPr lang="en-US" dirty="0" err="1">
              <a:ea typeface="+mn-lt"/>
              <a:cs typeface="+mn-lt"/>
            </a:endParaRPr>
          </a:p>
          <a:p>
            <a:pPr marL="383540" lvl="1">
              <a:buFont typeface="Courier New"/>
              <a:buChar char="o"/>
            </a:pPr>
            <a:r>
              <a:rPr lang="en-US" dirty="0">
                <a:ea typeface="+mn-lt"/>
                <a:cs typeface="+mn-lt"/>
              </a:rPr>
              <a:t>15% din nota </a:t>
            </a:r>
            <a:r>
              <a:rPr lang="en-US" dirty="0" err="1">
                <a:ea typeface="+mn-lt"/>
                <a:cs typeface="+mn-lt"/>
              </a:rPr>
              <a:t>finală</a:t>
            </a:r>
            <a:r>
              <a:rPr lang="en-US" dirty="0">
                <a:ea typeface="+mn-lt"/>
                <a:cs typeface="+mn-lt"/>
              </a:rPr>
              <a:t> - </a:t>
            </a:r>
            <a:r>
              <a:rPr lang="en-US" dirty="0" err="1">
                <a:ea typeface="+mn-lt"/>
                <a:cs typeface="+mn-lt"/>
              </a:rPr>
              <a:t>proiect</a:t>
            </a:r>
            <a:r>
              <a:rPr lang="en-US" dirty="0">
                <a:ea typeface="+mn-lt"/>
                <a:cs typeface="+mn-lt"/>
              </a:rPr>
              <a:t> pe </a:t>
            </a:r>
            <a:r>
              <a:rPr lang="en-US" dirty="0" err="1">
                <a:ea typeface="+mn-lt"/>
                <a:cs typeface="+mn-lt"/>
              </a:rPr>
              <a:t>echipe</a:t>
            </a:r>
            <a:r>
              <a:rPr lang="en-US" dirty="0">
                <a:ea typeface="+mn-lt"/>
                <a:cs typeface="+mn-lt"/>
              </a:rPr>
              <a:t> de maxim 3  </a:t>
            </a:r>
            <a:r>
              <a:rPr lang="en-US" dirty="0" err="1">
                <a:ea typeface="+mn-lt"/>
                <a:cs typeface="+mn-lt"/>
              </a:rPr>
              <a:t>persoane</a:t>
            </a:r>
            <a:r>
              <a:rPr lang="en-US" dirty="0">
                <a:ea typeface="+mn-lt"/>
                <a:cs typeface="+mn-lt"/>
              </a:rPr>
              <a:t> cu </a:t>
            </a:r>
            <a:r>
              <a:rPr lang="en-US" dirty="0" err="1">
                <a:ea typeface="+mn-lt"/>
                <a:cs typeface="+mn-lt"/>
              </a:rPr>
              <a:t>sustinere</a:t>
            </a:r>
            <a:r>
              <a:rPr lang="en-US" dirty="0">
                <a:ea typeface="+mn-lt"/>
                <a:cs typeface="+mn-lt"/>
              </a:rPr>
              <a:t> in </a:t>
            </a:r>
            <a:r>
              <a:rPr lang="en-US" dirty="0" err="1">
                <a:ea typeface="+mn-lt"/>
                <a:cs typeface="+mn-lt"/>
              </a:rPr>
              <a:t>ultimele</a:t>
            </a:r>
            <a:r>
              <a:rPr lang="en-US" dirty="0">
                <a:ea typeface="+mn-lt"/>
                <a:cs typeface="+mn-lt"/>
              </a:rPr>
              <a:t> 2 </a:t>
            </a:r>
            <a:r>
              <a:rPr lang="en-US" dirty="0" err="1">
                <a:ea typeface="+mn-lt"/>
                <a:cs typeface="+mn-lt"/>
              </a:rPr>
              <a:t>saptamani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și</a:t>
            </a:r>
            <a:r>
              <a:rPr lang="en-US" dirty="0">
                <a:ea typeface="+mn-lt"/>
                <a:cs typeface="+mn-lt"/>
              </a:rPr>
              <a:t> una </a:t>
            </a:r>
            <a:r>
              <a:rPr lang="en-US" dirty="0" err="1">
                <a:ea typeface="+mn-lt"/>
                <a:cs typeface="+mn-lt"/>
              </a:rPr>
              <a:t>sau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două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predări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intermediare</a:t>
            </a:r>
            <a:endParaRPr lang="en-US" dirty="0" err="1">
              <a:cs typeface="Calibri" panose="020F0502020204030204"/>
            </a:endParaRPr>
          </a:p>
          <a:p>
            <a:pPr marL="383540" lvl="1">
              <a:buFont typeface="Courier New"/>
              <a:buChar char="o"/>
            </a:pPr>
            <a:endParaRPr lang="en-US" dirty="0">
              <a:cs typeface="Calibri" panose="020F0502020204030204"/>
            </a:endParaRPr>
          </a:p>
          <a:p>
            <a:pPr>
              <a:buFont typeface="Courier New"/>
              <a:buChar char="o"/>
            </a:pPr>
            <a:r>
              <a:rPr lang="en-US" b="1" u="sng" dirty="0" err="1">
                <a:cs typeface="Calibri" panose="020F0502020204030204"/>
              </a:rPr>
              <a:t>Condiție</a:t>
            </a:r>
            <a:r>
              <a:rPr lang="en-US" b="1" u="sng" dirty="0">
                <a:cs typeface="Calibri" panose="020F0502020204030204"/>
              </a:rPr>
              <a:t> </a:t>
            </a:r>
            <a:r>
              <a:rPr lang="en-US" b="1" u="sng" dirty="0" err="1">
                <a:cs typeface="Calibri" panose="020F0502020204030204"/>
              </a:rPr>
              <a:t>obligatorie</a:t>
            </a:r>
            <a:r>
              <a:rPr lang="en-US" b="1" u="sng" dirty="0">
                <a:cs typeface="Calibri" panose="020F0502020204030204"/>
              </a:rPr>
              <a:t> de </a:t>
            </a:r>
            <a:r>
              <a:rPr lang="en-US" b="1" u="sng" dirty="0" err="1">
                <a:cs typeface="Calibri" panose="020F0502020204030204"/>
              </a:rPr>
              <a:t>intrare</a:t>
            </a:r>
            <a:r>
              <a:rPr lang="en-US" b="1" u="sng" dirty="0">
                <a:cs typeface="Calibri" panose="020F0502020204030204"/>
              </a:rPr>
              <a:t> </a:t>
            </a:r>
            <a:r>
              <a:rPr lang="en-US" b="1" u="sng" dirty="0" err="1">
                <a:cs typeface="Calibri" panose="020F0502020204030204"/>
              </a:rPr>
              <a:t>în</a:t>
            </a:r>
            <a:r>
              <a:rPr lang="en-US" b="1" u="sng" dirty="0">
                <a:cs typeface="Calibri" panose="020F0502020204030204"/>
              </a:rPr>
              <a:t> examen: minim 2 </a:t>
            </a:r>
            <a:r>
              <a:rPr lang="en-US" b="1" u="sng" dirty="0" err="1">
                <a:cs typeface="Calibri" panose="020F0502020204030204"/>
              </a:rPr>
              <a:t>puncte</a:t>
            </a:r>
            <a:r>
              <a:rPr lang="en-US" b="1" u="sng" dirty="0">
                <a:cs typeface="Calibri" panose="020F0502020204030204"/>
              </a:rPr>
              <a:t> din </a:t>
            </a:r>
            <a:r>
              <a:rPr lang="en-US" b="1" u="sng" dirty="0" err="1">
                <a:cs typeface="Calibri" panose="020F0502020204030204"/>
              </a:rPr>
              <a:t>activitatea</a:t>
            </a:r>
            <a:r>
              <a:rPr lang="en-US" b="1" u="sng" dirty="0">
                <a:cs typeface="Calibri" panose="020F0502020204030204"/>
              </a:rPr>
              <a:t> de seminar!</a:t>
            </a:r>
          </a:p>
          <a:p>
            <a:br>
              <a:rPr lang="en-US" dirty="0"/>
            </a:br>
            <a:endParaRPr lang="en-US" dirty="0"/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57783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10">
            <a:extLst>
              <a:ext uri="{FF2B5EF4-FFF2-40B4-BE49-F238E27FC236}">
                <a16:creationId xmlns:a16="http://schemas.microsoft.com/office/drawing/2014/main" id="{605A42EF-68E6-4808-81CD-E5ABD0ED92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8E3671-D7A7-4179-825F-212605C8E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Structuri</a:t>
            </a:r>
            <a:r>
              <a:rPr lang="en-US" dirty="0">
                <a:cs typeface="Calibri Light"/>
              </a:rPr>
              <a:t> repetitive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BF924E93-BEAF-40FE-81E6-A7A5A79C3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886" y="645106"/>
            <a:ext cx="4584238" cy="5247747"/>
          </a:xfrm>
          <a:prstGeom prst="rect">
            <a:avLst/>
          </a:prstGeom>
        </p:spPr>
      </p:pic>
      <p:cxnSp>
        <p:nvCxnSpPr>
          <p:cNvPr id="7" name="Straight Connector 12">
            <a:extLst>
              <a:ext uri="{FF2B5EF4-FFF2-40B4-BE49-F238E27FC236}">
                <a16:creationId xmlns:a16="http://schemas.microsoft.com/office/drawing/2014/main" id="{3C4A154E-1950-4755-A5FC-5998EE0CC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FAEA0762-CF52-4C90-8937-2F90ABD55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Execută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aceleași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operații</a:t>
            </a:r>
            <a:r>
              <a:rPr lang="en-US" dirty="0">
                <a:cs typeface="Calibri"/>
              </a:rPr>
              <a:t> de un </a:t>
            </a:r>
            <a:r>
              <a:rPr lang="en-US" dirty="0" err="1">
                <a:cs typeface="Calibri"/>
              </a:rPr>
              <a:t>număr</a:t>
            </a:r>
            <a:r>
              <a:rPr lang="en-US" dirty="0">
                <a:cs typeface="Calibri"/>
              </a:rPr>
              <a:t> FINIT de </a:t>
            </a:r>
            <a:r>
              <a:rPr lang="en-US" dirty="0" err="1">
                <a:cs typeface="Calibri"/>
              </a:rPr>
              <a:t>ori</a:t>
            </a:r>
          </a:p>
          <a:p>
            <a:r>
              <a:rPr lang="en-US" dirty="0" err="1">
                <a:cs typeface="Calibri"/>
              </a:rPr>
              <a:t>Atenție</a:t>
            </a:r>
            <a:r>
              <a:rPr lang="en-US" dirty="0">
                <a:cs typeface="Calibri"/>
              </a:rPr>
              <a:t> la </a:t>
            </a:r>
            <a:r>
              <a:rPr lang="en-US" dirty="0" err="1">
                <a:cs typeface="Calibri"/>
              </a:rPr>
              <a:t>buclele</a:t>
            </a:r>
            <a:r>
              <a:rPr lang="en-US" dirty="0">
                <a:cs typeface="Calibri"/>
              </a:rPr>
              <a:t> infinite!</a:t>
            </a:r>
          </a:p>
          <a:p>
            <a:r>
              <a:rPr lang="en-US" dirty="0" err="1">
                <a:cs typeface="Calibri"/>
              </a:rPr>
              <a:t>Instrucțiunile</a:t>
            </a:r>
            <a:r>
              <a:rPr lang="en-US" dirty="0">
                <a:cs typeface="Calibri"/>
              </a:rPr>
              <a:t> while, do-while, for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3FE9C285-56FB-4B36-8ECA-C2D6596AA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937C076B-00B1-4629-B27F-A86F9885F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Table 13">
            <a:extLst>
              <a:ext uri="{FF2B5EF4-FFF2-40B4-BE49-F238E27FC236}">
                <a16:creationId xmlns:a16="http://schemas.microsoft.com/office/drawing/2014/main" id="{BAC6A118-DCFF-4945-937D-AB741C9DAC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590064"/>
              </p:ext>
            </p:extLst>
          </p:nvPr>
        </p:nvGraphicFramePr>
        <p:xfrm>
          <a:off x="5572539" y="3982278"/>
          <a:ext cx="6361087" cy="891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1356">
                  <a:extLst>
                    <a:ext uri="{9D8B030D-6E8A-4147-A177-3AD203B41FA5}">
                      <a16:colId xmlns:a16="http://schemas.microsoft.com/office/drawing/2014/main" val="1971910292"/>
                    </a:ext>
                  </a:extLst>
                </a:gridCol>
                <a:gridCol w="1444985">
                  <a:extLst>
                    <a:ext uri="{9D8B030D-6E8A-4147-A177-3AD203B41FA5}">
                      <a16:colId xmlns:a16="http://schemas.microsoft.com/office/drawing/2014/main" val="2579381091"/>
                    </a:ext>
                  </a:extLst>
                </a:gridCol>
                <a:gridCol w="3504746">
                  <a:extLst>
                    <a:ext uri="{9D8B030D-6E8A-4147-A177-3AD203B41FA5}">
                      <a16:colId xmlns:a16="http://schemas.microsoft.com/office/drawing/2014/main" val="39304810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onsolas"/>
                        </a:rPr>
                        <a:t>while(</a:t>
                      </a:r>
                      <a:r>
                        <a:rPr lang="en-US" sz="1050" dirty="0" err="1">
                          <a:latin typeface="Consolas"/>
                        </a:rPr>
                        <a:t>condiție</a:t>
                      </a:r>
                      <a:r>
                        <a:rPr lang="en-US" sz="1050" dirty="0">
                          <a:latin typeface="Consolas"/>
                        </a:rPr>
                        <a:t>)</a:t>
                      </a:r>
                    </a:p>
                    <a:p>
                      <a:pPr lvl="0">
                        <a:buNone/>
                      </a:pPr>
                      <a:r>
                        <a:rPr lang="en-US" sz="1050" dirty="0">
                          <a:latin typeface="Consolas"/>
                        </a:rPr>
                        <a:t>{</a:t>
                      </a:r>
                    </a:p>
                    <a:p>
                      <a:pPr lvl="0">
                        <a:buNone/>
                      </a:pPr>
                      <a:r>
                        <a:rPr lang="en-US" sz="1050" dirty="0">
                          <a:latin typeface="Consolas"/>
                        </a:rPr>
                        <a:t> // </a:t>
                      </a:r>
                      <a:r>
                        <a:rPr lang="en-US" sz="1050" dirty="0" err="1">
                          <a:latin typeface="Consolas"/>
                        </a:rPr>
                        <a:t>instrucțiuni</a:t>
                      </a:r>
                    </a:p>
                    <a:p>
                      <a:pPr lvl="0">
                        <a:buNone/>
                      </a:pPr>
                      <a:r>
                        <a:rPr lang="en-US" sz="1050" dirty="0">
                          <a:latin typeface="Consolas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 b="0" i="0" u="none" strike="noStrike" noProof="0" dirty="0">
                          <a:latin typeface="Consolas"/>
                        </a:rPr>
                        <a:t>do</a:t>
                      </a:r>
                    </a:p>
                    <a:p>
                      <a:pPr lvl="0">
                        <a:buNone/>
                      </a:pPr>
                      <a:r>
                        <a:rPr lang="en-US" sz="1050" b="0" i="0" u="none" strike="noStrike" noProof="0" dirty="0">
                          <a:latin typeface="Consolas"/>
                        </a:rPr>
                        <a:t>{</a:t>
                      </a:r>
                    </a:p>
                    <a:p>
                      <a:pPr lvl="0">
                        <a:buNone/>
                      </a:pPr>
                      <a:r>
                        <a:rPr lang="en-US" sz="1050" b="0" i="0" u="none" strike="noStrike" noProof="0" dirty="0">
                          <a:latin typeface="Consolas"/>
                        </a:rPr>
                        <a:t>  // </a:t>
                      </a:r>
                      <a:r>
                        <a:rPr lang="en-US" sz="1050" b="0" i="0" u="none" strike="noStrike" noProof="0" dirty="0" err="1">
                          <a:latin typeface="Consolas"/>
                        </a:rPr>
                        <a:t>instrucțiuni</a:t>
                      </a:r>
                    </a:p>
                    <a:p>
                      <a:pPr lvl="0">
                        <a:buNone/>
                      </a:pPr>
                      <a:r>
                        <a:rPr lang="en-US" sz="1050" b="0" i="0" u="none" strike="noStrike" noProof="0" dirty="0">
                          <a:latin typeface="Consolas"/>
                        </a:rPr>
                        <a:t>}</a:t>
                      </a:r>
                    </a:p>
                    <a:p>
                      <a:pPr lvl="0">
                        <a:buNone/>
                      </a:pPr>
                      <a:r>
                        <a:rPr lang="en-US" sz="1050" b="0" i="0" u="none" strike="noStrike" noProof="0" dirty="0">
                          <a:latin typeface="Consolas"/>
                        </a:rPr>
                        <a:t>while (</a:t>
                      </a:r>
                      <a:r>
                        <a:rPr lang="en-US" sz="1050" b="0" i="0" u="none" strike="noStrike" noProof="0" dirty="0" err="1">
                          <a:latin typeface="Consolas"/>
                        </a:rPr>
                        <a:t>condiție</a:t>
                      </a:r>
                      <a:r>
                        <a:rPr lang="en-US" sz="1050" b="0" i="0" u="none" strike="noStrike" noProof="0" dirty="0">
                          <a:latin typeface="Consola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onsolas"/>
                        </a:rPr>
                        <a:t>for (</a:t>
                      </a:r>
                      <a:r>
                        <a:rPr lang="en-US" sz="1050" dirty="0" err="1">
                          <a:latin typeface="Consolas"/>
                        </a:rPr>
                        <a:t>inițializări</a:t>
                      </a:r>
                      <a:r>
                        <a:rPr lang="en-US" sz="1050" dirty="0">
                          <a:latin typeface="Consolas"/>
                        </a:rPr>
                        <a:t>; </a:t>
                      </a:r>
                      <a:r>
                        <a:rPr lang="en-US" sz="1050" dirty="0" err="1">
                          <a:latin typeface="Consolas"/>
                        </a:rPr>
                        <a:t>condiție</a:t>
                      </a:r>
                      <a:r>
                        <a:rPr lang="en-US" sz="1050" dirty="0">
                          <a:latin typeface="Consolas"/>
                        </a:rPr>
                        <a:t>; </a:t>
                      </a:r>
                      <a:r>
                        <a:rPr lang="en-US" sz="1050" dirty="0" err="1">
                          <a:latin typeface="Consolas"/>
                        </a:rPr>
                        <a:t>incrementări</a:t>
                      </a:r>
                      <a:r>
                        <a:rPr lang="en-US" sz="1050" dirty="0">
                          <a:latin typeface="Consolas"/>
                        </a:rPr>
                        <a:t>)</a:t>
                      </a:r>
                    </a:p>
                    <a:p>
                      <a:pPr lvl="0">
                        <a:buNone/>
                      </a:pPr>
                      <a:r>
                        <a:rPr lang="en-US" sz="1050" b="0" i="0" u="none" strike="noStrike" noProof="0" dirty="0">
                          <a:latin typeface="Consolas"/>
                        </a:rPr>
                        <a:t>{</a:t>
                      </a:r>
                    </a:p>
                    <a:p>
                      <a:pPr lvl="0">
                        <a:buNone/>
                      </a:pPr>
                      <a:r>
                        <a:rPr lang="en-US" sz="1050" b="0" i="0" u="none" strike="noStrike" noProof="0" dirty="0">
                          <a:latin typeface="Consolas"/>
                        </a:rPr>
                        <a:t>  //</a:t>
                      </a:r>
                      <a:r>
                        <a:rPr lang="en-US" sz="1050" b="0" i="0" u="none" strike="noStrike" noProof="0" dirty="0" err="1">
                          <a:latin typeface="Consolas"/>
                        </a:rPr>
                        <a:t>instrucțiuni</a:t>
                      </a:r>
                    </a:p>
                    <a:p>
                      <a:pPr lvl="0">
                        <a:buNone/>
                      </a:pPr>
                      <a:r>
                        <a:rPr lang="en-US" sz="1050" b="0" i="0" u="none" strike="noStrike" noProof="0" dirty="0">
                          <a:latin typeface="Consolas"/>
                        </a:rPr>
                        <a:t>}</a:t>
                      </a:r>
                    </a:p>
                    <a:p>
                      <a:pPr lvl="0">
                        <a:buNone/>
                      </a:pPr>
                      <a:endParaRPr lang="en-US" sz="1050" dirty="0">
                        <a:latin typeface="Consola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43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3334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1FE72-CB9C-4884-BCB0-9BF551F6B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Vectori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63C56-6714-4C6E-BEF3-308AC2633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207273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sz="2200" dirty="0" err="1">
                <a:cs typeface="Calibri"/>
              </a:rPr>
              <a:t>Înșiruire</a:t>
            </a:r>
            <a:r>
              <a:rPr lang="en-US" sz="2200" dirty="0">
                <a:cs typeface="Calibri"/>
              </a:rPr>
              <a:t> de </a:t>
            </a:r>
            <a:r>
              <a:rPr lang="en-US" sz="2200" dirty="0" err="1">
                <a:cs typeface="Calibri"/>
              </a:rPr>
              <a:t>elemente</a:t>
            </a:r>
            <a:r>
              <a:rPr lang="en-US" sz="2200" dirty="0">
                <a:cs typeface="Calibri"/>
              </a:rPr>
              <a:t> de </a:t>
            </a:r>
            <a:r>
              <a:rPr lang="en-US" sz="2200" dirty="0" err="1">
                <a:cs typeface="Calibri"/>
              </a:rPr>
              <a:t>același</a:t>
            </a:r>
            <a:r>
              <a:rPr lang="en-US" sz="2200" dirty="0">
                <a:cs typeface="Calibri"/>
              </a:rPr>
              <a:t> tip</a:t>
            </a:r>
          </a:p>
          <a:p>
            <a:r>
              <a:rPr lang="en-US" sz="2200" dirty="0" err="1">
                <a:cs typeface="Calibri"/>
              </a:rPr>
              <a:t>Ocupă</a:t>
            </a:r>
            <a:r>
              <a:rPr lang="en-US" sz="2200" dirty="0">
                <a:cs typeface="Calibri"/>
              </a:rPr>
              <a:t> o </a:t>
            </a:r>
            <a:r>
              <a:rPr lang="en-US" sz="2200" dirty="0" err="1">
                <a:cs typeface="Calibri"/>
              </a:rPr>
              <a:t>zonă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continuă</a:t>
            </a:r>
            <a:r>
              <a:rPr lang="en-US" sz="2200" dirty="0">
                <a:cs typeface="Calibri"/>
              </a:rPr>
              <a:t> de </a:t>
            </a:r>
            <a:r>
              <a:rPr lang="en-US" sz="2200" dirty="0" err="1">
                <a:cs typeface="Calibri"/>
              </a:rPr>
              <a:t>memorie</a:t>
            </a:r>
            <a:endParaRPr lang="en-US" sz="2200">
              <a:cs typeface="Calibri"/>
            </a:endParaRPr>
          </a:p>
          <a:p>
            <a:pPr algn="r"/>
            <a:endParaRPr lang="en-US" sz="250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CF749C-865B-411B-AAD8-A232F81F9DF1}"/>
              </a:ext>
            </a:extLst>
          </p:cNvPr>
          <p:cNvSpPr txBox="1"/>
          <p:nvPr/>
        </p:nvSpPr>
        <p:spPr>
          <a:xfrm>
            <a:off x="1199322" y="2862470"/>
            <a:ext cx="11893826" cy="32085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latin typeface="Consolas"/>
              </a:rPr>
              <a:t>#include &lt;iostream&gt;</a:t>
            </a:r>
            <a:br>
              <a:rPr lang="en-US" sz="1200" dirty="0">
                <a:latin typeface="Consolas"/>
              </a:rPr>
            </a:br>
            <a:r>
              <a:rPr lang="en-US" sz="1200" dirty="0">
                <a:latin typeface="Consolas"/>
              </a:rPr>
              <a:t>#include &lt;</a:t>
            </a:r>
            <a:r>
              <a:rPr lang="en-US" sz="1200" dirty="0" err="1">
                <a:latin typeface="Consolas"/>
              </a:rPr>
              <a:t>iomanip</a:t>
            </a:r>
            <a:r>
              <a:rPr lang="en-US" sz="1200" dirty="0">
                <a:latin typeface="Consolas"/>
              </a:rPr>
              <a:t>&gt;</a:t>
            </a:r>
            <a:br>
              <a:rPr lang="en-US" sz="1200" dirty="0">
                <a:ea typeface="+mn-lt"/>
                <a:cs typeface="+mn-lt"/>
              </a:rPr>
            </a:br>
            <a:r>
              <a:rPr lang="en-US" sz="1200" dirty="0">
                <a:latin typeface="Consolas"/>
              </a:rPr>
              <a:t>using namespace std;</a:t>
            </a:r>
            <a:br>
              <a:rPr lang="en-US" sz="1200" dirty="0">
                <a:latin typeface="Consolas"/>
              </a:rPr>
            </a:br>
            <a:r>
              <a:rPr lang="en-US" sz="1200" dirty="0">
                <a:latin typeface="Consolas"/>
              </a:rPr>
              <a:t>using std::</a:t>
            </a:r>
            <a:r>
              <a:rPr lang="en-US" sz="1200" dirty="0" err="1">
                <a:latin typeface="Consolas"/>
              </a:rPr>
              <a:t>setw</a:t>
            </a:r>
            <a:r>
              <a:rPr lang="en-US" sz="1200" dirty="0">
                <a:latin typeface="Consolas"/>
              </a:rPr>
              <a:t>;</a:t>
            </a:r>
            <a:br>
              <a:rPr lang="en-US" sz="1200" dirty="0">
                <a:latin typeface="Consolas"/>
              </a:rPr>
            </a:br>
            <a:br>
              <a:rPr lang="en-US" sz="1200" dirty="0">
                <a:latin typeface="Consolas"/>
              </a:rPr>
            </a:br>
            <a:r>
              <a:rPr lang="en-US" sz="1200" dirty="0">
                <a:latin typeface="Consolas"/>
              </a:rPr>
              <a:t>int main () {</a:t>
            </a:r>
            <a:br>
              <a:rPr lang="en-US" sz="1200" dirty="0">
                <a:latin typeface="Consolas"/>
              </a:rPr>
            </a:br>
            <a:r>
              <a:rPr lang="en-US" sz="1200" dirty="0">
                <a:latin typeface="Consolas"/>
              </a:rPr>
              <a:t>   int n[ 10 ];         </a:t>
            </a:r>
            <a:br>
              <a:rPr lang="en-US" sz="1200" dirty="0">
                <a:latin typeface="Consolas"/>
              </a:rPr>
            </a:br>
            <a:r>
              <a:rPr lang="en-US" sz="1200" dirty="0">
                <a:latin typeface="Consolas"/>
              </a:rPr>
              <a:t>   for ( int </a:t>
            </a:r>
            <a:r>
              <a:rPr lang="en-US" sz="1200" dirty="0" err="1">
                <a:latin typeface="Consolas"/>
              </a:rPr>
              <a:t>i</a:t>
            </a:r>
            <a:r>
              <a:rPr lang="en-US" sz="1200" dirty="0">
                <a:latin typeface="Consolas"/>
              </a:rPr>
              <a:t> = 0; </a:t>
            </a:r>
            <a:r>
              <a:rPr lang="en-US" sz="1200" dirty="0" err="1">
                <a:latin typeface="Consolas"/>
              </a:rPr>
              <a:t>i</a:t>
            </a:r>
            <a:r>
              <a:rPr lang="en-US" sz="1200" dirty="0">
                <a:latin typeface="Consolas"/>
              </a:rPr>
              <a:t> &lt; 10; </a:t>
            </a:r>
            <a:r>
              <a:rPr lang="en-US" sz="1200" dirty="0" err="1">
                <a:latin typeface="Consolas"/>
              </a:rPr>
              <a:t>i</a:t>
            </a:r>
            <a:r>
              <a:rPr lang="en-US" sz="1200" dirty="0">
                <a:latin typeface="Consolas"/>
              </a:rPr>
              <a:t>++ ) {</a:t>
            </a:r>
            <a:br>
              <a:rPr lang="en-US" sz="1200" dirty="0">
                <a:latin typeface="Consolas"/>
              </a:rPr>
            </a:br>
            <a:r>
              <a:rPr lang="en-US" sz="1200" dirty="0">
                <a:latin typeface="Consolas"/>
              </a:rPr>
              <a:t>      n[ </a:t>
            </a:r>
            <a:r>
              <a:rPr lang="en-US" sz="1200" dirty="0" err="1">
                <a:latin typeface="Consolas"/>
              </a:rPr>
              <a:t>i</a:t>
            </a:r>
            <a:r>
              <a:rPr lang="en-US" sz="1200" dirty="0">
                <a:latin typeface="Consolas"/>
              </a:rPr>
              <a:t> ] = </a:t>
            </a:r>
            <a:r>
              <a:rPr lang="en-US" sz="1200" dirty="0" err="1">
                <a:latin typeface="Consolas"/>
              </a:rPr>
              <a:t>i</a:t>
            </a:r>
            <a:r>
              <a:rPr lang="en-US" sz="1200" dirty="0">
                <a:latin typeface="Consolas"/>
              </a:rPr>
              <a:t> + 100;    }</a:t>
            </a:r>
            <a:br>
              <a:rPr lang="en-US" sz="1200" dirty="0">
                <a:latin typeface="Consolas"/>
              </a:rPr>
            </a:br>
            <a:r>
              <a:rPr lang="en-US" sz="1200" dirty="0">
                <a:latin typeface="Consolas"/>
              </a:rPr>
              <a:t>   </a:t>
            </a:r>
            <a:r>
              <a:rPr lang="en-US" sz="1200" dirty="0" err="1">
                <a:latin typeface="Consolas"/>
              </a:rPr>
              <a:t>cout</a:t>
            </a:r>
            <a:r>
              <a:rPr lang="en-US" sz="1200" dirty="0">
                <a:latin typeface="Consolas"/>
              </a:rPr>
              <a:t> &lt;&lt; "Element" &lt;&lt; </a:t>
            </a:r>
            <a:r>
              <a:rPr lang="en-US" sz="1200" dirty="0" err="1">
                <a:latin typeface="Consolas"/>
              </a:rPr>
              <a:t>setw</a:t>
            </a:r>
            <a:r>
              <a:rPr lang="en-US" sz="1200" dirty="0">
                <a:latin typeface="Consolas"/>
              </a:rPr>
              <a:t>( 13 ) &lt;&lt; "Value" &lt;&lt; </a:t>
            </a:r>
            <a:r>
              <a:rPr lang="en-US" sz="1200" dirty="0" err="1">
                <a:latin typeface="Consolas"/>
              </a:rPr>
              <a:t>endl</a:t>
            </a:r>
            <a:r>
              <a:rPr lang="en-US" sz="1200" dirty="0">
                <a:latin typeface="Consolas"/>
              </a:rPr>
              <a:t>;                    </a:t>
            </a:r>
            <a:br>
              <a:rPr lang="en-US" sz="1200" dirty="0">
                <a:latin typeface="Consolas"/>
              </a:rPr>
            </a:br>
            <a:r>
              <a:rPr lang="en-US" sz="1200" dirty="0">
                <a:latin typeface="Consolas"/>
              </a:rPr>
              <a:t>   for ( int j = 0; j &lt; 10; </a:t>
            </a:r>
            <a:r>
              <a:rPr lang="en-US" sz="1200" dirty="0" err="1">
                <a:latin typeface="Consolas"/>
              </a:rPr>
              <a:t>j++</a:t>
            </a:r>
            <a:r>
              <a:rPr lang="en-US" sz="1200" dirty="0">
                <a:latin typeface="Consolas"/>
              </a:rPr>
              <a:t> ) {</a:t>
            </a:r>
            <a:br>
              <a:rPr lang="en-US" sz="1200" dirty="0">
                <a:latin typeface="Consolas"/>
              </a:rPr>
            </a:br>
            <a:r>
              <a:rPr lang="en-US" sz="1200" dirty="0">
                <a:latin typeface="Consolas"/>
              </a:rPr>
              <a:t>      </a:t>
            </a:r>
            <a:r>
              <a:rPr lang="en-US" sz="1200" dirty="0" err="1">
                <a:latin typeface="Consolas"/>
              </a:rPr>
              <a:t>cout</a:t>
            </a:r>
            <a:r>
              <a:rPr lang="en-US" sz="1200" dirty="0">
                <a:latin typeface="Consolas"/>
              </a:rPr>
              <a:t> &lt;&lt; </a:t>
            </a:r>
            <a:r>
              <a:rPr lang="en-US" sz="1200" dirty="0" err="1">
                <a:latin typeface="Consolas"/>
              </a:rPr>
              <a:t>setw</a:t>
            </a:r>
            <a:r>
              <a:rPr lang="en-US" sz="1200" dirty="0">
                <a:latin typeface="Consolas"/>
              </a:rPr>
              <a:t>( 7 )&lt;&lt; j &lt;&lt; </a:t>
            </a:r>
            <a:r>
              <a:rPr lang="en-US" sz="1200" dirty="0" err="1">
                <a:latin typeface="Consolas"/>
              </a:rPr>
              <a:t>setw</a:t>
            </a:r>
            <a:r>
              <a:rPr lang="en-US" sz="1200" dirty="0">
                <a:latin typeface="Consolas"/>
              </a:rPr>
              <a:t>( 13 ) &lt;&lt; n[ j ] &lt;&lt; </a:t>
            </a:r>
            <a:r>
              <a:rPr lang="en-US" sz="1200" dirty="0" err="1">
                <a:latin typeface="Consolas"/>
              </a:rPr>
              <a:t>endl</a:t>
            </a:r>
            <a:r>
              <a:rPr lang="en-US" sz="1200" dirty="0">
                <a:latin typeface="Consolas"/>
              </a:rPr>
              <a:t>;</a:t>
            </a:r>
            <a:br>
              <a:rPr lang="en-US" sz="1200" dirty="0">
                <a:latin typeface="Consolas"/>
              </a:rPr>
            </a:br>
            <a:r>
              <a:rPr lang="en-US" sz="1200" dirty="0">
                <a:latin typeface="Consolas"/>
              </a:rPr>
              <a:t>   }</a:t>
            </a:r>
            <a:br>
              <a:rPr lang="en-US" sz="1200" dirty="0">
                <a:latin typeface="Consolas"/>
              </a:rPr>
            </a:br>
            <a:br>
              <a:rPr lang="en-US" sz="1200" dirty="0">
                <a:latin typeface="Consolas"/>
              </a:rPr>
            </a:br>
            <a:r>
              <a:rPr lang="en-US" sz="1200" dirty="0">
                <a:latin typeface="Consolas"/>
              </a:rPr>
              <a:t>   return 0;</a:t>
            </a:r>
            <a:br>
              <a:rPr lang="en-US" sz="1200" dirty="0">
                <a:latin typeface="Consolas"/>
              </a:rPr>
            </a:br>
            <a:r>
              <a:rPr lang="en-US" sz="1200" dirty="0">
                <a:latin typeface="Consolas"/>
              </a:rPr>
              <a:t>}</a:t>
            </a:r>
            <a:endParaRPr lang="en-US" sz="1200">
              <a:ea typeface="+mn-lt"/>
              <a:cs typeface="+mn-lt"/>
            </a:endParaRPr>
          </a:p>
          <a:p>
            <a:pPr algn="l"/>
            <a:endParaRPr lang="en-US" sz="105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5910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291BC-2491-4F0A-B39F-932C7F630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Pointeri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BC398-8196-42F7-989B-D9ABC0E40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557917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Rețin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adresele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unor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alte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variabile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AA2C59-74D4-4E3A-A7B8-AB24EF87307B}"/>
              </a:ext>
            </a:extLst>
          </p:cNvPr>
          <p:cNvSpPr txBox="1"/>
          <p:nvPr/>
        </p:nvSpPr>
        <p:spPr>
          <a:xfrm>
            <a:off x="1179444" y="2292626"/>
            <a:ext cx="8878955" cy="26314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latin typeface="Consolas"/>
              </a:rPr>
              <a:t>#include &lt;iostream&gt;
using namespace std;
int main () {
   int  var = 20;   // </a:t>
            </a:r>
            <a:r>
              <a:rPr lang="en-US" sz="1100" dirty="0" err="1">
                <a:latin typeface="Consolas"/>
              </a:rPr>
              <a:t>declararea</a:t>
            </a:r>
            <a:r>
              <a:rPr lang="en-US" sz="1100" dirty="0">
                <a:latin typeface="Consolas"/>
              </a:rPr>
              <a:t> </a:t>
            </a:r>
            <a:r>
              <a:rPr lang="en-US" sz="1100" dirty="0" err="1">
                <a:latin typeface="Consolas"/>
              </a:rPr>
              <a:t>unei</a:t>
            </a:r>
            <a:r>
              <a:rPr lang="en-US" sz="1100" dirty="0">
                <a:latin typeface="Consolas"/>
              </a:rPr>
              <a:t> </a:t>
            </a:r>
            <a:r>
              <a:rPr lang="en-US" sz="1100" dirty="0" err="1">
                <a:latin typeface="Consolas"/>
              </a:rPr>
              <a:t>variabile</a:t>
            </a:r>
            <a:r>
              <a:rPr lang="en-US" sz="1100" dirty="0">
                <a:latin typeface="Consolas"/>
              </a:rPr>
              <a:t> int.
   int  *</a:t>
            </a:r>
            <a:r>
              <a:rPr lang="en-US" sz="1100" dirty="0" err="1">
                <a:latin typeface="Consolas"/>
              </a:rPr>
              <a:t>ip</a:t>
            </a:r>
            <a:r>
              <a:rPr lang="en-US" sz="1100" dirty="0">
                <a:latin typeface="Consolas"/>
              </a:rPr>
              <a:t>;        // </a:t>
            </a:r>
            <a:r>
              <a:rPr lang="en-US" sz="1100" dirty="0" err="1">
                <a:latin typeface="Consolas"/>
              </a:rPr>
              <a:t>declararea</a:t>
            </a:r>
            <a:r>
              <a:rPr lang="en-US" sz="1100" dirty="0">
                <a:latin typeface="Consolas"/>
              </a:rPr>
              <a:t> </a:t>
            </a:r>
            <a:r>
              <a:rPr lang="en-US" sz="1100" dirty="0" err="1">
                <a:latin typeface="Consolas"/>
              </a:rPr>
              <a:t>unui</a:t>
            </a:r>
            <a:r>
              <a:rPr lang="en-US" sz="1100" dirty="0">
                <a:latin typeface="Consolas"/>
              </a:rPr>
              <a:t> pointer </a:t>
            </a:r>
            <a:r>
              <a:rPr lang="en-US" sz="1100" dirty="0" err="1">
                <a:latin typeface="Consolas"/>
              </a:rPr>
              <a:t>către</a:t>
            </a:r>
            <a:r>
              <a:rPr lang="en-US" sz="1100" dirty="0">
                <a:latin typeface="Consolas"/>
              </a:rPr>
              <a:t> o </a:t>
            </a:r>
            <a:r>
              <a:rPr lang="en-US" sz="1100" dirty="0" err="1">
                <a:latin typeface="Consolas"/>
              </a:rPr>
              <a:t>variabilă</a:t>
            </a:r>
            <a:r>
              <a:rPr lang="en-US" sz="1100" dirty="0">
                <a:latin typeface="Consolas"/>
              </a:rPr>
              <a:t> int 
   </a:t>
            </a:r>
            <a:r>
              <a:rPr lang="en-US" sz="1100" dirty="0" err="1">
                <a:latin typeface="Consolas"/>
              </a:rPr>
              <a:t>ip</a:t>
            </a:r>
            <a:r>
              <a:rPr lang="en-US" sz="1100" dirty="0">
                <a:latin typeface="Consolas"/>
              </a:rPr>
              <a:t> = &amp;var;       // </a:t>
            </a:r>
            <a:r>
              <a:rPr lang="en-US" sz="1100" dirty="0" err="1">
                <a:latin typeface="Consolas"/>
              </a:rPr>
              <a:t>valoarea</a:t>
            </a:r>
            <a:r>
              <a:rPr lang="en-US" sz="1100" dirty="0">
                <a:latin typeface="Consolas"/>
              </a:rPr>
              <a:t> </a:t>
            </a:r>
            <a:r>
              <a:rPr lang="en-US" sz="1100" dirty="0" err="1">
                <a:latin typeface="Consolas"/>
              </a:rPr>
              <a:t>lui</a:t>
            </a:r>
            <a:r>
              <a:rPr lang="en-US" sz="1100" dirty="0">
                <a:latin typeface="Consolas"/>
              </a:rPr>
              <a:t> </a:t>
            </a:r>
            <a:r>
              <a:rPr lang="en-US" sz="1100" dirty="0" err="1">
                <a:latin typeface="Consolas"/>
              </a:rPr>
              <a:t>ip</a:t>
            </a:r>
            <a:r>
              <a:rPr lang="en-US" sz="1100" dirty="0">
                <a:latin typeface="Consolas"/>
              </a:rPr>
              <a:t> </a:t>
            </a:r>
            <a:r>
              <a:rPr lang="en-US" sz="1100" dirty="0" err="1">
                <a:latin typeface="Consolas"/>
              </a:rPr>
              <a:t>va</a:t>
            </a:r>
            <a:r>
              <a:rPr lang="en-US" sz="1100" dirty="0">
                <a:latin typeface="Consolas"/>
              </a:rPr>
              <a:t> fi </a:t>
            </a:r>
            <a:r>
              <a:rPr lang="en-US" sz="1100" dirty="0" err="1">
                <a:latin typeface="Consolas"/>
              </a:rPr>
              <a:t>egală</a:t>
            </a:r>
            <a:r>
              <a:rPr lang="en-US" sz="1100" dirty="0">
                <a:latin typeface="Consolas"/>
              </a:rPr>
              <a:t> cu </a:t>
            </a:r>
            <a:r>
              <a:rPr lang="en-US" sz="1100" dirty="0" err="1">
                <a:latin typeface="Consolas"/>
              </a:rPr>
              <a:t>adresa</a:t>
            </a:r>
            <a:r>
              <a:rPr lang="en-US" sz="1100" dirty="0">
                <a:latin typeface="Consolas"/>
              </a:rPr>
              <a:t> </a:t>
            </a:r>
            <a:r>
              <a:rPr lang="en-US" sz="1100" dirty="0" err="1">
                <a:latin typeface="Consolas"/>
              </a:rPr>
              <a:t>variabilei</a:t>
            </a:r>
            <a:r>
              <a:rPr lang="en-US" sz="1100" dirty="0">
                <a:latin typeface="Consolas"/>
              </a:rPr>
              <a:t> var (&amp;var </a:t>
            </a:r>
            <a:r>
              <a:rPr lang="en-US" sz="1100" dirty="0" err="1">
                <a:latin typeface="Consolas"/>
              </a:rPr>
              <a:t>returnează</a:t>
            </a:r>
            <a:r>
              <a:rPr lang="en-US" sz="1100" dirty="0">
                <a:latin typeface="Consolas"/>
              </a:rPr>
              <a:t> </a:t>
            </a:r>
            <a:r>
              <a:rPr lang="en-US" sz="1100" dirty="0" err="1">
                <a:latin typeface="Consolas"/>
              </a:rPr>
              <a:t>adresa</a:t>
            </a:r>
            <a:r>
              <a:rPr lang="en-US" sz="1100" dirty="0">
                <a:latin typeface="Consolas"/>
              </a:rPr>
              <a:t> </a:t>
            </a:r>
            <a:r>
              <a:rPr lang="en-US" sz="1100" dirty="0" err="1">
                <a:latin typeface="Consolas"/>
              </a:rPr>
              <a:t>variabilei</a:t>
            </a:r>
            <a:r>
              <a:rPr lang="en-US" sz="1100" dirty="0">
                <a:latin typeface="Consolas"/>
              </a:rPr>
              <a:t>)
   </a:t>
            </a:r>
            <a:r>
              <a:rPr lang="en-US" sz="1100" dirty="0" err="1">
                <a:latin typeface="Consolas"/>
              </a:rPr>
              <a:t>cout</a:t>
            </a:r>
            <a:r>
              <a:rPr lang="en-US" sz="1100" dirty="0">
                <a:latin typeface="Consolas"/>
              </a:rPr>
              <a:t> &lt;&lt; "</a:t>
            </a:r>
            <a:r>
              <a:rPr lang="en-US" sz="1100" dirty="0" err="1">
                <a:latin typeface="Consolas"/>
              </a:rPr>
              <a:t>Valoarea</a:t>
            </a:r>
            <a:r>
              <a:rPr lang="en-US" sz="1100" dirty="0">
                <a:latin typeface="Consolas"/>
              </a:rPr>
              <a:t> </a:t>
            </a:r>
            <a:r>
              <a:rPr lang="en-US" sz="1100" dirty="0" err="1">
                <a:latin typeface="Consolas"/>
              </a:rPr>
              <a:t>lui</a:t>
            </a:r>
            <a:r>
              <a:rPr lang="en-US" sz="1100" dirty="0">
                <a:latin typeface="Consolas"/>
              </a:rPr>
              <a:t> var: " &lt;&lt; var &lt;&lt; </a:t>
            </a:r>
            <a:r>
              <a:rPr lang="en-US" sz="1100" dirty="0" err="1">
                <a:latin typeface="Consolas"/>
              </a:rPr>
              <a:t>endl</a:t>
            </a:r>
            <a:r>
              <a:rPr lang="en-US" sz="1100" dirty="0">
                <a:latin typeface="Consolas"/>
              </a:rPr>
              <a:t>;
   </a:t>
            </a:r>
            <a:r>
              <a:rPr lang="en-US" sz="1100" dirty="0" err="1">
                <a:latin typeface="Consolas"/>
              </a:rPr>
              <a:t>cout</a:t>
            </a:r>
            <a:r>
              <a:rPr lang="en-US" sz="1100" dirty="0">
                <a:latin typeface="Consolas"/>
              </a:rPr>
              <a:t> &lt;&lt; "</a:t>
            </a:r>
            <a:r>
              <a:rPr lang="en-US" sz="1100" dirty="0" err="1">
                <a:latin typeface="Consolas"/>
              </a:rPr>
              <a:t>Adresa</a:t>
            </a:r>
            <a:r>
              <a:rPr lang="en-US" sz="1100" dirty="0">
                <a:latin typeface="Consolas"/>
              </a:rPr>
              <a:t> </a:t>
            </a:r>
            <a:r>
              <a:rPr lang="en-US" sz="1100" dirty="0" err="1">
                <a:latin typeface="Consolas"/>
              </a:rPr>
              <a:t>lui</a:t>
            </a:r>
            <a:r>
              <a:rPr lang="en-US" sz="1100" dirty="0">
                <a:latin typeface="Consolas"/>
              </a:rPr>
              <a:t> var, </a:t>
            </a:r>
            <a:r>
              <a:rPr lang="en-US" sz="1100" dirty="0" err="1">
                <a:latin typeface="Consolas"/>
              </a:rPr>
              <a:t>stocată</a:t>
            </a:r>
            <a:r>
              <a:rPr lang="en-US" sz="1100" dirty="0">
                <a:latin typeface="Consolas"/>
              </a:rPr>
              <a:t> </a:t>
            </a:r>
            <a:r>
              <a:rPr lang="en-US" sz="1100" dirty="0" err="1">
                <a:latin typeface="Consolas"/>
              </a:rPr>
              <a:t>în</a:t>
            </a:r>
            <a:r>
              <a:rPr lang="en-US" sz="1100" dirty="0">
                <a:latin typeface="Consolas"/>
              </a:rPr>
              <a:t> </a:t>
            </a:r>
            <a:r>
              <a:rPr lang="en-US" sz="1100" dirty="0" err="1">
                <a:latin typeface="Consolas"/>
              </a:rPr>
              <a:t>pointerul</a:t>
            </a:r>
            <a:r>
              <a:rPr lang="en-US" sz="1100" dirty="0">
                <a:latin typeface="Consolas"/>
              </a:rPr>
              <a:t> </a:t>
            </a:r>
            <a:r>
              <a:rPr lang="en-US" sz="1100" dirty="0" err="1">
                <a:latin typeface="Consolas"/>
              </a:rPr>
              <a:t>ip</a:t>
            </a:r>
            <a:r>
              <a:rPr lang="en-US" sz="1100" dirty="0">
                <a:latin typeface="Consolas"/>
              </a:rPr>
              <a:t>: " &lt;&lt; </a:t>
            </a:r>
            <a:r>
              <a:rPr lang="en-US" sz="1100" dirty="0" err="1">
                <a:latin typeface="Consolas"/>
              </a:rPr>
              <a:t>ip</a:t>
            </a:r>
            <a:r>
              <a:rPr lang="en-US" sz="1100" dirty="0">
                <a:latin typeface="Consolas"/>
              </a:rPr>
              <a:t> &lt;&lt; </a:t>
            </a:r>
            <a:r>
              <a:rPr lang="en-US" sz="1100" dirty="0" err="1">
                <a:latin typeface="Consolas"/>
              </a:rPr>
              <a:t>endl</a:t>
            </a:r>
            <a:r>
              <a:rPr lang="en-US" sz="1100" dirty="0">
                <a:latin typeface="Consolas"/>
              </a:rPr>
              <a:t>;
   </a:t>
            </a:r>
            <a:r>
              <a:rPr lang="en-US" sz="1100" dirty="0" err="1">
                <a:latin typeface="Consolas"/>
              </a:rPr>
              <a:t>cout</a:t>
            </a:r>
            <a:r>
              <a:rPr lang="en-US" sz="1100" dirty="0">
                <a:latin typeface="Consolas"/>
              </a:rPr>
              <a:t> &lt;&lt; "</a:t>
            </a:r>
            <a:r>
              <a:rPr lang="en-US" sz="1100" dirty="0" err="1">
                <a:latin typeface="Consolas"/>
              </a:rPr>
              <a:t>Valoarea</a:t>
            </a:r>
            <a:r>
              <a:rPr lang="en-US" sz="1100" dirty="0">
                <a:latin typeface="Consolas"/>
              </a:rPr>
              <a:t> </a:t>
            </a:r>
            <a:r>
              <a:rPr lang="en-US" sz="1100" dirty="0" err="1">
                <a:latin typeface="Consolas"/>
              </a:rPr>
              <a:t>reținută</a:t>
            </a:r>
            <a:r>
              <a:rPr lang="en-US" sz="1100" dirty="0">
                <a:latin typeface="Consolas"/>
              </a:rPr>
              <a:t> de </a:t>
            </a:r>
            <a:r>
              <a:rPr lang="en-US" sz="1100" dirty="0" err="1">
                <a:latin typeface="Consolas"/>
              </a:rPr>
              <a:t>variabila</a:t>
            </a:r>
            <a:r>
              <a:rPr lang="en-US" sz="1100" dirty="0">
                <a:latin typeface="Consolas"/>
              </a:rPr>
              <a:t> a </a:t>
            </a:r>
            <a:r>
              <a:rPr lang="en-US" sz="1100" dirty="0" err="1">
                <a:latin typeface="Consolas"/>
              </a:rPr>
              <a:t>cărei</a:t>
            </a:r>
            <a:r>
              <a:rPr lang="en-US" sz="1100" dirty="0">
                <a:latin typeface="Consolas"/>
              </a:rPr>
              <a:t> </a:t>
            </a:r>
            <a:r>
              <a:rPr lang="en-US" sz="1100" dirty="0" err="1">
                <a:latin typeface="Consolas"/>
              </a:rPr>
              <a:t>adresă</a:t>
            </a:r>
            <a:r>
              <a:rPr lang="en-US" sz="1100" dirty="0">
                <a:latin typeface="Consolas"/>
              </a:rPr>
              <a:t> </a:t>
            </a:r>
            <a:r>
              <a:rPr lang="en-US" sz="1100" dirty="0" err="1">
                <a:latin typeface="Consolas"/>
              </a:rPr>
              <a:t>este</a:t>
            </a:r>
            <a:r>
              <a:rPr lang="en-US" sz="1100" dirty="0">
                <a:latin typeface="Consolas"/>
              </a:rPr>
              <a:t> </a:t>
            </a:r>
            <a:r>
              <a:rPr lang="en-US" sz="1100" dirty="0" err="1">
                <a:latin typeface="Consolas"/>
              </a:rPr>
              <a:t>stocată</a:t>
            </a:r>
            <a:r>
              <a:rPr lang="en-US" sz="1100" dirty="0">
                <a:latin typeface="Consolas"/>
              </a:rPr>
              <a:t> </a:t>
            </a:r>
            <a:r>
              <a:rPr lang="en-US" sz="1100" dirty="0" err="1">
                <a:latin typeface="Consolas"/>
              </a:rPr>
              <a:t>în</a:t>
            </a:r>
            <a:r>
              <a:rPr lang="en-US" sz="1100" dirty="0">
                <a:latin typeface="Consolas"/>
              </a:rPr>
              <a:t> </a:t>
            </a:r>
            <a:r>
              <a:rPr lang="en-US" sz="1100" dirty="0" err="1">
                <a:latin typeface="Consolas"/>
              </a:rPr>
              <a:t>ip</a:t>
            </a:r>
            <a:r>
              <a:rPr lang="en-US" sz="1100" dirty="0">
                <a:latin typeface="Consolas"/>
              </a:rPr>
              <a:t>: " &lt;&lt; *</a:t>
            </a:r>
            <a:r>
              <a:rPr lang="en-US" sz="1100" dirty="0" err="1">
                <a:latin typeface="Consolas"/>
              </a:rPr>
              <a:t>ip</a:t>
            </a:r>
            <a:r>
              <a:rPr lang="en-US" sz="1100" dirty="0">
                <a:latin typeface="Consolas"/>
              </a:rPr>
              <a:t> &lt;&lt; </a:t>
            </a:r>
            <a:r>
              <a:rPr lang="en-US" sz="1100" dirty="0" err="1">
                <a:latin typeface="Consolas"/>
              </a:rPr>
              <a:t>endl</a:t>
            </a:r>
            <a:r>
              <a:rPr lang="en-US" sz="1100" dirty="0">
                <a:latin typeface="Consolas"/>
              </a:rPr>
              <a:t>;
   return 0;
}</a:t>
            </a:r>
            <a:endParaRPr lang="en-US" sz="11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6422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0E3E3-88BD-4CB0-ACA9-8F239581A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Structuri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5EC73-2266-4EF1-AD0A-069EDEBF9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Foarte</a:t>
            </a:r>
            <a:r>
              <a:rPr lang="en-US" dirty="0">
                <a:cs typeface="Calibri"/>
              </a:rPr>
              <a:t> utile </a:t>
            </a:r>
            <a:r>
              <a:rPr lang="en-US" dirty="0" err="1">
                <a:cs typeface="Calibri"/>
              </a:rPr>
              <a:t>în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gestionarea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unor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tipuri</a:t>
            </a:r>
            <a:r>
              <a:rPr lang="en-US" dirty="0">
                <a:cs typeface="Calibri"/>
              </a:rPr>
              <a:t> de date </a:t>
            </a:r>
            <a:r>
              <a:rPr lang="en-US" dirty="0" err="1">
                <a:cs typeface="Calibri"/>
              </a:rPr>
              <a:t>mai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complexe</a:t>
            </a:r>
            <a:r>
              <a:rPr lang="en-US" dirty="0">
                <a:cs typeface="Calibri"/>
              </a:rPr>
              <a:t> </a:t>
            </a:r>
          </a:p>
          <a:p>
            <a:r>
              <a:rPr lang="en-US" dirty="0" err="1">
                <a:cs typeface="Calibri"/>
              </a:rPr>
              <a:t>Primul</a:t>
            </a:r>
            <a:r>
              <a:rPr lang="en-US" dirty="0">
                <a:cs typeface="Calibri"/>
              </a:rPr>
              <a:t> pas </a:t>
            </a:r>
            <a:r>
              <a:rPr lang="en-US" dirty="0" err="1">
                <a:cs typeface="Calibri"/>
              </a:rPr>
              <a:t>spre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programarea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orientată-obiect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C76E5C-4F2D-48EA-8D1E-327E03CABFBA}"/>
              </a:ext>
            </a:extLst>
          </p:cNvPr>
          <p:cNvSpPr txBox="1"/>
          <p:nvPr/>
        </p:nvSpPr>
        <p:spPr>
          <a:xfrm>
            <a:off x="417444" y="2776330"/>
            <a:ext cx="4412972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latin typeface="Consolas"/>
              </a:rPr>
              <a:t>#include &lt;iostream&gt;
#include &lt;</a:t>
            </a:r>
            <a:r>
              <a:rPr lang="en-US" sz="1000" dirty="0" err="1">
                <a:latin typeface="Consolas"/>
              </a:rPr>
              <a:t>cstring</a:t>
            </a:r>
            <a:r>
              <a:rPr lang="en-US" sz="1000" dirty="0">
                <a:latin typeface="Consolas"/>
              </a:rPr>
              <a:t>&gt;
using namespace std;
</a:t>
            </a:r>
            <a:r>
              <a:rPr lang="en-US" sz="1000" b="1" dirty="0">
                <a:latin typeface="Consolas"/>
              </a:rPr>
              <a:t>struct Book</a:t>
            </a:r>
            <a:r>
              <a:rPr lang="en-US" sz="1000" dirty="0">
                <a:latin typeface="Consolas"/>
              </a:rPr>
              <a:t> {
   char  title[50];
   char  author[50];
   int   </a:t>
            </a:r>
            <a:r>
              <a:rPr lang="en-US" sz="1000" dirty="0" err="1">
                <a:latin typeface="Consolas"/>
              </a:rPr>
              <a:t>book_id</a:t>
            </a:r>
            <a:r>
              <a:rPr lang="en-US" sz="1000" dirty="0">
                <a:latin typeface="Consolas"/>
              </a:rPr>
              <a:t>;
};
int main() {
   </a:t>
            </a:r>
            <a:r>
              <a:rPr lang="en-US" sz="1000" b="1" dirty="0">
                <a:latin typeface="Consolas"/>
              </a:rPr>
              <a:t>struct Book </a:t>
            </a:r>
            <a:r>
              <a:rPr lang="en-US" sz="1000" dirty="0">
                <a:latin typeface="Consolas"/>
              </a:rPr>
              <a:t>Book1; 
   </a:t>
            </a:r>
            <a:r>
              <a:rPr lang="en-US" sz="1000" dirty="0" err="1">
                <a:latin typeface="Consolas"/>
              </a:rPr>
              <a:t>strcpy</a:t>
            </a:r>
            <a:r>
              <a:rPr lang="en-US" sz="1000" dirty="0">
                <a:latin typeface="Consolas"/>
              </a:rPr>
              <a:t>( Book1.title, "Learn C++ Programming");
   </a:t>
            </a:r>
            <a:r>
              <a:rPr lang="en-US" sz="1000" dirty="0" err="1">
                <a:latin typeface="Consolas"/>
              </a:rPr>
              <a:t>strcpy</a:t>
            </a:r>
            <a:r>
              <a:rPr lang="en-US" sz="1000" dirty="0">
                <a:latin typeface="Consolas"/>
              </a:rPr>
              <a:t>( Book1.author, "Chand Miyan"); 
   Book1.book_id = 6495407;
   </a:t>
            </a:r>
            <a:r>
              <a:rPr lang="en-US" sz="1000" dirty="0" err="1">
                <a:latin typeface="Consolas"/>
              </a:rPr>
              <a:t>cout</a:t>
            </a:r>
            <a:r>
              <a:rPr lang="en-US" sz="1000" dirty="0">
                <a:latin typeface="Consolas"/>
              </a:rPr>
              <a:t> &lt;&lt; "Book 1 title : " &lt;&lt; Book1.title &lt;&lt;</a:t>
            </a:r>
            <a:r>
              <a:rPr lang="en-US" sz="1000" dirty="0" err="1">
                <a:latin typeface="Consolas"/>
              </a:rPr>
              <a:t>endl</a:t>
            </a:r>
            <a:r>
              <a:rPr lang="en-US" sz="1000" dirty="0">
                <a:latin typeface="Consolas"/>
              </a:rPr>
              <a:t>;
   </a:t>
            </a:r>
            <a:r>
              <a:rPr lang="en-US" sz="1000" dirty="0" err="1">
                <a:latin typeface="Consolas"/>
              </a:rPr>
              <a:t>cout</a:t>
            </a:r>
            <a:r>
              <a:rPr lang="en-US" sz="1000" dirty="0">
                <a:latin typeface="Consolas"/>
              </a:rPr>
              <a:t> &lt;&lt; "Book 1 author : " &lt;&lt; Book1.author &lt;&lt;</a:t>
            </a:r>
            <a:r>
              <a:rPr lang="en-US" sz="1000" dirty="0" err="1">
                <a:latin typeface="Consolas"/>
              </a:rPr>
              <a:t>endl</a:t>
            </a:r>
            <a:r>
              <a:rPr lang="en-US" sz="1000" dirty="0">
                <a:latin typeface="Consolas"/>
              </a:rPr>
              <a:t>;
   </a:t>
            </a:r>
            <a:r>
              <a:rPr lang="en-US" sz="1000" dirty="0" err="1">
                <a:latin typeface="Consolas"/>
              </a:rPr>
              <a:t>cout</a:t>
            </a:r>
            <a:r>
              <a:rPr lang="en-US" sz="1000" dirty="0">
                <a:latin typeface="Consolas"/>
              </a:rPr>
              <a:t> &lt;&lt; "Book 1 id : " &lt;&lt; Book1.book_id &lt;&lt;</a:t>
            </a:r>
            <a:r>
              <a:rPr lang="en-US" sz="1000" dirty="0" err="1">
                <a:latin typeface="Consolas"/>
              </a:rPr>
              <a:t>endl</a:t>
            </a:r>
            <a:r>
              <a:rPr lang="en-US" sz="1000" dirty="0">
                <a:latin typeface="Consolas"/>
              </a:rPr>
              <a:t>;
   return 0;
}</a:t>
            </a:r>
            <a:endParaRPr lang="en-US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94C844-7989-472F-8263-D0AF285F8980}"/>
              </a:ext>
            </a:extLst>
          </p:cNvPr>
          <p:cNvSpPr txBox="1"/>
          <p:nvPr/>
        </p:nvSpPr>
        <p:spPr>
          <a:xfrm>
            <a:off x="5334000" y="2756452"/>
            <a:ext cx="6858000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latin typeface="Consolas"/>
              </a:rPr>
              <a:t>#include &lt;iostream&gt;​</a:t>
            </a:r>
            <a:br>
              <a:rPr lang="en-US" sz="1000" dirty="0">
                <a:latin typeface="Consolas"/>
              </a:rPr>
            </a:br>
            <a:r>
              <a:rPr lang="en-US" sz="1000" dirty="0">
                <a:latin typeface="Consolas"/>
              </a:rPr>
              <a:t>#include &lt;</a:t>
            </a:r>
            <a:r>
              <a:rPr lang="en-US" sz="1000" dirty="0" err="1">
                <a:latin typeface="Consolas"/>
              </a:rPr>
              <a:t>cstring</a:t>
            </a:r>
            <a:r>
              <a:rPr lang="en-US" sz="1000" dirty="0">
                <a:latin typeface="Consolas"/>
              </a:rPr>
              <a:t>&gt;​</a:t>
            </a:r>
            <a:br>
              <a:rPr lang="en-US" sz="1000" dirty="0">
                <a:latin typeface="Consolas"/>
              </a:rPr>
            </a:br>
            <a:r>
              <a:rPr lang="en-US" sz="1000" dirty="0">
                <a:latin typeface="Consolas"/>
              </a:rPr>
              <a:t>​</a:t>
            </a:r>
            <a:br>
              <a:rPr lang="en-US" sz="1000" dirty="0">
                <a:latin typeface="Consolas"/>
              </a:rPr>
            </a:br>
            <a:r>
              <a:rPr lang="en-US" sz="1000" dirty="0">
                <a:latin typeface="Consolas"/>
              </a:rPr>
              <a:t>using namespace std;​</a:t>
            </a:r>
            <a:br>
              <a:rPr lang="en-US" sz="1000" dirty="0">
                <a:latin typeface="Consolas"/>
              </a:rPr>
            </a:br>
            <a:r>
              <a:rPr lang="en-US" sz="1000" dirty="0">
                <a:latin typeface="Consolas"/>
              </a:rPr>
              <a:t>​</a:t>
            </a:r>
            <a:br>
              <a:rPr lang="en-US" sz="1000" dirty="0">
                <a:latin typeface="Consolas"/>
              </a:rPr>
            </a:br>
            <a:r>
              <a:rPr lang="en-US" sz="1000" b="1" dirty="0">
                <a:latin typeface="Consolas"/>
              </a:rPr>
              <a:t>typedef struct </a:t>
            </a:r>
            <a:r>
              <a:rPr lang="en-US" sz="1000" dirty="0">
                <a:latin typeface="Consolas"/>
              </a:rPr>
              <a:t>{​</a:t>
            </a:r>
            <a:br>
              <a:rPr lang="en-US" sz="1000" dirty="0">
                <a:latin typeface="Consolas"/>
              </a:rPr>
            </a:br>
            <a:r>
              <a:rPr lang="en-US" sz="1000" dirty="0">
                <a:latin typeface="Consolas"/>
              </a:rPr>
              <a:t>   char  title[50];​</a:t>
            </a:r>
            <a:br>
              <a:rPr lang="en-US" sz="1000" dirty="0">
                <a:latin typeface="Consolas"/>
              </a:rPr>
            </a:br>
            <a:r>
              <a:rPr lang="en-US" sz="1000" dirty="0">
                <a:latin typeface="Consolas"/>
              </a:rPr>
              <a:t>   char  author[50];​</a:t>
            </a:r>
            <a:br>
              <a:rPr lang="en-US" sz="1000" dirty="0">
                <a:latin typeface="Consolas"/>
              </a:rPr>
            </a:br>
            <a:r>
              <a:rPr lang="en-US" sz="1000" dirty="0">
                <a:latin typeface="Consolas"/>
              </a:rPr>
              <a:t>   int   </a:t>
            </a:r>
            <a:r>
              <a:rPr lang="en-US" sz="1000" dirty="0" err="1">
                <a:latin typeface="Consolas"/>
              </a:rPr>
              <a:t>book_id</a:t>
            </a:r>
            <a:r>
              <a:rPr lang="en-US" sz="1000" dirty="0">
                <a:latin typeface="Consolas"/>
              </a:rPr>
              <a:t>;​</a:t>
            </a:r>
            <a:br>
              <a:rPr lang="en-US" sz="1000" dirty="0">
                <a:latin typeface="Consolas"/>
              </a:rPr>
            </a:br>
            <a:r>
              <a:rPr lang="en-US" sz="1000" dirty="0">
                <a:latin typeface="Consolas"/>
              </a:rPr>
              <a:t>} </a:t>
            </a:r>
            <a:r>
              <a:rPr lang="en-US" sz="1000" b="1" dirty="0">
                <a:latin typeface="Consolas"/>
              </a:rPr>
              <a:t>Book</a:t>
            </a:r>
            <a:r>
              <a:rPr lang="en-US" sz="1000" dirty="0">
                <a:latin typeface="Consolas"/>
              </a:rPr>
              <a:t>;​</a:t>
            </a:r>
            <a:br>
              <a:rPr lang="en-US" sz="1000" dirty="0">
                <a:latin typeface="Consolas"/>
              </a:rPr>
            </a:br>
            <a:r>
              <a:rPr lang="en-US" sz="1000" dirty="0">
                <a:latin typeface="Consolas"/>
              </a:rPr>
              <a:t>​</a:t>
            </a:r>
            <a:br>
              <a:rPr lang="en-US" sz="1000" dirty="0">
                <a:latin typeface="Consolas"/>
              </a:rPr>
            </a:br>
            <a:r>
              <a:rPr lang="en-US" sz="1000" dirty="0">
                <a:latin typeface="Consolas"/>
              </a:rPr>
              <a:t>int main() {​</a:t>
            </a:r>
            <a:br>
              <a:rPr lang="en-US" sz="1000" dirty="0">
                <a:latin typeface="Consolas"/>
              </a:rPr>
            </a:br>
            <a:r>
              <a:rPr lang="en-US" sz="1000" dirty="0">
                <a:latin typeface="Consolas"/>
              </a:rPr>
              <a:t>   </a:t>
            </a:r>
            <a:r>
              <a:rPr lang="en-US" sz="1000" b="1" dirty="0">
                <a:latin typeface="Consolas"/>
              </a:rPr>
              <a:t>Book </a:t>
            </a:r>
            <a:r>
              <a:rPr lang="en-US" sz="1000" dirty="0">
                <a:latin typeface="Consolas"/>
              </a:rPr>
              <a:t>Book1; ​</a:t>
            </a:r>
            <a:br>
              <a:rPr lang="en-US" sz="1000" dirty="0">
                <a:latin typeface="Consolas"/>
              </a:rPr>
            </a:br>
            <a:r>
              <a:rPr lang="en-US" sz="1000" dirty="0">
                <a:latin typeface="Consolas"/>
              </a:rPr>
              <a:t>   </a:t>
            </a:r>
            <a:r>
              <a:rPr lang="en-US" sz="1000" dirty="0" err="1">
                <a:latin typeface="Consolas"/>
              </a:rPr>
              <a:t>strcpy</a:t>
            </a:r>
            <a:r>
              <a:rPr lang="en-US" sz="1000" dirty="0">
                <a:latin typeface="Consolas"/>
              </a:rPr>
              <a:t>( Book1.title, "Learn C++ Programming");​</a:t>
            </a:r>
            <a:br>
              <a:rPr lang="en-US" sz="1000" dirty="0">
                <a:latin typeface="Consolas"/>
              </a:rPr>
            </a:br>
            <a:r>
              <a:rPr lang="en-US" sz="1000" dirty="0">
                <a:latin typeface="Consolas"/>
              </a:rPr>
              <a:t>   </a:t>
            </a:r>
            <a:r>
              <a:rPr lang="en-US" sz="1000" dirty="0" err="1">
                <a:latin typeface="Consolas"/>
              </a:rPr>
              <a:t>strcpy</a:t>
            </a:r>
            <a:r>
              <a:rPr lang="en-US" sz="1000" dirty="0">
                <a:latin typeface="Consolas"/>
              </a:rPr>
              <a:t>( Book1.author, "Chand Miyan"); ​</a:t>
            </a:r>
            <a:br>
              <a:rPr lang="en-US" sz="1000" dirty="0">
                <a:latin typeface="Consolas"/>
              </a:rPr>
            </a:br>
            <a:r>
              <a:rPr lang="en-US" sz="1000" dirty="0">
                <a:latin typeface="Consolas"/>
              </a:rPr>
              <a:t>   Book1.book_id = 6495407;​</a:t>
            </a:r>
            <a:br>
              <a:rPr lang="en-US" sz="1000" dirty="0">
                <a:latin typeface="Consolas"/>
              </a:rPr>
            </a:br>
            <a:r>
              <a:rPr lang="en-US" sz="1000" dirty="0">
                <a:latin typeface="Consolas"/>
              </a:rPr>
              <a:t>   </a:t>
            </a:r>
            <a:r>
              <a:rPr lang="en-US" sz="1000" dirty="0" err="1">
                <a:latin typeface="Consolas"/>
              </a:rPr>
              <a:t>cout</a:t>
            </a:r>
            <a:r>
              <a:rPr lang="en-US" sz="1000" dirty="0">
                <a:latin typeface="Consolas"/>
              </a:rPr>
              <a:t> &lt;&lt; "Book 1 title : " &lt;&lt; Book1.title &lt;&lt;</a:t>
            </a:r>
            <a:r>
              <a:rPr lang="en-US" sz="1000" dirty="0" err="1">
                <a:latin typeface="Consolas"/>
              </a:rPr>
              <a:t>endl</a:t>
            </a:r>
            <a:r>
              <a:rPr lang="en-US" sz="1000" dirty="0">
                <a:latin typeface="Consolas"/>
              </a:rPr>
              <a:t>;​</a:t>
            </a:r>
            <a:br>
              <a:rPr lang="en-US" sz="1000" dirty="0">
                <a:latin typeface="Consolas"/>
              </a:rPr>
            </a:br>
            <a:r>
              <a:rPr lang="en-US" sz="1000" dirty="0">
                <a:latin typeface="Consolas"/>
              </a:rPr>
              <a:t>   </a:t>
            </a:r>
            <a:r>
              <a:rPr lang="en-US" sz="1000" dirty="0" err="1">
                <a:latin typeface="Consolas"/>
              </a:rPr>
              <a:t>cout</a:t>
            </a:r>
            <a:r>
              <a:rPr lang="en-US" sz="1000" dirty="0">
                <a:latin typeface="Consolas"/>
              </a:rPr>
              <a:t> &lt;&lt; "Book 1 author : " &lt;&lt; Book1.author &lt;&lt;</a:t>
            </a:r>
            <a:r>
              <a:rPr lang="en-US" sz="1000" dirty="0" err="1">
                <a:latin typeface="Consolas"/>
              </a:rPr>
              <a:t>endl</a:t>
            </a:r>
            <a:r>
              <a:rPr lang="en-US" sz="1000" dirty="0">
                <a:latin typeface="Consolas"/>
              </a:rPr>
              <a:t>;​</a:t>
            </a:r>
            <a:br>
              <a:rPr lang="en-US" sz="1000" dirty="0">
                <a:latin typeface="Consolas"/>
              </a:rPr>
            </a:br>
            <a:r>
              <a:rPr lang="en-US" sz="1000" dirty="0">
                <a:latin typeface="Consolas"/>
              </a:rPr>
              <a:t>   </a:t>
            </a:r>
            <a:r>
              <a:rPr lang="en-US" sz="1000" dirty="0" err="1">
                <a:latin typeface="Consolas"/>
              </a:rPr>
              <a:t>cout</a:t>
            </a:r>
            <a:r>
              <a:rPr lang="en-US" sz="1000" dirty="0">
                <a:latin typeface="Consolas"/>
              </a:rPr>
              <a:t> &lt;&lt; "Book 1 id : " &lt;&lt; Book1.book_id &lt;&lt;</a:t>
            </a:r>
            <a:r>
              <a:rPr lang="en-US" sz="1000" dirty="0" err="1">
                <a:latin typeface="Consolas"/>
              </a:rPr>
              <a:t>endl</a:t>
            </a:r>
            <a:r>
              <a:rPr lang="en-US" sz="1000" dirty="0">
                <a:latin typeface="Consolas"/>
              </a:rPr>
              <a:t>;​</a:t>
            </a:r>
            <a:br>
              <a:rPr lang="en-US" sz="1000" dirty="0">
                <a:latin typeface="Consolas"/>
              </a:rPr>
            </a:br>
            <a:r>
              <a:rPr lang="en-US" sz="1000" dirty="0">
                <a:latin typeface="Consolas"/>
              </a:rPr>
              <a:t>​</a:t>
            </a:r>
            <a:br>
              <a:rPr lang="en-US" sz="1000" dirty="0">
                <a:latin typeface="Consolas"/>
              </a:rPr>
            </a:br>
            <a:r>
              <a:rPr lang="en-US" sz="1000" dirty="0">
                <a:latin typeface="Consolas"/>
              </a:rPr>
              <a:t>   return 0;​</a:t>
            </a:r>
            <a:br>
              <a:rPr lang="en-US" sz="1000" dirty="0">
                <a:latin typeface="Consolas"/>
              </a:rPr>
            </a:br>
            <a:r>
              <a:rPr lang="en-US" sz="1000" dirty="0">
                <a:latin typeface="Consolas"/>
              </a:rPr>
              <a:t>}</a:t>
            </a:r>
            <a:endParaRPr lang="en-US" sz="1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16274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71BB3-07DD-4D58-9FA1-81A5BC381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Exercițiu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B4CEA-7B04-45BC-B044-EAB82C320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Courier New" panose="020F0502020204030204" pitchFamily="34" charset="0"/>
              <a:buChar char="o"/>
            </a:pP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Construiți</a:t>
            </a:r>
            <a:r>
              <a:rPr lang="en-US" dirty="0">
                <a:cs typeface="Calibri"/>
              </a:rPr>
              <a:t> o </a:t>
            </a:r>
            <a:r>
              <a:rPr lang="en-US" dirty="0" err="1">
                <a:cs typeface="Calibri"/>
              </a:rPr>
              <a:t>structură</a:t>
            </a:r>
            <a:r>
              <a:rPr lang="en-US" dirty="0">
                <a:cs typeface="Calibri"/>
              </a:rPr>
              <a:t> care </a:t>
            </a:r>
            <a:r>
              <a:rPr lang="en-US" dirty="0" err="1">
                <a:cs typeface="Calibri"/>
              </a:rPr>
              <a:t>să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modeleze</a:t>
            </a:r>
            <a:r>
              <a:rPr lang="en-US" dirty="0">
                <a:cs typeface="Calibri"/>
              </a:rPr>
              <a:t> un curs de </a:t>
            </a:r>
            <a:r>
              <a:rPr lang="en-US" dirty="0" err="1">
                <a:cs typeface="Calibri"/>
              </a:rPr>
              <a:t>programare</a:t>
            </a:r>
            <a:r>
              <a:rPr lang="en-US" dirty="0">
                <a:cs typeface="Calibri"/>
              </a:rPr>
              <a:t> (e.g. </a:t>
            </a:r>
            <a:r>
              <a:rPr lang="en-US" dirty="0" err="1">
                <a:cs typeface="Calibri"/>
              </a:rPr>
              <a:t>titlu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număr</a:t>
            </a:r>
            <a:r>
              <a:rPr lang="en-US" dirty="0">
                <a:cs typeface="Calibri"/>
              </a:rPr>
              <a:t> de ore, trainer, </a:t>
            </a:r>
            <a:r>
              <a:rPr lang="en-US" dirty="0" err="1">
                <a:cs typeface="Calibri"/>
              </a:rPr>
              <a:t>preț</a:t>
            </a:r>
            <a:r>
              <a:rPr lang="en-US" dirty="0">
                <a:cs typeface="Calibri"/>
              </a:rPr>
              <a:t> pe </a:t>
            </a:r>
            <a:r>
              <a:rPr lang="en-US" dirty="0" err="1">
                <a:cs typeface="Calibri"/>
              </a:rPr>
              <a:t>oră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etc</a:t>
            </a:r>
            <a:r>
              <a:rPr lang="en-US" dirty="0">
                <a:cs typeface="Calibri"/>
              </a:rPr>
              <a:t>) (10 min)</a:t>
            </a:r>
            <a:endParaRPr lang="en-US" dirty="0"/>
          </a:p>
          <a:p>
            <a:pPr>
              <a:buFont typeface="Courier New" panose="020F0502020204030204" pitchFamily="34" charset="0"/>
              <a:buChar char="o"/>
            </a:pP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inițializați</a:t>
            </a:r>
            <a:r>
              <a:rPr lang="en-US" dirty="0">
                <a:cs typeface="Calibri"/>
              </a:rPr>
              <a:t> minim 3 </a:t>
            </a:r>
            <a:r>
              <a:rPr lang="en-US" dirty="0" err="1">
                <a:cs typeface="Calibri"/>
              </a:rPr>
              <a:t>cursuri</a:t>
            </a:r>
            <a:r>
              <a:rPr lang="en-US" dirty="0">
                <a:cs typeface="Calibri"/>
              </a:rPr>
              <a:t> (5 min)</a:t>
            </a:r>
          </a:p>
          <a:p>
            <a:pPr>
              <a:buFont typeface="Courier New" panose="020F0502020204030204" pitchFamily="34" charset="0"/>
              <a:buChar char="o"/>
            </a:pP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Afișați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pentru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fiecare</a:t>
            </a:r>
            <a:r>
              <a:rPr lang="en-US" dirty="0">
                <a:cs typeface="Calibri"/>
              </a:rPr>
              <a:t> curs, un </a:t>
            </a:r>
            <a:r>
              <a:rPr lang="en-US" dirty="0" err="1">
                <a:cs typeface="Calibri"/>
              </a:rPr>
              <a:t>mesaj</a:t>
            </a:r>
            <a:r>
              <a:rPr lang="en-US" dirty="0">
                <a:cs typeface="Calibri"/>
              </a:rPr>
              <a:t> de forma: (10 min)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 err="1">
                <a:cs typeface="Calibri"/>
              </a:rPr>
              <a:t>Cursul</a:t>
            </a:r>
            <a:r>
              <a:rPr lang="en-US" dirty="0">
                <a:cs typeface="Calibri"/>
              </a:rPr>
              <a:t> &lt;</a:t>
            </a:r>
            <a:r>
              <a:rPr lang="en-US" err="1">
                <a:cs typeface="Calibri"/>
              </a:rPr>
              <a:t>titlu</a:t>
            </a:r>
            <a:r>
              <a:rPr lang="en-US" dirty="0">
                <a:cs typeface="Calibri"/>
              </a:rPr>
              <a:t>&gt;, </a:t>
            </a:r>
            <a:r>
              <a:rPr lang="en-US" err="1">
                <a:cs typeface="Calibri"/>
              </a:rPr>
              <a:t>predat</a:t>
            </a:r>
            <a:r>
              <a:rPr lang="en-US" dirty="0">
                <a:cs typeface="Calibri"/>
              </a:rPr>
              <a:t> de &lt;trainer&gt;, se </a:t>
            </a:r>
            <a:r>
              <a:rPr lang="en-US" err="1">
                <a:cs typeface="Calibri"/>
              </a:rPr>
              <a:t>va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desfasura</a:t>
            </a:r>
            <a:r>
              <a:rPr lang="en-US" dirty="0">
                <a:cs typeface="Calibri"/>
              </a:rPr>
              <a:t> pe un </a:t>
            </a:r>
            <a:r>
              <a:rPr lang="en-US" err="1">
                <a:cs typeface="Calibri"/>
              </a:rPr>
              <a:t>numar</a:t>
            </a:r>
            <a:r>
              <a:rPr lang="en-US" dirty="0">
                <a:cs typeface="Calibri"/>
              </a:rPr>
              <a:t> de &lt;</a:t>
            </a:r>
            <a:r>
              <a:rPr lang="en-US" err="1">
                <a:cs typeface="Calibri"/>
              </a:rPr>
              <a:t>numar_ore</a:t>
            </a:r>
            <a:r>
              <a:rPr lang="en-US" dirty="0">
                <a:cs typeface="Calibri"/>
              </a:rPr>
              <a:t>&gt;, la </a:t>
            </a:r>
            <a:r>
              <a:rPr lang="en-US" err="1">
                <a:cs typeface="Calibri"/>
              </a:rPr>
              <a:t>pretul</a:t>
            </a:r>
            <a:r>
              <a:rPr lang="en-US" dirty="0">
                <a:cs typeface="Calibri"/>
              </a:rPr>
              <a:t> de &lt;</a:t>
            </a:r>
            <a:r>
              <a:rPr lang="en-US" err="1">
                <a:cs typeface="Calibri"/>
              </a:rPr>
              <a:t>pret_pe_ora</a:t>
            </a:r>
            <a:r>
              <a:rPr lang="en-US" dirty="0">
                <a:cs typeface="Calibri"/>
              </a:rPr>
              <a:t>&gt; lei pe </a:t>
            </a:r>
            <a:r>
              <a:rPr lang="en-US" err="1">
                <a:cs typeface="Calibri"/>
              </a:rPr>
              <a:t>ora</a:t>
            </a:r>
            <a:r>
              <a:rPr lang="en-US" dirty="0">
                <a:cs typeface="Calibri"/>
              </a:rPr>
              <a:t>. Total de </a:t>
            </a:r>
            <a:r>
              <a:rPr lang="en-US" err="1">
                <a:cs typeface="Calibri"/>
              </a:rPr>
              <a:t>plata</a:t>
            </a:r>
            <a:r>
              <a:rPr lang="en-US" dirty="0">
                <a:cs typeface="Calibri"/>
              </a:rPr>
              <a:t>: &lt;</a:t>
            </a:r>
            <a:r>
              <a:rPr lang="en-US" err="1">
                <a:cs typeface="Calibri"/>
              </a:rPr>
              <a:t>numar_ore</a:t>
            </a:r>
            <a:r>
              <a:rPr lang="en-US" dirty="0">
                <a:cs typeface="Calibri"/>
              </a:rPr>
              <a:t> * </a:t>
            </a:r>
            <a:r>
              <a:rPr lang="en-US">
                <a:cs typeface="Calibri"/>
              </a:rPr>
              <a:t>pret_pe_ora&gt;</a:t>
            </a:r>
          </a:p>
          <a:p>
            <a:pPr>
              <a:buFont typeface="Courier New" panose="020F0502020204030204" pitchFamily="34" charset="0"/>
              <a:buChar char="o"/>
            </a:pPr>
            <a:r>
              <a:rPr lang="en-US">
                <a:cs typeface="Calibri"/>
              </a:rPr>
              <a:t> Afișați același mesaj, dar prin intermediul unui pointer la structură</a:t>
            </a:r>
            <a:endParaRPr lang="en-US" dirty="0">
              <a:cs typeface="Calibri"/>
            </a:endParaRPr>
          </a:p>
          <a:p>
            <a:pPr marL="383540" lvl="1">
              <a:buFont typeface="Courier New" panose="020F0502020204030204" pitchFamily="34" charset="0"/>
              <a:buChar char="o"/>
            </a:pPr>
            <a:endParaRPr lang="en-US" dirty="0">
              <a:cs typeface="Calibri"/>
            </a:endParaRPr>
          </a:p>
          <a:p>
            <a:pPr>
              <a:buFont typeface="Courier New" panose="020F0502020204030204" pitchFamily="34" charset="0"/>
              <a:buChar char="o"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61221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42576-0007-4E39-BE4E-46B52B63A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Resurse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85F3C-9247-41A5-8DD3-4E6B1BF09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fontScale="62500" lnSpcReduction="20000"/>
          </a:bodyPr>
          <a:lstStyle/>
          <a:p>
            <a:r>
              <a:rPr lang="en-US" sz="2900" b="1">
                <a:ea typeface="+mn-lt"/>
                <a:cs typeface="+mn-lt"/>
              </a:rPr>
              <a:t>Implementări ale noțiunilor discutate la curs: </a:t>
            </a:r>
            <a:r>
              <a:rPr lang="en-US" sz="2900" b="1" dirty="0">
                <a:ea typeface="+mn-lt"/>
                <a:cs typeface="+mn-lt"/>
                <a:hlinkClick r:id="rId2"/>
              </a:rPr>
              <a:t>https://github.com/lucianvilcea26/cpp</a:t>
            </a:r>
            <a:endParaRPr lang="en-US" sz="2900" b="1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[C++11] C++ 2011 Draft Standard – January 2012: </a:t>
            </a:r>
            <a:r>
              <a:rPr lang="en-US" dirty="0">
                <a:ea typeface="+mn-lt"/>
                <a:cs typeface="+mn-lt"/>
                <a:hlinkClick r:id="rId3"/>
              </a:rPr>
              <a:t>http://www.open-std.org/jtc1/sc22/wg21/docs/papers/2012/n3337.pdf</a:t>
            </a:r>
            <a:endParaRPr lang="en-US" dirty="0"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[BJAR13] Bjarne Strastroup – The Creator of C++, “The C++ Programming Language” (C++11) - 4th Edition, Editura Addison-Wesley, ISBN 978-0321563842, 2013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  <a:hlinkClick r:id="rId4"/>
              </a:rPr>
              <a:t>http://www.stroustrup.com/crc.pdf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  <a:hlinkClick r:id="rId5"/>
              </a:rPr>
              <a:t>http://www.stroustrup.com/4th.html</a:t>
            </a:r>
            <a:endParaRPr lang="en-US"/>
          </a:p>
          <a:p>
            <a:r>
              <a:rPr lang="en-US" b="1">
                <a:ea typeface="+mn-lt"/>
                <a:cs typeface="+mn-lt"/>
              </a:rPr>
              <a:t>[SMEU02] Ion SMEUREANU, Marian DARDALA - Programarea orientata obiect in limbajul C++, Editura Cison, 2002.</a:t>
            </a:r>
            <a:endParaRPr lang="en-US"/>
          </a:p>
          <a:p>
            <a:r>
              <a:rPr lang="en-US" b="1">
                <a:ea typeface="+mn-lt"/>
                <a:cs typeface="+mn-lt"/>
              </a:rPr>
              <a:t>[SMEU01] Ion SMEUREANU, Marian DARDALA - Programarea in limbajul C/C++, Editura Cison, 2001.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[SMEU98] Ion SMEUREANU, Ion IVAN, Marian DARDALA - Structuri si obiecte in C++, Editura Cison, 1998.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[SMEU95] Ion SMEUREANU, Ion IVAN, Marian DARDALA - Limbajul C++ prin exemple, Editura Cison, 1995.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[ACS10] Resursele in format electronic de pe </a:t>
            </a:r>
            <a:r>
              <a:rPr lang="en-US" dirty="0">
                <a:ea typeface="+mn-lt"/>
                <a:cs typeface="+mn-lt"/>
                <a:hlinkClick r:id="rId6"/>
              </a:rPr>
              <a:t>http://www.acs.ase.ro</a:t>
            </a:r>
            <a:endParaRPr lang="en-US"/>
          </a:p>
          <a:p>
            <a:r>
              <a:rPr lang="en-US">
                <a:ea typeface="+mn-lt"/>
                <a:cs typeface="+mn-lt"/>
              </a:rPr>
              <a:t>Resursele in format electronic de pe </a:t>
            </a:r>
            <a:r>
              <a:rPr lang="en-US" dirty="0">
                <a:ea typeface="+mn-lt"/>
                <a:cs typeface="+mn-lt"/>
                <a:hlinkClick r:id="rId7"/>
              </a:rPr>
              <a:t>http://facemsoft.ro/</a:t>
            </a:r>
            <a:endParaRPr lang="en-US"/>
          </a:p>
          <a:p>
            <a:r>
              <a:rPr lang="en-US">
                <a:ea typeface="+mn-lt"/>
                <a:cs typeface="+mn-lt"/>
              </a:rPr>
              <a:t>Resurse C++ : </a:t>
            </a:r>
            <a:r>
              <a:rPr lang="en-US" dirty="0">
                <a:ea typeface="+mn-lt"/>
                <a:cs typeface="+mn-lt"/>
                <a:hlinkClick r:id="rId8"/>
              </a:rPr>
              <a:t>download arhiva imagine CD</a:t>
            </a:r>
            <a:endParaRPr lang="en-US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3641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C8F85-0440-4573-ABCC-9EA803F2D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Structura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laboratorului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C6B84-FD5D-4C40-AB47-870FF0D81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fontScale="55000" lnSpcReduction="20000"/>
          </a:bodyPr>
          <a:lstStyle/>
          <a:p>
            <a:pPr marL="457200" indent="-457200">
              <a:buAutoNum type="arabicParenR"/>
            </a:pPr>
            <a:r>
              <a:rPr lang="en-US" dirty="0" err="1">
                <a:ea typeface="+mn-lt"/>
                <a:cs typeface="+mn-lt"/>
              </a:rPr>
              <a:t>Introducere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în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Programarea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Orientată-Obiect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recapitulare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limbaj</a:t>
            </a:r>
            <a:r>
              <a:rPr lang="en-US" dirty="0">
                <a:ea typeface="+mn-lt"/>
                <a:cs typeface="+mn-lt"/>
              </a:rPr>
              <a:t> C++, </a:t>
            </a:r>
            <a:r>
              <a:rPr lang="en-US" dirty="0" err="1">
                <a:ea typeface="+mn-lt"/>
                <a:cs typeface="+mn-lt"/>
              </a:rPr>
              <a:t>memorie</a:t>
            </a:r>
            <a:r>
              <a:rPr lang="en-US" dirty="0">
                <a:ea typeface="+mn-lt"/>
                <a:cs typeface="+mn-lt"/>
              </a:rPr>
              <a:t>, </a:t>
            </a:r>
            <a:r>
              <a:rPr lang="en-US" dirty="0" err="1">
                <a:ea typeface="+mn-lt"/>
                <a:cs typeface="+mn-lt"/>
              </a:rPr>
              <a:t>pointeri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vectori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structuri</a:t>
            </a:r>
            <a:endParaRPr lang="en-US" dirty="0" err="1">
              <a:cs typeface="Calibri" panose="020F0502020204030204"/>
            </a:endParaRPr>
          </a:p>
          <a:p>
            <a:pPr marL="457200" indent="-457200">
              <a:buAutoNum type="arabicParenR"/>
            </a:pPr>
            <a:r>
              <a:rPr lang="en-US" dirty="0" err="1">
                <a:ea typeface="+mn-lt"/>
                <a:cs typeface="+mn-lt"/>
              </a:rPr>
              <a:t>Referinte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macrodefiniții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transferul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parametrilor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pentru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subprograme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clase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instanțe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clase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încapsularea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atribute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metode</a:t>
            </a:r>
            <a:r>
              <a:rPr lang="en-US" dirty="0">
                <a:ea typeface="+mn-lt"/>
                <a:cs typeface="+mn-lt"/>
              </a:rPr>
              <a:t>;</a:t>
            </a:r>
            <a:endParaRPr lang="en-US" dirty="0">
              <a:cs typeface="Calibri" panose="020F0502020204030204"/>
            </a:endParaRPr>
          </a:p>
          <a:p>
            <a:pPr marL="457200" indent="-457200">
              <a:buAutoNum type="arabicParenR"/>
            </a:pPr>
            <a:r>
              <a:rPr lang="en-US" dirty="0" err="1">
                <a:ea typeface="+mn-lt"/>
                <a:cs typeface="+mn-lt"/>
              </a:rPr>
              <a:t>Constructori</a:t>
            </a:r>
            <a:r>
              <a:rPr lang="en-US" dirty="0">
                <a:ea typeface="+mn-lt"/>
                <a:cs typeface="+mn-lt"/>
              </a:rPr>
              <a:t>, Destructor;</a:t>
            </a:r>
            <a:endParaRPr lang="en-US" dirty="0">
              <a:cs typeface="Calibri" panose="020F0502020204030204"/>
            </a:endParaRPr>
          </a:p>
          <a:p>
            <a:pPr marL="457200" indent="-457200">
              <a:buAutoNum type="arabicParenR"/>
            </a:pPr>
            <a:r>
              <a:rPr lang="en-US" dirty="0">
                <a:ea typeface="+mn-lt"/>
                <a:cs typeface="+mn-lt"/>
              </a:rPr>
              <a:t>Constructor </a:t>
            </a:r>
            <a:r>
              <a:rPr lang="en-US" err="1">
                <a:ea typeface="+mn-lt"/>
                <a:cs typeface="+mn-lt"/>
              </a:rPr>
              <a:t>copiere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>
                <a:ea typeface="+mn-lt"/>
                <a:cs typeface="+mn-lt"/>
              </a:rPr>
              <a:t>supraîncarcarea operatorului =;</a:t>
            </a:r>
            <a:endParaRPr lang="en-US">
              <a:cs typeface="Calibri" panose="020F0502020204030204"/>
            </a:endParaRPr>
          </a:p>
          <a:p>
            <a:pPr marL="457200" indent="-457200">
              <a:buAutoNum type="arabicParenR"/>
            </a:pPr>
            <a:r>
              <a:rPr lang="en-US">
                <a:ea typeface="+mn-lt"/>
                <a:cs typeface="+mn-lt"/>
              </a:rPr>
              <a:t>Supraîncărcarea </a:t>
            </a:r>
            <a:r>
              <a:rPr lang="en-US" err="1">
                <a:ea typeface="+mn-lt"/>
                <a:cs typeface="+mn-lt"/>
              </a:rPr>
              <a:t>operatorilor</a:t>
            </a:r>
            <a:r>
              <a:rPr lang="en-US" dirty="0">
                <a:ea typeface="+mn-lt"/>
                <a:cs typeface="+mn-lt"/>
              </a:rPr>
              <a:t> (&lt;&lt;, &gt;&gt;, +, -, *, /, ++, --);</a:t>
            </a:r>
            <a:endParaRPr lang="en-US" dirty="0">
              <a:cs typeface="Calibri" panose="020F0502020204030204"/>
            </a:endParaRPr>
          </a:p>
          <a:p>
            <a:pPr marL="457200" indent="-457200">
              <a:buAutoNum type="arabicParenR"/>
            </a:pPr>
            <a:r>
              <a:rPr lang="en-US">
                <a:ea typeface="+mn-lt"/>
                <a:cs typeface="+mn-lt"/>
              </a:rPr>
              <a:t>Supraîncărcarea </a:t>
            </a:r>
            <a:r>
              <a:rPr lang="en-US" err="1">
                <a:ea typeface="+mn-lt"/>
                <a:cs typeface="+mn-lt"/>
              </a:rPr>
              <a:t>operatorilor</a:t>
            </a:r>
            <a:r>
              <a:rPr lang="en-US" dirty="0">
                <a:ea typeface="+mn-lt"/>
                <a:cs typeface="+mn-lt"/>
              </a:rPr>
              <a:t> (+=, [], ( ), !, -&gt;, new, delete, cast);</a:t>
            </a:r>
            <a:endParaRPr lang="en-US" dirty="0">
              <a:cs typeface="Calibri" panose="020F0502020204030204"/>
            </a:endParaRPr>
          </a:p>
          <a:p>
            <a:pPr marL="457200" indent="-457200">
              <a:buAutoNum type="arabicParenR"/>
            </a:pPr>
            <a:r>
              <a:rPr lang="en-US" dirty="0" err="1">
                <a:ea typeface="+mn-lt"/>
                <a:cs typeface="+mn-lt"/>
              </a:rPr>
              <a:t>Derivarea</a:t>
            </a:r>
            <a:r>
              <a:rPr lang="en-US" dirty="0">
                <a:ea typeface="+mn-lt"/>
                <a:cs typeface="+mn-lt"/>
              </a:rPr>
              <a:t>/</a:t>
            </a:r>
            <a:r>
              <a:rPr lang="en-US" dirty="0" err="1">
                <a:ea typeface="+mn-lt"/>
                <a:cs typeface="+mn-lt"/>
              </a:rPr>
              <a:t>Moșternirea</a:t>
            </a:r>
            <a:endParaRPr lang="en-US" dirty="0" err="1">
              <a:cs typeface="Calibri" panose="020F0502020204030204"/>
            </a:endParaRPr>
          </a:p>
          <a:p>
            <a:pPr marL="457200" indent="-457200">
              <a:buAutoNum type="arabicParenR"/>
            </a:pPr>
            <a:r>
              <a:rPr lang="en-US" err="1">
                <a:ea typeface="+mn-lt"/>
                <a:cs typeface="+mn-lt"/>
              </a:rPr>
              <a:t>Funcții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virtuale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supradefinirea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moștenirea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multiplă</a:t>
            </a:r>
            <a:endParaRPr lang="en-US" err="1">
              <a:cs typeface="Calibri" panose="020F0502020204030204"/>
            </a:endParaRPr>
          </a:p>
          <a:p>
            <a:pPr marL="457200" indent="-457200">
              <a:buAutoNum type="arabicParenR"/>
            </a:pPr>
            <a:r>
              <a:rPr lang="en-US" dirty="0">
                <a:ea typeface="+mn-lt"/>
                <a:cs typeface="+mn-lt"/>
              </a:rPr>
              <a:t>Clase </a:t>
            </a:r>
            <a:r>
              <a:rPr lang="en-US" dirty="0" err="1">
                <a:ea typeface="+mn-lt"/>
                <a:cs typeface="+mn-lt"/>
              </a:rPr>
              <a:t>abstracte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interfețe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mecanismul</a:t>
            </a:r>
            <a:r>
              <a:rPr lang="en-US" dirty="0">
                <a:ea typeface="+mn-lt"/>
                <a:cs typeface="+mn-lt"/>
              </a:rPr>
              <a:t> try-catch, </a:t>
            </a:r>
            <a:r>
              <a:rPr lang="en-US" dirty="0" err="1">
                <a:ea typeface="+mn-lt"/>
                <a:cs typeface="+mn-lt"/>
              </a:rPr>
              <a:t>domenii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nume</a:t>
            </a:r>
            <a:r>
              <a:rPr lang="en-US" dirty="0">
                <a:ea typeface="+mn-lt"/>
                <a:cs typeface="+mn-lt"/>
              </a:rPr>
              <a:t>;</a:t>
            </a:r>
            <a:endParaRPr lang="en-US" dirty="0">
              <a:cs typeface="Calibri" panose="020F0502020204030204"/>
            </a:endParaRPr>
          </a:p>
          <a:p>
            <a:pPr marL="457200" indent="-457200">
              <a:buAutoNum type="arabicParenR"/>
            </a:pPr>
            <a:r>
              <a:rPr lang="en-US" dirty="0" err="1">
                <a:ea typeface="+mn-lt"/>
                <a:cs typeface="+mn-lt"/>
              </a:rPr>
              <a:t>Operații</a:t>
            </a:r>
            <a:r>
              <a:rPr lang="en-US" dirty="0">
                <a:ea typeface="+mn-lt"/>
                <a:cs typeface="+mn-lt"/>
              </a:rPr>
              <a:t> I/O orientate pe stream (</a:t>
            </a:r>
            <a:r>
              <a:rPr lang="en-US" dirty="0" err="1">
                <a:ea typeface="+mn-lt"/>
                <a:cs typeface="+mn-lt"/>
              </a:rPr>
              <a:t>lucrul</a:t>
            </a:r>
            <a:r>
              <a:rPr lang="en-US" dirty="0">
                <a:ea typeface="+mn-lt"/>
                <a:cs typeface="+mn-lt"/>
              </a:rPr>
              <a:t> cu </a:t>
            </a:r>
            <a:r>
              <a:rPr lang="en-US" dirty="0" err="1">
                <a:ea typeface="+mn-lt"/>
                <a:cs typeface="+mn-lt"/>
              </a:rPr>
              <a:t>fișiere</a:t>
            </a:r>
            <a:r>
              <a:rPr lang="en-US" dirty="0">
                <a:ea typeface="+mn-lt"/>
                <a:cs typeface="+mn-lt"/>
              </a:rPr>
              <a:t>)</a:t>
            </a:r>
            <a:endParaRPr lang="en-US" dirty="0">
              <a:cs typeface="Calibri" panose="020F0502020204030204"/>
            </a:endParaRPr>
          </a:p>
          <a:p>
            <a:pPr marL="457200" indent="-457200">
              <a:buAutoNum type="arabicParenR"/>
            </a:pPr>
            <a:r>
              <a:rPr lang="en-US" dirty="0">
                <a:ea typeface="+mn-lt"/>
                <a:cs typeface="+mn-lt"/>
              </a:rPr>
              <a:t>Clase template (</a:t>
            </a:r>
            <a:r>
              <a:rPr lang="en-US" dirty="0" err="1">
                <a:ea typeface="+mn-lt"/>
                <a:cs typeface="+mn-lt"/>
              </a:rPr>
              <a:t>generice</a:t>
            </a:r>
            <a:r>
              <a:rPr lang="en-US" dirty="0">
                <a:ea typeface="+mn-lt"/>
                <a:cs typeface="+mn-lt"/>
              </a:rPr>
              <a:t>)</a:t>
            </a:r>
            <a:endParaRPr lang="en-US" dirty="0">
              <a:cs typeface="Calibri" panose="020F0502020204030204"/>
            </a:endParaRPr>
          </a:p>
          <a:p>
            <a:pPr marL="457200" indent="-457200">
              <a:buAutoNum type="arabicParenR"/>
            </a:pPr>
            <a:r>
              <a:rPr lang="en-US" dirty="0">
                <a:ea typeface="+mn-lt"/>
                <a:cs typeface="+mn-lt"/>
              </a:rPr>
              <a:t>STL (Standard Template Library), </a:t>
            </a:r>
            <a:r>
              <a:rPr lang="en-US" dirty="0" err="1">
                <a:ea typeface="+mn-lt"/>
                <a:cs typeface="+mn-lt"/>
              </a:rPr>
              <a:t>containere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ieratori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algoritmi</a:t>
            </a:r>
            <a:endParaRPr lang="en-US" dirty="0" err="1">
              <a:cs typeface="Calibri" panose="020F0502020204030204"/>
            </a:endParaRPr>
          </a:p>
          <a:p>
            <a:pPr marL="457200" indent="-457200">
              <a:buAutoNum type="arabicParenR"/>
            </a:pPr>
            <a:r>
              <a:rPr lang="en-US" dirty="0">
                <a:ea typeface="+mn-lt"/>
                <a:cs typeface="+mn-lt"/>
              </a:rPr>
              <a:t>STL (Standard Template Library), RTTI (Run Time Type Identification)</a:t>
            </a:r>
            <a:endParaRPr lang="en-US" dirty="0">
              <a:cs typeface="Calibri" panose="020F0502020204030204"/>
            </a:endParaRPr>
          </a:p>
          <a:p>
            <a:pPr marL="457200" indent="-457200">
              <a:buAutoNum type="arabicPeriod"/>
            </a:pP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4816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73CE5-8BE0-442E-8524-889DF473A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Paradigme</a:t>
            </a:r>
            <a:r>
              <a:rPr lang="en-US" dirty="0">
                <a:cs typeface="Calibri Light"/>
              </a:rPr>
              <a:t> de </a:t>
            </a:r>
            <a:r>
              <a:rPr lang="en-US" dirty="0" err="1">
                <a:cs typeface="Calibri Light"/>
              </a:rPr>
              <a:t>programare</a:t>
            </a:r>
            <a:endParaRPr lang="en-US" dirty="0" err="1"/>
          </a:p>
        </p:txBody>
      </p:sp>
      <p:pic>
        <p:nvPicPr>
          <p:cNvPr id="4" name="Graphic 4">
            <a:extLst>
              <a:ext uri="{FF2B5EF4-FFF2-40B4-BE49-F238E27FC236}">
                <a16:creationId xmlns:a16="http://schemas.microsoft.com/office/drawing/2014/main" id="{EC26585E-DBD1-41EF-8A42-0D56FFD19E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35630" y="1007423"/>
            <a:ext cx="8050007" cy="5034456"/>
          </a:xfrm>
        </p:spPr>
      </p:pic>
    </p:spTree>
    <p:extLst>
      <p:ext uri="{BB962C8B-B14F-4D97-AF65-F5344CB8AC3E}">
        <p14:creationId xmlns:p14="http://schemas.microsoft.com/office/powerpoint/2010/main" val="3321102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41C58-0425-4343-85A7-78831550F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Paradigme</a:t>
            </a:r>
            <a:r>
              <a:rPr lang="en-US" dirty="0">
                <a:cs typeface="Calibri Light"/>
              </a:rPr>
              <a:t> de </a:t>
            </a:r>
            <a:r>
              <a:rPr lang="en-US" dirty="0" err="1">
                <a:cs typeface="Calibri Light"/>
              </a:rPr>
              <a:t>programare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C9195-5C49-4E04-A78D-6C4D08104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Courier New" panose="020F0502020204030204" pitchFamily="34" charset="0"/>
              <a:buChar char="o"/>
            </a:pP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Programare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imperativă</a:t>
            </a:r>
            <a:r>
              <a:rPr lang="en-US" dirty="0">
                <a:cs typeface="Calibri"/>
              </a:rPr>
              <a:t> (</a:t>
            </a:r>
            <a:r>
              <a:rPr lang="en-US" dirty="0" err="1">
                <a:cs typeface="Calibri"/>
              </a:rPr>
              <a:t>stabilește</a:t>
            </a:r>
            <a:r>
              <a:rPr lang="en-US" dirty="0">
                <a:cs typeface="Calibri"/>
              </a:rPr>
              <a:t> flow-ul </a:t>
            </a:r>
            <a:r>
              <a:rPr lang="en-US" dirty="0" err="1">
                <a:cs typeface="Calibri"/>
              </a:rPr>
              <a:t>instrucțiunilor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programului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și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ordinea</a:t>
            </a:r>
            <a:r>
              <a:rPr lang="en-US" dirty="0">
                <a:cs typeface="Calibri"/>
              </a:rPr>
              <a:t> lor de </a:t>
            </a:r>
            <a:r>
              <a:rPr lang="en-US" dirty="0" err="1">
                <a:cs typeface="Calibri"/>
              </a:rPr>
              <a:t>execuție</a:t>
            </a:r>
            <a:r>
              <a:rPr lang="en-US" dirty="0">
                <a:cs typeface="Calibri"/>
              </a:rPr>
              <a:t>)</a:t>
            </a:r>
            <a:endParaRPr lang="en-US" dirty="0"/>
          </a:p>
          <a:p>
            <a:pPr marL="383540" lvl="1">
              <a:buFont typeface="Courier New" pitchFamily="34" charset="0"/>
              <a:buChar char="o"/>
            </a:pPr>
            <a:r>
              <a:rPr lang="en-US" dirty="0" err="1">
                <a:cs typeface="Calibri"/>
              </a:rPr>
              <a:t>Programare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procedurală</a:t>
            </a:r>
            <a:r>
              <a:rPr lang="en-US" dirty="0">
                <a:cs typeface="Calibri"/>
              </a:rPr>
              <a:t> (C, C++, Lisp, PHP, Python, etc.)</a:t>
            </a:r>
          </a:p>
          <a:p>
            <a:pPr marL="383540" lvl="1">
              <a:buFont typeface="Courier New" pitchFamily="34" charset="0"/>
              <a:buChar char="o"/>
            </a:pPr>
            <a:r>
              <a:rPr lang="en-US" dirty="0" err="1">
                <a:cs typeface="Calibri"/>
              </a:rPr>
              <a:t>Programare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orientată-obiect</a:t>
            </a:r>
            <a:r>
              <a:rPr lang="en-US" dirty="0">
                <a:cs typeface="Calibri"/>
              </a:rPr>
              <a:t> (C++, C#, Java, Kotlin, PHP, Python, Ruby, Scala, JavaScript, etc.)</a:t>
            </a:r>
          </a:p>
          <a:p>
            <a:pPr>
              <a:buFont typeface="Courier New" pitchFamily="34" charset="0"/>
              <a:buChar char="o"/>
            </a:pP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Programare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declarativă</a:t>
            </a:r>
            <a:r>
              <a:rPr lang="en-US" dirty="0">
                <a:cs typeface="Calibri"/>
              </a:rPr>
              <a:t> (</a:t>
            </a:r>
            <a:r>
              <a:rPr lang="en-US" dirty="0" err="1">
                <a:cs typeface="Calibri"/>
              </a:rPr>
              <a:t>definește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logica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programului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fără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să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detalieze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ordinea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executare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instrucțiunilor</a:t>
            </a:r>
            <a:r>
              <a:rPr lang="en-US" dirty="0">
                <a:cs typeface="Calibri"/>
              </a:rPr>
              <a:t>)</a:t>
            </a:r>
          </a:p>
          <a:p>
            <a:pPr marL="383540" lvl="1">
              <a:buFont typeface="Courier New" pitchFamily="34" charset="0"/>
              <a:buChar char="o"/>
            </a:pPr>
            <a:r>
              <a:rPr lang="en-US" dirty="0" err="1">
                <a:cs typeface="Calibri"/>
              </a:rPr>
              <a:t>Programare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funcțională</a:t>
            </a:r>
            <a:r>
              <a:rPr lang="en-US" dirty="0">
                <a:cs typeface="Calibri"/>
              </a:rPr>
              <a:t> (C++, C#, Clojure, F#, R, Lisp, Python, etc.)</a:t>
            </a:r>
          </a:p>
          <a:p>
            <a:pPr marL="383540" lvl="1">
              <a:buFont typeface="Courier New" pitchFamily="34" charset="0"/>
              <a:buChar char="o"/>
            </a:pPr>
            <a:r>
              <a:rPr lang="en-US" dirty="0" err="1">
                <a:cs typeface="Calibri"/>
              </a:rPr>
              <a:t>Programare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logică</a:t>
            </a:r>
            <a:r>
              <a:rPr lang="en-US" dirty="0">
                <a:cs typeface="Calibri"/>
              </a:rPr>
              <a:t> (Prolog)</a:t>
            </a:r>
          </a:p>
        </p:txBody>
      </p:sp>
    </p:spTree>
    <p:extLst>
      <p:ext uri="{BB962C8B-B14F-4D97-AF65-F5344CB8AC3E}">
        <p14:creationId xmlns:p14="http://schemas.microsoft.com/office/powerpoint/2010/main" val="3071286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EB334-D6AD-4176-A475-E1B567E11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>
                <a:cs typeface="Calibri Light"/>
              </a:rPr>
              <a:t>Programarea</a:t>
            </a:r>
            <a:r>
              <a:rPr lang="en-US" sz="4000" dirty="0">
                <a:cs typeface="Calibri Light"/>
              </a:rPr>
              <a:t> </a:t>
            </a:r>
            <a:r>
              <a:rPr lang="en-US" sz="4000" dirty="0" err="1">
                <a:cs typeface="Calibri Light"/>
              </a:rPr>
              <a:t>procedurală</a:t>
            </a:r>
            <a:r>
              <a:rPr lang="en-US" sz="4000" dirty="0">
                <a:cs typeface="Calibri Light"/>
              </a:rPr>
              <a:t> vs. </a:t>
            </a:r>
            <a:r>
              <a:rPr lang="en-US" sz="4000" dirty="0" err="1">
                <a:cs typeface="Calibri Light"/>
              </a:rPr>
              <a:t>orientată</a:t>
            </a:r>
            <a:r>
              <a:rPr lang="en-US" sz="4000" dirty="0">
                <a:cs typeface="Calibri Light"/>
              </a:rPr>
              <a:t> </a:t>
            </a:r>
            <a:r>
              <a:rPr lang="en-US" sz="4000" dirty="0" err="1">
                <a:cs typeface="Calibri Light"/>
              </a:rPr>
              <a:t>obiect</a:t>
            </a:r>
            <a:endParaRPr lang="en-US" sz="4000" dirty="0">
              <a:cs typeface="Calibri Light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1B54C-B593-4692-8239-44FC07838E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2873598"/>
              </p:ext>
            </p:extLst>
          </p:nvPr>
        </p:nvGraphicFramePr>
        <p:xfrm>
          <a:off x="1096963" y="1846263"/>
          <a:ext cx="10058400" cy="3128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3312071237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9068134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600">
                          <a:effectLst/>
                        </a:rPr>
                        <a:t>Programul este împărțit în unități numite funcții</a:t>
                      </a:r>
                      <a:endParaRPr lang="en-US"/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>
                          <a:effectLst/>
                        </a:rPr>
                        <a:t>Programul este împărțit în unități numite obiecte</a:t>
                      </a:r>
                      <a:endParaRPr lang="en-US" sz="1600" dirty="0">
                        <a:effectLst/>
                      </a:endParaRPr>
                    </a:p>
                  </a:txBody>
                  <a:tcPr marL="133350" marR="133350" marT="66675" marB="66675" anchor="ctr"/>
                </a:tc>
                <a:extLst>
                  <a:ext uri="{0D108BD9-81ED-4DB2-BD59-A6C34878D82A}">
                    <a16:rowId xmlns:a16="http://schemas.microsoft.com/office/drawing/2014/main" val="18244478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>
                          <a:effectLst/>
                        </a:rPr>
                        <a:t>Nu există modificatori de acces</a:t>
                      </a:r>
                      <a:endParaRPr lang="en-US" sz="1600" b="0" dirty="0">
                        <a:effectLst/>
                      </a:endParaRPr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>
                          <a:effectLst/>
                        </a:rPr>
                        <a:t>Permite modificarea accesului la resurse (publice, private, protejate)</a:t>
                      </a:r>
                      <a:endParaRPr lang="en-US" sz="1600" dirty="0">
                        <a:effectLst/>
                      </a:endParaRPr>
                    </a:p>
                  </a:txBody>
                  <a:tcPr marL="133350" marR="133350" marT="66675" marB="66675" anchor="ctr"/>
                </a:tc>
                <a:extLst>
                  <a:ext uri="{0D108BD9-81ED-4DB2-BD59-A6C34878D82A}">
                    <a16:rowId xmlns:a16="http://schemas.microsoft.com/office/drawing/2014/main" val="4211178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>
                          <a:effectLst/>
                        </a:rPr>
                        <a:t>Adăugarea unor date noi în funcții este grea</a:t>
                      </a:r>
                      <a:endParaRPr lang="en-US" sz="1600" b="0" dirty="0">
                        <a:effectLst/>
                      </a:endParaRPr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>
                          <a:effectLst/>
                        </a:rPr>
                        <a:t>Permite adăugarea cu ușurință a datelor în funcții</a:t>
                      </a:r>
                      <a:endParaRPr lang="en-US" sz="1600" b="0" dirty="0">
                        <a:effectLst/>
                      </a:endParaRPr>
                    </a:p>
                  </a:txBody>
                  <a:tcPr marL="133350" marR="133350" marT="66675" marB="66675" anchor="ctr"/>
                </a:tc>
                <a:extLst>
                  <a:ext uri="{0D108BD9-81ED-4DB2-BD59-A6C34878D82A}">
                    <a16:rowId xmlns:a16="http://schemas.microsoft.com/office/drawing/2014/main" val="727509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>
                          <a:effectLst/>
                        </a:rPr>
                        <a:t>Nu foarte sigură, deoarece nu permite ascunderea datelor</a:t>
                      </a:r>
                      <a:endParaRPr lang="en-US" sz="1600" dirty="0">
                        <a:effectLst/>
                      </a:endParaRPr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>
                          <a:effectLst/>
                        </a:rPr>
                        <a:t>Permite ascunderea datelor, deci gradul de securitate este mai mare</a:t>
                      </a:r>
                      <a:endParaRPr lang="en-US" sz="1600" dirty="0">
                        <a:effectLst/>
                      </a:endParaRPr>
                    </a:p>
                  </a:txBody>
                  <a:tcPr marL="133350" marR="133350" marT="66675" marB="66675" anchor="ctr"/>
                </a:tc>
                <a:extLst>
                  <a:ext uri="{0D108BD9-81ED-4DB2-BD59-A6C34878D82A}">
                    <a16:rowId xmlns:a16="http://schemas.microsoft.com/office/drawing/2014/main" val="1307245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>
                          <a:effectLst/>
                        </a:rPr>
                        <a:t>Supradefinirea nu este posibilă</a:t>
                      </a:r>
                      <a:endParaRPr lang="en-US" sz="1600" b="0" dirty="0">
                        <a:effectLst/>
                      </a:endParaRPr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600">
                          <a:effectLst/>
                        </a:rPr>
                        <a:t>Permite supradefinirea</a:t>
                      </a:r>
                      <a:endParaRPr lang="en-US"/>
                    </a:p>
                  </a:txBody>
                  <a:tcPr marL="133350" marR="133350" marT="66675" marB="66675" anchor="ctr"/>
                </a:tc>
                <a:extLst>
                  <a:ext uri="{0D108BD9-81ED-4DB2-BD59-A6C34878D82A}">
                    <a16:rowId xmlns:a16="http://schemas.microsoft.com/office/drawing/2014/main" val="2067278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>
                          <a:effectLst/>
                        </a:rPr>
                        <a:t>Funcțiile sunt mai importante decât datele</a:t>
                      </a:r>
                      <a:endParaRPr lang="en-US" sz="1600" dirty="0">
                        <a:effectLst/>
                      </a:endParaRPr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>
                          <a:effectLst/>
                        </a:rPr>
                        <a:t>Datele sunt mai importante decât funcțiile</a:t>
                      </a:r>
                      <a:endParaRPr lang="en-US" sz="1600" dirty="0">
                        <a:effectLst/>
                      </a:endParaRPr>
                    </a:p>
                  </a:txBody>
                  <a:tcPr marL="133350" marR="133350" marT="66675" marB="66675" anchor="ctr"/>
                </a:tc>
                <a:extLst>
                  <a:ext uri="{0D108BD9-81ED-4DB2-BD59-A6C34878D82A}">
                    <a16:rowId xmlns:a16="http://schemas.microsoft.com/office/drawing/2014/main" val="2305106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>
                          <a:effectLst/>
                        </a:rPr>
                        <a:t>Aplicabilitate redusă în scenarii din lumea reală</a:t>
                      </a:r>
                      <a:endParaRPr lang="en-US" sz="1600" b="0" dirty="0">
                        <a:effectLst/>
                      </a:endParaRPr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600">
                          <a:effectLst/>
                        </a:rPr>
                        <a:t>Aplicabilitate crescută în scenarii din lumea reală</a:t>
                      </a:r>
                      <a:endParaRPr lang="en-US"/>
                    </a:p>
                  </a:txBody>
                  <a:tcPr marL="133350" marR="133350" marT="66675" marB="66675" anchor="ctr"/>
                </a:tc>
                <a:extLst>
                  <a:ext uri="{0D108BD9-81ED-4DB2-BD59-A6C34878D82A}">
                    <a16:rowId xmlns:a16="http://schemas.microsoft.com/office/drawing/2014/main" val="14057959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4296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BB254-74E4-4ABD-972A-8AF80831C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Mediul</a:t>
            </a:r>
            <a:r>
              <a:rPr lang="en-US" dirty="0">
                <a:cs typeface="Calibri Light"/>
              </a:rPr>
              <a:t> de </a:t>
            </a:r>
            <a:r>
              <a:rPr lang="en-US" dirty="0" err="1">
                <a:cs typeface="Calibri Light"/>
              </a:rPr>
              <a:t>dezvoltare</a:t>
            </a:r>
            <a:endParaRPr lang="en-US" dirty="0" err="1"/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91BBACE7-FB26-407A-B5DC-F8C27676CC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2689" y="1896497"/>
            <a:ext cx="3409627" cy="4023360"/>
          </a:xfrm>
        </p:spPr>
      </p:pic>
      <p:pic>
        <p:nvPicPr>
          <p:cNvPr id="5" name="Picture 5" descr="Logo&#10;&#10;Description automatically generated">
            <a:extLst>
              <a:ext uri="{FF2B5EF4-FFF2-40B4-BE49-F238E27FC236}">
                <a16:creationId xmlns:a16="http://schemas.microsoft.com/office/drawing/2014/main" id="{0D081BF8-6C53-4F96-92A4-BBE617752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060" y="2478158"/>
            <a:ext cx="5479773" cy="272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279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EFE3A-16C8-4B80-B72E-34240340F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Elemente</a:t>
            </a:r>
            <a:r>
              <a:rPr lang="en-US" dirty="0">
                <a:cs typeface="Calibri Light"/>
              </a:rPr>
              <a:t> de </a:t>
            </a:r>
            <a:r>
              <a:rPr lang="en-US" dirty="0" err="1">
                <a:cs typeface="Calibri Light"/>
              </a:rPr>
              <a:t>limbaj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în</a:t>
            </a:r>
            <a:r>
              <a:rPr lang="en-US" dirty="0">
                <a:cs typeface="Calibri Light"/>
              </a:rPr>
              <a:t> C++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F25A3-EA4B-4A26-B163-C6E5D8989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Courier New" panose="020F0502020204030204" pitchFamily="34" charset="0"/>
              <a:buChar char="o"/>
            </a:pPr>
            <a:r>
              <a:rPr lang="en-US" dirty="0">
                <a:cs typeface="Calibri" panose="020F0502020204030204"/>
              </a:rPr>
              <a:t> </a:t>
            </a:r>
            <a:r>
              <a:rPr lang="en-US" dirty="0" err="1">
                <a:cs typeface="Calibri" panose="020F0502020204030204"/>
              </a:rPr>
              <a:t>Tipuri</a:t>
            </a:r>
            <a:r>
              <a:rPr lang="en-US" dirty="0">
                <a:cs typeface="Calibri" panose="020F0502020204030204"/>
              </a:rPr>
              <a:t> de date, </a:t>
            </a:r>
            <a:r>
              <a:rPr lang="en-US" dirty="0" err="1">
                <a:cs typeface="Calibri" panose="020F0502020204030204"/>
              </a:rPr>
              <a:t>scopul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variabilelor</a:t>
            </a:r>
          </a:p>
          <a:p>
            <a:pPr>
              <a:buFont typeface="Courier New" panose="020F0502020204030204" pitchFamily="34" charset="0"/>
              <a:buChar char="o"/>
            </a:pPr>
            <a:r>
              <a:rPr lang="en-US" dirty="0">
                <a:cs typeface="Calibri" panose="020F0502020204030204"/>
              </a:rPr>
              <a:t> Constante</a:t>
            </a:r>
          </a:p>
          <a:p>
            <a:pPr>
              <a:buFont typeface="Courier New" panose="020F0502020204030204" pitchFamily="34" charset="0"/>
              <a:buChar char="o"/>
            </a:pPr>
            <a:r>
              <a:rPr lang="en-US" dirty="0">
                <a:cs typeface="Calibri" panose="020F0502020204030204"/>
              </a:rPr>
              <a:t> </a:t>
            </a:r>
            <a:r>
              <a:rPr lang="en-US" dirty="0" err="1">
                <a:cs typeface="Calibri" panose="020F0502020204030204"/>
              </a:rPr>
              <a:t>Operatori</a:t>
            </a:r>
            <a:endParaRPr lang="en-US" dirty="0">
              <a:cs typeface="Calibri" panose="020F0502020204030204"/>
            </a:endParaRPr>
          </a:p>
          <a:p>
            <a:pPr>
              <a:buFont typeface="Courier New" panose="020F0502020204030204" pitchFamily="34" charset="0"/>
              <a:buChar char="o"/>
            </a:pPr>
            <a:r>
              <a:rPr lang="en-US" dirty="0">
                <a:cs typeface="Calibri" panose="020F0502020204030204"/>
              </a:rPr>
              <a:t> </a:t>
            </a:r>
            <a:r>
              <a:rPr lang="en-US" dirty="0" err="1">
                <a:cs typeface="Calibri" panose="020F0502020204030204"/>
              </a:rPr>
              <a:t>Structuri</a:t>
            </a:r>
            <a:r>
              <a:rPr lang="en-US" dirty="0">
                <a:cs typeface="Calibri" panose="020F0502020204030204"/>
              </a:rPr>
              <a:t> de control</a:t>
            </a:r>
          </a:p>
          <a:p>
            <a:pPr>
              <a:buFont typeface="Courier New" panose="020F0502020204030204" pitchFamily="34" charset="0"/>
              <a:buChar char="o"/>
            </a:pPr>
            <a:r>
              <a:rPr lang="en-US" dirty="0">
                <a:cs typeface="Calibri" panose="020F0502020204030204"/>
              </a:rPr>
              <a:t> </a:t>
            </a:r>
            <a:r>
              <a:rPr lang="en-US" dirty="0" err="1">
                <a:cs typeface="Calibri" panose="020F0502020204030204"/>
              </a:rPr>
              <a:t>Structuri</a:t>
            </a:r>
            <a:r>
              <a:rPr lang="en-US" dirty="0">
                <a:cs typeface="Calibri" panose="020F0502020204030204"/>
              </a:rPr>
              <a:t> repetitive</a:t>
            </a:r>
          </a:p>
          <a:p>
            <a:pPr>
              <a:buFont typeface="Courier New" panose="020F0502020204030204" pitchFamily="34" charset="0"/>
              <a:buChar char="o"/>
            </a:pPr>
            <a:r>
              <a:rPr lang="en-US" dirty="0">
                <a:cs typeface="Calibri" panose="020F0502020204030204"/>
              </a:rPr>
              <a:t> </a:t>
            </a:r>
            <a:r>
              <a:rPr lang="en-US" dirty="0" err="1">
                <a:cs typeface="Calibri" panose="020F0502020204030204"/>
              </a:rPr>
              <a:t>Vectori</a:t>
            </a:r>
            <a:endParaRPr lang="en-US" dirty="0">
              <a:cs typeface="Calibri" panose="020F0502020204030204"/>
            </a:endParaRPr>
          </a:p>
          <a:p>
            <a:pPr>
              <a:buFont typeface="Courier New" panose="020F0502020204030204" pitchFamily="34" charset="0"/>
              <a:buChar char="o"/>
            </a:pPr>
            <a:r>
              <a:rPr lang="en-US" dirty="0">
                <a:cs typeface="Calibri" panose="020F0502020204030204"/>
              </a:rPr>
              <a:t> </a:t>
            </a:r>
            <a:r>
              <a:rPr lang="en-US" dirty="0" err="1">
                <a:cs typeface="Calibri" panose="020F0502020204030204"/>
              </a:rPr>
              <a:t>Pointeri</a:t>
            </a:r>
            <a:endParaRPr lang="en-US" dirty="0">
              <a:cs typeface="Calibri" panose="020F0502020204030204"/>
            </a:endParaRPr>
          </a:p>
          <a:p>
            <a:pPr>
              <a:buFont typeface="Courier New" panose="020F0502020204030204" pitchFamily="34" charset="0"/>
              <a:buChar char="o"/>
            </a:pPr>
            <a:r>
              <a:rPr lang="en-US" dirty="0">
                <a:cs typeface="Calibri" panose="020F0502020204030204"/>
              </a:rPr>
              <a:t> </a:t>
            </a:r>
            <a:r>
              <a:rPr lang="en-US" dirty="0" err="1">
                <a:cs typeface="Calibri" panose="020F0502020204030204"/>
              </a:rPr>
              <a:t>Structuri</a:t>
            </a: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9626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968F7-74AD-4495-8324-5CFCDF3E6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Tipuri</a:t>
            </a:r>
            <a:r>
              <a:rPr lang="en-US" dirty="0">
                <a:cs typeface="Calibri Light"/>
              </a:rPr>
              <a:t> de date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D4855E6-A59C-4634-9EF9-C175EE623E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511419"/>
              </p:ext>
            </p:extLst>
          </p:nvPr>
        </p:nvGraphicFramePr>
        <p:xfrm>
          <a:off x="394598" y="2555254"/>
          <a:ext cx="514846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6156">
                  <a:extLst>
                    <a:ext uri="{9D8B030D-6E8A-4147-A177-3AD203B41FA5}">
                      <a16:colId xmlns:a16="http://schemas.microsoft.com/office/drawing/2014/main" val="502403790"/>
                    </a:ext>
                  </a:extLst>
                </a:gridCol>
                <a:gridCol w="1716156">
                  <a:extLst>
                    <a:ext uri="{9D8B030D-6E8A-4147-A177-3AD203B41FA5}">
                      <a16:colId xmlns:a16="http://schemas.microsoft.com/office/drawing/2014/main" val="2882137936"/>
                    </a:ext>
                  </a:extLst>
                </a:gridCol>
                <a:gridCol w="1716156">
                  <a:extLst>
                    <a:ext uri="{9D8B030D-6E8A-4147-A177-3AD203B41FA5}">
                      <a16:colId xmlns:a16="http://schemas.microsoft.com/office/drawing/2014/main" val="36721516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effectLst/>
                        </a:rPr>
                        <a:t>Tip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 err="1">
                          <a:effectLst/>
                        </a:rPr>
                        <a:t>Dimensiunea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în</a:t>
                      </a:r>
                      <a:r>
                        <a:rPr lang="en-US" sz="1000" dirty="0">
                          <a:effectLst/>
                        </a:rPr>
                        <a:t> bytes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effectLst/>
                        </a:rPr>
                        <a:t>Range de </a:t>
                      </a:r>
                      <a:r>
                        <a:rPr lang="en-US" sz="1000" dirty="0" err="1">
                          <a:effectLst/>
                        </a:rPr>
                        <a:t>valori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5764514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</a:rPr>
                        <a:t>char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</a:rPr>
                        <a:t>1byte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-127 to 127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4308676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</a:rPr>
                        <a:t>unsigned char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</a:rPr>
                        <a:t>1byte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</a:rPr>
                        <a:t>0 to 255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225591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000" i="1" dirty="0">
                          <a:effectLst/>
                        </a:rPr>
                        <a:t>signed char *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i="1" dirty="0">
                          <a:effectLst/>
                        </a:rPr>
                        <a:t>1byte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i="1" dirty="0">
                          <a:effectLst/>
                        </a:rPr>
                        <a:t>-127 to 127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5406771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</a:rPr>
                        <a:t>int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</a:rPr>
                        <a:t>4bytes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</a:rPr>
                        <a:t>-2147483648 to 2147483647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4047768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</a:rPr>
                        <a:t>unsigned int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</a:rPr>
                        <a:t>4bytes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</a:rPr>
                        <a:t>0 to 4294967295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9441136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000" i="1" dirty="0">
                          <a:effectLst/>
                        </a:rPr>
                        <a:t>signed int *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i="1" dirty="0">
                          <a:effectLst/>
                        </a:rPr>
                        <a:t>4bytes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i="1" dirty="0">
                          <a:effectLst/>
                        </a:rPr>
                        <a:t>-2147483648 to 2147483647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113778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</a:rPr>
                        <a:t>short int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</a:rPr>
                        <a:t>2bytes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</a:rPr>
                        <a:t>-32768 to 32767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707262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</a:rPr>
                        <a:t>unsigned short int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</a:rPr>
                        <a:t>2bytes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</a:rPr>
                        <a:t>0 to 65,535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74621193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82DFB3A-A170-4168-8FB3-F3D3C5BFB9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648120"/>
              </p:ext>
            </p:extLst>
          </p:nvPr>
        </p:nvGraphicFramePr>
        <p:xfrm>
          <a:off x="5857460" y="2544418"/>
          <a:ext cx="6105297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5099">
                  <a:extLst>
                    <a:ext uri="{9D8B030D-6E8A-4147-A177-3AD203B41FA5}">
                      <a16:colId xmlns:a16="http://schemas.microsoft.com/office/drawing/2014/main" val="3497198376"/>
                    </a:ext>
                  </a:extLst>
                </a:gridCol>
                <a:gridCol w="2035099">
                  <a:extLst>
                    <a:ext uri="{9D8B030D-6E8A-4147-A177-3AD203B41FA5}">
                      <a16:colId xmlns:a16="http://schemas.microsoft.com/office/drawing/2014/main" val="1736125561"/>
                    </a:ext>
                  </a:extLst>
                </a:gridCol>
                <a:gridCol w="2035099">
                  <a:extLst>
                    <a:ext uri="{9D8B030D-6E8A-4147-A177-3AD203B41FA5}">
                      <a16:colId xmlns:a16="http://schemas.microsoft.com/office/drawing/2014/main" val="264843643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effectLst/>
                        </a:rPr>
                        <a:t>Tip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 err="1">
                          <a:effectLst/>
                        </a:rPr>
                        <a:t>Dimensiunea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în</a:t>
                      </a:r>
                      <a:r>
                        <a:rPr lang="en-US" sz="1000" dirty="0">
                          <a:effectLst/>
                        </a:rPr>
                        <a:t> bytes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effectLst/>
                        </a:rPr>
                        <a:t>Range de </a:t>
                      </a:r>
                      <a:r>
                        <a:rPr lang="en-US" sz="1000" dirty="0" err="1">
                          <a:effectLst/>
                        </a:rPr>
                        <a:t>valori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1872482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000" i="1" dirty="0">
                          <a:effectLst/>
                        </a:rPr>
                        <a:t>signed short int *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i="1" dirty="0">
                          <a:effectLst/>
                        </a:rPr>
                        <a:t>2bytes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i="1" dirty="0">
                          <a:effectLst/>
                        </a:rPr>
                        <a:t>-32768 to 32767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3749429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</a:rPr>
                        <a:t>long int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</a:rPr>
                        <a:t>8bytes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</a:rPr>
                        <a:t>-2,147,483,648 to 2,147,483,647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809673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000" i="1" dirty="0">
                          <a:effectLst/>
                        </a:rPr>
                        <a:t>signed long int *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i="1" dirty="0">
                          <a:effectLst/>
                        </a:rPr>
                        <a:t>8bytes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0" i="1" u="none" strike="noStrike" noProof="0" dirty="0">
                          <a:effectLst/>
                          <a:latin typeface="Calibri"/>
                        </a:rPr>
                        <a:t>-2,147,483,648 to 2,147,483,647</a:t>
                      </a:r>
                      <a:endParaRPr lang="en-US" sz="1000" i="1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114358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</a:rPr>
                        <a:t>unsigned long int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</a:rPr>
                        <a:t>8bytes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</a:rPr>
                        <a:t>0 to 4,294,967,295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376763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</a:rPr>
                        <a:t>long </a:t>
                      </a:r>
                      <a:r>
                        <a:rPr lang="en-US" sz="1000" dirty="0" err="1">
                          <a:effectLst/>
                        </a:rPr>
                        <a:t>long</a:t>
                      </a:r>
                      <a:r>
                        <a:rPr lang="en-US" sz="1000" dirty="0">
                          <a:effectLst/>
                        </a:rPr>
                        <a:t> int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</a:rPr>
                        <a:t>8bytes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</a:rPr>
                        <a:t>-(2^63) to (2^63)-1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9833202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</a:rPr>
                        <a:t>unsigned long </a:t>
                      </a:r>
                      <a:r>
                        <a:rPr lang="en-US" sz="1000" dirty="0" err="1">
                          <a:effectLst/>
                        </a:rPr>
                        <a:t>long</a:t>
                      </a:r>
                      <a:r>
                        <a:rPr lang="en-US" sz="1000" dirty="0">
                          <a:effectLst/>
                        </a:rPr>
                        <a:t> int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</a:rPr>
                        <a:t>8bytes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</a:rPr>
                        <a:t>0 to 18,446,744,073,709,551,615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14534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</a:rPr>
                        <a:t>float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</a:rPr>
                        <a:t>4bytes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endParaRPr lang="en-US" sz="1000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7491225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</a:rPr>
                        <a:t>double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</a:rPr>
                        <a:t>8bytes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551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509827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0</TotalTime>
  <Words>0</Words>
  <Application>Microsoft Office PowerPoint</Application>
  <PresentationFormat>Widescreen</PresentationFormat>
  <Paragraphs>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Retrospect</vt:lpstr>
      <vt:lpstr>Programare orientată-obiect</vt:lpstr>
      <vt:lpstr>Structură examinare</vt:lpstr>
      <vt:lpstr>Structura laboratorului</vt:lpstr>
      <vt:lpstr>Paradigme de programare</vt:lpstr>
      <vt:lpstr>Paradigme de programare</vt:lpstr>
      <vt:lpstr>Programarea procedurală vs. orientată obiect</vt:lpstr>
      <vt:lpstr>Mediul de dezvoltare</vt:lpstr>
      <vt:lpstr>Elemente de limbaj în C++</vt:lpstr>
      <vt:lpstr>Tipuri de date</vt:lpstr>
      <vt:lpstr>Exemplu demonstrativ</vt:lpstr>
      <vt:lpstr>Scopul variabilelor</vt:lpstr>
      <vt:lpstr>Constante</vt:lpstr>
      <vt:lpstr>Operatori</vt:lpstr>
      <vt:lpstr>Operatorii aritmetici</vt:lpstr>
      <vt:lpstr>Operatori relaționali</vt:lpstr>
      <vt:lpstr>Operatori logici</vt:lpstr>
      <vt:lpstr>Operatori pe biți</vt:lpstr>
      <vt:lpstr>Operatorii de atribuire</vt:lpstr>
      <vt:lpstr>Structuri de control</vt:lpstr>
      <vt:lpstr>Structuri repetitive</vt:lpstr>
      <vt:lpstr>Vectori</vt:lpstr>
      <vt:lpstr>Pointeri</vt:lpstr>
      <vt:lpstr>Structuri</vt:lpstr>
      <vt:lpstr>Exercițiu</vt:lpstr>
      <vt:lpstr>Resurse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1110</cp:revision>
  <dcterms:created xsi:type="dcterms:W3CDTF">2020-10-01T18:52:55Z</dcterms:created>
  <dcterms:modified xsi:type="dcterms:W3CDTF">2020-10-06T19:21:52Z</dcterms:modified>
</cp:coreProperties>
</file>