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69DA6-A845-44D0-B1F5-A9ECA73DE83D}" v="1117" dt="2020-10-30T07:59:15.437"/>
    <p1510:client id="{3472DF89-ECC1-C2C2-AC63-0D9734000CB0}" v="54" dt="2020-10-31T10:00:26.993"/>
    <p1510:client id="{97A7AB0E-54D4-22D6-BEE0-50412D7F4D56}" v="54" dt="2020-10-31T06:50:36.135"/>
    <p1510:client id="{BCC98139-7190-203A-5562-F9F40D8D5A97}" v="2898" dt="2020-10-30T09:29:20.723"/>
    <p1510:client id="{D3FAEAA6-9B96-EFF5-5BE9-9CEBD6A54264}" v="7" dt="2020-11-02T12:55:47.957"/>
    <p1510:client id="{FAECE075-209B-60C3-71A8-E68FE5C6588A}" v="591" dt="2020-10-30T12:18:56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Fără stil, fără grilă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4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7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4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37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1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6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49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 sz="6000" dirty="0">
                <a:cs typeface="Calibri Light"/>
              </a:rPr>
              <a:t>Programare orientată-obiect</a:t>
            </a:r>
            <a:endParaRPr lang="ro-RO" sz="6000">
              <a:cs typeface="Calibri Light"/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err="1">
                <a:cs typeface="Calibri Light"/>
              </a:rPr>
              <a:t>LAborator</a:t>
            </a:r>
            <a:r>
              <a:rPr lang="ro-RO">
                <a:cs typeface="Calibri Light"/>
              </a:rPr>
              <a:t> 5 - funcții prietene, supraîncărcarea </a:t>
            </a:r>
            <a:r>
              <a:rPr lang="ro-RO" dirty="0">
                <a:cs typeface="Calibri Light"/>
              </a:rPr>
              <a:t>operatorilor &lt;&lt;, &gt;&gt;, +, -, *, /, ++, --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902CF4B-85F5-4A7C-B463-DE44C10C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cs typeface="Calibri Light"/>
              </a:rPr>
              <a:t>Supraîncărcarea operatorului ++</a:t>
            </a:r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A8FF2CD-026B-42AF-938F-B271B3CE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ro-RO">
                <a:cs typeface="Calibri"/>
              </a:rPr>
              <a:t>Se poate executa atât în formă prefixată, cât și în formă postfixată (++x sau x++)</a:t>
            </a:r>
          </a:p>
          <a:p>
            <a:r>
              <a:rPr lang="ro-RO">
                <a:cs typeface="Calibri"/>
              </a:rPr>
              <a:t>Sintaxa: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862A8D6B-219F-4AD1-81A1-8D3A57783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928346"/>
              </p:ext>
            </p:extLst>
          </p:nvPr>
        </p:nvGraphicFramePr>
        <p:xfrm>
          <a:off x="1829839" y="2731285"/>
          <a:ext cx="8168640" cy="2682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4011878664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174142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u="sng" strike="noStrike" noProof="0" dirty="0"/>
                        <a:t>Forma prefixată:</a:t>
                      </a:r>
                      <a:endParaRPr lang="ro-RO" sz="1800" u="sng" dirty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u="none" strike="noStrike" noProof="0" dirty="0"/>
                        <a:t>Box&amp; operator ++()</a:t>
                      </a:r>
                      <a:endParaRPr lang="ro-RO" sz="1800" dirty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u="none" strike="noStrike" noProof="0" dirty="0"/>
                        <a:t>{</a:t>
                      </a:r>
                      <a:endParaRPr lang="ro-RO" sz="180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u="none" strike="noStrike" noProof="0" dirty="0"/>
                        <a:t>        a++; </a:t>
                      </a:r>
                      <a:endParaRPr lang="ro-RO" sz="180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u="none" strike="noStrike" noProof="0" dirty="0"/>
                        <a:t>        b++;</a:t>
                      </a:r>
                      <a:endParaRPr lang="ro-RO" sz="180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u="none" strike="noStrike" noProof="0" dirty="0"/>
                        <a:t>        // alte proprietăți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u="none" strike="noStrike" noProof="0" dirty="0"/>
                        <a:t>        </a:t>
                      </a:r>
                      <a:r>
                        <a:rPr lang="ro-RO" sz="1800" u="none" strike="noStrike" noProof="0" dirty="0" err="1"/>
                        <a:t>return</a:t>
                      </a:r>
                      <a:r>
                        <a:rPr lang="ro-RO" sz="1800" u="none" strike="noStrike" noProof="0" dirty="0"/>
                        <a:t> *</a:t>
                      </a:r>
                      <a:r>
                        <a:rPr lang="ro-RO" sz="1800" u="none" strike="noStrike" noProof="0" dirty="0" err="1"/>
                        <a:t>this</a:t>
                      </a:r>
                      <a:r>
                        <a:rPr lang="ro-RO" sz="1800" u="none" strike="noStrike" noProof="0" dirty="0"/>
                        <a:t>;</a:t>
                      </a:r>
                      <a:endParaRPr lang="ro-RO" sz="180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u="none" strike="noStrike" noProof="0" dirty="0"/>
                        <a:t> }</a:t>
                      </a:r>
                      <a:endParaRPr lang="ro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FFFFFF"/>
                        </a:buClr>
                        <a:buNone/>
                      </a:pPr>
                      <a:r>
                        <a:rPr lang="ro-RO" sz="1800" u="sng" strike="noStrike" noProof="0" dirty="0"/>
                        <a:t>Forma </a:t>
                      </a:r>
                      <a:r>
                        <a:rPr lang="ro-RO" sz="1800" u="sng" strike="noStrike" noProof="0" dirty="0" err="1"/>
                        <a:t>postfixată</a:t>
                      </a:r>
                      <a:r>
                        <a:rPr lang="ro-RO" sz="1800" u="sng" strike="noStrike" noProof="0" dirty="0"/>
                        <a:t>: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b="0" i="0" u="none" strike="noStrike" noProof="0" dirty="0">
                          <a:latin typeface="Calibri"/>
                        </a:rPr>
                        <a:t>Box operator ++(</a:t>
                      </a:r>
                      <a:r>
                        <a:rPr lang="ro-RO" sz="1800" b="0" i="0" u="none" strike="noStrike" noProof="0" dirty="0" err="1">
                          <a:latin typeface="Calibri"/>
                        </a:rPr>
                        <a:t>int</a:t>
                      </a:r>
                      <a:r>
                        <a:rPr lang="ro-RO" sz="1800" b="0" i="0" u="none" strike="noStrike" noProof="0" dirty="0">
                          <a:latin typeface="Calibri"/>
                        </a:rPr>
                        <a:t>)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b="0" i="0" u="none" strike="noStrike" noProof="0" dirty="0">
                          <a:latin typeface="Calibri"/>
                        </a:rPr>
                        <a:t>{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b="0" i="0" u="none" strike="noStrike" noProof="0" dirty="0">
                          <a:latin typeface="Calibri"/>
                        </a:rPr>
                        <a:t>       Box </a:t>
                      </a:r>
                      <a:r>
                        <a:rPr lang="ro-RO" sz="1800" b="0" i="0" u="none" strike="noStrike" noProof="0" dirty="0" err="1">
                          <a:latin typeface="Calibri"/>
                        </a:rPr>
                        <a:t>oldState</a:t>
                      </a:r>
                      <a:r>
                        <a:rPr lang="ro-RO" sz="1800" b="0" i="0" u="none" strike="noStrike" noProof="0" dirty="0">
                          <a:latin typeface="Calibri"/>
                        </a:rPr>
                        <a:t> = *</a:t>
                      </a:r>
                      <a:r>
                        <a:rPr lang="ro-RO" sz="1800" b="0" i="0" u="none" strike="noStrike" noProof="0" dirty="0" err="1">
                          <a:latin typeface="Calibri"/>
                        </a:rPr>
                        <a:t>this</a:t>
                      </a:r>
                      <a:r>
                        <a:rPr lang="ro-RO" sz="1800" b="0" i="0" u="none" strike="noStrike" noProof="0" dirty="0">
                          <a:latin typeface="Calibri"/>
                        </a:rPr>
                        <a:t>;</a:t>
                      </a:r>
                      <a:endParaRPr lang="ro-RO" sz="1800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b="0" i="0" u="none" strike="noStrike" noProof="0" dirty="0">
                          <a:latin typeface="Calibri"/>
                        </a:rPr>
                        <a:t>        ++*</a:t>
                      </a:r>
                      <a:r>
                        <a:rPr lang="ro-RO" sz="1800" b="0" i="0" u="none" strike="noStrike" noProof="0" dirty="0" err="1">
                          <a:latin typeface="Calibri"/>
                        </a:rPr>
                        <a:t>this</a:t>
                      </a:r>
                      <a:r>
                        <a:rPr lang="ro-RO" sz="1800" b="0" i="0" u="none" strike="noStrike" noProof="0" dirty="0">
                          <a:latin typeface="Calibri"/>
                        </a:rPr>
                        <a:t>;</a:t>
                      </a:r>
                      <a:endParaRPr lang="ro-RO" sz="1800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b="0" i="0" u="none" strike="noStrike" noProof="0" dirty="0">
                          <a:latin typeface="Calibri"/>
                        </a:rPr>
                        <a:t>        </a:t>
                      </a:r>
                      <a:r>
                        <a:rPr lang="ro-RO" sz="1800" b="0" i="0" u="none" strike="noStrike" noProof="0" dirty="0" err="1">
                          <a:latin typeface="Calibri"/>
                        </a:rPr>
                        <a:t>return</a:t>
                      </a:r>
                      <a:r>
                        <a:rPr lang="ro-RO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ro-RO" sz="1800" b="0" i="0" u="none" strike="noStrike" noProof="0" dirty="0" err="1">
                          <a:latin typeface="Calibri"/>
                        </a:rPr>
                        <a:t>oldState</a:t>
                      </a:r>
                      <a:r>
                        <a:rPr lang="ro-RO" sz="1800" b="0" i="0" u="none" strike="noStrike" noProof="0" dirty="0">
                          <a:latin typeface="Calibri"/>
                        </a:rPr>
                        <a:t>;</a:t>
                      </a:r>
                      <a:endParaRPr lang="ro-RO" sz="1800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b="0" i="0" u="none" strike="noStrike" noProof="0" dirty="0">
                          <a:latin typeface="Calibri"/>
                        </a:rPr>
                        <a:t>}</a:t>
                      </a:r>
                      <a:endParaRPr lang="ro-RO" dirty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ro-R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66914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endParaRPr lang="ro-RO" sz="180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ro-R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056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2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902CF4B-85F5-4A7C-B463-DE44C10C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cs typeface="Calibri Light"/>
              </a:rPr>
              <a:t>Supraîncărcarea operatorului  --</a:t>
            </a:r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A8FF2CD-026B-42AF-938F-B271B3CE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ro-RO">
                <a:cs typeface="Calibri"/>
              </a:rPr>
              <a:t>Se poate executa atât în formă prefixată, cât și în formă postfixată (--x sau x--)</a:t>
            </a:r>
          </a:p>
          <a:p>
            <a:r>
              <a:rPr lang="ro-RO">
                <a:cs typeface="Calibri"/>
              </a:rPr>
              <a:t>Sintaxa: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862A8D6B-219F-4AD1-81A1-8D3A57783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55919"/>
              </p:ext>
            </p:extLst>
          </p:nvPr>
        </p:nvGraphicFramePr>
        <p:xfrm>
          <a:off x="1829839" y="2731285"/>
          <a:ext cx="8168640" cy="2682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4011878664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174142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u="sng" strike="noStrike" noProof="0"/>
                        <a:t>Forma prefixată:</a:t>
                      </a:r>
                      <a:endParaRPr lang="ro-RO" sz="1800" u="sng" dirty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u="none" strike="noStrike" noProof="0"/>
                        <a:t>Box&amp; operator --()</a:t>
                      </a:r>
                      <a:endParaRPr lang="ro-RO" sz="1800" dirty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u="none" strike="noStrike" noProof="0"/>
                        <a:t>{</a:t>
                      </a:r>
                      <a:endParaRPr lang="ro-RO" sz="180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u="none" strike="noStrike" noProof="0"/>
                        <a:t>        a--;</a:t>
                      </a:r>
                      <a:endParaRPr lang="ro-RO" sz="180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u="none" strike="noStrike" noProof="0"/>
                        <a:t>        b--;</a:t>
                      </a:r>
                      <a:endParaRPr lang="ro-RO" sz="18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b="0" i="0" u="none" strike="noStrike" noProof="0">
                          <a:latin typeface="Calibri"/>
                        </a:rPr>
                        <a:t>        // alte proprietăți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u="none" strike="noStrike" noProof="0"/>
                        <a:t>        return *this;</a:t>
                      </a:r>
                      <a:endParaRPr lang="ro-RO" sz="180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u="none" strike="noStrike" noProof="0"/>
                        <a:t> }</a:t>
                      </a:r>
                      <a:endParaRPr lang="ro-RO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FFFFFF"/>
                        </a:buClr>
                        <a:buNone/>
                      </a:pPr>
                      <a:r>
                        <a:rPr lang="ro-RO" sz="1800" u="sng" strike="noStrike" noProof="0"/>
                        <a:t>Forma postfixată: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b="0" i="0" u="none" strike="noStrike" noProof="0">
                          <a:latin typeface="Calibri"/>
                        </a:rPr>
                        <a:t>Box operator --(int)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b="0" i="0" u="none" strike="noStrike" noProof="0">
                          <a:latin typeface="Calibri"/>
                        </a:rPr>
                        <a:t>{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b="0" i="0" u="none" strike="noStrike" noProof="0">
                          <a:latin typeface="Calibri"/>
                        </a:rPr>
                        <a:t>       Box oldState = *this;</a:t>
                      </a:r>
                      <a:endParaRPr lang="ro-RO" sz="1800" b="0" i="0" u="none" strike="noStrike" noProof="0" dirty="0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b="0" i="0" u="none" strike="noStrike" noProof="0">
                          <a:latin typeface="Calibri"/>
                        </a:rPr>
                        <a:t>        --*this;</a:t>
                      </a:r>
                      <a:endParaRPr lang="ro-RO" sz="1800" b="0" i="0" u="none" strike="noStrike" noProof="0" dirty="0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b="0" i="0" u="none" strike="noStrike" noProof="0">
                          <a:latin typeface="Calibri"/>
                        </a:rPr>
                        <a:t>        return oldState;</a:t>
                      </a:r>
                      <a:endParaRPr lang="ro-RO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b="0" i="0" u="none" strike="noStrike" noProof="0">
                          <a:latin typeface="Calibri"/>
                        </a:rPr>
                        <a:t>}</a:t>
                      </a:r>
                      <a:endParaRPr lang="ro-RO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ro-R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66914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endParaRPr lang="ro-RO" sz="180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ro-R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056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45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4D5C7CD-8E5F-4BF3-A971-35663313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cs typeface="Calibri Light"/>
              </a:rPr>
              <a:t>Exercițiu</a:t>
            </a:r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22E9F16-6FC5-4C59-8435-303B9876B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70000" lnSpcReduction="20000"/>
          </a:bodyPr>
          <a:lstStyle/>
          <a:p>
            <a:r>
              <a:rPr lang="ro-RO">
                <a:cs typeface="Calibri"/>
              </a:rPr>
              <a:t>Definiți clasa Paralelipiped cu următoarele proprietăți private:</a:t>
            </a:r>
          </a:p>
          <a:p>
            <a:r>
              <a:rPr lang="ro-RO">
                <a:cs typeface="Calibri"/>
              </a:rPr>
              <a:t>- lungime, lățime, înălțime</a:t>
            </a:r>
          </a:p>
          <a:p>
            <a:r>
              <a:rPr lang="ro-RO">
                <a:cs typeface="Calibri"/>
              </a:rPr>
              <a:t>Scrieți o metodă care să calculeze volumul paralelipipedului</a:t>
            </a:r>
          </a:p>
          <a:p>
            <a:r>
              <a:rPr lang="ro-RO">
                <a:cs typeface="Calibri"/>
              </a:rPr>
              <a:t>Supraîncărcați operatori pentru a realiza următoarele cerințe:</a:t>
            </a:r>
            <a:endParaRPr lang="ro-RO" dirty="0">
              <a:cs typeface="Calibri"/>
            </a:endParaRPr>
          </a:p>
          <a:p>
            <a:r>
              <a:rPr lang="ro-RO">
                <a:cs typeface="Calibri"/>
              </a:rPr>
              <a:t>- citiți toate valorile unui paralelipiped dintr-o singură instrucțiune de citire</a:t>
            </a:r>
          </a:p>
          <a:p>
            <a:r>
              <a:rPr lang="ro-RO">
                <a:cs typeface="Calibri"/>
              </a:rPr>
              <a:t>- afișați toate valorile, împreună cu denumirea câmpului, plus volumul paralelipipedului cu apel la functia GetVolum</a:t>
            </a:r>
          </a:p>
          <a:p>
            <a:r>
              <a:rPr lang="ro-RO">
                <a:cs typeface="Calibri"/>
              </a:rPr>
              <a:t>- adunați volumele a două paralelipipede</a:t>
            </a:r>
          </a:p>
          <a:p>
            <a:r>
              <a:rPr lang="ro-RO">
                <a:cs typeface="Calibri"/>
              </a:rPr>
              <a:t>- scădeți volumele a două paralelipipede</a:t>
            </a:r>
            <a:endParaRPr lang="ro-RO" dirty="0">
              <a:cs typeface="Calibri"/>
            </a:endParaRPr>
          </a:p>
          <a:p>
            <a:r>
              <a:rPr lang="ro-RO">
                <a:cs typeface="Calibri"/>
              </a:rPr>
              <a:t>- înmulțiți volumele a două paralelipipede</a:t>
            </a:r>
          </a:p>
          <a:p>
            <a:r>
              <a:rPr lang="ro-RO">
                <a:cs typeface="Calibri"/>
              </a:rPr>
              <a:t>- împărțiți volumele a două paralelipipede</a:t>
            </a:r>
          </a:p>
          <a:p>
            <a:r>
              <a:rPr lang="ro-RO">
                <a:cs typeface="Calibri"/>
              </a:rPr>
              <a:t>- creșteți fiecare dintre laturi cu o unitate (atât în formă prefixată, cât și postfixată)</a:t>
            </a:r>
            <a:endParaRPr lang="ro-RO" dirty="0">
              <a:cs typeface="Calibri"/>
            </a:endParaRPr>
          </a:p>
          <a:p>
            <a:r>
              <a:rPr lang="ro-RO">
                <a:cs typeface="Calibri"/>
              </a:rPr>
              <a:t>- scădeți fiecare dintre laturi cu o unitate (atât în formă prefixată, cât și postfixată)</a:t>
            </a:r>
            <a:endParaRPr lang="ro-R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1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85090AA-C383-4F4D-A9CD-35B01144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cs typeface="Calibri Light"/>
              </a:rPr>
              <a:t>Funcții prietene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035793C-E711-45B9-9D9D-1EDC9A3A2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ro-RO" err="1">
                <a:ea typeface="+mn-lt"/>
                <a:cs typeface="+mn-lt"/>
              </a:rPr>
              <a:t>Funcţiile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err="1">
                <a:ea typeface="+mn-lt"/>
                <a:cs typeface="+mn-lt"/>
              </a:rPr>
              <a:t>friend</a:t>
            </a:r>
            <a:r>
              <a:rPr lang="ro-RO" dirty="0">
                <a:ea typeface="+mn-lt"/>
                <a:cs typeface="+mn-lt"/>
              </a:rPr>
              <a:t> (prietene) sunt </a:t>
            </a:r>
            <a:r>
              <a:rPr lang="ro-RO" err="1">
                <a:ea typeface="+mn-lt"/>
                <a:cs typeface="+mn-lt"/>
              </a:rPr>
              <a:t>funcţii</a:t>
            </a:r>
            <a:r>
              <a:rPr lang="ro-RO" dirty="0">
                <a:ea typeface="+mn-lt"/>
                <a:cs typeface="+mn-lt"/>
              </a:rPr>
              <a:t> asociate unor clase care au acces la datele </a:t>
            </a:r>
            <a:r>
              <a:rPr lang="ro-RO" err="1">
                <a:ea typeface="+mn-lt"/>
                <a:cs typeface="+mn-lt"/>
              </a:rPr>
              <a:t>şi</a:t>
            </a:r>
            <a:r>
              <a:rPr lang="ro-RO" dirty="0">
                <a:ea typeface="+mn-lt"/>
                <a:cs typeface="+mn-lt"/>
              </a:rPr>
              <a:t> metodele private/protejate ale acelor clase, </a:t>
            </a:r>
            <a:r>
              <a:rPr lang="ro-RO" err="1">
                <a:ea typeface="+mn-lt"/>
                <a:cs typeface="+mn-lt"/>
              </a:rPr>
              <a:t>deşi</a:t>
            </a:r>
            <a:r>
              <a:rPr lang="ro-RO" dirty="0">
                <a:ea typeface="+mn-lt"/>
                <a:cs typeface="+mn-lt"/>
              </a:rPr>
              <a:t> nu sunt </a:t>
            </a:r>
            <a:r>
              <a:rPr lang="ro-RO" err="1">
                <a:ea typeface="+mn-lt"/>
                <a:cs typeface="+mn-lt"/>
              </a:rPr>
              <a:t>funcţii</a:t>
            </a:r>
            <a:r>
              <a:rPr lang="ro-RO" dirty="0">
                <a:ea typeface="+mn-lt"/>
                <a:cs typeface="+mn-lt"/>
              </a:rPr>
              <a:t> membre ale acelei clase.</a:t>
            </a:r>
            <a:endParaRPr lang="ro-RO" dirty="0">
              <a:cs typeface="Calibri" panose="020F0502020204030204"/>
            </a:endParaRPr>
          </a:p>
          <a:p>
            <a:pPr algn="just"/>
            <a:r>
              <a:rPr lang="ro-RO" dirty="0">
                <a:ea typeface="+mn-lt"/>
                <a:cs typeface="+mn-lt"/>
              </a:rPr>
              <a:t>Tipuri de </a:t>
            </a:r>
            <a:r>
              <a:rPr lang="ro-RO" err="1">
                <a:ea typeface="+mn-lt"/>
                <a:cs typeface="+mn-lt"/>
              </a:rPr>
              <a:t>funcţii</a:t>
            </a:r>
            <a:r>
              <a:rPr lang="ro-RO" dirty="0">
                <a:ea typeface="+mn-lt"/>
                <a:cs typeface="+mn-lt"/>
              </a:rPr>
              <a:t> prieten:</a:t>
            </a:r>
            <a:endParaRPr lang="ro-RO" dirty="0"/>
          </a:p>
          <a:p>
            <a:pPr marL="383540" lvl="1" algn="just">
              <a:buFont typeface="Courier New" panose="020F0502020204030204" pitchFamily="34" charset="0"/>
              <a:buChar char="o"/>
            </a:pPr>
            <a:r>
              <a:rPr lang="ro-RO">
                <a:ea typeface="+mn-lt"/>
                <a:cs typeface="+mn-lt"/>
              </a:rPr>
              <a:t>funcţii</a:t>
            </a:r>
            <a:r>
              <a:rPr lang="ro-RO" dirty="0">
                <a:ea typeface="+mn-lt"/>
                <a:cs typeface="+mn-lt"/>
              </a:rPr>
              <a:t> globale;</a:t>
            </a:r>
            <a:endParaRPr lang="ro-RO">
              <a:cs typeface="Calibri" panose="020F0502020204030204"/>
            </a:endParaRPr>
          </a:p>
          <a:p>
            <a:pPr marL="383540" lvl="1" algn="just">
              <a:buFont typeface="Courier New" panose="020F0502020204030204" pitchFamily="34" charset="0"/>
              <a:buChar char="o"/>
            </a:pPr>
            <a:r>
              <a:rPr lang="ro-RO">
                <a:ea typeface="+mn-lt"/>
                <a:cs typeface="+mn-lt"/>
              </a:rPr>
              <a:t>funcţii</a:t>
            </a:r>
            <a:r>
              <a:rPr lang="ro-RO" dirty="0">
                <a:ea typeface="+mn-lt"/>
                <a:cs typeface="+mn-lt"/>
              </a:rPr>
              <a:t> membre ale altor clase.</a:t>
            </a:r>
            <a:endParaRPr lang="ro-RO">
              <a:cs typeface="Calibri"/>
            </a:endParaRPr>
          </a:p>
          <a:p>
            <a:endParaRPr lang="ro-R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497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F311358-0E9E-4DA2-8E6B-DC33C923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cs typeface="Calibri Light"/>
              </a:rPr>
              <a:t>Funcții prietene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301FAED-8401-420D-84B0-840058B71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85000" lnSpcReduction="10000"/>
          </a:bodyPr>
          <a:lstStyle/>
          <a:p>
            <a:pPr algn="just"/>
            <a:r>
              <a:rPr lang="ro-RO" dirty="0">
                <a:ea typeface="+mn-lt"/>
                <a:cs typeface="+mn-lt"/>
              </a:rPr>
              <a:t>Declararea unei </a:t>
            </a:r>
            <a:r>
              <a:rPr lang="ro-RO" err="1">
                <a:ea typeface="+mn-lt"/>
                <a:cs typeface="+mn-lt"/>
              </a:rPr>
              <a:t>funcţii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err="1">
                <a:ea typeface="+mn-lt"/>
                <a:cs typeface="+mn-lt"/>
              </a:rPr>
              <a:t>friend</a:t>
            </a:r>
            <a:r>
              <a:rPr lang="ro-RO" dirty="0">
                <a:ea typeface="+mn-lt"/>
                <a:cs typeface="+mn-lt"/>
              </a:rPr>
              <a:t> se face incluzând prototipul ei, precedat de cuvântul cheie </a:t>
            </a:r>
            <a:r>
              <a:rPr lang="ro-RO" i="1" err="1">
                <a:ea typeface="+mn-lt"/>
                <a:cs typeface="+mn-lt"/>
              </a:rPr>
              <a:t>friend</a:t>
            </a:r>
            <a:r>
              <a:rPr lang="ro-RO" dirty="0">
                <a:ea typeface="+mn-lt"/>
                <a:cs typeface="+mn-lt"/>
              </a:rPr>
              <a:t>, în acea clasă:</a:t>
            </a:r>
          </a:p>
          <a:p>
            <a:pPr algn="just"/>
            <a:endParaRPr lang="ro-RO" dirty="0">
              <a:latin typeface="Calibri"/>
              <a:ea typeface="+mn-lt"/>
              <a:cs typeface="+mn-lt"/>
            </a:endParaRPr>
          </a:p>
          <a:p>
            <a:pPr marL="200660" lvl="1" indent="0" algn="just">
              <a:buNone/>
            </a:pPr>
            <a:r>
              <a:rPr lang="ro-RO" sz="2000" dirty="0" err="1">
                <a:latin typeface="Consolas"/>
                <a:ea typeface="+mn-lt"/>
                <a:cs typeface="+mn-lt"/>
              </a:rPr>
              <a:t>class</a:t>
            </a:r>
            <a:r>
              <a:rPr lang="ro-RO" sz="2000" dirty="0">
                <a:latin typeface="Consolas"/>
                <a:ea typeface="+mn-lt"/>
                <a:cs typeface="+mn-lt"/>
              </a:rPr>
              <a:t> </a:t>
            </a:r>
            <a:r>
              <a:rPr lang="ro-RO" sz="2000" dirty="0" err="1">
                <a:latin typeface="Consolas"/>
                <a:ea typeface="+mn-lt"/>
                <a:cs typeface="+mn-lt"/>
              </a:rPr>
              <a:t>MyClass</a:t>
            </a:r>
            <a:endParaRPr lang="ro-RO" sz="2000">
              <a:latin typeface="Consolas"/>
              <a:ea typeface="+mn-lt"/>
              <a:cs typeface="+mn-lt"/>
            </a:endParaRPr>
          </a:p>
          <a:p>
            <a:pPr marL="200660" lvl="1" indent="0" algn="just">
              <a:buNone/>
            </a:pPr>
            <a:r>
              <a:rPr lang="ro-RO" sz="2000" dirty="0">
                <a:latin typeface="Consolas"/>
                <a:ea typeface="+mn-lt"/>
                <a:cs typeface="+mn-lt"/>
              </a:rPr>
              <a:t>{</a:t>
            </a:r>
          </a:p>
          <a:p>
            <a:pPr marL="200660" lvl="1" indent="0" algn="just">
              <a:buNone/>
            </a:pPr>
            <a:r>
              <a:rPr lang="ro-RO" sz="2000" dirty="0">
                <a:latin typeface="Consolas"/>
                <a:ea typeface="+mn-lt"/>
                <a:cs typeface="+mn-lt"/>
              </a:rPr>
              <a:t>private:</a:t>
            </a:r>
          </a:p>
          <a:p>
            <a:pPr marL="383540" lvl="2" indent="0" algn="just">
              <a:buNone/>
            </a:pPr>
            <a:r>
              <a:rPr lang="ro-RO" sz="1600" dirty="0" err="1">
                <a:latin typeface="Consolas"/>
                <a:ea typeface="+mn-lt"/>
                <a:cs typeface="+mn-lt"/>
              </a:rPr>
              <a:t>int</a:t>
            </a:r>
            <a:r>
              <a:rPr lang="ro-RO" sz="1600" dirty="0">
                <a:latin typeface="Consolas"/>
                <a:ea typeface="+mn-lt"/>
                <a:cs typeface="+mn-lt"/>
              </a:rPr>
              <a:t> a;</a:t>
            </a:r>
          </a:p>
          <a:p>
            <a:pPr marL="200660" lvl="1" indent="0" algn="just">
              <a:buNone/>
            </a:pPr>
            <a:r>
              <a:rPr lang="ro-RO" sz="2000" dirty="0">
                <a:latin typeface="Consolas"/>
                <a:ea typeface="+mn-lt"/>
                <a:cs typeface="+mn-lt"/>
              </a:rPr>
              <a:t>public:</a:t>
            </a:r>
          </a:p>
          <a:p>
            <a:pPr marL="383540" lvl="2" indent="0" algn="just">
              <a:buNone/>
            </a:pPr>
            <a:r>
              <a:rPr lang="ro-RO" sz="2000" dirty="0" err="1">
                <a:latin typeface="Consolas"/>
                <a:ea typeface="+mn-lt"/>
                <a:cs typeface="+mn-lt"/>
              </a:rPr>
              <a:t>friend</a:t>
            </a:r>
            <a:r>
              <a:rPr lang="ro-RO" sz="2000" dirty="0">
                <a:latin typeface="Consolas"/>
                <a:ea typeface="+mn-lt"/>
                <a:cs typeface="+mn-lt"/>
              </a:rPr>
              <a:t> </a:t>
            </a:r>
            <a:r>
              <a:rPr lang="ro-RO" sz="2000" dirty="0" err="1">
                <a:latin typeface="Consolas"/>
                <a:ea typeface="+mn-lt"/>
                <a:cs typeface="+mn-lt"/>
              </a:rPr>
              <a:t>type</a:t>
            </a:r>
            <a:r>
              <a:rPr lang="ro-RO" sz="2000" dirty="0">
                <a:latin typeface="Consolas"/>
                <a:ea typeface="+mn-lt"/>
                <a:cs typeface="+mn-lt"/>
              </a:rPr>
              <a:t> </a:t>
            </a:r>
            <a:r>
              <a:rPr lang="ro-RO" sz="2000" dirty="0" err="1">
                <a:latin typeface="Consolas"/>
                <a:ea typeface="+mn-lt"/>
                <a:cs typeface="+mn-lt"/>
              </a:rPr>
              <a:t>MyFunction</a:t>
            </a:r>
            <a:r>
              <a:rPr lang="ro-RO" sz="2000" dirty="0">
                <a:latin typeface="Consolas"/>
                <a:ea typeface="+mn-lt"/>
                <a:cs typeface="+mn-lt"/>
              </a:rPr>
              <a:t>(</a:t>
            </a:r>
            <a:r>
              <a:rPr lang="ro-RO" sz="2000" dirty="0" err="1">
                <a:latin typeface="Consolas"/>
                <a:ea typeface="+mn-lt"/>
                <a:cs typeface="+mn-lt"/>
              </a:rPr>
              <a:t>params</a:t>
            </a:r>
            <a:r>
              <a:rPr lang="ro-RO" sz="2000" dirty="0">
                <a:latin typeface="Consolas"/>
                <a:ea typeface="+mn-lt"/>
                <a:cs typeface="+mn-lt"/>
              </a:rPr>
              <a:t>); </a:t>
            </a:r>
          </a:p>
          <a:p>
            <a:pPr marL="200660" lvl="1" indent="0" algn="just">
              <a:buNone/>
            </a:pPr>
            <a:r>
              <a:rPr lang="ro-RO" sz="2000" dirty="0">
                <a:latin typeface="Consolas"/>
                <a:ea typeface="+mn-lt"/>
                <a:cs typeface="+mn-lt"/>
              </a:rPr>
              <a:t>};</a:t>
            </a:r>
            <a:endParaRPr lang="ro-RO" sz="2000" dirty="0">
              <a:latin typeface="Consolas"/>
              <a:cs typeface="Calibri"/>
            </a:endParaRPr>
          </a:p>
          <a:p>
            <a:pPr marL="200660" lvl="1" indent="0" algn="just">
              <a:buNone/>
            </a:pPr>
            <a:endParaRPr lang="ro-RO" dirty="0">
              <a:latin typeface="Consolas"/>
              <a:ea typeface="+mn-lt"/>
              <a:cs typeface="+mn-lt"/>
            </a:endParaRPr>
          </a:p>
          <a:p>
            <a:pPr algn="just"/>
            <a:r>
              <a:rPr lang="ro-RO" dirty="0" err="1">
                <a:ea typeface="+mn-lt"/>
                <a:cs typeface="+mn-lt"/>
              </a:rPr>
              <a:t>Definiţia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funcţiei</a:t>
            </a:r>
            <a:r>
              <a:rPr lang="ro-RO" dirty="0">
                <a:ea typeface="+mn-lt"/>
                <a:cs typeface="+mn-lt"/>
              </a:rPr>
              <a:t> se face în afara clasei:</a:t>
            </a:r>
            <a:endParaRPr lang="ro-RO" dirty="0"/>
          </a:p>
          <a:p>
            <a:pPr algn="just"/>
            <a:endParaRPr lang="ro-RO" dirty="0">
              <a:latin typeface="Calibri"/>
              <a:ea typeface="+mn-lt"/>
              <a:cs typeface="+mn-lt"/>
            </a:endParaRPr>
          </a:p>
          <a:p>
            <a:pPr marL="200660" lvl="1" indent="0" algn="just">
              <a:buNone/>
            </a:pPr>
            <a:r>
              <a:rPr lang="ro-RO" sz="2000" dirty="0" err="1">
                <a:latin typeface="Consolas"/>
                <a:ea typeface="+mn-lt"/>
                <a:cs typeface="+mn-lt"/>
              </a:rPr>
              <a:t>type</a:t>
            </a:r>
            <a:r>
              <a:rPr lang="ro-RO" sz="2000" dirty="0">
                <a:latin typeface="Consolas"/>
                <a:ea typeface="+mn-lt"/>
                <a:cs typeface="+mn-lt"/>
              </a:rPr>
              <a:t> </a:t>
            </a:r>
            <a:r>
              <a:rPr lang="ro-RO" sz="2000" dirty="0" err="1">
                <a:latin typeface="Consolas"/>
                <a:ea typeface="+mn-lt"/>
                <a:cs typeface="+mn-lt"/>
              </a:rPr>
              <a:t>MyFunction</a:t>
            </a:r>
            <a:r>
              <a:rPr lang="ro-RO" sz="2000" dirty="0">
                <a:latin typeface="Consolas"/>
                <a:ea typeface="+mn-lt"/>
                <a:cs typeface="+mn-lt"/>
              </a:rPr>
              <a:t>(</a:t>
            </a:r>
            <a:r>
              <a:rPr lang="ro-RO" sz="2000" dirty="0" err="1">
                <a:latin typeface="Consolas"/>
                <a:ea typeface="+mn-lt"/>
                <a:cs typeface="+mn-lt"/>
              </a:rPr>
              <a:t>params</a:t>
            </a:r>
            <a:r>
              <a:rPr lang="ro-RO" sz="2000" dirty="0">
                <a:latin typeface="Consolas"/>
                <a:ea typeface="+mn-lt"/>
                <a:cs typeface="+mn-lt"/>
              </a:rPr>
              <a:t>)</a:t>
            </a:r>
            <a:endParaRPr lang="ro-RO" sz="2000" dirty="0">
              <a:latin typeface="Consolas"/>
              <a:cs typeface="Calibri"/>
            </a:endParaRPr>
          </a:p>
          <a:p>
            <a:endParaRPr lang="ro-R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908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E7B5492-D057-4F26-BDAB-F68955E0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Supraîncărcarea operatorului &lt;&lt;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6C7267F-C721-4A53-90BD-17D52F92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329" y="1836441"/>
            <a:ext cx="10058400" cy="4023360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ro-RO" dirty="0">
                <a:cs typeface="Calibri"/>
              </a:rPr>
              <a:t>Permite definirea unui nou comportament pentru lucrul cu </a:t>
            </a:r>
            <a:r>
              <a:rPr lang="ro-RO" dirty="0" err="1">
                <a:cs typeface="Calibri"/>
              </a:rPr>
              <a:t>stream</a:t>
            </a:r>
            <a:r>
              <a:rPr lang="ro-RO" dirty="0">
                <a:cs typeface="Calibri"/>
              </a:rPr>
              <a:t>-uri de output.</a:t>
            </a:r>
          </a:p>
          <a:p>
            <a:r>
              <a:rPr lang="ro-RO" dirty="0">
                <a:cs typeface="Calibri"/>
              </a:rPr>
              <a:t>Din moment ce supraîncărcarea operatorului se referă la clasa pentru care vrem să afișăm informațiile, și nu la instanța de </a:t>
            </a:r>
            <a:r>
              <a:rPr lang="ro-RO" dirty="0" err="1">
                <a:cs typeface="Calibri"/>
              </a:rPr>
              <a:t>ostream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cout</a:t>
            </a:r>
            <a:r>
              <a:rPr lang="ro-RO" dirty="0">
                <a:cs typeface="Calibri"/>
              </a:rPr>
              <a:t>, această operație trebuie implementată în afara clasei, ca funcție prieten. În caz contrar, ea nu va fi disponibilă peste obiectul </a:t>
            </a:r>
            <a:r>
              <a:rPr lang="ro-RO" dirty="0" err="1">
                <a:cs typeface="Calibri"/>
              </a:rPr>
              <a:t>cout</a:t>
            </a:r>
            <a:endParaRPr lang="ro-RO">
              <a:cs typeface="Calibri"/>
            </a:endParaRPr>
          </a:p>
          <a:p>
            <a:r>
              <a:rPr lang="ro-RO" dirty="0">
                <a:cs typeface="Calibri"/>
              </a:rPr>
              <a:t>Sintaxa prototipului funcției prieten:</a:t>
            </a:r>
          </a:p>
          <a:p>
            <a:pPr marL="200660" lvl="1" indent="0">
              <a:buNone/>
            </a:pPr>
            <a:r>
              <a:rPr lang="ro-RO" dirty="0" err="1">
                <a:latin typeface="Consolas"/>
                <a:ea typeface="+mn-lt"/>
                <a:cs typeface="+mn-lt"/>
              </a:rPr>
              <a:t>friend</a:t>
            </a:r>
            <a:r>
              <a:rPr lang="ro-RO" dirty="0">
                <a:latin typeface="Consolas"/>
                <a:ea typeface="+mn-lt"/>
                <a:cs typeface="+mn-lt"/>
              </a:rPr>
              <a:t> </a:t>
            </a:r>
            <a:r>
              <a:rPr lang="ro-RO" dirty="0" err="1">
                <a:latin typeface="Consolas"/>
                <a:ea typeface="+mn-lt"/>
                <a:cs typeface="+mn-lt"/>
              </a:rPr>
              <a:t>ostream</a:t>
            </a:r>
            <a:r>
              <a:rPr lang="ro-RO" dirty="0">
                <a:latin typeface="Consolas"/>
                <a:ea typeface="+mn-lt"/>
                <a:cs typeface="+mn-lt"/>
              </a:rPr>
              <a:t>&amp; operator&lt;&lt;(</a:t>
            </a:r>
            <a:r>
              <a:rPr lang="ro-RO" dirty="0" err="1">
                <a:latin typeface="Consolas"/>
                <a:ea typeface="+mn-lt"/>
                <a:cs typeface="+mn-lt"/>
              </a:rPr>
              <a:t>ostream</a:t>
            </a:r>
            <a:r>
              <a:rPr lang="ro-RO" dirty="0">
                <a:latin typeface="Consolas"/>
                <a:ea typeface="+mn-lt"/>
                <a:cs typeface="+mn-lt"/>
              </a:rPr>
              <a:t>&amp; os, </a:t>
            </a:r>
            <a:r>
              <a:rPr lang="ro-RO" dirty="0" err="1">
                <a:latin typeface="Consolas"/>
                <a:ea typeface="+mn-lt"/>
                <a:cs typeface="+mn-lt"/>
              </a:rPr>
              <a:t>const</a:t>
            </a:r>
            <a:r>
              <a:rPr lang="ro-RO" dirty="0">
                <a:latin typeface="Consolas"/>
                <a:ea typeface="+mn-lt"/>
                <a:cs typeface="+mn-lt"/>
              </a:rPr>
              <a:t> </a:t>
            </a:r>
            <a:r>
              <a:rPr lang="ro-RO" dirty="0" err="1">
                <a:latin typeface="Consolas"/>
                <a:ea typeface="+mn-lt"/>
                <a:cs typeface="+mn-lt"/>
              </a:rPr>
              <a:t>MyClass</a:t>
            </a:r>
            <a:r>
              <a:rPr lang="ro-RO" dirty="0">
                <a:latin typeface="Consolas"/>
                <a:ea typeface="+mn-lt"/>
                <a:cs typeface="+mn-lt"/>
              </a:rPr>
              <a:t>&amp; x);</a:t>
            </a:r>
          </a:p>
          <a:p>
            <a:r>
              <a:rPr lang="ro-RO" dirty="0">
                <a:cs typeface="Calibri"/>
              </a:rPr>
              <a:t>Sintaxa implementării funcției în afara clasei:</a:t>
            </a:r>
          </a:p>
          <a:p>
            <a:pPr marL="292100" lvl="1" indent="0">
              <a:buNone/>
            </a:pPr>
            <a:r>
              <a:rPr lang="ro-RO" dirty="0" err="1">
                <a:latin typeface="Consolas"/>
                <a:ea typeface="+mn-lt"/>
                <a:cs typeface="+mn-lt"/>
              </a:rPr>
              <a:t>ostream</a:t>
            </a:r>
            <a:r>
              <a:rPr lang="ro-RO" dirty="0">
                <a:latin typeface="Consolas"/>
                <a:ea typeface="+mn-lt"/>
                <a:cs typeface="+mn-lt"/>
              </a:rPr>
              <a:t>&amp; operator&lt;&lt;(</a:t>
            </a:r>
            <a:r>
              <a:rPr lang="ro-RO" dirty="0" err="1">
                <a:latin typeface="Consolas"/>
                <a:ea typeface="+mn-lt"/>
                <a:cs typeface="+mn-lt"/>
              </a:rPr>
              <a:t>ostream</a:t>
            </a:r>
            <a:r>
              <a:rPr lang="ro-RO" dirty="0">
                <a:latin typeface="Consolas"/>
                <a:ea typeface="+mn-lt"/>
                <a:cs typeface="+mn-lt"/>
              </a:rPr>
              <a:t>&amp; os, </a:t>
            </a:r>
            <a:r>
              <a:rPr lang="ro-RO" dirty="0" err="1">
                <a:latin typeface="Consolas"/>
                <a:ea typeface="+mn-lt"/>
                <a:cs typeface="+mn-lt"/>
              </a:rPr>
              <a:t>const</a:t>
            </a:r>
            <a:r>
              <a:rPr lang="ro-RO" dirty="0">
                <a:latin typeface="Consolas"/>
                <a:ea typeface="+mn-lt"/>
                <a:cs typeface="+mn-lt"/>
              </a:rPr>
              <a:t> </a:t>
            </a:r>
            <a:r>
              <a:rPr lang="ro-RO" dirty="0" err="1">
                <a:latin typeface="Consolas"/>
                <a:ea typeface="+mn-lt"/>
                <a:cs typeface="+mn-lt"/>
              </a:rPr>
              <a:t>MyClass</a:t>
            </a:r>
            <a:r>
              <a:rPr lang="ro-RO" dirty="0">
                <a:latin typeface="Consolas"/>
                <a:ea typeface="+mn-lt"/>
                <a:cs typeface="+mn-lt"/>
              </a:rPr>
              <a:t>&amp; x) </a:t>
            </a:r>
          </a:p>
          <a:p>
            <a:pPr marL="292100" lvl="1" indent="0">
              <a:buNone/>
            </a:pPr>
            <a:r>
              <a:rPr lang="ro-RO" dirty="0">
                <a:latin typeface="Consolas"/>
                <a:ea typeface="+mn-lt"/>
                <a:cs typeface="+mn-lt"/>
              </a:rPr>
              <a:t>{ </a:t>
            </a:r>
          </a:p>
          <a:p>
            <a:pPr marL="292100" lvl="1" indent="0">
              <a:buNone/>
            </a:pPr>
            <a:r>
              <a:rPr lang="ro-RO" dirty="0">
                <a:latin typeface="Consolas"/>
                <a:ea typeface="+mn-lt"/>
                <a:cs typeface="+mn-lt"/>
              </a:rPr>
              <a:t>  //operații folosind </a:t>
            </a:r>
            <a:r>
              <a:rPr lang="ro-RO" dirty="0" err="1">
                <a:latin typeface="Consolas"/>
                <a:ea typeface="+mn-lt"/>
                <a:cs typeface="+mn-lt"/>
              </a:rPr>
              <a:t>stream-ul</a:t>
            </a:r>
            <a:r>
              <a:rPr lang="ro-RO" dirty="0">
                <a:latin typeface="Consolas"/>
                <a:ea typeface="+mn-lt"/>
                <a:cs typeface="+mn-lt"/>
              </a:rPr>
              <a:t> os, nu instanța de </a:t>
            </a:r>
            <a:r>
              <a:rPr lang="ro-RO" dirty="0" err="1">
                <a:latin typeface="Consolas"/>
                <a:ea typeface="+mn-lt"/>
                <a:cs typeface="+mn-lt"/>
              </a:rPr>
              <a:t>ostream</a:t>
            </a:r>
            <a:r>
              <a:rPr lang="ro-RO" dirty="0">
                <a:latin typeface="Consolas"/>
                <a:ea typeface="+mn-lt"/>
                <a:cs typeface="+mn-lt"/>
              </a:rPr>
              <a:t> </a:t>
            </a:r>
            <a:r>
              <a:rPr lang="ro-RO" dirty="0" err="1">
                <a:latin typeface="Consolas"/>
                <a:ea typeface="+mn-lt"/>
                <a:cs typeface="+mn-lt"/>
              </a:rPr>
              <a:t>cout</a:t>
            </a:r>
            <a:endParaRPr lang="ro-RO">
              <a:latin typeface="Consolas"/>
              <a:ea typeface="+mn-lt"/>
              <a:cs typeface="+mn-lt"/>
            </a:endParaRPr>
          </a:p>
          <a:p>
            <a:pPr marL="383540" lvl="2" indent="0">
              <a:buNone/>
            </a:pPr>
            <a:r>
              <a:rPr lang="ro-RO" sz="1600" dirty="0">
                <a:latin typeface="Consolas"/>
                <a:ea typeface="+mn-lt"/>
                <a:cs typeface="+mn-lt"/>
              </a:rPr>
              <a:t> </a:t>
            </a:r>
            <a:r>
              <a:rPr lang="ro-RO" sz="1600" dirty="0" err="1">
                <a:latin typeface="Consolas"/>
                <a:ea typeface="+mn-lt"/>
                <a:cs typeface="+mn-lt"/>
              </a:rPr>
              <a:t>return</a:t>
            </a:r>
            <a:r>
              <a:rPr lang="ro-RO" sz="1600" dirty="0">
                <a:latin typeface="Consolas"/>
                <a:ea typeface="+mn-lt"/>
                <a:cs typeface="+mn-lt"/>
              </a:rPr>
              <a:t> os; </a:t>
            </a:r>
          </a:p>
          <a:p>
            <a:pPr marL="292100" lvl="1" indent="0">
              <a:buNone/>
            </a:pPr>
            <a:r>
              <a:rPr lang="ro-RO" dirty="0">
                <a:latin typeface="Consolas"/>
                <a:ea typeface="+mn-lt"/>
                <a:cs typeface="+mn-lt"/>
              </a:rPr>
              <a:t>}</a:t>
            </a:r>
            <a:endParaRPr lang="ro-RO">
              <a:latin typeface="Consolas"/>
              <a:cs typeface="Calibri"/>
            </a:endParaRPr>
          </a:p>
          <a:p>
            <a:endParaRPr lang="ro-R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73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5D57AF8-4239-461E-B2C2-CFB780AA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Supraîncărcarea operatorului &gt;&gt;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32C4896-1AF2-4058-AADF-0E9A7054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ro-RO" dirty="0">
                <a:ea typeface="+mn-lt"/>
                <a:cs typeface="+mn-lt"/>
              </a:rPr>
              <a:t>Permite definirea unui nou comportament pentru lucrul cu </a:t>
            </a:r>
            <a:r>
              <a:rPr lang="ro-RO" dirty="0" err="1">
                <a:ea typeface="+mn-lt"/>
                <a:cs typeface="+mn-lt"/>
              </a:rPr>
              <a:t>stream</a:t>
            </a:r>
            <a:r>
              <a:rPr lang="ro-RO" dirty="0">
                <a:ea typeface="+mn-lt"/>
                <a:cs typeface="+mn-lt"/>
              </a:rPr>
              <a:t>-uri de input.</a:t>
            </a:r>
            <a:endParaRPr lang="en-US" dirty="0">
              <a:ea typeface="+mn-lt"/>
              <a:cs typeface="+mn-lt"/>
            </a:endParaRPr>
          </a:p>
          <a:p>
            <a:r>
              <a:rPr lang="ro-RO" dirty="0">
                <a:ea typeface="+mn-lt"/>
                <a:cs typeface="+mn-lt"/>
              </a:rPr>
              <a:t>Din moment ce supraîncărcarea operatorului se referă la clasa pentru care vrem să citim informațiile, și nu la instanța de </a:t>
            </a:r>
            <a:r>
              <a:rPr lang="ro-RO" dirty="0" err="1">
                <a:ea typeface="+mn-lt"/>
                <a:cs typeface="+mn-lt"/>
              </a:rPr>
              <a:t>istream</a:t>
            </a:r>
            <a:r>
              <a:rPr lang="ro-RO" dirty="0">
                <a:ea typeface="+mn-lt"/>
                <a:cs typeface="+mn-lt"/>
              </a:rPr>
              <a:t> cin, această operație trebuie implementată în afara clasei, ca funcție prieten.  În caz contrar, ea nu va fi disponibilă peste obiectul cin</a:t>
            </a:r>
          </a:p>
          <a:p>
            <a:r>
              <a:rPr lang="ro-RO" dirty="0">
                <a:ea typeface="+mn-lt"/>
                <a:cs typeface="+mn-lt"/>
              </a:rPr>
              <a:t>Sintaxa prototipului funcției prieten:</a:t>
            </a:r>
            <a:endParaRPr lang="en-US" dirty="0">
              <a:ea typeface="+mn-lt"/>
              <a:cs typeface="+mn-lt"/>
            </a:endParaRPr>
          </a:p>
          <a:p>
            <a:pPr marL="200660" lvl="1" indent="0">
              <a:buNone/>
            </a:pPr>
            <a:r>
              <a:rPr lang="ro-RO" dirty="0" err="1">
                <a:latin typeface="Consolas"/>
                <a:cs typeface="Calibri"/>
              </a:rPr>
              <a:t>friend</a:t>
            </a:r>
            <a:r>
              <a:rPr lang="ro-RO" dirty="0">
                <a:latin typeface="Consolas"/>
                <a:cs typeface="Calibri"/>
              </a:rPr>
              <a:t> </a:t>
            </a:r>
            <a:r>
              <a:rPr lang="ro-RO" dirty="0" err="1">
                <a:latin typeface="Consolas"/>
                <a:cs typeface="Calibri"/>
              </a:rPr>
              <a:t>istream</a:t>
            </a:r>
            <a:r>
              <a:rPr lang="ro-RO" dirty="0">
                <a:latin typeface="Consolas"/>
                <a:cs typeface="Calibri"/>
              </a:rPr>
              <a:t>&amp; operator &gt;&gt; (</a:t>
            </a:r>
            <a:r>
              <a:rPr lang="ro-RO" dirty="0" err="1">
                <a:latin typeface="Consolas"/>
                <a:cs typeface="Calibri"/>
              </a:rPr>
              <a:t>istream</a:t>
            </a:r>
            <a:r>
              <a:rPr lang="ro-RO" dirty="0">
                <a:latin typeface="Consolas"/>
                <a:cs typeface="Calibri"/>
              </a:rPr>
              <a:t>&amp; </a:t>
            </a:r>
            <a:r>
              <a:rPr lang="ro-RO" dirty="0" err="1">
                <a:latin typeface="Consolas"/>
                <a:cs typeface="Calibri"/>
              </a:rPr>
              <a:t>is</a:t>
            </a:r>
            <a:r>
              <a:rPr lang="ro-RO" dirty="0">
                <a:latin typeface="Consolas"/>
                <a:cs typeface="Calibri"/>
              </a:rPr>
              <a:t>, </a:t>
            </a:r>
            <a:r>
              <a:rPr lang="ro-RO" dirty="0" err="1">
                <a:latin typeface="Consolas"/>
                <a:cs typeface="Calibri"/>
              </a:rPr>
              <a:t>MyClass</a:t>
            </a:r>
            <a:r>
              <a:rPr lang="ro-RO" dirty="0">
                <a:latin typeface="Consolas"/>
                <a:cs typeface="Calibri"/>
              </a:rPr>
              <a:t>&amp; x);</a:t>
            </a:r>
            <a:endParaRPr lang="en-US" dirty="0">
              <a:ea typeface="+mn-lt"/>
              <a:cs typeface="+mn-lt"/>
            </a:endParaRPr>
          </a:p>
          <a:p>
            <a:r>
              <a:rPr lang="ro-RO" dirty="0">
                <a:ea typeface="+mn-lt"/>
                <a:cs typeface="+mn-lt"/>
              </a:rPr>
              <a:t>Sintaxa implementării funcției în afara clasei:</a:t>
            </a:r>
            <a:endParaRPr lang="en-US" dirty="0">
              <a:ea typeface="+mn-lt"/>
              <a:cs typeface="+mn-lt"/>
            </a:endParaRPr>
          </a:p>
          <a:p>
            <a:pPr marL="200660" lvl="1" indent="0">
              <a:buNone/>
            </a:pPr>
            <a:r>
              <a:rPr lang="ro-RO" dirty="0" err="1">
                <a:latin typeface="Consolas"/>
                <a:cs typeface="Calibri"/>
              </a:rPr>
              <a:t>istream</a:t>
            </a:r>
            <a:r>
              <a:rPr lang="ro-RO" dirty="0">
                <a:latin typeface="Consolas"/>
                <a:cs typeface="Calibri"/>
              </a:rPr>
              <a:t>&amp; operator&gt;&gt;(</a:t>
            </a:r>
            <a:r>
              <a:rPr lang="ro-RO" dirty="0" err="1">
                <a:latin typeface="Consolas"/>
                <a:cs typeface="Calibri"/>
              </a:rPr>
              <a:t>istream</a:t>
            </a:r>
            <a:r>
              <a:rPr lang="ro-RO" dirty="0">
                <a:latin typeface="Consolas"/>
                <a:cs typeface="Calibri"/>
              </a:rPr>
              <a:t>&amp; </a:t>
            </a:r>
            <a:r>
              <a:rPr lang="ro-RO" dirty="0" err="1">
                <a:latin typeface="Consolas"/>
                <a:cs typeface="Calibri"/>
              </a:rPr>
              <a:t>is</a:t>
            </a:r>
            <a:r>
              <a:rPr lang="ro-RO" dirty="0">
                <a:latin typeface="Consolas"/>
                <a:cs typeface="Calibri"/>
              </a:rPr>
              <a:t>, </a:t>
            </a:r>
            <a:r>
              <a:rPr lang="ro-RO" dirty="0" err="1">
                <a:latin typeface="Consolas"/>
                <a:cs typeface="Calibri"/>
              </a:rPr>
              <a:t>MyClass</a:t>
            </a:r>
            <a:r>
              <a:rPr lang="ro-RO" dirty="0">
                <a:latin typeface="Consolas"/>
                <a:cs typeface="Calibri"/>
              </a:rPr>
              <a:t>&amp; x) </a:t>
            </a:r>
            <a:endParaRPr lang="en-US" dirty="0">
              <a:ea typeface="+mn-lt"/>
              <a:cs typeface="+mn-lt"/>
            </a:endParaRPr>
          </a:p>
          <a:p>
            <a:pPr marL="200660" lvl="1" indent="0">
              <a:buNone/>
            </a:pPr>
            <a:r>
              <a:rPr lang="ro-RO" dirty="0">
                <a:latin typeface="Consolas"/>
                <a:cs typeface="Calibri"/>
              </a:rPr>
              <a:t>{ </a:t>
            </a:r>
            <a:endParaRPr lang="en-US" dirty="0">
              <a:ea typeface="+mn-lt"/>
              <a:cs typeface="+mn-lt"/>
            </a:endParaRPr>
          </a:p>
          <a:p>
            <a:pPr marL="200660" lvl="1" indent="0">
              <a:buNone/>
            </a:pPr>
            <a:r>
              <a:rPr lang="ro-RO" dirty="0">
                <a:latin typeface="Consolas"/>
                <a:cs typeface="Calibri"/>
              </a:rPr>
              <a:t>  //operații, folosind </a:t>
            </a:r>
            <a:r>
              <a:rPr lang="ro-RO" dirty="0" err="1">
                <a:latin typeface="Consolas"/>
                <a:cs typeface="Calibri"/>
              </a:rPr>
              <a:t>stream-ul</a:t>
            </a:r>
            <a:r>
              <a:rPr lang="ro-RO" dirty="0">
                <a:latin typeface="Consolas"/>
                <a:cs typeface="Calibri"/>
              </a:rPr>
              <a:t> </a:t>
            </a:r>
            <a:r>
              <a:rPr lang="ro-RO" dirty="0" err="1">
                <a:latin typeface="Consolas"/>
                <a:cs typeface="Calibri"/>
              </a:rPr>
              <a:t>is</a:t>
            </a:r>
            <a:r>
              <a:rPr lang="ro-RO" dirty="0">
                <a:latin typeface="Consolas"/>
                <a:cs typeface="Calibri"/>
              </a:rPr>
              <a:t>, nu instanța de </a:t>
            </a:r>
            <a:r>
              <a:rPr lang="ro-RO" dirty="0" err="1">
                <a:latin typeface="Consolas"/>
                <a:cs typeface="Calibri"/>
              </a:rPr>
              <a:t>istream</a:t>
            </a:r>
            <a:r>
              <a:rPr lang="ro-RO" dirty="0">
                <a:latin typeface="Consolas"/>
                <a:cs typeface="Calibri"/>
              </a:rPr>
              <a:t> cin</a:t>
            </a:r>
            <a:endParaRPr lang="en-US" dirty="0">
              <a:ea typeface="+mn-lt"/>
              <a:cs typeface="+mn-lt"/>
            </a:endParaRPr>
          </a:p>
          <a:p>
            <a:pPr marL="383540" lvl="2" indent="0">
              <a:buNone/>
            </a:pPr>
            <a:r>
              <a:rPr lang="ro-RO" dirty="0" err="1">
                <a:latin typeface="Consolas"/>
                <a:cs typeface="Calibri"/>
              </a:rPr>
              <a:t>return</a:t>
            </a:r>
            <a:r>
              <a:rPr lang="ro-RO" dirty="0">
                <a:latin typeface="Consolas"/>
                <a:cs typeface="Calibri"/>
              </a:rPr>
              <a:t> </a:t>
            </a:r>
            <a:r>
              <a:rPr lang="ro-RO" dirty="0" err="1">
                <a:latin typeface="Consolas"/>
                <a:cs typeface="Calibri"/>
              </a:rPr>
              <a:t>is</a:t>
            </a:r>
            <a:r>
              <a:rPr lang="ro-RO" dirty="0">
                <a:latin typeface="Consolas"/>
                <a:cs typeface="Calibri"/>
              </a:rPr>
              <a:t>; </a:t>
            </a:r>
            <a:endParaRPr lang="en-US" dirty="0">
              <a:ea typeface="+mn-lt"/>
              <a:cs typeface="+mn-lt"/>
            </a:endParaRPr>
          </a:p>
          <a:p>
            <a:pPr marL="200660" lvl="1" indent="0">
              <a:buNone/>
            </a:pPr>
            <a:r>
              <a:rPr lang="ro-RO" dirty="0">
                <a:latin typeface="Consolas"/>
                <a:cs typeface="Calibri"/>
              </a:rPr>
              <a:t>}</a:t>
            </a:r>
            <a:endParaRPr lang="ro-RO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1069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069E8C5-347E-4E4C-B89D-4C416748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cs typeface="Calibri Light"/>
              </a:rPr>
              <a:t>Supraîncărcarea operatorului +</a:t>
            </a:r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946692B-91FD-4E95-821F-DA1EF3C0F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38155"/>
          </a:xfrm>
        </p:spPr>
        <p:txBody>
          <a:bodyPr vert="horz" lIns="0" tIns="45720" rIns="0" bIns="45720" rtlCol="0" anchor="t">
            <a:normAutofit fontScale="77500" lnSpcReduction="20000"/>
          </a:bodyPr>
          <a:lstStyle/>
          <a:p>
            <a:r>
              <a:rPr lang="ro-RO" dirty="0">
                <a:cs typeface="Calibri"/>
              </a:rPr>
              <a:t>Logică asemănătoare supraîncărcării operatorului =</a:t>
            </a:r>
          </a:p>
          <a:p>
            <a:r>
              <a:rPr lang="ro-RO" dirty="0">
                <a:cs typeface="Calibri"/>
              </a:rPr>
              <a:t>Păstrează aceleași reguli și constrângeri.</a:t>
            </a:r>
          </a:p>
          <a:p>
            <a:r>
              <a:rPr lang="ro-RO" dirty="0">
                <a:cs typeface="Calibri"/>
              </a:rPr>
              <a:t>Util pentru a aduna proprietățile (echivalente) a două obiecte, având sau nu același tip.</a:t>
            </a:r>
          </a:p>
          <a:p>
            <a:r>
              <a:rPr lang="ro-RO" dirty="0">
                <a:cs typeface="Calibri"/>
              </a:rPr>
              <a:t>Sintaxa:</a:t>
            </a:r>
          </a:p>
          <a:p>
            <a:r>
              <a:rPr lang="ro-RO" dirty="0">
                <a:latin typeface="Consolas"/>
                <a:cs typeface="Calibri"/>
              </a:rPr>
              <a:t>Box operator+(const Box&amp; b) {
         Box </a:t>
            </a:r>
            <a:r>
              <a:rPr lang="ro-RO" err="1">
                <a:latin typeface="Consolas"/>
                <a:cs typeface="Calibri"/>
              </a:rPr>
              <a:t>box</a:t>
            </a:r>
            <a:r>
              <a:rPr lang="ro-RO" dirty="0">
                <a:latin typeface="Consolas"/>
                <a:cs typeface="Calibri"/>
              </a:rPr>
              <a:t>; //</a:t>
            </a:r>
            <a:r>
              <a:rPr lang="ro-RO" err="1">
                <a:latin typeface="Consolas"/>
                <a:cs typeface="Calibri"/>
              </a:rPr>
              <a:t>crează</a:t>
            </a:r>
            <a:r>
              <a:rPr lang="ro-RO" dirty="0">
                <a:latin typeface="Consolas"/>
                <a:cs typeface="Calibri"/>
              </a:rPr>
              <a:t> o nouă instanță de obiect, astfel încât </a:t>
            </a:r>
            <a:r>
              <a:rPr lang="ro-RO" err="1">
                <a:latin typeface="Consolas"/>
                <a:cs typeface="Calibri"/>
              </a:rPr>
              <a:t>this să nu fie afectat</a:t>
            </a:r>
            <a:r>
              <a:rPr lang="ro-RO" dirty="0">
                <a:latin typeface="Consolas"/>
                <a:cs typeface="Calibri"/>
              </a:rPr>
              <a:t>
         </a:t>
            </a:r>
            <a:r>
              <a:rPr lang="ro-RO" err="1">
                <a:latin typeface="Consolas"/>
                <a:cs typeface="Calibri"/>
              </a:rPr>
              <a:t>box.length</a:t>
            </a:r>
            <a:r>
              <a:rPr lang="ro-RO" dirty="0">
                <a:latin typeface="Consolas"/>
                <a:cs typeface="Calibri"/>
              </a:rPr>
              <a:t> = </a:t>
            </a:r>
            <a:r>
              <a:rPr lang="ro-RO" err="1">
                <a:latin typeface="Consolas"/>
                <a:cs typeface="Calibri"/>
              </a:rPr>
              <a:t>this</a:t>
            </a:r>
            <a:r>
              <a:rPr lang="ro-RO" dirty="0">
                <a:latin typeface="Consolas"/>
                <a:cs typeface="Calibri"/>
              </a:rPr>
              <a:t>-&gt;</a:t>
            </a:r>
            <a:r>
              <a:rPr lang="ro-RO" err="1">
                <a:latin typeface="Consolas"/>
                <a:cs typeface="Calibri"/>
              </a:rPr>
              <a:t>length</a:t>
            </a:r>
            <a:r>
              <a:rPr lang="ro-RO" dirty="0">
                <a:latin typeface="Consolas"/>
                <a:cs typeface="Calibri"/>
              </a:rPr>
              <a:t> + </a:t>
            </a:r>
            <a:r>
              <a:rPr lang="ro-RO" err="1">
                <a:latin typeface="Consolas"/>
                <a:cs typeface="Calibri"/>
              </a:rPr>
              <a:t>b.length;</a:t>
            </a:r>
            <a:r>
              <a:rPr lang="ro-RO" dirty="0">
                <a:latin typeface="Consolas"/>
                <a:cs typeface="Calibri"/>
              </a:rPr>
              <a:t>
         </a:t>
            </a:r>
            <a:r>
              <a:rPr lang="ro-RO" err="1">
                <a:latin typeface="Consolas"/>
                <a:cs typeface="Calibri"/>
              </a:rPr>
              <a:t>return box;</a:t>
            </a:r>
            <a:r>
              <a:rPr lang="ro-RO" dirty="0">
                <a:latin typeface="Consolas"/>
                <a:cs typeface="Calibri"/>
              </a:rPr>
              <a:t>
}</a:t>
            </a:r>
          </a:p>
          <a:p>
            <a:endParaRPr lang="ro-RO" dirty="0">
              <a:latin typeface="Consolas"/>
              <a:cs typeface="Calibri"/>
            </a:endParaRPr>
          </a:p>
          <a:p>
            <a:r>
              <a:rPr lang="ro-RO" dirty="0">
                <a:latin typeface="Consolas"/>
                <a:cs typeface="Calibri"/>
              </a:rPr>
              <a:t>Box operator+(</a:t>
            </a:r>
            <a:r>
              <a:rPr lang="ro-RO" dirty="0" err="1">
                <a:latin typeface="Consolas"/>
                <a:cs typeface="Calibri"/>
              </a:rPr>
              <a:t>int</a:t>
            </a:r>
            <a:r>
              <a:rPr lang="ro-RO" dirty="0">
                <a:latin typeface="Consolas"/>
                <a:cs typeface="Calibri"/>
              </a:rPr>
              <a:t> x) {</a:t>
            </a:r>
            <a:br>
              <a:rPr lang="ro-RO" dirty="0">
                <a:latin typeface="Consolas"/>
                <a:cs typeface="Calibri"/>
              </a:rPr>
            </a:br>
            <a:r>
              <a:rPr lang="ro-RO" dirty="0">
                <a:latin typeface="Consolas"/>
                <a:cs typeface="Calibri"/>
              </a:rPr>
              <a:t>         Box </a:t>
            </a:r>
            <a:r>
              <a:rPr lang="ro-RO" dirty="0" err="1">
                <a:latin typeface="Consolas"/>
                <a:cs typeface="Calibri"/>
              </a:rPr>
              <a:t>box</a:t>
            </a:r>
            <a:r>
              <a:rPr lang="ro-RO" dirty="0">
                <a:latin typeface="Consolas"/>
                <a:cs typeface="Calibri"/>
              </a:rPr>
              <a:t>;</a:t>
            </a:r>
            <a:br>
              <a:rPr lang="ro-RO" dirty="0">
                <a:latin typeface="Consolas"/>
                <a:cs typeface="Calibri"/>
              </a:rPr>
            </a:br>
            <a:r>
              <a:rPr lang="ro-RO" dirty="0">
                <a:latin typeface="Consolas"/>
                <a:cs typeface="Calibri"/>
              </a:rPr>
              <a:t>         </a:t>
            </a:r>
            <a:r>
              <a:rPr lang="ro-RO" dirty="0" err="1">
                <a:latin typeface="Consolas"/>
                <a:cs typeface="Calibri"/>
              </a:rPr>
              <a:t>box.length</a:t>
            </a:r>
            <a:r>
              <a:rPr lang="ro-RO" dirty="0">
                <a:latin typeface="Consolas"/>
                <a:cs typeface="Calibri"/>
              </a:rPr>
              <a:t> = </a:t>
            </a:r>
            <a:r>
              <a:rPr lang="ro-RO" dirty="0" err="1">
                <a:latin typeface="Consolas"/>
                <a:cs typeface="Calibri"/>
              </a:rPr>
              <a:t>this</a:t>
            </a:r>
            <a:r>
              <a:rPr lang="ro-RO" dirty="0">
                <a:latin typeface="Consolas"/>
                <a:cs typeface="Calibri"/>
              </a:rPr>
              <a:t>-&gt;</a:t>
            </a:r>
            <a:r>
              <a:rPr lang="ro-RO" dirty="0" err="1">
                <a:latin typeface="Consolas"/>
                <a:cs typeface="Calibri"/>
              </a:rPr>
              <a:t>length</a:t>
            </a:r>
            <a:r>
              <a:rPr lang="ro-RO" dirty="0">
                <a:latin typeface="Consolas"/>
                <a:cs typeface="Calibri"/>
              </a:rPr>
              <a:t> + x;</a:t>
            </a:r>
            <a:br>
              <a:rPr lang="ro-RO" dirty="0">
                <a:latin typeface="Consolas"/>
                <a:cs typeface="Calibri"/>
              </a:rPr>
            </a:br>
            <a:r>
              <a:rPr lang="ro-RO" dirty="0">
                <a:latin typeface="Consolas"/>
                <a:cs typeface="Calibri"/>
              </a:rPr>
              <a:t>         </a:t>
            </a:r>
            <a:r>
              <a:rPr lang="ro-RO" dirty="0" err="1">
                <a:latin typeface="Consolas"/>
                <a:cs typeface="Calibri"/>
              </a:rPr>
              <a:t>return</a:t>
            </a:r>
            <a:r>
              <a:rPr lang="ro-RO" dirty="0">
                <a:latin typeface="Consolas"/>
                <a:cs typeface="Calibri"/>
              </a:rPr>
              <a:t> box;</a:t>
            </a:r>
            <a:br>
              <a:rPr lang="ro-RO" dirty="0">
                <a:latin typeface="Consolas"/>
                <a:cs typeface="Calibri"/>
              </a:rPr>
            </a:br>
            <a:r>
              <a:rPr lang="ro-RO" dirty="0">
                <a:latin typeface="Consolas"/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55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FA28CFF-F549-4A09-BCC2-8C6CC329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cs typeface="Calibri Light"/>
              </a:rPr>
              <a:t>Supraîncărcarea operatorului  -</a:t>
            </a:r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6883851-3B2D-4858-8B3F-563EDC3D0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ro-RO" dirty="0">
                <a:ea typeface="+mn-lt"/>
                <a:cs typeface="+mn-lt"/>
              </a:rPr>
              <a:t>Sintaxa:</a:t>
            </a:r>
            <a:endParaRPr lang="ro-RO" dirty="0"/>
          </a:p>
          <a:p>
            <a:r>
              <a:rPr lang="ro-RO" dirty="0">
                <a:latin typeface="Consolas"/>
              </a:rPr>
              <a:t>Box operator - (</a:t>
            </a:r>
            <a:r>
              <a:rPr lang="ro-RO" dirty="0" err="1">
                <a:latin typeface="Consolas"/>
              </a:rPr>
              <a:t>const</a:t>
            </a:r>
            <a:r>
              <a:rPr lang="ro-RO" dirty="0">
                <a:latin typeface="Consolas"/>
              </a:rPr>
              <a:t> Box&amp; b) {</a:t>
            </a:r>
            <a:br>
              <a:rPr lang="ro-RO" dirty="0">
                <a:latin typeface="Consolas"/>
              </a:rPr>
            </a:br>
            <a:r>
              <a:rPr lang="ro-RO" dirty="0">
                <a:latin typeface="Consolas"/>
              </a:rPr>
              <a:t>         Box </a:t>
            </a:r>
            <a:r>
              <a:rPr lang="ro-RO" dirty="0" err="1">
                <a:latin typeface="Consolas"/>
              </a:rPr>
              <a:t>box</a:t>
            </a:r>
            <a:r>
              <a:rPr lang="ro-RO" dirty="0">
                <a:latin typeface="Consolas"/>
              </a:rPr>
              <a:t>;</a:t>
            </a:r>
            <a:br>
              <a:rPr lang="ro-RO" dirty="0">
                <a:latin typeface="Consolas"/>
              </a:rPr>
            </a:br>
            <a:r>
              <a:rPr lang="ro-RO" dirty="0">
                <a:latin typeface="Consolas"/>
              </a:rPr>
              <a:t>         </a:t>
            </a:r>
            <a:r>
              <a:rPr lang="ro-RO" dirty="0" err="1">
                <a:latin typeface="Consolas"/>
              </a:rPr>
              <a:t>box.length</a:t>
            </a:r>
            <a:r>
              <a:rPr lang="ro-RO" dirty="0">
                <a:latin typeface="Consolas"/>
              </a:rPr>
              <a:t> = </a:t>
            </a:r>
            <a:r>
              <a:rPr lang="ro-RO" dirty="0" err="1">
                <a:latin typeface="Consolas"/>
              </a:rPr>
              <a:t>this</a:t>
            </a:r>
            <a:r>
              <a:rPr lang="ro-RO" dirty="0">
                <a:latin typeface="Consolas"/>
              </a:rPr>
              <a:t>-&gt;</a:t>
            </a:r>
            <a:r>
              <a:rPr lang="ro-RO" dirty="0" err="1">
                <a:latin typeface="Consolas"/>
              </a:rPr>
              <a:t>length</a:t>
            </a:r>
            <a:r>
              <a:rPr lang="ro-RO" dirty="0">
                <a:latin typeface="Consolas"/>
              </a:rPr>
              <a:t> - </a:t>
            </a:r>
            <a:r>
              <a:rPr lang="ro-RO" dirty="0" err="1">
                <a:latin typeface="Consolas"/>
              </a:rPr>
              <a:t>b.length</a:t>
            </a:r>
            <a:r>
              <a:rPr lang="ro-RO" dirty="0">
                <a:latin typeface="Consolas"/>
              </a:rPr>
              <a:t>;</a:t>
            </a:r>
            <a:br>
              <a:rPr lang="ro-RO" dirty="0">
                <a:latin typeface="Consolas"/>
              </a:rPr>
            </a:br>
            <a:r>
              <a:rPr lang="ro-RO" dirty="0">
                <a:latin typeface="Consolas"/>
              </a:rPr>
              <a:t>         </a:t>
            </a:r>
            <a:r>
              <a:rPr lang="ro-RO" dirty="0" err="1">
                <a:latin typeface="Consolas"/>
              </a:rPr>
              <a:t>return</a:t>
            </a:r>
            <a:r>
              <a:rPr lang="ro-RO" dirty="0">
                <a:latin typeface="Consolas"/>
              </a:rPr>
              <a:t> box;</a:t>
            </a:r>
            <a:br>
              <a:rPr lang="ro-RO" dirty="0">
                <a:latin typeface="Consolas"/>
              </a:rPr>
            </a:br>
            <a:r>
              <a:rPr lang="ro-RO" dirty="0">
                <a:latin typeface="Consolas"/>
              </a:rPr>
              <a:t>}</a:t>
            </a:r>
            <a:endParaRPr lang="ro-RO" dirty="0">
              <a:ea typeface="+mn-lt"/>
              <a:cs typeface="+mn-lt"/>
            </a:endParaRPr>
          </a:p>
          <a:p>
            <a:endParaRPr lang="ro-R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311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640E430-DE6F-47EE-93EB-D606D875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cs typeface="Calibri Light"/>
              </a:rPr>
              <a:t>Supraîncărcarea operatorului *</a:t>
            </a:r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438F84B-3B08-4B97-A000-467513B7E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ro-RO" dirty="0">
                <a:cs typeface="Calibri"/>
              </a:rPr>
              <a:t>Sintaxa:</a:t>
            </a:r>
            <a:endParaRPr lang="ro-RO" dirty="0">
              <a:ea typeface="+mn-lt"/>
              <a:cs typeface="+mn-lt"/>
            </a:endParaRPr>
          </a:p>
          <a:p>
            <a:r>
              <a:rPr lang="ro-RO" dirty="0">
                <a:latin typeface="Consolas"/>
                <a:cs typeface="Calibri"/>
              </a:rPr>
              <a:t>Box operator * (</a:t>
            </a:r>
            <a:r>
              <a:rPr lang="ro-RO" dirty="0" err="1">
                <a:latin typeface="Consolas"/>
                <a:cs typeface="Calibri"/>
              </a:rPr>
              <a:t>const</a:t>
            </a:r>
            <a:r>
              <a:rPr lang="ro-RO" dirty="0">
                <a:latin typeface="Consolas"/>
                <a:cs typeface="Calibri"/>
              </a:rPr>
              <a:t> Box&amp; b) {</a:t>
            </a:r>
            <a:br>
              <a:rPr lang="ro-RO" dirty="0">
                <a:latin typeface="Consolas"/>
                <a:cs typeface="Calibri"/>
              </a:rPr>
            </a:br>
            <a:r>
              <a:rPr lang="ro-RO" dirty="0">
                <a:latin typeface="Consolas"/>
                <a:cs typeface="Calibri"/>
              </a:rPr>
              <a:t>         Box </a:t>
            </a:r>
            <a:r>
              <a:rPr lang="ro-RO" dirty="0" err="1">
                <a:latin typeface="Consolas"/>
                <a:cs typeface="Calibri"/>
              </a:rPr>
              <a:t>box</a:t>
            </a:r>
            <a:r>
              <a:rPr lang="ro-RO" dirty="0">
                <a:latin typeface="Consolas"/>
                <a:cs typeface="Calibri"/>
              </a:rPr>
              <a:t>;</a:t>
            </a:r>
            <a:br>
              <a:rPr lang="ro-RO" dirty="0">
                <a:latin typeface="Consolas"/>
                <a:cs typeface="Calibri"/>
              </a:rPr>
            </a:br>
            <a:r>
              <a:rPr lang="ro-RO" dirty="0">
                <a:latin typeface="Consolas"/>
                <a:cs typeface="Calibri"/>
              </a:rPr>
              <a:t>         </a:t>
            </a:r>
            <a:r>
              <a:rPr lang="ro-RO" dirty="0" err="1">
                <a:latin typeface="Consolas"/>
                <a:cs typeface="Calibri"/>
              </a:rPr>
              <a:t>box.length</a:t>
            </a:r>
            <a:r>
              <a:rPr lang="ro-RO" dirty="0">
                <a:latin typeface="Consolas"/>
                <a:cs typeface="Calibri"/>
              </a:rPr>
              <a:t> = </a:t>
            </a:r>
            <a:r>
              <a:rPr lang="ro-RO" dirty="0" err="1">
                <a:latin typeface="Consolas"/>
                <a:cs typeface="Calibri"/>
              </a:rPr>
              <a:t>this</a:t>
            </a:r>
            <a:r>
              <a:rPr lang="ro-RO" dirty="0">
                <a:latin typeface="Consolas"/>
                <a:cs typeface="Calibri"/>
              </a:rPr>
              <a:t>-&gt;</a:t>
            </a:r>
            <a:r>
              <a:rPr lang="ro-RO" dirty="0" err="1">
                <a:latin typeface="Consolas"/>
                <a:cs typeface="Calibri"/>
              </a:rPr>
              <a:t>length</a:t>
            </a:r>
            <a:r>
              <a:rPr lang="ro-RO" dirty="0">
                <a:latin typeface="Consolas"/>
                <a:cs typeface="Calibri"/>
              </a:rPr>
              <a:t> * </a:t>
            </a:r>
            <a:r>
              <a:rPr lang="ro-RO" dirty="0" err="1">
                <a:latin typeface="Consolas"/>
                <a:cs typeface="Calibri"/>
              </a:rPr>
              <a:t>b.length</a:t>
            </a:r>
            <a:r>
              <a:rPr lang="ro-RO" dirty="0">
                <a:latin typeface="Consolas"/>
                <a:cs typeface="Calibri"/>
              </a:rPr>
              <a:t>;</a:t>
            </a:r>
            <a:br>
              <a:rPr lang="ro-RO" dirty="0">
                <a:latin typeface="Consolas"/>
                <a:cs typeface="Calibri"/>
              </a:rPr>
            </a:br>
            <a:r>
              <a:rPr lang="ro-RO" dirty="0">
                <a:latin typeface="Consolas"/>
                <a:cs typeface="Calibri"/>
              </a:rPr>
              <a:t>         </a:t>
            </a:r>
            <a:r>
              <a:rPr lang="ro-RO" dirty="0" err="1">
                <a:latin typeface="Consolas"/>
                <a:cs typeface="Calibri"/>
              </a:rPr>
              <a:t>return</a:t>
            </a:r>
            <a:r>
              <a:rPr lang="ro-RO" dirty="0">
                <a:latin typeface="Consolas"/>
                <a:cs typeface="Calibri"/>
              </a:rPr>
              <a:t> box;</a:t>
            </a:r>
            <a:br>
              <a:rPr lang="ro-RO" dirty="0">
                <a:latin typeface="Consolas"/>
                <a:cs typeface="Calibri"/>
              </a:rPr>
            </a:br>
            <a:r>
              <a:rPr lang="ro-RO" dirty="0">
                <a:latin typeface="Consolas"/>
                <a:cs typeface="Calibri"/>
              </a:rPr>
              <a:t>}</a:t>
            </a:r>
            <a:endParaRPr lang="ro-RO" dirty="0">
              <a:ea typeface="+mn-lt"/>
              <a:cs typeface="+mn-lt"/>
            </a:endParaRPr>
          </a:p>
          <a:p>
            <a:endParaRPr lang="ro-R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576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217203D-8C4E-460E-A2CB-31834488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cs typeface="Calibri Light"/>
              </a:rPr>
              <a:t>Supraîncărcarea operatorului /</a:t>
            </a:r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EF1E874-C9B9-4895-8216-5C6DE356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ro-RO" dirty="0">
                <a:cs typeface="Calibri"/>
              </a:rPr>
              <a:t>ATENȚIE la împărțirea la 0!</a:t>
            </a:r>
            <a:endParaRPr lang="ro-RO" dirty="0"/>
          </a:p>
          <a:p>
            <a:r>
              <a:rPr lang="ro-RO" dirty="0">
                <a:cs typeface="Calibri"/>
              </a:rPr>
              <a:t>Sintaxa:</a:t>
            </a:r>
            <a:endParaRPr lang="ro-RO" dirty="0">
              <a:ea typeface="+mn-lt"/>
              <a:cs typeface="+mn-lt"/>
            </a:endParaRPr>
          </a:p>
          <a:p>
            <a:r>
              <a:rPr lang="ro-RO" dirty="0">
                <a:latin typeface="Consolas"/>
                <a:cs typeface="Calibri"/>
              </a:rPr>
              <a:t>Box operator / (</a:t>
            </a:r>
            <a:r>
              <a:rPr lang="ro-RO" dirty="0" err="1">
                <a:latin typeface="Consolas"/>
                <a:cs typeface="Calibri"/>
              </a:rPr>
              <a:t>const</a:t>
            </a:r>
            <a:r>
              <a:rPr lang="ro-RO" dirty="0">
                <a:latin typeface="Consolas"/>
                <a:cs typeface="Calibri"/>
              </a:rPr>
              <a:t> Box&amp; b) {</a:t>
            </a:r>
            <a:br>
              <a:rPr lang="ro-RO" dirty="0">
                <a:latin typeface="Consolas"/>
                <a:cs typeface="Calibri"/>
              </a:rPr>
            </a:br>
            <a:r>
              <a:rPr lang="ro-RO" dirty="0">
                <a:latin typeface="Consolas"/>
                <a:cs typeface="Calibri"/>
              </a:rPr>
              <a:t>         Box </a:t>
            </a:r>
            <a:r>
              <a:rPr lang="ro-RO" dirty="0" err="1">
                <a:latin typeface="Consolas"/>
                <a:cs typeface="Calibri"/>
              </a:rPr>
              <a:t>box</a:t>
            </a:r>
            <a:r>
              <a:rPr lang="ro-RO" dirty="0">
                <a:latin typeface="Consolas"/>
                <a:cs typeface="Calibri"/>
              </a:rPr>
              <a:t>;</a:t>
            </a:r>
            <a:br>
              <a:rPr lang="ro-RO" dirty="0">
                <a:latin typeface="Consolas"/>
                <a:cs typeface="Calibri"/>
              </a:rPr>
            </a:br>
            <a:r>
              <a:rPr lang="ro-RO" dirty="0">
                <a:latin typeface="Consolas"/>
                <a:cs typeface="Calibri"/>
              </a:rPr>
              <a:t>         </a:t>
            </a:r>
            <a:r>
              <a:rPr lang="ro-RO" dirty="0" err="1">
                <a:latin typeface="Consolas"/>
                <a:cs typeface="Calibri"/>
              </a:rPr>
              <a:t>box.length</a:t>
            </a:r>
            <a:r>
              <a:rPr lang="ro-RO" dirty="0">
                <a:latin typeface="Consolas"/>
                <a:cs typeface="Calibri"/>
              </a:rPr>
              <a:t> = </a:t>
            </a:r>
            <a:r>
              <a:rPr lang="ro-RO" dirty="0" err="1">
                <a:latin typeface="Consolas"/>
                <a:cs typeface="Calibri"/>
              </a:rPr>
              <a:t>this</a:t>
            </a:r>
            <a:r>
              <a:rPr lang="ro-RO" dirty="0">
                <a:latin typeface="Consolas"/>
                <a:cs typeface="Calibri"/>
              </a:rPr>
              <a:t>-&gt;</a:t>
            </a:r>
            <a:r>
              <a:rPr lang="ro-RO" dirty="0" err="1">
                <a:latin typeface="Consolas"/>
                <a:cs typeface="Calibri"/>
              </a:rPr>
              <a:t>length</a:t>
            </a:r>
            <a:r>
              <a:rPr lang="ro-RO" dirty="0">
                <a:latin typeface="Consolas"/>
                <a:cs typeface="Calibri"/>
              </a:rPr>
              <a:t> / </a:t>
            </a:r>
            <a:r>
              <a:rPr lang="ro-RO" dirty="0" err="1">
                <a:latin typeface="Consolas"/>
                <a:cs typeface="Calibri"/>
              </a:rPr>
              <a:t>b.length</a:t>
            </a:r>
            <a:r>
              <a:rPr lang="ro-RO" dirty="0">
                <a:latin typeface="Consolas"/>
                <a:cs typeface="Calibri"/>
              </a:rPr>
              <a:t>;</a:t>
            </a:r>
            <a:br>
              <a:rPr lang="ro-RO" dirty="0">
                <a:latin typeface="Consolas"/>
                <a:cs typeface="Calibri"/>
              </a:rPr>
            </a:br>
            <a:r>
              <a:rPr lang="ro-RO" dirty="0">
                <a:latin typeface="Consolas"/>
                <a:cs typeface="Calibri"/>
              </a:rPr>
              <a:t>         </a:t>
            </a:r>
            <a:r>
              <a:rPr lang="ro-RO" dirty="0" err="1">
                <a:latin typeface="Consolas"/>
                <a:cs typeface="Calibri"/>
              </a:rPr>
              <a:t>return</a:t>
            </a:r>
            <a:r>
              <a:rPr lang="ro-RO" dirty="0">
                <a:latin typeface="Consolas"/>
                <a:cs typeface="Calibri"/>
              </a:rPr>
              <a:t> box;</a:t>
            </a:r>
            <a:br>
              <a:rPr lang="ro-RO" dirty="0">
                <a:latin typeface="Consolas"/>
                <a:cs typeface="Calibri"/>
              </a:rPr>
            </a:br>
            <a:r>
              <a:rPr lang="ro-RO" dirty="0">
                <a:latin typeface="Consolas"/>
                <a:cs typeface="Calibri"/>
              </a:rPr>
              <a:t>}</a:t>
            </a:r>
            <a:endParaRPr lang="ro-RO">
              <a:ea typeface="+mn-lt"/>
              <a:cs typeface="+mn-lt"/>
            </a:endParaRPr>
          </a:p>
          <a:p>
            <a:endParaRPr lang="ro-R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03758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</vt:lpstr>
      <vt:lpstr>Programare orientată-obiect</vt:lpstr>
      <vt:lpstr>Funcții prietene</vt:lpstr>
      <vt:lpstr>Funcții prietene</vt:lpstr>
      <vt:lpstr>Supraîncărcarea operatorului &lt;&lt;</vt:lpstr>
      <vt:lpstr>Supraîncărcarea operatorului &gt;&gt;</vt:lpstr>
      <vt:lpstr>Supraîncărcarea operatorului +</vt:lpstr>
      <vt:lpstr>Supraîncărcarea operatorului  -</vt:lpstr>
      <vt:lpstr>Supraîncărcarea operatorului *</vt:lpstr>
      <vt:lpstr>Supraîncărcarea operatorului /</vt:lpstr>
      <vt:lpstr>Supraîncărcarea operatorului ++</vt:lpstr>
      <vt:lpstr>Supraîncărcarea operatorului  --</vt:lpstr>
      <vt:lpstr>Exercițiu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/>
  <cp:revision>462</cp:revision>
  <dcterms:created xsi:type="dcterms:W3CDTF">2020-10-30T07:30:51Z</dcterms:created>
  <dcterms:modified xsi:type="dcterms:W3CDTF">2020-11-07T07:36:29Z</dcterms:modified>
</cp:coreProperties>
</file>