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0681CC-90F1-4592-8974-0AB38394B185}">
  <a:tblStyle styleId="{5C0681CC-90F1-4592-8974-0AB38394B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068921f49_1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068921f49_1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068921f49_1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068921f49_1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68921f49_1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068921f49_1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68921f49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068921f49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068921f49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068921f49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0a84455b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0a84455b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0a84455b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0a84455b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024a4316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024a4316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0a84455b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0a84455b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0810c99e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0810c99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024a431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024a431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068921f49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068921f49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0929c2b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0929c2b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0a84455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0a84455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24a431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24a431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068921f49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068921f49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68921f49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68921f49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068921f49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068921f49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068921f49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068921f49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024a431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024a431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93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Helvetica Neue"/>
                <a:ea typeface="Helvetica Neue"/>
                <a:cs typeface="Helvetica Neue"/>
                <a:sym typeface="Helvetica Neue"/>
              </a:rPr>
              <a:t>TASCA 4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9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a" sz="1979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Aránzazu Miguélez, Lucía Revaliente, Cristian Rey i Jan Solé</a:t>
            </a:r>
            <a:endParaRPr b="1" sz="1979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5834" l="28500" r="29376" t="35069"/>
          <a:stretch/>
        </p:blipFill>
        <p:spPr>
          <a:xfrm>
            <a:off x="2837098" y="2611175"/>
            <a:ext cx="3469824" cy="12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4150" y="877325"/>
            <a:ext cx="291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500">
                <a:solidFill>
                  <a:schemeClr val="accent2"/>
                </a:solidFill>
              </a:rPr>
              <a:t>Bases de Dades no Relacionals</a:t>
            </a:r>
            <a:endParaRPr i="1"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35500" y="3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Importació nodes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011150"/>
            <a:ext cx="8520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latin typeface="Helvetica Neue"/>
                <a:ea typeface="Helvetica Neue"/>
                <a:cs typeface="Helvetica Neue"/>
                <a:sym typeface="Helvetica Neue"/>
              </a:rPr>
              <a:t>Mantenim importació d’HABITATGES, INDIVIDUAL.</a:t>
            </a:r>
            <a:endParaRPr b="1"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25" y="1941700"/>
            <a:ext cx="4942575" cy="24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35500" y="1592825"/>
            <a:ext cx="38136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create_LOCATION.py</a:t>
            </a:r>
            <a:endParaRPr sz="25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Helvetica Neue"/>
              <a:buChar char="●"/>
            </a:pPr>
            <a:r>
              <a:rPr lang="ca" sz="25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MUNICIPIS.csv</a:t>
            </a:r>
            <a:endParaRPr sz="25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Helvetica Neue"/>
              <a:buChar char="●"/>
            </a:pPr>
            <a:r>
              <a:rPr lang="ca" sz="25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 dinàmic:                                                    &lt;LOCALITAT&gt;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59834" t="0"/>
          <a:stretch/>
        </p:blipFill>
        <p:spPr>
          <a:xfrm>
            <a:off x="1252150" y="3507675"/>
            <a:ext cx="1309701" cy="13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35500" y="3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Importació arestes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011150"/>
            <a:ext cx="85206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latin typeface="Helvetica Neue"/>
                <a:ea typeface="Helvetica Neue"/>
                <a:cs typeface="Helvetica Neue"/>
                <a:sym typeface="Helvetica Neue"/>
              </a:rPr>
              <a:t>Mantenim importació de FAMILIA i SAME_AS.</a:t>
            </a:r>
            <a:endParaRPr b="1" sz="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865" y="1849350"/>
            <a:ext cx="4337011" cy="25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311700" y="1876175"/>
            <a:ext cx="4280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create_ANY_PADRO.py</a:t>
            </a:r>
            <a:endParaRPr sz="25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Helvetica Neue"/>
              <a:buChar char="●"/>
            </a:pPr>
            <a:r>
              <a:rPr lang="ca" sz="25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HABITATGES.csv</a:t>
            </a:r>
            <a:endParaRPr sz="25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Helvetica Neue"/>
              <a:buChar char="●"/>
            </a:pPr>
            <a:r>
              <a:rPr lang="ca" sz="25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Aresta dinàmica:                                                    &lt;ANY_PADRO_n&gt;</a:t>
            </a:r>
            <a:endParaRPr sz="25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Helvetica Neue"/>
              <a:buChar char="●"/>
            </a:pPr>
            <a:r>
              <a:rPr lang="ca" sz="25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Filtrem dades</a:t>
            </a:r>
            <a:endParaRPr sz="25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35500" y="3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Importació arestes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39750"/>
            <a:ext cx="85206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2500">
                <a:latin typeface="Helvetica Neue"/>
                <a:ea typeface="Helvetica Neue"/>
                <a:cs typeface="Helvetica Neue"/>
                <a:sym typeface="Helvetica Neue"/>
              </a:rPr>
              <a:t>create_ANY_VIU.py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Font typeface="Helvetica Neue"/>
              <a:buChar char="●"/>
            </a:pPr>
            <a:r>
              <a:rPr lang="ca" sz="2500">
                <a:latin typeface="Helvetica Neue"/>
                <a:ea typeface="Helvetica Neue"/>
                <a:cs typeface="Helvetica Neue"/>
                <a:sym typeface="Helvetica Neue"/>
              </a:rPr>
              <a:t>VIU.csv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Helvetica Neue"/>
              <a:buChar char="●"/>
            </a:pPr>
            <a:r>
              <a:rPr lang="ca" sz="2500">
                <a:latin typeface="Helvetica Neue"/>
                <a:ea typeface="Helvetica Neue"/>
                <a:cs typeface="Helvetica Neue"/>
                <a:sym typeface="Helvetica Neue"/>
              </a:rPr>
              <a:t>Aresta dinàmica:                                                    &lt;ANY_VIU_n&gt;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075" y="1435825"/>
            <a:ext cx="4845025" cy="29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235500" y="3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Constraints i </a:t>
            </a: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índexs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087350"/>
            <a:ext cx="85206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latin typeface="Helvetica Neue"/>
                <a:ea typeface="Helvetica Neue"/>
                <a:cs typeface="Helvetica Neue"/>
                <a:sym typeface="Helvetica Neue"/>
              </a:rPr>
              <a:t>Constraints per reduir redundància i mantenir integritat:</a:t>
            </a:r>
            <a:endParaRPr b="1"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Font typeface="Helvetica Neue"/>
              <a:buChar char="●"/>
            </a:pPr>
            <a:r>
              <a:rPr lang="ca" sz="2500">
                <a:latin typeface="Helvetica Neue"/>
                <a:ea typeface="Helvetica Neue"/>
                <a:cs typeface="Helvetica Neue"/>
                <a:sym typeface="Helvetica Neue"/>
              </a:rPr>
              <a:t>id_personExists, id_llarExists, </a:t>
            </a:r>
            <a:r>
              <a:rPr lang="ca" sz="2500">
                <a:latin typeface="Helvetica Neue"/>
                <a:ea typeface="Helvetica Neue"/>
                <a:cs typeface="Helvetica Neue"/>
                <a:sym typeface="Helvetica Neue"/>
              </a:rPr>
              <a:t>unique_id_person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575" y="2851024"/>
            <a:ext cx="5322451" cy="1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59604" l="0" r="0" t="0"/>
          <a:stretch/>
        </p:blipFill>
        <p:spPr>
          <a:xfrm>
            <a:off x="585500" y="1284101"/>
            <a:ext cx="2909446" cy="2880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38759"/>
          <a:stretch/>
        </p:blipFill>
        <p:spPr>
          <a:xfrm>
            <a:off x="3494946" y="1291195"/>
            <a:ext cx="1916318" cy="286591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263" y="1291195"/>
            <a:ext cx="3147237" cy="286591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3" name="Google Shape;163;p26"/>
          <p:cNvSpPr txBox="1"/>
          <p:nvPr>
            <p:ph type="title"/>
          </p:nvPr>
        </p:nvSpPr>
        <p:spPr>
          <a:xfrm>
            <a:off x="235500" y="3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Base de dades final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570200" y="4157100"/>
            <a:ext cx="1765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Arestes amb VIU i PADRÓ discernint per anys</a:t>
            </a:r>
            <a:endParaRPr b="1" sz="1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Consulta 1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99200" y="886975"/>
            <a:ext cx="81456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i="1" lang="ca" sz="13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ca" sz="13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Número d’habitatges al poble Castellví de Rosanes l’any 1866</a:t>
            </a:r>
            <a:br>
              <a:rPr i="1" lang="ca" sz="13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1" sz="13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-1138075" y="2178788"/>
            <a:ext cx="52323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NOVA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156" y="3318706"/>
            <a:ext cx="4556785" cy="77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-1073352" y="3386321"/>
            <a:ext cx="5232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ANTIGA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161" y="2098225"/>
            <a:ext cx="5914639" cy="6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Consulta 2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499200" y="810775"/>
            <a:ext cx="81456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ca" sz="13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cada Municipi, cognoms més comuns l’any 1833.</a:t>
            </a:r>
            <a:endParaRPr i="1" sz="13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-1109801" y="2197200"/>
            <a:ext cx="51390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NOVA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-1046231" y="3382880"/>
            <a:ext cx="5139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ANTIGA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47" y="3233625"/>
            <a:ext cx="4400987" cy="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552" y="2103853"/>
            <a:ext cx="5955248" cy="765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Eficiència (speed-up)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952500" y="147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{5C0681CC-90F1-4592-8974-0AB38394B185}</a:tableStyleId>
              </a:tblPr>
              <a:tblGrid>
                <a:gridCol w="2413000"/>
                <a:gridCol w="2413000"/>
                <a:gridCol w="2413000"/>
              </a:tblGrid>
              <a:tr h="5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Query 1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41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Query 2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4176"/>
                    </a:solidFill>
                  </a:tcPr>
                </a:tc>
              </a:tr>
              <a:tr h="5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Temps antic (ms)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41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~27.3ms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~51.4ms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Temps nova (ms)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41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~7.1ms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~11.7ms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p29"/>
          <p:cNvGraphicFramePr/>
          <p:nvPr/>
        </p:nvGraphicFramePr>
        <p:xfrm>
          <a:off x="952500" y="325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{5C0681CC-90F1-4592-8974-0AB38394B185}</a:tableStyleId>
              </a:tblPr>
              <a:tblGrid>
                <a:gridCol w="2413000"/>
                <a:gridCol w="2413000"/>
                <a:gridCol w="2413000"/>
              </a:tblGrid>
              <a:tr h="5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Speed-up*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41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3,84x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4,39x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29"/>
          <p:cNvSpPr txBox="1"/>
          <p:nvPr/>
        </p:nvSpPr>
        <p:spPr>
          <a:xfrm>
            <a:off x="880900" y="3784000"/>
            <a:ext cx="41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F3F3F3"/>
                </a:solidFill>
              </a:rPr>
              <a:t>*Calculat fent la mitjana de 10 execucions</a:t>
            </a:r>
            <a:endParaRPr b="1" sz="1200">
              <a:solidFill>
                <a:srgbClr val="F3F3F3"/>
              </a:solidFill>
              <a:highlight>
                <a:srgbClr val="FF0000"/>
              </a:highlight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952500" y="4195075"/>
            <a:ext cx="401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b="1" lang="ca" sz="12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Temps Query 1:</a:t>
            </a:r>
            <a:r>
              <a:rPr lang="ca" sz="12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109 19 15 14 12 9 14 13 15 11 39</a:t>
            </a:r>
            <a:endParaRPr sz="12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Temps Query 2:</a:t>
            </a:r>
            <a:r>
              <a:rPr lang="ca" sz="12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53 52 63 44 41 35 32 35 32 42 152</a:t>
            </a:r>
            <a:endParaRPr sz="12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194" name="Google Shape;194;p29"/>
          <p:cNvCxnSpPr/>
          <p:nvPr/>
        </p:nvCxnSpPr>
        <p:spPr>
          <a:xfrm flipH="1" rot="10800000">
            <a:off x="2315307" y="4373581"/>
            <a:ext cx="291300" cy="4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9"/>
          <p:cNvCxnSpPr/>
          <p:nvPr/>
        </p:nvCxnSpPr>
        <p:spPr>
          <a:xfrm flipH="1" rot="10800000">
            <a:off x="4411210" y="4520287"/>
            <a:ext cx="321600" cy="7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9"/>
          <p:cNvSpPr txBox="1"/>
          <p:nvPr/>
        </p:nvSpPr>
        <p:spPr>
          <a:xfrm>
            <a:off x="4775085" y="4272162"/>
            <a:ext cx="19869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rgbClr val="EA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 </a:t>
            </a:r>
            <a:r>
              <a:rPr lang="ca" sz="1100">
                <a:solidFill>
                  <a:srgbClr val="EA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Ignorem els outliers </a:t>
            </a:r>
            <a:endParaRPr sz="1100">
              <a:solidFill>
                <a:srgbClr val="EA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6854100" y="4059775"/>
            <a:ext cx="133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problemes:</a:t>
            </a:r>
            <a:endParaRPr b="1" sz="12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+apoc</a:t>
            </a:r>
            <a:endParaRPr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+arestes…</a:t>
            </a:r>
            <a:endParaRPr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Consulta extra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499200" y="810775"/>
            <a:ext cx="81456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ca" sz="13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Nombre de Municipis registrats a la nostra base de dades.</a:t>
            </a:r>
            <a:endParaRPr i="1" sz="13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-615000" y="2178722"/>
            <a:ext cx="4764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NOVA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-556062" y="3240625"/>
            <a:ext cx="47646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ANTIGA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499200" y="3994250"/>
            <a:ext cx="81456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ca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Exemple simple però ilustrador d’una </a:t>
            </a:r>
            <a:r>
              <a:rPr i="1" lang="ca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avantatge</a:t>
            </a:r>
            <a:r>
              <a:rPr i="1" lang="ca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nostre model.</a:t>
            </a:r>
            <a:endParaRPr i="1" sz="12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200"/>
              <a:buAutoNum type="alphaLcParenR"/>
            </a:pPr>
            <a:r>
              <a:rPr i="1" lang="ca" sz="12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Estalviem la necessitat de treballar amb properties i operem amb nodes i labels</a:t>
            </a:r>
            <a:endParaRPr i="1" sz="12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200"/>
              <a:buFont typeface="Helvetica Neue"/>
              <a:buAutoNum type="alphaLcParenR"/>
            </a:pPr>
            <a:r>
              <a:rPr i="1" lang="ca" sz="12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cal fer l’operació DISTINCT ja que sabem que cada node és únic</a:t>
            </a:r>
            <a:endParaRPr i="1" sz="12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005" y="1969250"/>
            <a:ext cx="3871325" cy="8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998" y="3205175"/>
            <a:ext cx="5373074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Eficiència (speed-up)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4" name="Google Shape;214;p31"/>
          <p:cNvGraphicFramePr/>
          <p:nvPr/>
        </p:nvGraphicFramePr>
        <p:xfrm>
          <a:off x="952500" y="147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{5C0681CC-90F1-4592-8974-0AB38394B185}</a:tableStyleId>
              </a:tblPr>
              <a:tblGrid>
                <a:gridCol w="2413000"/>
                <a:gridCol w="2413000"/>
                <a:gridCol w="2413000"/>
              </a:tblGrid>
              <a:tr h="5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Esquema nou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41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Esquema antic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4176"/>
                    </a:solidFill>
                  </a:tcPr>
                </a:tc>
              </a:tr>
              <a:tr h="5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Temps (ms)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41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~2.2ms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~17.7ms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15" name="Google Shape;215;p31"/>
          <p:cNvGraphicFramePr/>
          <p:nvPr/>
        </p:nvGraphicFramePr>
        <p:xfrm>
          <a:off x="952500" y="280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{5C0681CC-90F1-4592-8974-0AB38394B185}</a:tableStyleId>
              </a:tblPr>
              <a:tblGrid>
                <a:gridCol w="2413000"/>
                <a:gridCol w="2413000"/>
              </a:tblGrid>
              <a:tr h="5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Speed-up*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41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8,04</a:t>
                      </a:r>
                      <a:r>
                        <a:rPr b="1" lang="ca" sz="1800">
                          <a:solidFill>
                            <a:srgbClr val="EFEFE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  <a:endParaRPr b="1" sz="1800">
                        <a:solidFill>
                          <a:srgbClr val="EFEFE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31"/>
          <p:cNvSpPr txBox="1"/>
          <p:nvPr/>
        </p:nvSpPr>
        <p:spPr>
          <a:xfrm>
            <a:off x="880900" y="3333200"/>
            <a:ext cx="41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F3F3F3"/>
                </a:solidFill>
              </a:rPr>
              <a:t>*Calculat fent la mitjana de 10 execucions</a:t>
            </a:r>
            <a:endParaRPr b="1" sz="1200">
              <a:solidFill>
                <a:srgbClr val="F3F3F3"/>
              </a:solidFill>
              <a:highlight>
                <a:srgbClr val="FF0000"/>
              </a:highlight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880900" y="1149650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Comanda extra</a:t>
            </a:r>
            <a:endParaRPr b="1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600">
                <a:latin typeface="Helvetica Neue"/>
                <a:ea typeface="Helvetica Neue"/>
                <a:cs typeface="Helvetica Neue"/>
                <a:sym typeface="Helvetica Neue"/>
              </a:rPr>
              <a:t>ÍNDEX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16500" y="1397916"/>
            <a:ext cx="85206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000"/>
              <a:buFont typeface="Helvetica Neue"/>
              <a:buAutoNum type="arabicPeriod"/>
            </a:pPr>
            <a:r>
              <a:rPr lang="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Objectius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000"/>
              <a:buFont typeface="Helvetica Neue"/>
              <a:buAutoNum type="arabicPeriod"/>
            </a:pPr>
            <a:r>
              <a:rPr lang="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Esquema original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000"/>
              <a:buFont typeface="Helvetica Neue"/>
              <a:buAutoNum type="arabicPeriod"/>
            </a:pPr>
            <a:r>
              <a:rPr lang="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Esquema proposat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000"/>
              <a:buFont typeface="Helvetica Neue"/>
              <a:buAutoNum type="arabicPeriod"/>
            </a:pPr>
            <a:r>
              <a:rPr lang="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Modificacions i importacions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000"/>
              <a:buFont typeface="Helvetica Neue"/>
              <a:buAutoNum type="arabicPeriod"/>
            </a:pPr>
            <a:r>
              <a:rPr lang="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Constraints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000"/>
              <a:buFont typeface="Helvetica Neue"/>
              <a:buAutoNum type="arabicPeriod"/>
            </a:pPr>
            <a:r>
              <a:rPr lang="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Consultes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000"/>
              <a:buFont typeface="Helvetica Neue"/>
              <a:buAutoNum type="arabicPeriod"/>
            </a:pPr>
            <a:r>
              <a:rPr lang="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Eficiència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2000"/>
              <a:buFont typeface="Helvetica Neue"/>
              <a:buAutoNum type="arabicPeriod"/>
            </a:pPr>
            <a:r>
              <a:rPr lang="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Avantatges i </a:t>
            </a:r>
            <a:r>
              <a:rPr lang="ca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inconvenients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Avantatges i inconvenients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117600" y="2575325"/>
            <a:ext cx="42603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b="1" lang="ca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Escalabilitat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b="1" lang="ca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Consultes més eficients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377900" y="2575325"/>
            <a:ext cx="4589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b="1" lang="ca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redundància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b="1" lang="ca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Augment de les relacions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ncorrecto PNG para descargar gratis"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121" y="1613675"/>
            <a:ext cx="683100" cy="68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 de marca de verificación 17350125 PNG"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600" y="1564962"/>
            <a:ext cx="797962" cy="79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167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Helvetica Neue"/>
                <a:ea typeface="Helvetica Neue"/>
                <a:cs typeface="Helvetica Neue"/>
                <a:sym typeface="Helvetica Neue"/>
              </a:rPr>
              <a:t>Alguna </a:t>
            </a:r>
            <a:r>
              <a:rPr b="1" lang="ca">
                <a:latin typeface="Helvetica Neue"/>
                <a:ea typeface="Helvetica Neue"/>
                <a:cs typeface="Helvetica Neue"/>
                <a:sym typeface="Helvetica Neue"/>
              </a:rPr>
              <a:t>pregunta</a:t>
            </a:r>
            <a:r>
              <a:rPr b="1" lang="ca"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Georgia"/>
                <a:ea typeface="Georgia"/>
                <a:cs typeface="Georgia"/>
                <a:sym typeface="Georgia"/>
              </a:rPr>
              <a:t>Gràcies per escoltar-nos</a:t>
            </a:r>
            <a:endParaRPr b="1" sz="362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373175"/>
            <a:ext cx="34290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600">
                <a:latin typeface="Helvetica Neue"/>
                <a:ea typeface="Helvetica Neue"/>
                <a:cs typeface="Helvetica Neue"/>
                <a:sym typeface="Helvetica Neue"/>
              </a:rPr>
              <a:t>Objectius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74093"/>
            <a:ext cx="85206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elvetica Neue"/>
              <a:buChar char="●"/>
            </a:pPr>
            <a:r>
              <a:rPr lang="ca" sz="3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Realitzar estudi demogràfic segons la localitat</a:t>
            </a:r>
            <a:endParaRPr sz="30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232488"/>
            <a:ext cx="7278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elvetica Neue"/>
              <a:buChar char="●"/>
            </a:pPr>
            <a:r>
              <a:rPr lang="ca" sz="3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Millorar l’eficiència de les consultes</a:t>
            </a:r>
            <a:endParaRPr sz="30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3022913"/>
            <a:ext cx="692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elvetica Neue"/>
              <a:buChar char="●"/>
            </a:pPr>
            <a:r>
              <a:rPr lang="ca" sz="3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Simplificar la síntaxi de les consultes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Esquema original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37425"/>
            <a:ext cx="85206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latin typeface="Helvetica Neue"/>
                <a:ea typeface="Helvetica Neue"/>
                <a:cs typeface="Helvetica Neue"/>
                <a:sym typeface="Helvetica Neue"/>
              </a:rPr>
              <a:t>Antic esquema de la nostra BDnR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913" l="31403" r="0" t="21785"/>
          <a:stretch/>
        </p:blipFill>
        <p:spPr>
          <a:xfrm>
            <a:off x="1292225" y="1112400"/>
            <a:ext cx="6559549" cy="37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Esquema proposat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63800"/>
            <a:ext cx="85206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latin typeface="Helvetica Neue"/>
                <a:ea typeface="Helvetica Neue"/>
                <a:cs typeface="Helvetica Neue"/>
                <a:sym typeface="Helvetica Neue"/>
              </a:rPr>
              <a:t>Nou esquema de la nostra BDnR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5427" l="0" r="0" t="24141"/>
          <a:stretch/>
        </p:blipFill>
        <p:spPr>
          <a:xfrm>
            <a:off x="197649" y="1260612"/>
            <a:ext cx="8748718" cy="31797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1700" y="4197500"/>
            <a:ext cx="515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Deixem l’individu, SAME_AS i FAMILIA igual ja que no és el nostre propòsit operar amb elles.</a:t>
            </a:r>
            <a:endParaRPr sz="1200">
              <a:solidFill>
                <a:srgbClr val="9E9E9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25427" l="0" r="0" t="24141"/>
          <a:stretch/>
        </p:blipFill>
        <p:spPr>
          <a:xfrm>
            <a:off x="197637" y="1349637"/>
            <a:ext cx="8748718" cy="31797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Redundància :municipi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7725"/>
            <a:ext cx="85206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latin typeface="Helvetica Neue"/>
                <a:ea typeface="Helvetica Neue"/>
                <a:cs typeface="Helvetica Neue"/>
                <a:sym typeface="Helvetica Neue"/>
              </a:rPr>
              <a:t>Repetim el municipi tant a l’habitatge com al municipi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>
            <a:off x="3516950" y="2853800"/>
            <a:ext cx="667800" cy="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/>
          <p:nvPr/>
        </p:nvCxnSpPr>
        <p:spPr>
          <a:xfrm>
            <a:off x="602300" y="3096825"/>
            <a:ext cx="667800" cy="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8"/>
          <p:cNvSpPr txBox="1"/>
          <p:nvPr/>
        </p:nvSpPr>
        <p:spPr>
          <a:xfrm>
            <a:off x="311700" y="3909275"/>
            <a:ext cx="51582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Helvetica Neue"/>
              <a:buChar char="●"/>
            </a:pPr>
            <a:r>
              <a:rPr lang="ca" sz="1200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Evitem accedir a la propietat d’Habitatge → cerques </a:t>
            </a:r>
            <a:r>
              <a:rPr lang="ca" sz="1200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específiques</a:t>
            </a:r>
            <a:r>
              <a:rPr lang="ca" sz="1200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 poble</a:t>
            </a:r>
            <a:endParaRPr sz="1200">
              <a:solidFill>
                <a:srgbClr val="9E9E9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Helvetica Neue"/>
              <a:buChar char="●"/>
            </a:pPr>
            <a:r>
              <a:rPr lang="ca" sz="1200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mantenim a habitatge per diferenciar entre cases de diferents pobles amb mateixes característiques</a:t>
            </a:r>
            <a:endParaRPr sz="1200">
              <a:solidFill>
                <a:srgbClr val="44474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43925" y="2923000"/>
            <a:ext cx="969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25427" l="0" r="0" t="24141"/>
          <a:stretch/>
        </p:blipFill>
        <p:spPr>
          <a:xfrm>
            <a:off x="197637" y="1273437"/>
            <a:ext cx="8748718" cy="317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Redundància ANY_PADRO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60300" y="1017725"/>
            <a:ext cx="85206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Helvetica Neue"/>
                <a:ea typeface="Helvetica Neue"/>
                <a:cs typeface="Helvetica Neue"/>
                <a:sym typeface="Helvetica Neue"/>
              </a:rPr>
              <a:t>L’any del padró apareix tant a l’habitatge com a l’aresta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Helvetica Neue"/>
                <a:ea typeface="Helvetica Neue"/>
                <a:cs typeface="Helvetica Neue"/>
                <a:sym typeface="Helvetica Neue"/>
              </a:rPr>
              <a:t>que l’uneix al municipi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2275800" y="3028963"/>
            <a:ext cx="667800" cy="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3533500" y="2922713"/>
            <a:ext cx="667800" cy="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/>
        </p:nvSpPr>
        <p:spPr>
          <a:xfrm>
            <a:off x="311700" y="3909275"/>
            <a:ext cx="51582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Helvetica Neue"/>
              <a:buChar char="●"/>
            </a:pPr>
            <a:r>
              <a:rPr lang="ca" sz="1200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Guardem aquesta informació al node perquè, quan fem consultes, no calgui connectar amb INDIVIDU a través de l'aresta PADRÓ.</a:t>
            </a:r>
            <a:endParaRPr sz="1200">
              <a:solidFill>
                <a:srgbClr val="9E9E9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Modificacions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63450" y="1252350"/>
            <a:ext cx="85206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elvetica Neue"/>
              <a:buChar char="●"/>
            </a:pPr>
            <a:r>
              <a:rPr b="1" lang="ca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Creació nodes amb label MUNICIPI i &lt;LOCALITAT&gt;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elvetica Neue"/>
              <a:buChar char="○"/>
            </a:pPr>
            <a:r>
              <a:rPr lang="ca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Creació fitxer MUNICIPI.csv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2423575"/>
            <a:ext cx="84348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elvetica Neue"/>
              <a:buChar char="●"/>
            </a:pPr>
            <a:r>
              <a:rPr b="1" lang="ca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Creació aresta &lt;ANY_PADRO&gt;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elvetica Neue"/>
              <a:buChar char="○"/>
            </a:pPr>
            <a:r>
              <a:rPr lang="ca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Lectura fitxer HABITATGES.csv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3669575"/>
            <a:ext cx="8241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elvetica Neue"/>
              <a:buChar char="●"/>
            </a:pPr>
            <a:r>
              <a:rPr b="1" lang="ca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Modificació </a:t>
            </a:r>
            <a:r>
              <a:rPr b="1" lang="ca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aresta VIU a &lt;ANY_VIU&gt;</a:t>
            </a:r>
            <a:endParaRPr b="1"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elvetica Neue"/>
              <a:buChar char="○"/>
            </a:pPr>
            <a:r>
              <a:rPr lang="ca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Lectura fitxers VIU.csv</a:t>
            </a:r>
            <a:endParaRPr sz="13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011150"/>
            <a:ext cx="85206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create_MUNICIPI.py</a:t>
            </a:r>
            <a:endParaRPr sz="2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elvetica Neue"/>
              <a:buChar char="●"/>
            </a:pPr>
            <a:r>
              <a:rPr lang="ca" sz="2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MUNICIPI.csv</a:t>
            </a:r>
            <a:endParaRPr sz="24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elvetica Neue"/>
              <a:buChar char="●"/>
            </a:pPr>
            <a:r>
              <a:rPr lang="ca" sz="2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Visió general </a:t>
            </a:r>
            <a:endParaRPr sz="24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elvetica Neue"/>
              <a:buChar char="●"/>
            </a:pPr>
            <a:r>
              <a:rPr lang="ca" sz="2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Filtrem dades</a:t>
            </a:r>
            <a:endParaRPr sz="24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32569" l="0" r="33230" t="0"/>
          <a:stretch/>
        </p:blipFill>
        <p:spPr>
          <a:xfrm>
            <a:off x="515975" y="3224050"/>
            <a:ext cx="2107525" cy="1044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008" y="0"/>
            <a:ext cx="446098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03925"/>
            <a:ext cx="40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3620">
                <a:latin typeface="Helvetica Neue"/>
                <a:ea typeface="Helvetica Neue"/>
                <a:cs typeface="Helvetica Neue"/>
                <a:sym typeface="Helvetica Neue"/>
              </a:rPr>
              <a:t>Creació fitxer</a:t>
            </a:r>
            <a:endParaRPr b="1" sz="36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5">
            <a:alphaModFix/>
          </a:blip>
          <a:srcRect b="0" l="0" r="59834" t="0"/>
          <a:stretch/>
        </p:blipFill>
        <p:spPr>
          <a:xfrm>
            <a:off x="2829725" y="3081050"/>
            <a:ext cx="1309701" cy="13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