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1" r:id="rId12"/>
    <p:sldId id="262" r:id="rId13"/>
  </p:sldIdLst>
  <p:sldSz cx="12192000" cy="6858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s-ES" sz="60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E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25327EE-58AF-443E-8944-4A44BE436933}" type="datetime">
              <a:rPr lang="es-ES" sz="1200" b="0" strike="noStrike" spc="-1">
                <a:solidFill>
                  <a:srgbClr val="8B8B8B"/>
                </a:solidFill>
                <a:latin typeface="Calibri"/>
              </a:rPr>
              <a:t>17/01/2021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BB77ADC-3F2F-4175-A463-174C6CD6148F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Haga clic para modificar los estilos de texto del patrón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Segundo nivel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Tercer nivel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Cuarto nivel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Quinto nivel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802CD27-F8AF-4740-B976-B41FCC0D7903}" type="datetime">
              <a:rPr lang="es-ES" sz="1200" b="0" strike="noStrike" spc="-1">
                <a:solidFill>
                  <a:srgbClr val="8B8B8B"/>
                </a:solidFill>
                <a:latin typeface="Calibri"/>
              </a:rPr>
              <a:t>17/01/2021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EA9D12A-9156-4F2A-B3DC-4C861B762CF8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olving-travelling-salesperson-problems-with-python-5de7e883d847" TargetMode="External"/><Relationship Id="rId2" Type="http://schemas.openxmlformats.org/officeDocument/2006/relationships/hyperlink" Target="https://towardsdatascience.com/getting-started-with-randomized-optimization-in-python-f7df46babff0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scipy.org/doc/scipy/reference/tutorial/optimize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exploratory-data-analysis-eda-python-87178e35b14#:~:text=EDA%20in%20Python%20uses%20data,which%20can%20have%20repercussions%20later" TargetMode="External"/><Relationship Id="rId2" Type="http://schemas.openxmlformats.org/officeDocument/2006/relationships/hyperlink" Target="https://towardsdatascience.com/getting-started-with-randomized-optimization-in-python-f7df46babff0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towardsdatascience.com/top-10-python-libraries-for-data-science-cd82294ec266" TargetMode="External"/><Relationship Id="rId4" Type="http://schemas.openxmlformats.org/officeDocument/2006/relationships/hyperlink" Target="https://towardsdatascience.com/starting-your-journey-to-master-machine-learning-with-python-d0bd47ebada9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s-ES" sz="6000" b="0" strike="noStrike" spc="-1">
                <a:solidFill>
                  <a:srgbClr val="000000"/>
                </a:solidFill>
                <a:latin typeface="LM Roman 10"/>
              </a:rPr>
              <a:t>Diseño funcional y modelos</a:t>
            </a:r>
            <a:endParaRPr lang="es-E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s-ES" sz="2400" b="0" strike="noStrike" spc="-1">
                <a:solidFill>
                  <a:srgbClr val="000000"/>
                </a:solidFill>
                <a:latin typeface="LM Roman 10"/>
              </a:rPr>
              <a:t>Lucía</a:t>
            </a:r>
            <a:endParaRPr lang="es-E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924920" y="1242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LM Roman 10"/>
              </a:rPr>
              <a:t>Python optimization algorithm </a:t>
            </a: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838080" y="1343880"/>
            <a:ext cx="10515240" cy="5069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1" u="sng" strike="noStrike" spc="-1">
                <a:solidFill>
                  <a:srgbClr val="0563C1"/>
                </a:solidFill>
                <a:uFillTx/>
                <a:latin typeface="LM Roman 10"/>
                <a:hlinkClick r:id="rId2"/>
              </a:rPr>
              <a:t>Librería: </a:t>
            </a:r>
            <a:r>
              <a:rPr lang="es-ES" sz="2800" b="1" u="sng" strike="noStrike" spc="-1">
                <a:solidFill>
                  <a:srgbClr val="0563C1"/>
                </a:solidFill>
                <a:uFillTx/>
                <a:latin typeface="LM Roman 10"/>
                <a:hlinkClick r:id="rId2"/>
              </a:rPr>
              <a:t>mlrose</a:t>
            </a: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u="sng" strike="noStrike" spc="-1">
                <a:solidFill>
                  <a:srgbClr val="0563C1"/>
                </a:solidFill>
                <a:uFillTx/>
                <a:latin typeface="LM Roman 10"/>
                <a:hlinkClick r:id="rId2"/>
              </a:rPr>
              <a:t>https://towardsdatascience.com/getting-started-with-randomized-optimization-in-python-f7df46babff0</a:t>
            </a: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u="sng" strike="noStrike" spc="-1">
                <a:solidFill>
                  <a:srgbClr val="0563C1"/>
                </a:solidFill>
                <a:uFillTx/>
                <a:latin typeface="LM Roman 10"/>
                <a:hlinkClick r:id="rId3"/>
              </a:rPr>
              <a:t>https://towardsdatascience.com/solving-travelling-salesperson-problems-with-python-5de7e883d847</a:t>
            </a: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1" u="sng" strike="noStrike" spc="-1">
                <a:solidFill>
                  <a:srgbClr val="000000"/>
                </a:solidFill>
                <a:uFillTx/>
                <a:latin typeface="LM Roman 10"/>
              </a:rPr>
              <a:t>Librería: scipy.optimize</a:t>
            </a: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u="sng" strike="noStrike" spc="-1">
                <a:solidFill>
                  <a:srgbClr val="0563C1"/>
                </a:solidFill>
                <a:uFillTx/>
                <a:latin typeface="LM Roman 10"/>
                <a:hlinkClick r:id="rId4"/>
              </a:rPr>
              <a:t>https://docs.scipy.org/doc/scipy/reference/tutorial/optimize.html</a:t>
            </a: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838080" y="1627560"/>
            <a:ext cx="10515240" cy="4630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1" u="sng" strike="noStrike" spc="-1">
                <a:solidFill>
                  <a:srgbClr val="0563C1"/>
                </a:solidFill>
                <a:uFillTx/>
                <a:latin typeface="LM Roman 10"/>
                <a:hlinkClick r:id="rId2"/>
              </a:rPr>
              <a:t>EDA Librería: pandas, </a:t>
            </a:r>
            <a:r>
              <a:rPr lang="es-ES" sz="2800" b="1" u="sng" strike="noStrike" spc="-1">
                <a:solidFill>
                  <a:srgbClr val="0563C1"/>
                </a:solidFill>
                <a:uFillTx/>
                <a:latin typeface="LM Roman 10"/>
                <a:hlinkClick r:id="rId2"/>
              </a:rPr>
              <a:t>matplotlib</a:t>
            </a:r>
            <a:r>
              <a:rPr lang="es-ES" sz="2800" b="1" u="sng" strike="noStrike" spc="-1">
                <a:solidFill>
                  <a:srgbClr val="0563C1"/>
                </a:solidFill>
                <a:uFillTx/>
                <a:latin typeface="LM Roman 10"/>
                <a:hlinkClick r:id="rId2"/>
              </a:rPr>
              <a:t>, </a:t>
            </a:r>
            <a:r>
              <a:rPr lang="es-ES" sz="2800" b="1" u="sng" strike="noStrike" spc="-1">
                <a:solidFill>
                  <a:srgbClr val="0563C1"/>
                </a:solidFill>
                <a:uFillTx/>
                <a:latin typeface="LM Roman 10"/>
                <a:hlinkClick r:id="rId2"/>
              </a:rPr>
              <a:t>seaborn</a:t>
            </a: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u="sng" strike="noStrike" spc="-1">
                <a:solidFill>
                  <a:srgbClr val="0563C1"/>
                </a:solidFill>
                <a:uFillTx/>
                <a:latin typeface="LM Roman 10"/>
                <a:hlinkClick r:id="rId3"/>
              </a:rPr>
              <a:t>https://towardsdatascience.com/exploratory-data-analysis-eda-python-87178e35b14#:~:text=EDA%20in%20Python%20uses%20data,which%20can%20have%20repercussions%20later</a:t>
            </a:r>
            <a:r>
              <a:rPr lang="es-ES" sz="2800" b="0" strike="noStrike" spc="-1">
                <a:solidFill>
                  <a:srgbClr val="000000"/>
                </a:solidFill>
                <a:latin typeface="LM Roman 10"/>
              </a:rPr>
              <a:t>.</a:t>
            </a: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LM Roman 10"/>
              </a:rPr>
              <a:t>Python for Data Analysis (O’Reilly)</a:t>
            </a: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1" u="sng" strike="noStrike" spc="-1">
                <a:solidFill>
                  <a:srgbClr val="000000"/>
                </a:solidFill>
                <a:uFillTx/>
                <a:latin typeface="LM Roman 10"/>
              </a:rPr>
              <a:t>Librería: Scikit Learn</a:t>
            </a: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u="sng" strike="noStrike" spc="-1">
                <a:solidFill>
                  <a:srgbClr val="0563C1"/>
                </a:solidFill>
                <a:uFillTx/>
                <a:latin typeface="LM Roman 10"/>
                <a:hlinkClick r:id="rId4"/>
              </a:rPr>
              <a:t>https://towardsdatascience.com/starting-your-journey-to-master-machine-learning-with-python-d0bd47ebada9</a:t>
            </a: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u="sng" strike="noStrike" spc="-1">
                <a:solidFill>
                  <a:srgbClr val="0563C1"/>
                </a:solidFill>
                <a:uFillTx/>
                <a:latin typeface="LM Roman 10"/>
                <a:hlinkClick r:id="rId5"/>
              </a:rPr>
              <a:t>https://towardsdatascience.com/top-10-python-libraries-for-data-science-cd82294ec266</a:t>
            </a: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2394720" y="90720"/>
            <a:ext cx="6455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LM Roman 10"/>
              </a:rPr>
              <a:t>Python EDA and ML </a:t>
            </a: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541600" y="2891880"/>
            <a:ext cx="6946560" cy="208440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TextShape 2"/>
          <p:cNvSpPr txBox="1"/>
          <p:nvPr/>
        </p:nvSpPr>
        <p:spPr>
          <a:xfrm>
            <a:off x="2817360" y="135720"/>
            <a:ext cx="6676920" cy="813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LM Roman 10"/>
              </a:rPr>
              <a:t>Diseño funcional de la app</a:t>
            </a: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202920" y="3207600"/>
            <a:ext cx="1112760" cy="1233000"/>
          </a:xfrm>
          <a:prstGeom prst="rect">
            <a:avLst/>
          </a:prstGeom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800" b="1" strike="noStrike" spc="-1">
                <a:solidFill>
                  <a:srgbClr val="000000"/>
                </a:solidFill>
                <a:latin typeface="Calibri"/>
              </a:rPr>
              <a:t>INPUT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5042880" y="3207600"/>
            <a:ext cx="1112760" cy="1233000"/>
          </a:xfrm>
          <a:prstGeom prst="rect">
            <a:avLst/>
          </a:prstGeom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800" b="1" strike="noStrike" spc="-1">
                <a:solidFill>
                  <a:srgbClr val="000000"/>
                </a:solidFill>
                <a:latin typeface="Calibri"/>
              </a:rPr>
              <a:t>MODELO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2043000" y="1681920"/>
            <a:ext cx="13694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Datos del usuario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89" name="CustomShape 6"/>
          <p:cNvSpPr/>
          <p:nvPr/>
        </p:nvSpPr>
        <p:spPr>
          <a:xfrm>
            <a:off x="4316400" y="3824280"/>
            <a:ext cx="726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0" name="Imagen 52"/>
          <p:cNvPicPr/>
          <p:nvPr/>
        </p:nvPicPr>
        <p:blipFill>
          <a:blip r:embed="rId2"/>
          <a:stretch/>
        </p:blipFill>
        <p:spPr>
          <a:xfrm>
            <a:off x="357840" y="5254560"/>
            <a:ext cx="807840" cy="807840"/>
          </a:xfrm>
          <a:prstGeom prst="rect">
            <a:avLst/>
          </a:prstGeom>
          <a:ln>
            <a:noFill/>
          </a:ln>
        </p:spPr>
      </p:pic>
      <p:pic>
        <p:nvPicPr>
          <p:cNvPr id="91" name="Imagen 57"/>
          <p:cNvPicPr/>
          <p:nvPr/>
        </p:nvPicPr>
        <p:blipFill>
          <a:blip r:embed="rId3"/>
          <a:stretch/>
        </p:blipFill>
        <p:spPr>
          <a:xfrm>
            <a:off x="8501760" y="3129840"/>
            <a:ext cx="807840" cy="807840"/>
          </a:xfrm>
          <a:prstGeom prst="rect">
            <a:avLst/>
          </a:prstGeom>
          <a:ln>
            <a:noFill/>
          </a:ln>
        </p:spPr>
      </p:pic>
      <p:pic>
        <p:nvPicPr>
          <p:cNvPr id="92" name="Imagen 59"/>
          <p:cNvPicPr/>
          <p:nvPr/>
        </p:nvPicPr>
        <p:blipFill>
          <a:blip r:embed="rId4"/>
          <a:stretch/>
        </p:blipFill>
        <p:spPr>
          <a:xfrm>
            <a:off x="274320" y="1501920"/>
            <a:ext cx="1067760" cy="1067760"/>
          </a:xfrm>
          <a:prstGeom prst="rect">
            <a:avLst/>
          </a:prstGeom>
          <a:ln>
            <a:noFill/>
          </a:ln>
        </p:spPr>
      </p:pic>
      <p:sp>
        <p:nvSpPr>
          <p:cNvPr id="93" name="CustomShape 7"/>
          <p:cNvSpPr/>
          <p:nvPr/>
        </p:nvSpPr>
        <p:spPr>
          <a:xfrm>
            <a:off x="6832080" y="3207600"/>
            <a:ext cx="1112760" cy="1233000"/>
          </a:xfrm>
          <a:prstGeom prst="rect">
            <a:avLst/>
          </a:prstGeom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ES" sz="1800" b="1" strike="noStrike" spc="-1">
                <a:solidFill>
                  <a:srgbClr val="000000"/>
                </a:solidFill>
                <a:latin typeface="Calibri"/>
              </a:rPr>
              <a:t>OUTPUT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94" name="CustomShape 8"/>
          <p:cNvSpPr/>
          <p:nvPr/>
        </p:nvSpPr>
        <p:spPr>
          <a:xfrm>
            <a:off x="1342800" y="2036160"/>
            <a:ext cx="1198440" cy="189792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9"/>
          <p:cNvSpPr/>
          <p:nvPr/>
        </p:nvSpPr>
        <p:spPr>
          <a:xfrm flipV="1">
            <a:off x="1166040" y="3933360"/>
            <a:ext cx="1375200" cy="1724040"/>
          </a:xfrm>
          <a:prstGeom prst="bentConnector3">
            <a:avLst>
              <a:gd name="adj1" fmla="val 55781"/>
            </a:avLst>
          </a:prstGeom>
          <a:noFill/>
          <a:ln w="381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0"/>
          <p:cNvSpPr/>
          <p:nvPr/>
        </p:nvSpPr>
        <p:spPr>
          <a:xfrm>
            <a:off x="2070360" y="5262840"/>
            <a:ext cx="10285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Datos de la BBDD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97" name="CustomShape 11"/>
          <p:cNvSpPr/>
          <p:nvPr/>
        </p:nvSpPr>
        <p:spPr>
          <a:xfrm>
            <a:off x="92880" y="1033200"/>
            <a:ext cx="11741040" cy="539388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2"/>
          <p:cNvSpPr/>
          <p:nvPr/>
        </p:nvSpPr>
        <p:spPr>
          <a:xfrm>
            <a:off x="6156000" y="3824280"/>
            <a:ext cx="675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9" name="Imagen 115"/>
          <p:cNvPicPr/>
          <p:nvPr/>
        </p:nvPicPr>
        <p:blipFill>
          <a:blip r:embed="rId5"/>
          <a:stretch/>
        </p:blipFill>
        <p:spPr>
          <a:xfrm>
            <a:off x="274320" y="301680"/>
            <a:ext cx="965520" cy="965520"/>
          </a:xfrm>
          <a:prstGeom prst="rect">
            <a:avLst/>
          </a:prstGeom>
          <a:ln>
            <a:noFill/>
          </a:ln>
        </p:spPr>
      </p:pic>
      <p:pic>
        <p:nvPicPr>
          <p:cNvPr id="100" name="Imagen 117"/>
          <p:cNvPicPr/>
          <p:nvPr/>
        </p:nvPicPr>
        <p:blipFill>
          <a:blip r:embed="rId6"/>
          <a:stretch/>
        </p:blipFill>
        <p:spPr>
          <a:xfrm>
            <a:off x="10817280" y="1362240"/>
            <a:ext cx="922320" cy="922320"/>
          </a:xfrm>
          <a:prstGeom prst="rect">
            <a:avLst/>
          </a:prstGeom>
          <a:ln>
            <a:noFill/>
          </a:ln>
        </p:spPr>
      </p:pic>
      <p:pic>
        <p:nvPicPr>
          <p:cNvPr id="101" name="Imagen 118"/>
          <p:cNvPicPr/>
          <p:nvPr/>
        </p:nvPicPr>
        <p:blipFill>
          <a:blip r:embed="rId2"/>
          <a:stretch/>
        </p:blipFill>
        <p:spPr>
          <a:xfrm>
            <a:off x="9939600" y="1432800"/>
            <a:ext cx="813960" cy="813960"/>
          </a:xfrm>
          <a:prstGeom prst="rect">
            <a:avLst/>
          </a:prstGeom>
          <a:ln>
            <a:noFill/>
          </a:ln>
        </p:spPr>
      </p:pic>
      <p:sp>
        <p:nvSpPr>
          <p:cNvPr id="102" name="CustomShape 13"/>
          <p:cNvSpPr/>
          <p:nvPr/>
        </p:nvSpPr>
        <p:spPr>
          <a:xfrm flipV="1">
            <a:off x="9488520" y="1839960"/>
            <a:ext cx="450360" cy="209376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14"/>
          <p:cNvSpPr/>
          <p:nvPr/>
        </p:nvSpPr>
        <p:spPr>
          <a:xfrm>
            <a:off x="7884000" y="1639080"/>
            <a:ext cx="17899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Monitorización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104" name="Picture 4"/>
          <p:cNvPicPr/>
          <p:nvPr/>
        </p:nvPicPr>
        <p:blipFill>
          <a:blip r:embed="rId7"/>
          <a:stretch/>
        </p:blipFill>
        <p:spPr>
          <a:xfrm>
            <a:off x="8286480" y="4129920"/>
            <a:ext cx="1112760" cy="622440"/>
          </a:xfrm>
          <a:prstGeom prst="rect">
            <a:avLst/>
          </a:prstGeom>
          <a:ln>
            <a:noFill/>
          </a:ln>
        </p:spPr>
      </p:pic>
      <p:sp>
        <p:nvSpPr>
          <p:cNvPr id="105" name="CustomShape 15"/>
          <p:cNvSpPr/>
          <p:nvPr/>
        </p:nvSpPr>
        <p:spPr>
          <a:xfrm>
            <a:off x="9488520" y="3934080"/>
            <a:ext cx="924480" cy="1568520"/>
          </a:xfrm>
          <a:prstGeom prst="bentConnector3">
            <a:avLst>
              <a:gd name="adj1" fmla="val 25639"/>
            </a:avLst>
          </a:prstGeom>
          <a:noFill/>
          <a:ln w="381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6" name="Imagen 150"/>
          <p:cNvPicPr/>
          <p:nvPr/>
        </p:nvPicPr>
        <p:blipFill>
          <a:blip r:embed="rId8"/>
          <a:stretch/>
        </p:blipFill>
        <p:spPr>
          <a:xfrm>
            <a:off x="10413360" y="4919040"/>
            <a:ext cx="1167480" cy="1167480"/>
          </a:xfrm>
          <a:prstGeom prst="rect">
            <a:avLst/>
          </a:prstGeom>
          <a:ln>
            <a:noFill/>
          </a:ln>
        </p:spPr>
      </p:pic>
      <p:sp>
        <p:nvSpPr>
          <p:cNvPr id="107" name="CustomShape 16"/>
          <p:cNvSpPr/>
          <p:nvPr/>
        </p:nvSpPr>
        <p:spPr>
          <a:xfrm>
            <a:off x="8501760" y="5425200"/>
            <a:ext cx="13694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Salida al usuario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745160" y="192960"/>
            <a:ext cx="2701440" cy="813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LM Roman 10"/>
              </a:rPr>
              <a:t>Input</a:t>
            </a: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2451600" y="1391400"/>
            <a:ext cx="8348400" cy="503100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3"/>
          <p:cNvSpPr/>
          <p:nvPr/>
        </p:nvSpPr>
        <p:spPr>
          <a:xfrm>
            <a:off x="380880" y="4179960"/>
            <a:ext cx="2070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1" name="CustomShape 4"/>
          <p:cNvSpPr/>
          <p:nvPr/>
        </p:nvSpPr>
        <p:spPr>
          <a:xfrm>
            <a:off x="151920" y="3227760"/>
            <a:ext cx="25704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Datos del usuario: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Origen y Destino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Modelo del coche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2930760" y="1492560"/>
            <a:ext cx="7557120" cy="116316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6"/>
          <p:cNvSpPr/>
          <p:nvPr/>
        </p:nvSpPr>
        <p:spPr>
          <a:xfrm>
            <a:off x="5361120" y="1461240"/>
            <a:ext cx="269676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1" i="1" strike="noStrike" spc="-1">
                <a:solidFill>
                  <a:srgbClr val="000000"/>
                </a:solidFill>
                <a:latin typeface="LM Roman 10"/>
              </a:rPr>
              <a:t>Coche </a:t>
            </a: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para obtener: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Autonomía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Velocidad de carga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Velocidad máxima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114" name="CustomShape 7"/>
          <p:cNvSpPr/>
          <p:nvPr/>
        </p:nvSpPr>
        <p:spPr>
          <a:xfrm>
            <a:off x="2930760" y="2744640"/>
            <a:ext cx="7557120" cy="105120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8"/>
          <p:cNvSpPr/>
          <p:nvPr/>
        </p:nvSpPr>
        <p:spPr>
          <a:xfrm>
            <a:off x="4804200" y="2824560"/>
            <a:ext cx="44568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1" i="1" strike="noStrike" spc="-1">
                <a:solidFill>
                  <a:srgbClr val="000000"/>
                </a:solidFill>
                <a:latin typeface="LM Roman 10"/>
              </a:rPr>
              <a:t>Puntos de recarga (GMAPI) 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i="1" strike="noStrike" spc="-1">
                <a:solidFill>
                  <a:srgbClr val="000000"/>
                </a:solidFill>
                <a:latin typeface="LM Roman 10"/>
              </a:rPr>
              <a:t>- </a:t>
            </a: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Nombre, dirección, coordenadas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116" name="CustomShape 9"/>
          <p:cNvSpPr/>
          <p:nvPr/>
        </p:nvSpPr>
        <p:spPr>
          <a:xfrm>
            <a:off x="10800360" y="3944880"/>
            <a:ext cx="1258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7" name="CustomShape 10"/>
          <p:cNvSpPr/>
          <p:nvPr/>
        </p:nvSpPr>
        <p:spPr>
          <a:xfrm>
            <a:off x="4804200" y="3894480"/>
            <a:ext cx="467028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1" i="1" strike="noStrike" spc="-1">
                <a:solidFill>
                  <a:srgbClr val="000000"/>
                </a:solidFill>
                <a:latin typeface="LM Roman 10"/>
              </a:rPr>
              <a:t>Opciones Origen/Destino (desplegable) (GMAPI) 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i="1" strike="noStrike" spc="-1">
                <a:solidFill>
                  <a:srgbClr val="000000"/>
                </a:solidFill>
                <a:latin typeface="LM Roman 10"/>
              </a:rPr>
              <a:t>- </a:t>
            </a: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Nombre, dirección, coordenadas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18" name="CustomShape 11"/>
          <p:cNvSpPr/>
          <p:nvPr/>
        </p:nvSpPr>
        <p:spPr>
          <a:xfrm>
            <a:off x="2930760" y="3894840"/>
            <a:ext cx="7557120" cy="1020960"/>
          </a:xfrm>
          <a:prstGeom prst="rect">
            <a:avLst/>
          </a:prstGeom>
          <a:noFill/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12"/>
          <p:cNvSpPr/>
          <p:nvPr/>
        </p:nvSpPr>
        <p:spPr>
          <a:xfrm>
            <a:off x="2930760" y="5046480"/>
            <a:ext cx="7557120" cy="1199880"/>
          </a:xfrm>
          <a:prstGeom prst="rect">
            <a:avLst/>
          </a:prstGeom>
          <a:noFill/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13"/>
          <p:cNvSpPr/>
          <p:nvPr/>
        </p:nvSpPr>
        <p:spPr>
          <a:xfrm>
            <a:off x="4745160" y="5109480"/>
            <a:ext cx="46702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1" i="1" strike="noStrike" spc="-1">
                <a:solidFill>
                  <a:srgbClr val="000000"/>
                </a:solidFill>
                <a:latin typeface="LM Roman 10"/>
              </a:rPr>
              <a:t>Gasolineras de España 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i="1" strike="noStrike" spc="-1">
                <a:solidFill>
                  <a:srgbClr val="000000"/>
                </a:solidFill>
                <a:latin typeface="LM Roman 10"/>
              </a:rPr>
              <a:t>- </a:t>
            </a: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Nombre, dirección, coordenadas, ??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712040" y="352080"/>
            <a:ext cx="2767680" cy="813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LM Roman 10"/>
              </a:rPr>
              <a:t>Modelo</a:t>
            </a: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409400" y="1404720"/>
            <a:ext cx="9672120" cy="495612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3"/>
          <p:cNvSpPr/>
          <p:nvPr/>
        </p:nvSpPr>
        <p:spPr>
          <a:xfrm>
            <a:off x="4591440" y="2823120"/>
            <a:ext cx="1601280" cy="224568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"/>
          <p:cNvSpPr/>
          <p:nvPr/>
        </p:nvSpPr>
        <p:spPr>
          <a:xfrm>
            <a:off x="6755760" y="2906280"/>
            <a:ext cx="166644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Definir la función 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Objetivo (aka fitness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Function) y las 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Restricciones.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285120" y="3882960"/>
            <a:ext cx="1123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26" name="CustomShape 6"/>
          <p:cNvSpPr/>
          <p:nvPr/>
        </p:nvSpPr>
        <p:spPr>
          <a:xfrm>
            <a:off x="4102200" y="2055600"/>
            <a:ext cx="6579720" cy="348948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7"/>
          <p:cNvSpPr/>
          <p:nvPr/>
        </p:nvSpPr>
        <p:spPr>
          <a:xfrm>
            <a:off x="4677840" y="2231280"/>
            <a:ext cx="5844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Modelo optimización ruta -&gt; Problema del viajero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28" name="CustomShape 8"/>
          <p:cNvSpPr/>
          <p:nvPr/>
        </p:nvSpPr>
        <p:spPr>
          <a:xfrm>
            <a:off x="1641960" y="2055600"/>
            <a:ext cx="1393560" cy="348948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9"/>
          <p:cNvSpPr/>
          <p:nvPr/>
        </p:nvSpPr>
        <p:spPr>
          <a:xfrm>
            <a:off x="1712520" y="2116080"/>
            <a:ext cx="1329480" cy="393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Predicción modelo ML puntos de recarga: predecir cuales son los puntos de recarga adicionales que convendría instalar.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30" name="CustomShape 10"/>
          <p:cNvSpPr/>
          <p:nvPr/>
        </p:nvSpPr>
        <p:spPr>
          <a:xfrm>
            <a:off x="6682320" y="2820960"/>
            <a:ext cx="1666440" cy="224784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11"/>
          <p:cNvSpPr/>
          <p:nvPr/>
        </p:nvSpPr>
        <p:spPr>
          <a:xfrm>
            <a:off x="8783280" y="2823120"/>
            <a:ext cx="1666440" cy="224568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12"/>
          <p:cNvSpPr/>
          <p:nvPr/>
        </p:nvSpPr>
        <p:spPr>
          <a:xfrm>
            <a:off x="11081880" y="2708280"/>
            <a:ext cx="947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3" name="CustomShape 13"/>
          <p:cNvSpPr/>
          <p:nvPr/>
        </p:nvSpPr>
        <p:spPr>
          <a:xfrm>
            <a:off x="3039120" y="2906280"/>
            <a:ext cx="1062720" cy="22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4" name="CustomShape 14"/>
          <p:cNvSpPr/>
          <p:nvPr/>
        </p:nvSpPr>
        <p:spPr>
          <a:xfrm>
            <a:off x="3042360" y="4530240"/>
            <a:ext cx="1059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B0F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5" name="CustomShape 15"/>
          <p:cNvSpPr/>
          <p:nvPr/>
        </p:nvSpPr>
        <p:spPr>
          <a:xfrm>
            <a:off x="8868960" y="2929320"/>
            <a:ext cx="1666440" cy="201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Aplicar el modelo de optimización al problema definido y obtener ruta deseada.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36" name="CustomShape 16"/>
          <p:cNvSpPr/>
          <p:nvPr/>
        </p:nvSpPr>
        <p:spPr>
          <a:xfrm>
            <a:off x="4591440" y="2946960"/>
            <a:ext cx="1601280" cy="25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Transformar las variables para adecuarlas al problema de optimización.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37" name="CustomShape 17"/>
          <p:cNvSpPr/>
          <p:nvPr/>
        </p:nvSpPr>
        <p:spPr>
          <a:xfrm>
            <a:off x="11081880" y="4861440"/>
            <a:ext cx="947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B0F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8" name="CustomShape 18"/>
          <p:cNvSpPr/>
          <p:nvPr/>
        </p:nvSpPr>
        <p:spPr>
          <a:xfrm>
            <a:off x="3112560" y="2242080"/>
            <a:ext cx="88632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0000"/>
                </a:solidFill>
                <a:latin typeface="LM Roman 10"/>
              </a:rPr>
              <a:t>Puntos reales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139" name="CustomShape 19"/>
          <p:cNvSpPr/>
          <p:nvPr/>
        </p:nvSpPr>
        <p:spPr>
          <a:xfrm>
            <a:off x="3077640" y="3575520"/>
            <a:ext cx="1030680" cy="10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00B0F0"/>
                </a:solidFill>
                <a:latin typeface="LM Roman 10"/>
              </a:rPr>
              <a:t>Puntos reales + predichos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140" name="CustomShape 20"/>
          <p:cNvSpPr/>
          <p:nvPr/>
        </p:nvSpPr>
        <p:spPr>
          <a:xfrm>
            <a:off x="11116800" y="3926160"/>
            <a:ext cx="1030680" cy="10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00B0F0"/>
                </a:solidFill>
                <a:latin typeface="LM Roman 10"/>
              </a:rPr>
              <a:t>Puntos reales + predichos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141" name="CustomShape 21"/>
          <p:cNvSpPr/>
          <p:nvPr/>
        </p:nvSpPr>
        <p:spPr>
          <a:xfrm>
            <a:off x="11189160" y="1277280"/>
            <a:ext cx="886320" cy="13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0000"/>
                </a:solidFill>
                <a:latin typeface="LM Roman 10"/>
              </a:rPr>
              <a:t>Ruta óptima con puntos reales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142" name="CustomShape 22"/>
          <p:cNvSpPr/>
          <p:nvPr/>
        </p:nvSpPr>
        <p:spPr>
          <a:xfrm>
            <a:off x="6193080" y="3944880"/>
            <a:ext cx="48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3" name="CustomShape 23"/>
          <p:cNvSpPr/>
          <p:nvPr/>
        </p:nvSpPr>
        <p:spPr>
          <a:xfrm>
            <a:off x="8349480" y="3944880"/>
            <a:ext cx="43380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492800" y="229680"/>
            <a:ext cx="2385720" cy="813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LM Roman 10"/>
              </a:rPr>
              <a:t>Output</a:t>
            </a: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921680" y="1231920"/>
            <a:ext cx="7448400" cy="492516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3362760" y="1539360"/>
            <a:ext cx="4245120" cy="147312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973440" y="2901240"/>
            <a:ext cx="947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8" name="CustomShape 5"/>
          <p:cNvSpPr/>
          <p:nvPr/>
        </p:nvSpPr>
        <p:spPr>
          <a:xfrm>
            <a:off x="973440" y="4676760"/>
            <a:ext cx="947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B0F0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9" name="CustomShape 6"/>
          <p:cNvSpPr/>
          <p:nvPr/>
        </p:nvSpPr>
        <p:spPr>
          <a:xfrm>
            <a:off x="1034640" y="1483920"/>
            <a:ext cx="886320" cy="13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FF0000"/>
                </a:solidFill>
                <a:latin typeface="LM Roman 10"/>
              </a:rPr>
              <a:t>Ruta óptima con puntos reales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150" name="CustomShape 7"/>
          <p:cNvSpPr/>
          <p:nvPr/>
        </p:nvSpPr>
        <p:spPr>
          <a:xfrm>
            <a:off x="890640" y="3751920"/>
            <a:ext cx="1030680" cy="10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600" b="0" strike="noStrike" spc="-1">
                <a:solidFill>
                  <a:srgbClr val="00B0F0"/>
                </a:solidFill>
                <a:latin typeface="LM Roman 10"/>
              </a:rPr>
              <a:t>Puntos reales + predichos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151" name="CustomShape 8"/>
          <p:cNvSpPr/>
          <p:nvPr/>
        </p:nvSpPr>
        <p:spPr>
          <a:xfrm>
            <a:off x="3629520" y="1953000"/>
            <a:ext cx="349236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Comparación de rutas y volcado de datos de salida al usuario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52" name="CustomShape 9"/>
          <p:cNvSpPr/>
          <p:nvPr/>
        </p:nvSpPr>
        <p:spPr>
          <a:xfrm>
            <a:off x="3607560" y="4259520"/>
            <a:ext cx="3755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Volcado de datos (queries) a la </a:t>
            </a:r>
            <a:r>
              <a:rPr lang="es-ES" sz="1800" b="1" i="1" strike="noStrike" spc="-1">
                <a:solidFill>
                  <a:srgbClr val="000000"/>
                </a:solidFill>
                <a:latin typeface="LM Roman 10"/>
              </a:rPr>
              <a:t>BBDD de monitorización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53" name="CustomShape 10"/>
          <p:cNvSpPr/>
          <p:nvPr/>
        </p:nvSpPr>
        <p:spPr>
          <a:xfrm>
            <a:off x="3362760" y="3940200"/>
            <a:ext cx="4245120" cy="147312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1"/>
          <p:cNvSpPr/>
          <p:nvPr/>
        </p:nvSpPr>
        <p:spPr>
          <a:xfrm>
            <a:off x="9370440" y="2950560"/>
            <a:ext cx="1734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5" name="CustomShape 12"/>
          <p:cNvSpPr/>
          <p:nvPr/>
        </p:nvSpPr>
        <p:spPr>
          <a:xfrm>
            <a:off x="9370440" y="4650480"/>
            <a:ext cx="1734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6" name="CustomShape 13"/>
          <p:cNvSpPr/>
          <p:nvPr/>
        </p:nvSpPr>
        <p:spPr>
          <a:xfrm>
            <a:off x="9398160" y="2444760"/>
            <a:ext cx="18846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Salida al usuario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57" name="CustomShape 14"/>
          <p:cNvSpPr/>
          <p:nvPr/>
        </p:nvSpPr>
        <p:spPr>
          <a:xfrm>
            <a:off x="9398160" y="3907440"/>
            <a:ext cx="170676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LM Roman 10"/>
              </a:rPr>
              <a:t>Salida para monitorización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838080" y="365040"/>
            <a:ext cx="10515240" cy="379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Calibri Light"/>
              </a:rPr>
              <a:t>OPTIMIZAR, ¿QUÉ?</a:t>
            </a:r>
            <a:endParaRPr lang="es-E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838080" y="847620"/>
            <a:ext cx="10515240" cy="51627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s-ES" sz="2800" b="0" strike="noStrike" spc="-1" dirty="0">
                <a:latin typeface="Calibri"/>
              </a:rPr>
              <a:t> 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2"/>
          <p:cNvSpPr txBox="1"/>
          <p:nvPr/>
        </p:nvSpPr>
        <p:spPr>
          <a:xfrm>
            <a:off x="838080" y="534108"/>
            <a:ext cx="10515240" cy="444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latin typeface="Calibri Light"/>
              </a:rPr>
              <a:t> </a:t>
            </a: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TextShape 4"/>
          <p:cNvSpPr txBox="1"/>
          <p:nvPr/>
        </p:nvSpPr>
        <p:spPr>
          <a:xfrm>
            <a:off x="838080" y="1377950"/>
            <a:ext cx="10515240" cy="43509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s-ES" sz="2800" b="0" strike="noStrike" spc="-1" dirty="0">
                <a:latin typeface="Calibri"/>
              </a:rPr>
              <a:t> 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38080" y="365040"/>
            <a:ext cx="10515240" cy="392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Calibri Light"/>
              </a:rPr>
              <a:t>RESTRICCIONES OBLIGATORIAS</a:t>
            </a: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1139921" y="1125822"/>
            <a:ext cx="10515240" cy="43509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s-ES" sz="2800" b="0" strike="noStrike" spc="-1" dirty="0">
                <a:latin typeface="Calibri"/>
              </a:rPr>
              <a:t> 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838080" y="365040"/>
            <a:ext cx="10515240" cy="405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Calibri Light"/>
              </a:rPr>
              <a:t>DATOS USUARIO</a:t>
            </a:r>
            <a:endParaRPr lang="es-E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733680" y="102888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A partir de la info que nos proporcione el usuario, calcular la autonomía real del coche. Dependerá de: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 El tipo de coche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 Velocidad media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 Carga del coche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 ¿Clima?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 ¿Algo más…?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¿Cómo lo ponderamos?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</TotalTime>
  <Words>371</Words>
  <Application>Microsoft Office PowerPoint</Application>
  <PresentationFormat>Panorámica</PresentationFormat>
  <Paragraphs>71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LM Roman 10</vt:lpstr>
      <vt:lpstr>StarSymbol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</dc:title>
  <dc:subject/>
  <dc:creator>Lucia Tomaino de la Cruz</dc:creator>
  <dc:description/>
  <cp:lastModifiedBy>Lucia Tomaino de la Cruz</cp:lastModifiedBy>
  <cp:revision>51</cp:revision>
  <dcterms:created xsi:type="dcterms:W3CDTF">2020-12-06T12:44:19Z</dcterms:created>
  <dcterms:modified xsi:type="dcterms:W3CDTF">2021-01-17T12:29:45Z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