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6" r:id="rId4"/>
    <p:sldId id="258" r:id="rId5"/>
    <p:sldId id="261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F87B88-98AD-42E4-B750-E7427C2E0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39AD9F-0468-4BCF-BF63-0CA547BF5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6ADA4B-6DA5-427E-B0F6-C056082E5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5FA5-E445-47AC-92B5-2312DCAE05A3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C8BE63-CBE5-4334-AA2C-B18518E8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C83B13-A07C-4E12-9E03-052C9F685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B75A-264E-4EBF-B5D0-40E174D6D9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1104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CE9400-22AC-4176-A3C7-E32B23D50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C186AAC-EE32-47F3-A3F4-F28EFE2EB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41AEFD-0638-40FE-8608-93C604A10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5FA5-E445-47AC-92B5-2312DCAE05A3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B777F5-C405-42EC-A082-055EF1B5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A79D95-051F-420E-BC6B-6968FCADA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B75A-264E-4EBF-B5D0-40E174D6D9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153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485D769-AF55-4E9E-90F4-B3BE9E1A89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666CCF3-DE6E-472E-9F19-0F9D29253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932076-2DAA-43D5-A131-1FC41E294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5FA5-E445-47AC-92B5-2312DCAE05A3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04132D-2BD9-4D85-AFDF-6E135B0D5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B00AEA-8167-4EAC-B553-4693F4D31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B75A-264E-4EBF-B5D0-40E174D6D9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199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527F0-16EB-4047-A27B-F06C3D6A8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74E244-1AF3-4DD2-A382-7ED93E889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03695A-2527-4559-BDB7-A4648C6CB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5FA5-E445-47AC-92B5-2312DCAE05A3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BA8D89-BDA9-4801-910C-196828D0B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8D2F78-8254-4182-8C89-8D800F40A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B75A-264E-4EBF-B5D0-40E174D6D9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1029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0310E3-7976-404E-8AEE-4A443D929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77C45E-4AE3-4A7F-9268-F9023DBB7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6F947C-7949-445F-95C0-313BB4DBB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5FA5-E445-47AC-92B5-2312DCAE05A3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F370E3-37F4-4E30-8DD3-09ACC5478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F433F4-C742-4333-82EA-A7E460E70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B75A-264E-4EBF-B5D0-40E174D6D9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8441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E72F2-1F5A-467B-82A3-A24DABCA6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E6171C-B60E-49ED-9A7F-67D0BD2A5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FD17-1B71-4267-AC0B-CF2CC2AC8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9C2419-4CF4-4B45-A984-547D5FC7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5FA5-E445-47AC-92B5-2312DCAE05A3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F6F08E-83FA-4C43-80AA-8A52F89AE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E4C40F-C347-4037-807F-1E33F4C4B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B75A-264E-4EBF-B5D0-40E174D6D9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3206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2A77BC-B09F-4B04-9270-827C3E0FC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A8F228-B105-47A6-9626-423C7582E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172B37-5621-458A-870F-24BAE55DD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E001749-5C35-4180-A9CE-1F58B11A2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7C0462F-A914-4431-8FD1-8ED1BC09CC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2181D9A-6B78-4D04-9E8B-50288A3C5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5FA5-E445-47AC-92B5-2312DCAE05A3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27AD050-333F-479A-8317-20C3739BB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A18D148-B7CD-469C-BEB4-E1D4E6218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B75A-264E-4EBF-B5D0-40E174D6D9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237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747431-2420-47AA-A06A-6E938CFF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814362A-DA7F-4B70-B043-1B668D7D5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5FA5-E445-47AC-92B5-2312DCAE05A3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EF408EC-2119-4465-9E9A-704724228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710946D-B25F-4A98-A900-185DE2BDD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B75A-264E-4EBF-B5D0-40E174D6D9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153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0E785D4-591D-4F20-B96C-00AD376F9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5FA5-E445-47AC-92B5-2312DCAE05A3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3C3040-4236-4D43-9446-5C0E65C2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93E4F4D-464F-4206-B144-CCE1E1F1E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B75A-264E-4EBF-B5D0-40E174D6D9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119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1BFC2-47EB-4B0A-A21A-B14938BD2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8C2357-1906-4215-A325-56A70369C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89197AC-2DCD-4A5A-BC01-EE812617F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AAD12D-1589-499C-BD02-4BFD88E3A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5FA5-E445-47AC-92B5-2312DCAE05A3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F8579E-5393-4B45-ADE1-7F055C06B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3F2027-A22C-4442-9018-786790839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B75A-264E-4EBF-B5D0-40E174D6D9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585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B77E5-D0E6-4119-90D9-6AB319DC7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C569D92-F95F-4F2D-B013-2BFB78776F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93A5837-0177-4294-B95C-2EB8D28DD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AEED98-562D-47C2-8913-68B787CB9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5FA5-E445-47AC-92B5-2312DCAE05A3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BE2E23-68D0-405F-A9B6-1C638615C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F1A59E-14D7-4BF7-8A40-2BDC8E51E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B75A-264E-4EBF-B5D0-40E174D6D9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3430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6AE0CDD-1584-482F-B68A-5AE3E49C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380502-8F8F-4805-B0C1-2AC0E8D3C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9E55C0-2CA2-4425-9DF9-24F62D3AD1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F5FA5-E445-47AC-92B5-2312DCAE05A3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F8B0D8-AE1E-4D92-AC9A-2B4B51C6E2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FD9877-F575-4A3B-9A6C-27D8EACF0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EB75A-264E-4EBF-B5D0-40E174D6D9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1563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91DF51-4B69-4655-8F7D-A17C194AA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LM Roman 10" panose="00000500000000000000" pitchFamily="50" charset="0"/>
              </a:rPr>
              <a:t>Descripción del TFM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98D5FD-6E52-4E1D-87B5-8D4DB1DEF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474" y="1540042"/>
            <a:ext cx="10792326" cy="4636921"/>
          </a:xfrm>
        </p:spPr>
        <p:txBody>
          <a:bodyPr>
            <a:normAutofit/>
          </a:bodyPr>
          <a:lstStyle/>
          <a:p>
            <a:r>
              <a:rPr lang="es-ES" dirty="0">
                <a:latin typeface="LM Roman 10" panose="00000500000000000000" pitchFamily="50" charset="0"/>
              </a:rPr>
              <a:t>Desarrollar una API para fomentar el uso de coche eléctricos mediante la planificación de rutas (corta/media/larga distancia) según la autonomía del coche. </a:t>
            </a:r>
          </a:p>
          <a:p>
            <a:pPr marL="0" indent="0">
              <a:buNone/>
            </a:pPr>
            <a:r>
              <a:rPr lang="es-ES" u="sng" dirty="0">
                <a:latin typeface="LM Roman 10" panose="00000500000000000000" pitchFamily="50" charset="0"/>
              </a:rPr>
              <a:t>Variables input</a:t>
            </a:r>
            <a:r>
              <a:rPr lang="es-ES" dirty="0">
                <a:latin typeface="LM Roman 10" panose="00000500000000000000" pitchFamily="50" charset="0"/>
              </a:rPr>
              <a:t>: modelo coche (autonomía, velocidad de carga, velocidad máxima, antigüedad), lugar de origen y de destino, hora de salida/llegada, número de paradas, puntos de recarga.</a:t>
            </a:r>
          </a:p>
          <a:p>
            <a:pPr marL="0" indent="0">
              <a:buNone/>
            </a:pPr>
            <a:r>
              <a:rPr lang="es-ES" u="sng" dirty="0">
                <a:latin typeface="LM Roman 10" panose="00000500000000000000" pitchFamily="50" charset="0"/>
              </a:rPr>
              <a:t>Variable objetivo:</a:t>
            </a:r>
            <a:r>
              <a:rPr lang="es-ES" dirty="0">
                <a:latin typeface="LM Roman 10" panose="00000500000000000000" pitchFamily="50" charset="0"/>
              </a:rPr>
              <a:t> ruta, tiempo de trayecto, paradas reales.</a:t>
            </a:r>
          </a:p>
          <a:p>
            <a:pPr marL="0" indent="0">
              <a:buNone/>
            </a:pPr>
            <a:r>
              <a:rPr lang="es-ES" u="sng" dirty="0">
                <a:latin typeface="LM Roman 10" panose="00000500000000000000" pitchFamily="50" charset="0"/>
              </a:rPr>
              <a:t>Fuentes de datos:</a:t>
            </a:r>
            <a:r>
              <a:rPr lang="es-ES" dirty="0">
                <a:latin typeface="LM Roman 10" panose="00000500000000000000" pitchFamily="50" charset="0"/>
              </a:rPr>
              <a:t> Wikipedia, Gobierno de España, </a:t>
            </a:r>
            <a:r>
              <a:rPr lang="es-ES" dirty="0" err="1">
                <a:latin typeface="LM Roman 10" panose="00000500000000000000" pitchFamily="50" charset="0"/>
              </a:rPr>
              <a:t>Kaggle</a:t>
            </a:r>
            <a:r>
              <a:rPr lang="es-ES" dirty="0">
                <a:latin typeface="LM Roman 10" panose="00000500000000000000" pitchFamily="50" charset="0"/>
              </a:rPr>
              <a:t>.</a:t>
            </a:r>
          </a:p>
          <a:p>
            <a:pPr marL="0" indent="0">
              <a:buNone/>
            </a:pPr>
            <a:r>
              <a:rPr lang="es-ES" u="sng" dirty="0">
                <a:latin typeface="LM Roman 10" panose="00000500000000000000" pitchFamily="50" charset="0"/>
              </a:rPr>
              <a:t>Tecnologías a utilizar:</a:t>
            </a:r>
            <a:r>
              <a:rPr lang="es-ES" dirty="0">
                <a:latin typeface="LM Roman 10" panose="00000500000000000000" pitchFamily="50" charset="0"/>
              </a:rPr>
              <a:t> Google Cloud, Docker, GitHub, R/Python, </a:t>
            </a:r>
            <a:r>
              <a:rPr lang="es-ES" dirty="0" err="1">
                <a:latin typeface="LM Roman 10" panose="00000500000000000000" pitchFamily="50" charset="0"/>
              </a:rPr>
              <a:t>Shinny</a:t>
            </a:r>
            <a:r>
              <a:rPr lang="es-ES" dirty="0">
                <a:latin typeface="LM Roman 10" panose="00000500000000000000" pitchFamily="50" charset="0"/>
              </a:rPr>
              <a:t>/</a:t>
            </a:r>
            <a:r>
              <a:rPr lang="es-ES" dirty="0" err="1">
                <a:latin typeface="LM Roman 10" panose="00000500000000000000" pitchFamily="50" charset="0"/>
              </a:rPr>
              <a:t>Flask</a:t>
            </a:r>
            <a:r>
              <a:rPr lang="es-ES" dirty="0">
                <a:latin typeface="LM Roman 10" panose="00000500000000000000" pitchFamily="50" charset="0"/>
              </a:rPr>
              <a:t>, </a:t>
            </a:r>
            <a:r>
              <a:rPr lang="es-ES" dirty="0">
                <a:solidFill>
                  <a:srgbClr val="FF0000"/>
                </a:solidFill>
                <a:latin typeface="LM Roman 10" panose="00000500000000000000" pitchFamily="50" charset="0"/>
              </a:rPr>
              <a:t>MySQL y </a:t>
            </a:r>
            <a:r>
              <a:rPr lang="es-ES" dirty="0" err="1">
                <a:solidFill>
                  <a:srgbClr val="FF0000"/>
                </a:solidFill>
                <a:latin typeface="LM Roman 10" panose="00000500000000000000" pitchFamily="50" charset="0"/>
              </a:rPr>
              <a:t>Grafana</a:t>
            </a:r>
            <a:r>
              <a:rPr lang="es-ES" dirty="0">
                <a:solidFill>
                  <a:srgbClr val="FF0000"/>
                </a:solidFill>
                <a:latin typeface="LM Roman 10" panose="00000500000000000000" pitchFamily="50" charset="0"/>
              </a:rPr>
              <a:t> (opcionales) </a:t>
            </a:r>
            <a:endParaRPr lang="es-ES" u="sng" dirty="0">
              <a:solidFill>
                <a:srgbClr val="FF0000"/>
              </a:solidFill>
              <a:latin typeface="LM Roman 1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289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107A1-60CA-4DBD-8FE6-8216CF60B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latin typeface="LM Roman 10" panose="00000500000000000000" pitchFamily="50" charset="0"/>
              </a:rPr>
              <a:t>Indice</a:t>
            </a:r>
            <a:endParaRPr lang="es-ES" dirty="0">
              <a:latin typeface="LM Roman 10" panose="00000500000000000000" pitchFamily="50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9420CC-D042-4096-B036-9F5364CAA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512916"/>
            <a:ext cx="10805160" cy="4664047"/>
          </a:xfrm>
        </p:spPr>
        <p:txBody>
          <a:bodyPr/>
          <a:lstStyle/>
          <a:p>
            <a:r>
              <a:rPr lang="es-ES" dirty="0">
                <a:latin typeface="LM Roman 10" panose="00000500000000000000" pitchFamily="50" charset="0"/>
              </a:rPr>
              <a:t>1) Introducción</a:t>
            </a:r>
          </a:p>
          <a:p>
            <a:r>
              <a:rPr lang="es-ES" dirty="0">
                <a:latin typeface="LM Roman 10" panose="00000500000000000000" pitchFamily="50" charset="0"/>
              </a:rPr>
              <a:t>2) Análisis Fase EDA</a:t>
            </a:r>
          </a:p>
          <a:p>
            <a:r>
              <a:rPr lang="es-ES" dirty="0">
                <a:latin typeface="LM Roman 10" panose="00000500000000000000" pitchFamily="50" charset="0"/>
              </a:rPr>
              <a:t>3) Modelos de predicción (ML)</a:t>
            </a:r>
          </a:p>
          <a:p>
            <a:r>
              <a:rPr lang="es-ES" dirty="0">
                <a:latin typeface="LM Roman 10" panose="00000500000000000000" pitchFamily="50" charset="0"/>
              </a:rPr>
              <a:t>4) </a:t>
            </a:r>
            <a:r>
              <a:rPr lang="es-ES" dirty="0" err="1">
                <a:latin typeface="LM Roman 10" panose="00000500000000000000" pitchFamily="50" charset="0"/>
              </a:rPr>
              <a:t>Productivizar</a:t>
            </a:r>
            <a:r>
              <a:rPr lang="es-ES" dirty="0">
                <a:latin typeface="LM Roman 10" panose="00000500000000000000" pitchFamily="50" charset="0"/>
              </a:rPr>
              <a:t> el modelo</a:t>
            </a:r>
          </a:p>
          <a:p>
            <a:r>
              <a:rPr lang="es-ES" dirty="0">
                <a:latin typeface="LM Roman 10" panose="00000500000000000000" pitchFamily="50" charset="0"/>
              </a:rPr>
              <a:t>5) Conclusiones</a:t>
            </a:r>
          </a:p>
        </p:txBody>
      </p:sp>
    </p:spTree>
    <p:extLst>
      <p:ext uri="{BB962C8B-B14F-4D97-AF65-F5344CB8AC3E}">
        <p14:creationId xmlns:p14="http://schemas.microsoft.com/office/powerpoint/2010/main" val="2480941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lefónica firma un acuerdo con Google para situar a empresas en &quot;la nube&quot;">
            <a:extLst>
              <a:ext uri="{FF2B5EF4-FFF2-40B4-BE49-F238E27FC236}">
                <a16:creationId xmlns:a16="http://schemas.microsoft.com/office/drawing/2014/main" id="{80581005-1F5E-4E21-BCAA-722F7813C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218" y="331962"/>
            <a:ext cx="3597571" cy="17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et to Know Docker's Ecosystem — Nick Janetakis">
            <a:extLst>
              <a:ext uri="{FF2B5EF4-FFF2-40B4-BE49-F238E27FC236}">
                <a16:creationId xmlns:a16="http://schemas.microsoft.com/office/drawing/2014/main" id="{B7E98FE2-6CC2-4140-875F-FA908E61F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202" y="744216"/>
            <a:ext cx="4066507" cy="228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 vs Python 2018 ¿Cuál es el mejor en cada caso? | Máxima Formación">
            <a:extLst>
              <a:ext uri="{FF2B5EF4-FFF2-40B4-BE49-F238E27FC236}">
                <a16:creationId xmlns:a16="http://schemas.microsoft.com/office/drawing/2014/main" id="{088E8270-DE5F-4B63-B99F-F8379DADF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281" y="4110121"/>
            <a:ext cx="3379934" cy="171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rafana Logo | Tech logos, Logos, Superhero logos">
            <a:extLst>
              <a:ext uri="{FF2B5EF4-FFF2-40B4-BE49-F238E27FC236}">
                <a16:creationId xmlns:a16="http://schemas.microsoft.com/office/drawing/2014/main" id="{9353FAA9-B061-4CEE-9210-221271F4E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0333" y="3566290"/>
            <a:ext cx="1514751" cy="15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Shiny - RStudio">
            <a:extLst>
              <a:ext uri="{FF2B5EF4-FFF2-40B4-BE49-F238E27FC236}">
                <a16:creationId xmlns:a16="http://schemas.microsoft.com/office/drawing/2014/main" id="{84AA7645-F404-4FD0-8695-4AFCBAAE4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606" y="3592347"/>
            <a:ext cx="2354165" cy="123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Structuring a Large Production Flask Application | by Arash Soheili | Level  Up Coding">
            <a:extLst>
              <a:ext uri="{FF2B5EF4-FFF2-40B4-BE49-F238E27FC236}">
                <a16:creationId xmlns:a16="http://schemas.microsoft.com/office/drawing/2014/main" id="{F2C09B77-E558-44D1-A026-712106E53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420" y="5327173"/>
            <a:ext cx="2206538" cy="123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0060196D-B08D-42C0-905B-9E788AAD426E}"/>
              </a:ext>
            </a:extLst>
          </p:cNvPr>
          <p:cNvSpPr/>
          <p:nvPr/>
        </p:nvSpPr>
        <p:spPr>
          <a:xfrm>
            <a:off x="1336572" y="3939165"/>
            <a:ext cx="1956645" cy="20051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9B068DFB-DAC5-4FD0-A5A4-A05DB4E3C049}"/>
              </a:ext>
            </a:extLst>
          </p:cNvPr>
          <p:cNvCxnSpPr>
            <a:cxnSpLocks/>
          </p:cNvCxnSpPr>
          <p:nvPr/>
        </p:nvCxnSpPr>
        <p:spPr>
          <a:xfrm>
            <a:off x="694697" y="3727318"/>
            <a:ext cx="782959" cy="5963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6331BB53-4BC0-430D-847B-FB527E06E2B6}"/>
              </a:ext>
            </a:extLst>
          </p:cNvPr>
          <p:cNvSpPr/>
          <p:nvPr/>
        </p:nvSpPr>
        <p:spPr>
          <a:xfrm>
            <a:off x="6061627" y="3583820"/>
            <a:ext cx="2196331" cy="12359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Picture 2" descr="MySQL | Most Popular Open Source Relational Database | AWS">
            <a:extLst>
              <a:ext uri="{FF2B5EF4-FFF2-40B4-BE49-F238E27FC236}">
                <a16:creationId xmlns:a16="http://schemas.microsoft.com/office/drawing/2014/main" id="{0B72C131-B8A0-46A8-82D3-0691DC2C2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7313" y="5544347"/>
            <a:ext cx="1965069" cy="1017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B3155117-F9DC-49BF-87CD-10FD70F28DC0}"/>
              </a:ext>
            </a:extLst>
          </p:cNvPr>
          <p:cNvCxnSpPr>
            <a:cxnSpLocks/>
          </p:cNvCxnSpPr>
          <p:nvPr/>
        </p:nvCxnSpPr>
        <p:spPr>
          <a:xfrm>
            <a:off x="6100622" y="2938302"/>
            <a:ext cx="782959" cy="5963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GitHub Key Features Now Free For All Users - Somag News">
            <a:extLst>
              <a:ext uri="{FF2B5EF4-FFF2-40B4-BE49-F238E27FC236}">
                <a16:creationId xmlns:a16="http://schemas.microsoft.com/office/drawing/2014/main" id="{532BB007-DA03-4601-B398-70F8AF780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301" y="1885408"/>
            <a:ext cx="2795574" cy="154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9393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F746BD-1C2D-4701-96AF-96C5374AC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5" y="1044002"/>
            <a:ext cx="11169927" cy="2384998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Google Cloud se pueden usar para generar </a:t>
            </a:r>
            <a:r>
              <a:rPr lang="es-ES" dirty="0" err="1"/>
              <a:t>clusters</a:t>
            </a:r>
            <a:r>
              <a:rPr lang="es-ES" dirty="0"/>
              <a:t>, pero también para lanzar servicios Docker directamente (Cloud Run) con imágenes generadas en local y subidas a Google Cloud </a:t>
            </a:r>
            <a:r>
              <a:rPr lang="es-ES" dirty="0" err="1"/>
              <a:t>Platform’s</a:t>
            </a:r>
            <a:r>
              <a:rPr lang="es-ES" dirty="0"/>
              <a:t> Container </a:t>
            </a:r>
            <a:r>
              <a:rPr lang="es-ES" dirty="0" err="1"/>
              <a:t>Repository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dirty="0"/>
              <a:t>(https://towardsdatascience.com/how-to-deploy-docker-containers-to-the-cloud-b4d89b2c6c31)</a:t>
            </a:r>
          </a:p>
          <a:p>
            <a:r>
              <a:rPr lang="es-ES" dirty="0"/>
              <a:t>Descargar Google Cloud SDK para poder trabajar desde consola</a:t>
            </a:r>
          </a:p>
        </p:txBody>
      </p:sp>
      <p:pic>
        <p:nvPicPr>
          <p:cNvPr id="5" name="Picture 2" descr="Telefónica firma un acuerdo con Google para situar a empresas en &quot;la nube&quot;">
            <a:extLst>
              <a:ext uri="{FF2B5EF4-FFF2-40B4-BE49-F238E27FC236}">
                <a16:creationId xmlns:a16="http://schemas.microsoft.com/office/drawing/2014/main" id="{C953E722-35E5-43DD-9611-18531BEC4A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10" r="2786" b="31495"/>
          <a:stretch/>
        </p:blipFill>
        <p:spPr bwMode="auto">
          <a:xfrm>
            <a:off x="3950402" y="276835"/>
            <a:ext cx="3497319" cy="63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Get to Know Docker's Ecosystem — Nick Janetakis">
            <a:extLst>
              <a:ext uri="{FF2B5EF4-FFF2-40B4-BE49-F238E27FC236}">
                <a16:creationId xmlns:a16="http://schemas.microsoft.com/office/drawing/2014/main" id="{017FDD13-C7C1-4431-B60B-9F2A900B1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357" y="3560062"/>
            <a:ext cx="1953408" cy="109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D663CCAF-2D4D-4E2C-A5A7-6176F8689828}"/>
              </a:ext>
            </a:extLst>
          </p:cNvPr>
          <p:cNvSpPr txBox="1">
            <a:spLocks/>
          </p:cNvSpPr>
          <p:nvPr/>
        </p:nvSpPr>
        <p:spPr>
          <a:xfrm>
            <a:off x="902804" y="4790242"/>
            <a:ext cx="10386391" cy="20108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Docker permite crear contenedores de aplicaciones autocontenidos.</a:t>
            </a:r>
          </a:p>
          <a:p>
            <a:r>
              <a:rPr lang="es-ES" dirty="0"/>
              <a:t>Descargar Docker Desktop para poder trabajar desde Windows en local.</a:t>
            </a:r>
          </a:p>
          <a:p>
            <a:r>
              <a:rPr lang="es-ES" dirty="0"/>
              <a:t>Existe la posibilidad de trabajar en remoto desde un </a:t>
            </a:r>
            <a:r>
              <a:rPr lang="es-ES" dirty="0" err="1"/>
              <a:t>cluster</a:t>
            </a:r>
            <a:r>
              <a:rPr lang="es-ES" dirty="0"/>
              <a:t> de Google Cloud.</a:t>
            </a:r>
          </a:p>
        </p:txBody>
      </p:sp>
    </p:spTree>
    <p:extLst>
      <p:ext uri="{BB962C8B-B14F-4D97-AF65-F5344CB8AC3E}">
        <p14:creationId xmlns:p14="http://schemas.microsoft.com/office/powerpoint/2010/main" val="2486503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GitHub Key Features Now Free For All Users - Somag News">
            <a:extLst>
              <a:ext uri="{FF2B5EF4-FFF2-40B4-BE49-F238E27FC236}">
                <a16:creationId xmlns:a16="http://schemas.microsoft.com/office/drawing/2014/main" id="{FD75182C-AC56-4859-95F6-E710AF1D1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031" y="242139"/>
            <a:ext cx="1897786" cy="1047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87EDB435-03CB-4719-955E-9F74DAA1D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804" y="1455873"/>
            <a:ext cx="10386391" cy="1566932"/>
          </a:xfrm>
        </p:spPr>
        <p:txBody>
          <a:bodyPr/>
          <a:lstStyle/>
          <a:p>
            <a:r>
              <a:rPr lang="es-ES" dirty="0"/>
              <a:t>Repositorio para control de versiones.</a:t>
            </a:r>
          </a:p>
          <a:p>
            <a:r>
              <a:rPr lang="es-ES" dirty="0"/>
              <a:t>Descargar GitHub Desktop para trabajar en local y acceder al repositorio remoto.</a:t>
            </a:r>
          </a:p>
        </p:txBody>
      </p:sp>
    </p:spTree>
    <p:extLst>
      <p:ext uri="{BB962C8B-B14F-4D97-AF65-F5344CB8AC3E}">
        <p14:creationId xmlns:p14="http://schemas.microsoft.com/office/powerpoint/2010/main" val="14228358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248</Words>
  <Application>Microsoft Office PowerPoint</Application>
  <PresentationFormat>Panorámica</PresentationFormat>
  <Paragraphs>20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LM Roman 10</vt:lpstr>
      <vt:lpstr>Tema de Office</vt:lpstr>
      <vt:lpstr>Descripción del TFM</vt:lpstr>
      <vt:lpstr>Indice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Lucia Tomaino de la Cruz</dc:creator>
  <cp:lastModifiedBy>Lucia Tomaino de la Cruz</cp:lastModifiedBy>
  <cp:revision>26</cp:revision>
  <dcterms:created xsi:type="dcterms:W3CDTF">2020-11-18T21:17:53Z</dcterms:created>
  <dcterms:modified xsi:type="dcterms:W3CDTF">2020-11-20T16:25:53Z</dcterms:modified>
</cp:coreProperties>
</file>