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A0A5F-4E3C-4C2A-8320-7E73AE044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FF1163-FDFF-477A-B5C2-D79C5A1E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F6E091-2CA5-408C-8C1D-28AA3C93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49DCF-911F-40A4-8F33-9A5C4501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D97AD-0DF8-49FF-B510-6B6B9A30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63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55C94-4954-4BC4-9E01-496F680E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45FEEC-93C4-47D5-90EC-A9C80035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41773-A9CA-4093-B199-3EEC4DDA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0927-8DDC-437F-96CE-8594BA8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060B0-2EDC-4951-8F36-67E48E01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81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E575FC-DB51-4796-8C1A-F7C8188DE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BA8476-CC65-4B73-A8F3-0FF4FBC7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A09166-4FFD-4B0E-81AC-5E9B2D99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AF8A8-EB79-4EC4-BB72-F603F85A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A1B6C-E4AA-4ED9-A9C6-B08A29DE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68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46A2C-9219-464F-9B8F-BF4290F3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C82DF-AC6A-46CE-89C7-8D107ED5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14905-00B9-4BF0-898B-B84006A0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92AAB-2BD6-49CA-B004-46E38C00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791F32-F19D-4F19-B85D-6FC5F006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59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86E7B-C52A-40B6-80C2-41E41113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97504-C04D-45A2-9FD0-5BC8BE55F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4DFB-1D58-4E88-8D7C-01947030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8F848-CB13-4870-8FC6-925B4F7F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37589-E20F-4008-A5C3-E8775359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8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49464-04C0-40F9-AA15-9C6CF222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67265-2745-41B5-A6B3-F4ECE0780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AC847-E490-44D9-9253-EB16E4FD9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A5E37-2291-49B0-8F44-139418A9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ABDD99-17FD-4F07-86C6-D0B8A7B7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C8CED-9B86-4D10-853A-8927B89E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08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47C55-C73D-46CC-A460-C5E61C57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87A04E-E75A-469A-BF2E-2DEE2C6C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E68479-8152-41B8-913C-F2301E7CF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C9FD7C-BF28-4E96-BB7C-875254B22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3B21BA-F169-4735-A67A-99648F914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83F1C0-164D-446F-8019-110D6F91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0D8116-280A-46E3-9F71-F6882F2F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6E3E1B-A04A-4D45-A588-0BFA1E26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69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CB0C9-D4F1-4FD9-9B71-6B2B92E1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EE086D-6021-4CEB-98B7-63A80C72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21B586-659A-4618-8198-DD4A0886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1EFAEF-98FF-4688-ACBD-83D65BE9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67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F6F45C-A0F0-42EC-BC9C-7C149B4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3EBA1C-5A30-483F-9D26-B36A1657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BFA9B9-4123-4583-BC1B-EC63A987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89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47B42-32F8-4FC1-BEAC-64039F4B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F0368-F600-475B-84A8-1E8F3B23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CACB05-5C19-46DD-A7E8-4590ED49D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6A180-8909-455C-8219-A02D06E3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E869AB-F58D-4818-8D19-3C0F2654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EF97B2-93E9-4686-8DCE-9D1012F4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4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7D240-323D-4D83-8D83-33F0CEB4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B7C7B9-F52E-471B-8AA6-C8F88655E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B51E4-640E-4D7D-A26B-3349B23C4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AAD466-933E-4456-B6A5-B0F67AE1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DE07CE-30BC-444F-9BBE-E9EAB787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B6CA1-5D9D-42D3-A1E2-25635036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8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524E72-4F44-4AD7-B155-5C214886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48621C-57CB-4E42-932D-BA37513D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497C6-D047-4258-82A2-6031001AC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F781-4471-4207-AA15-D02BAF5FD67C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30FF8-DEC3-4957-96F2-8F023500D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8D7CA-0661-4178-B749-35B503199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8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olving-travelling-salesperson-problems-with-python-5de7e883d847" TargetMode="External"/><Relationship Id="rId2" Type="http://schemas.openxmlformats.org/officeDocument/2006/relationships/hyperlink" Target="https://towardsdatascience.com/getting-started-with-randomized-optimization-in-python-f7df46babff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scipy/reference/tutorial/optimiz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oratory-data-analysis-eda-python-87178e35b14#:~:text=EDA%20in%20Python%20uses%20data,which%20can%20have%20repercussions%20later" TargetMode="External"/><Relationship Id="rId2" Type="http://schemas.openxmlformats.org/officeDocument/2006/relationships/hyperlink" Target="https://towardsdatascience.com/getting-started-with-randomized-optimization-in-python-f7df46babff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top-10-python-libraries-for-data-science-cd82294ec266" TargetMode="External"/><Relationship Id="rId4" Type="http://schemas.openxmlformats.org/officeDocument/2006/relationships/hyperlink" Target="https://towardsdatascience.com/starting-your-journey-to-master-machine-learning-with-python-d0bd47ebada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9B502-21DA-40CD-A441-A9FDAF081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Diseño funcional y modelos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B3E3A-3F35-4F53-B99C-A216321F1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Lucía</a:t>
            </a:r>
          </a:p>
        </p:txBody>
      </p:sp>
    </p:spTree>
    <p:extLst>
      <p:ext uri="{BB962C8B-B14F-4D97-AF65-F5344CB8AC3E}">
        <p14:creationId xmlns:p14="http://schemas.microsoft.com/office/powerpoint/2010/main" val="348206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79">
            <a:extLst>
              <a:ext uri="{FF2B5EF4-FFF2-40B4-BE49-F238E27FC236}">
                <a16:creationId xmlns:a16="http://schemas.microsoft.com/office/drawing/2014/main" id="{8207EDA9-4598-4E5E-AD4A-E8614A9E20DE}"/>
              </a:ext>
            </a:extLst>
          </p:cNvPr>
          <p:cNvSpPr/>
          <p:nvPr/>
        </p:nvSpPr>
        <p:spPr>
          <a:xfrm>
            <a:off x="2541477" y="2891774"/>
            <a:ext cx="6947080" cy="2084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90442-3618-4F46-A2B2-B7EC0C35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439" y="135879"/>
            <a:ext cx="6677441" cy="814318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Diseño funcional de la app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2F0B21A-970B-48EF-BFD2-8157AF607D23}"/>
              </a:ext>
            </a:extLst>
          </p:cNvPr>
          <p:cNvSpPr/>
          <p:nvPr/>
        </p:nvSpPr>
        <p:spPr>
          <a:xfrm>
            <a:off x="3203089" y="3207647"/>
            <a:ext cx="1113182" cy="12334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52C5858-DEAB-4434-9487-32C0120ED236}"/>
              </a:ext>
            </a:extLst>
          </p:cNvPr>
          <p:cNvSpPr/>
          <p:nvPr/>
        </p:nvSpPr>
        <p:spPr>
          <a:xfrm>
            <a:off x="5042978" y="3207647"/>
            <a:ext cx="1113182" cy="12334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3EB314B-1BA7-4E21-B4E4-9352002541FE}"/>
              </a:ext>
            </a:extLst>
          </p:cNvPr>
          <p:cNvSpPr txBox="1"/>
          <p:nvPr/>
        </p:nvSpPr>
        <p:spPr>
          <a:xfrm>
            <a:off x="2043065" y="1681942"/>
            <a:ext cx="136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Datos del usuario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FA2D70F-9D1D-43B1-89DE-63BAC4E6BDC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316271" y="3824395"/>
            <a:ext cx="726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Imagen 52">
            <a:extLst>
              <a:ext uri="{FF2B5EF4-FFF2-40B4-BE49-F238E27FC236}">
                <a16:creationId xmlns:a16="http://schemas.microsoft.com/office/drawing/2014/main" id="{AC8971AE-8D3D-4398-A691-85283855D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0" y="5254682"/>
            <a:ext cx="808142" cy="808142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A37DE0F3-ED0D-45B4-95C6-7C88A28FE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93" y="3129778"/>
            <a:ext cx="808142" cy="808142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324D6943-9E02-45FC-949A-B096E711A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3" y="1501879"/>
            <a:ext cx="1068279" cy="1068279"/>
          </a:xfrm>
          <a:prstGeom prst="rect">
            <a:avLst/>
          </a:prstGeom>
        </p:spPr>
      </p:pic>
      <p:sp>
        <p:nvSpPr>
          <p:cNvPr id="78" name="Rectángulo 77">
            <a:extLst>
              <a:ext uri="{FF2B5EF4-FFF2-40B4-BE49-F238E27FC236}">
                <a16:creationId xmlns:a16="http://schemas.microsoft.com/office/drawing/2014/main" id="{DBBBD458-F5B6-46FF-8C01-E8935B50E426}"/>
              </a:ext>
            </a:extLst>
          </p:cNvPr>
          <p:cNvSpPr/>
          <p:nvPr/>
        </p:nvSpPr>
        <p:spPr>
          <a:xfrm>
            <a:off x="6832020" y="3207647"/>
            <a:ext cx="1113182" cy="12334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F4CC1F9C-E13A-4739-A247-C20FABD52F09}"/>
              </a:ext>
            </a:extLst>
          </p:cNvPr>
          <p:cNvCxnSpPr>
            <a:cxnSpLocks/>
            <a:stCxn id="60" idx="3"/>
            <a:endCxn id="80" idx="1"/>
          </p:cNvCxnSpPr>
          <p:nvPr/>
        </p:nvCxnSpPr>
        <p:spPr>
          <a:xfrm>
            <a:off x="1342642" y="2036019"/>
            <a:ext cx="1198835" cy="18981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73F8AF64-6E3F-4204-A31A-17487711AE9C}"/>
              </a:ext>
            </a:extLst>
          </p:cNvPr>
          <p:cNvCxnSpPr>
            <a:cxnSpLocks/>
            <a:stCxn id="53" idx="3"/>
            <a:endCxn id="80" idx="1"/>
          </p:cNvCxnSpPr>
          <p:nvPr/>
        </p:nvCxnSpPr>
        <p:spPr>
          <a:xfrm flipV="1">
            <a:off x="1165952" y="3934180"/>
            <a:ext cx="1375525" cy="1724573"/>
          </a:xfrm>
          <a:prstGeom prst="bentConnector3">
            <a:avLst>
              <a:gd name="adj1" fmla="val 557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D32D2FD8-8B44-4000-A4EA-484D735AF32D}"/>
              </a:ext>
            </a:extLst>
          </p:cNvPr>
          <p:cNvSpPr txBox="1"/>
          <p:nvPr/>
        </p:nvSpPr>
        <p:spPr>
          <a:xfrm>
            <a:off x="2070350" y="5262811"/>
            <a:ext cx="102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Datos de la BBDD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39EE4355-F441-4E89-A425-37A4F45F3159}"/>
              </a:ext>
            </a:extLst>
          </p:cNvPr>
          <p:cNvSpPr/>
          <p:nvPr/>
        </p:nvSpPr>
        <p:spPr>
          <a:xfrm>
            <a:off x="92765" y="1033027"/>
            <a:ext cx="11741425" cy="5394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C62C5D21-8CA2-4DD9-B945-47F869EF190D}"/>
              </a:ext>
            </a:extLst>
          </p:cNvPr>
          <p:cNvCxnSpPr>
            <a:cxnSpLocks/>
            <a:stCxn id="7" idx="3"/>
            <a:endCxn id="78" idx="1"/>
          </p:cNvCxnSpPr>
          <p:nvPr/>
        </p:nvCxnSpPr>
        <p:spPr>
          <a:xfrm>
            <a:off x="6156160" y="3824395"/>
            <a:ext cx="675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Imagen 115">
            <a:extLst>
              <a:ext uri="{FF2B5EF4-FFF2-40B4-BE49-F238E27FC236}">
                <a16:creationId xmlns:a16="http://schemas.microsoft.com/office/drawing/2014/main" id="{6EB80ECB-9CD2-4A2C-96AD-80B7C95C9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3" y="301592"/>
            <a:ext cx="965861" cy="965861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A58617B1-BCA0-499E-A36A-1826EA261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427" y="1362376"/>
            <a:ext cx="922792" cy="922792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527BF94-BBC5-4D43-9EFD-442F4D62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55" y="1432837"/>
            <a:ext cx="814319" cy="814319"/>
          </a:xfrm>
          <a:prstGeom prst="rect">
            <a:avLst/>
          </a:prstGeom>
        </p:spPr>
      </p:pic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73392384-13C2-44DC-BB85-32F783569E28}"/>
              </a:ext>
            </a:extLst>
          </p:cNvPr>
          <p:cNvCxnSpPr>
            <a:cxnSpLocks/>
            <a:stCxn id="80" idx="3"/>
            <a:endCxn id="119" idx="1"/>
          </p:cNvCxnSpPr>
          <p:nvPr/>
        </p:nvCxnSpPr>
        <p:spPr>
          <a:xfrm flipV="1">
            <a:off x="9488557" y="1839997"/>
            <a:ext cx="450898" cy="20941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05D8A0B-F407-47CB-BA1F-851BE00718A0}"/>
              </a:ext>
            </a:extLst>
          </p:cNvPr>
          <p:cNvSpPr txBox="1"/>
          <p:nvPr/>
        </p:nvSpPr>
        <p:spPr>
          <a:xfrm>
            <a:off x="7884011" y="1639106"/>
            <a:ext cx="179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Monitorización</a:t>
            </a:r>
          </a:p>
        </p:txBody>
      </p:sp>
      <p:pic>
        <p:nvPicPr>
          <p:cNvPr id="124" name="Picture 4" descr="Structuring a Large Production Flask Application | by Arash Soheili | Level  Up Coding">
            <a:extLst>
              <a:ext uri="{FF2B5EF4-FFF2-40B4-BE49-F238E27FC236}">
                <a16:creationId xmlns:a16="http://schemas.microsoft.com/office/drawing/2014/main" id="{06995B10-13AD-4381-8177-0F08CAF4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371" y="4129808"/>
            <a:ext cx="1113182" cy="62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Conector: angular 148">
            <a:extLst>
              <a:ext uri="{FF2B5EF4-FFF2-40B4-BE49-F238E27FC236}">
                <a16:creationId xmlns:a16="http://schemas.microsoft.com/office/drawing/2014/main" id="{785C9002-3983-4644-8AA0-5B0987E47BF3}"/>
              </a:ext>
            </a:extLst>
          </p:cNvPr>
          <p:cNvCxnSpPr>
            <a:cxnSpLocks/>
            <a:stCxn id="80" idx="3"/>
            <a:endCxn id="151" idx="1"/>
          </p:cNvCxnSpPr>
          <p:nvPr/>
        </p:nvCxnSpPr>
        <p:spPr>
          <a:xfrm>
            <a:off x="9488557" y="3934180"/>
            <a:ext cx="924777" cy="1568848"/>
          </a:xfrm>
          <a:prstGeom prst="bentConnector3">
            <a:avLst>
              <a:gd name="adj1" fmla="val 2563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Imagen 150">
            <a:extLst>
              <a:ext uri="{FF2B5EF4-FFF2-40B4-BE49-F238E27FC236}">
                <a16:creationId xmlns:a16="http://schemas.microsoft.com/office/drawing/2014/main" id="{2195641A-F940-4324-A380-F6C5DB140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34" y="4919140"/>
            <a:ext cx="1167775" cy="1167775"/>
          </a:xfrm>
          <a:prstGeom prst="rect">
            <a:avLst/>
          </a:prstGeom>
        </p:spPr>
      </p:pic>
      <p:sp>
        <p:nvSpPr>
          <p:cNvPr id="169" name="CuadroTexto 168">
            <a:extLst>
              <a:ext uri="{FF2B5EF4-FFF2-40B4-BE49-F238E27FC236}">
                <a16:creationId xmlns:a16="http://schemas.microsoft.com/office/drawing/2014/main" id="{86822D8D-D116-4ECF-8EF1-1DF7001226D2}"/>
              </a:ext>
            </a:extLst>
          </p:cNvPr>
          <p:cNvSpPr txBox="1"/>
          <p:nvPr/>
        </p:nvSpPr>
        <p:spPr>
          <a:xfrm>
            <a:off x="8501793" y="5425164"/>
            <a:ext cx="136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Salida al usuario</a:t>
            </a:r>
          </a:p>
        </p:txBody>
      </p:sp>
    </p:spTree>
    <p:extLst>
      <p:ext uri="{BB962C8B-B14F-4D97-AF65-F5344CB8AC3E}">
        <p14:creationId xmlns:p14="http://schemas.microsoft.com/office/powerpoint/2010/main" val="176602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2596A0-A2DF-401D-AD5C-878881A3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106" y="192848"/>
            <a:ext cx="2701787" cy="814318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Input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64C4F5-CE14-49BB-AC79-CD9EFEA50538}"/>
              </a:ext>
            </a:extLst>
          </p:cNvPr>
          <p:cNvSpPr/>
          <p:nvPr/>
        </p:nvSpPr>
        <p:spPr>
          <a:xfrm>
            <a:off x="2451652" y="1391476"/>
            <a:ext cx="8348870" cy="5031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B6508C6-0E71-46C7-8F2D-02740E31D9EE}"/>
              </a:ext>
            </a:extLst>
          </p:cNvPr>
          <p:cNvCxnSpPr>
            <a:cxnSpLocks/>
          </p:cNvCxnSpPr>
          <p:nvPr/>
        </p:nvCxnSpPr>
        <p:spPr>
          <a:xfrm>
            <a:off x="380882" y="2516520"/>
            <a:ext cx="20707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1AB9BBC-6829-419A-B264-726BFE17B4AE}"/>
              </a:ext>
            </a:extLst>
          </p:cNvPr>
          <p:cNvSpPr txBox="1"/>
          <p:nvPr/>
        </p:nvSpPr>
        <p:spPr>
          <a:xfrm>
            <a:off x="47513" y="1007166"/>
            <a:ext cx="2570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Datos del usuario: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Origen y Destino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Modelo del coche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B0F0"/>
                </a:solidFill>
                <a:latin typeface="LM Roman 10" panose="00000500000000000000" pitchFamily="50" charset="0"/>
              </a:rPr>
              <a:t>Número de paradas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B0F0"/>
                </a:solidFill>
                <a:latin typeface="LM Roman 10" panose="00000500000000000000" pitchFamily="50" charset="0"/>
              </a:rPr>
              <a:t>Tipo de carretera</a:t>
            </a:r>
          </a:p>
          <a:p>
            <a:endParaRPr lang="es-ES" dirty="0">
              <a:latin typeface="LM Roman 10" panose="00000500000000000000" pitchFamily="50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200878F-4669-4C39-8A37-828A326F5B46}"/>
              </a:ext>
            </a:extLst>
          </p:cNvPr>
          <p:cNvCxnSpPr>
            <a:cxnSpLocks/>
          </p:cNvCxnSpPr>
          <p:nvPr/>
        </p:nvCxnSpPr>
        <p:spPr>
          <a:xfrm flipV="1">
            <a:off x="380882" y="5697780"/>
            <a:ext cx="2070770" cy="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180A893-DDAD-4B9A-8CA4-01EB77F7B7F3}"/>
              </a:ext>
            </a:extLst>
          </p:cNvPr>
          <p:cNvSpPr txBox="1"/>
          <p:nvPr/>
        </p:nvSpPr>
        <p:spPr>
          <a:xfrm>
            <a:off x="145109" y="3466087"/>
            <a:ext cx="232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Datos de la BBDD: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Coches eléctricos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Puntos de recarga (latitud, longitud)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Red de carreteras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B0F0"/>
                </a:solidFill>
                <a:latin typeface="LM Roman 10" panose="00000500000000000000" pitchFamily="50" charset="0"/>
              </a:rPr>
              <a:t>Volumen de tráfico</a:t>
            </a:r>
            <a:endParaRPr lang="es-ES" dirty="0">
              <a:latin typeface="LM Roman 10" panose="00000500000000000000" pitchFamily="50" charset="0"/>
            </a:endParaRPr>
          </a:p>
          <a:p>
            <a:endParaRPr lang="es-ES" dirty="0">
              <a:latin typeface="LM Roman 10" panose="00000500000000000000" pitchFamily="50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7C623C8-A1C6-4C28-AECB-20F54AD7B121}"/>
              </a:ext>
            </a:extLst>
          </p:cNvPr>
          <p:cNvSpPr/>
          <p:nvPr/>
        </p:nvSpPr>
        <p:spPr>
          <a:xfrm>
            <a:off x="2640380" y="1639357"/>
            <a:ext cx="2697051" cy="15809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CF9B50-6956-41E5-929D-F7F2C23DF56A}"/>
              </a:ext>
            </a:extLst>
          </p:cNvPr>
          <p:cNvSpPr txBox="1"/>
          <p:nvPr/>
        </p:nvSpPr>
        <p:spPr>
          <a:xfrm>
            <a:off x="2709836" y="1709992"/>
            <a:ext cx="2697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LM Roman 10" panose="00000500000000000000" pitchFamily="50" charset="0"/>
              </a:rPr>
              <a:t>Queries</a:t>
            </a:r>
            <a:r>
              <a:rPr lang="es-ES" dirty="0">
                <a:latin typeface="LM Roman 10" panose="00000500000000000000" pitchFamily="50" charset="0"/>
              </a:rPr>
              <a:t> a la </a:t>
            </a:r>
            <a:r>
              <a:rPr lang="es-ES" b="1" i="1" dirty="0">
                <a:latin typeface="LM Roman 10" panose="00000500000000000000" pitchFamily="50" charset="0"/>
              </a:rPr>
              <a:t>BBDD Coche </a:t>
            </a:r>
            <a:r>
              <a:rPr lang="es-ES" dirty="0">
                <a:latin typeface="LM Roman 10" panose="00000500000000000000" pitchFamily="50" charset="0"/>
              </a:rPr>
              <a:t>para obtener: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Autonomía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Velocidad de carga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Velocidad máxima</a:t>
            </a:r>
          </a:p>
          <a:p>
            <a:pPr marL="285750" indent="-285750">
              <a:buFontTx/>
              <a:buChar char="-"/>
            </a:pPr>
            <a:endParaRPr lang="es-ES" dirty="0">
              <a:latin typeface="LM Roman 10" panose="00000500000000000000" pitchFamily="50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EFD7840-45FF-4406-AF1F-39F7821CE4F8}"/>
              </a:ext>
            </a:extLst>
          </p:cNvPr>
          <p:cNvSpPr/>
          <p:nvPr/>
        </p:nvSpPr>
        <p:spPr>
          <a:xfrm>
            <a:off x="5428829" y="3126573"/>
            <a:ext cx="2416925" cy="15610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70B054-A8E7-4B33-872B-FD26857F6DE4}"/>
              </a:ext>
            </a:extLst>
          </p:cNvPr>
          <p:cNvSpPr/>
          <p:nvPr/>
        </p:nvSpPr>
        <p:spPr>
          <a:xfrm>
            <a:off x="7945362" y="4644860"/>
            <a:ext cx="2697051" cy="15809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AAF61F9-DB3E-491A-9FBB-D62846EFB100}"/>
              </a:ext>
            </a:extLst>
          </p:cNvPr>
          <p:cNvSpPr txBox="1"/>
          <p:nvPr/>
        </p:nvSpPr>
        <p:spPr>
          <a:xfrm>
            <a:off x="5441615" y="3126573"/>
            <a:ext cx="2269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LM Roman 10" panose="00000500000000000000" pitchFamily="50" charset="0"/>
              </a:rPr>
              <a:t>Queries</a:t>
            </a:r>
            <a:r>
              <a:rPr lang="es-ES" dirty="0">
                <a:latin typeface="LM Roman 10" panose="00000500000000000000" pitchFamily="50" charset="0"/>
              </a:rPr>
              <a:t> a la </a:t>
            </a:r>
            <a:r>
              <a:rPr lang="es-ES" b="1" i="1" dirty="0">
                <a:latin typeface="LM Roman 10" panose="00000500000000000000" pitchFamily="50" charset="0"/>
              </a:rPr>
              <a:t>BBDD Red de carreteras  </a:t>
            </a:r>
            <a:r>
              <a:rPr lang="es-ES" dirty="0">
                <a:latin typeface="LM Roman 10" panose="00000500000000000000" pitchFamily="50" charset="0"/>
              </a:rPr>
              <a:t>para obtener: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Rutas posibles</a:t>
            </a:r>
          </a:p>
          <a:p>
            <a:pPr marL="285750" indent="-285750">
              <a:buFontTx/>
              <a:buChar char="-"/>
            </a:pPr>
            <a:endParaRPr lang="es-ES" dirty="0">
              <a:latin typeface="LM Roman 10" panose="00000500000000000000" pitchFamily="50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34329C7-800D-44FD-94FE-057092D4EA10}"/>
              </a:ext>
            </a:extLst>
          </p:cNvPr>
          <p:cNvSpPr txBox="1"/>
          <p:nvPr/>
        </p:nvSpPr>
        <p:spPr>
          <a:xfrm>
            <a:off x="8069658" y="4660248"/>
            <a:ext cx="2448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LM Roman 10" panose="00000500000000000000" pitchFamily="50" charset="0"/>
              </a:rPr>
              <a:t>Queries</a:t>
            </a:r>
            <a:r>
              <a:rPr lang="es-ES" dirty="0">
                <a:latin typeface="LM Roman 10" panose="00000500000000000000" pitchFamily="50" charset="0"/>
              </a:rPr>
              <a:t> a la </a:t>
            </a:r>
            <a:r>
              <a:rPr lang="es-ES" b="1" i="1" dirty="0">
                <a:latin typeface="LM Roman 10" panose="00000500000000000000" pitchFamily="50" charset="0"/>
              </a:rPr>
              <a:t>BBDD Puntos de recarga </a:t>
            </a:r>
            <a:r>
              <a:rPr lang="es-ES" dirty="0">
                <a:latin typeface="LM Roman 10" panose="00000500000000000000" pitchFamily="50" charset="0"/>
              </a:rPr>
              <a:t>para obtener: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Puntos a lo largo de las rutas</a:t>
            </a:r>
          </a:p>
          <a:p>
            <a:pPr marL="285750" indent="-285750">
              <a:buFontTx/>
              <a:buChar char="-"/>
            </a:pPr>
            <a:endParaRPr lang="es-ES" dirty="0">
              <a:latin typeface="LM Roman 10" panose="00000500000000000000" pitchFamily="50" charset="0"/>
            </a:endParaRP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6F65442A-BD0E-4E7C-AE27-991D5B1CF83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359373" y="2319130"/>
            <a:ext cx="1217136" cy="8074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47679E21-B8BA-46B0-83BD-4CCA1BEFFDC5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7845754" y="3907095"/>
            <a:ext cx="1448134" cy="73776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2D56C3C-C4A5-4480-80FE-3BDC16684003}"/>
              </a:ext>
            </a:extLst>
          </p:cNvPr>
          <p:cNvCxnSpPr>
            <a:cxnSpLocks/>
          </p:cNvCxnSpPr>
          <p:nvPr/>
        </p:nvCxnSpPr>
        <p:spPr>
          <a:xfrm>
            <a:off x="10800522" y="3944962"/>
            <a:ext cx="12589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5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38B7-1AA0-4D73-8A6B-58EC8EA6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976" y="352218"/>
            <a:ext cx="2768048" cy="814318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Modelo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93605C-5940-41DE-963D-DD4A3416BD51}"/>
              </a:ext>
            </a:extLst>
          </p:cNvPr>
          <p:cNvSpPr/>
          <p:nvPr/>
        </p:nvSpPr>
        <p:spPr>
          <a:xfrm>
            <a:off x="1409350" y="1404730"/>
            <a:ext cx="9672507" cy="49563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77A8344-5D2B-4E84-9483-69480F9BA944}"/>
              </a:ext>
            </a:extLst>
          </p:cNvPr>
          <p:cNvSpPr/>
          <p:nvPr/>
        </p:nvSpPr>
        <p:spPr>
          <a:xfrm>
            <a:off x="4591588" y="2823078"/>
            <a:ext cx="1601519" cy="22460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218CBC-A3A4-4312-8D1D-7CF18D1D7BFF}"/>
              </a:ext>
            </a:extLst>
          </p:cNvPr>
          <p:cNvSpPr txBox="1"/>
          <p:nvPr/>
        </p:nvSpPr>
        <p:spPr>
          <a:xfrm>
            <a:off x="6755787" y="2906181"/>
            <a:ext cx="1666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Definir la función </a:t>
            </a:r>
          </a:p>
          <a:p>
            <a:r>
              <a:rPr lang="es-ES" dirty="0">
                <a:latin typeface="LM Roman 10" panose="00000500000000000000" pitchFamily="50" charset="0"/>
              </a:rPr>
              <a:t>Objetivo (aka fitness</a:t>
            </a:r>
          </a:p>
          <a:p>
            <a:r>
              <a:rPr lang="es-ES" dirty="0" err="1">
                <a:latin typeface="LM Roman 10" panose="00000500000000000000" pitchFamily="50" charset="0"/>
              </a:rPr>
              <a:t>Function</a:t>
            </a:r>
            <a:r>
              <a:rPr lang="es-ES" dirty="0">
                <a:latin typeface="LM Roman 10" panose="00000500000000000000" pitchFamily="50" charset="0"/>
              </a:rPr>
              <a:t>) y las </a:t>
            </a:r>
          </a:p>
          <a:p>
            <a:r>
              <a:rPr lang="es-ES" dirty="0">
                <a:latin typeface="LM Roman 10" panose="00000500000000000000" pitchFamily="50" charset="0"/>
              </a:rPr>
              <a:t>Restricciones.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7F34EDE-A84C-486A-9AA6-F2E4E9BBE62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85226" y="3882887"/>
            <a:ext cx="1124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CB41A895-0389-4B52-A2AB-EA0A3AA6B551}"/>
              </a:ext>
            </a:extLst>
          </p:cNvPr>
          <p:cNvSpPr/>
          <p:nvPr/>
        </p:nvSpPr>
        <p:spPr>
          <a:xfrm>
            <a:off x="4102217" y="2055474"/>
            <a:ext cx="6579967" cy="34898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010B96-FA1C-4C09-8EB8-FA1D84A285AA}"/>
              </a:ext>
            </a:extLst>
          </p:cNvPr>
          <p:cNvSpPr txBox="1"/>
          <p:nvPr/>
        </p:nvSpPr>
        <p:spPr>
          <a:xfrm>
            <a:off x="6142036" y="2231459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Modelo optimización ruta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74ADFE6-B16C-4961-9245-7B036602A647}"/>
              </a:ext>
            </a:extLst>
          </p:cNvPr>
          <p:cNvSpPr/>
          <p:nvPr/>
        </p:nvSpPr>
        <p:spPr>
          <a:xfrm>
            <a:off x="1642102" y="2055475"/>
            <a:ext cx="1393919" cy="34898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C5384E-7EA8-4FE1-A2F8-CED25A25EC27}"/>
              </a:ext>
            </a:extLst>
          </p:cNvPr>
          <p:cNvSpPr txBox="1"/>
          <p:nvPr/>
        </p:nvSpPr>
        <p:spPr>
          <a:xfrm>
            <a:off x="1712427" y="2115978"/>
            <a:ext cx="1329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Predicción modelo ML puntos de recarga: predecir cuales son los puntos de recarga adicionales que convendría instalar.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66B589C-C9C7-4F6E-AFCF-BF02BD82A153}"/>
              </a:ext>
            </a:extLst>
          </p:cNvPr>
          <p:cNvSpPr/>
          <p:nvPr/>
        </p:nvSpPr>
        <p:spPr>
          <a:xfrm>
            <a:off x="6682478" y="2820956"/>
            <a:ext cx="1666895" cy="2248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8A6120D-7B7D-4C6A-85C7-DD35BDD7FFBB}"/>
              </a:ext>
            </a:extLst>
          </p:cNvPr>
          <p:cNvSpPr/>
          <p:nvPr/>
        </p:nvSpPr>
        <p:spPr>
          <a:xfrm>
            <a:off x="8783409" y="2823078"/>
            <a:ext cx="1666895" cy="2246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FDDCF2A-CD7A-40B5-96B7-6E2198FFA0DE}"/>
              </a:ext>
            </a:extLst>
          </p:cNvPr>
          <p:cNvCxnSpPr>
            <a:cxnSpLocks/>
          </p:cNvCxnSpPr>
          <p:nvPr/>
        </p:nvCxnSpPr>
        <p:spPr>
          <a:xfrm>
            <a:off x="11081857" y="2708428"/>
            <a:ext cx="9479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855BFC4-4710-437C-94DB-90C5B531892A}"/>
              </a:ext>
            </a:extLst>
          </p:cNvPr>
          <p:cNvCxnSpPr>
            <a:cxnSpLocks/>
          </p:cNvCxnSpPr>
          <p:nvPr/>
        </p:nvCxnSpPr>
        <p:spPr>
          <a:xfrm>
            <a:off x="3039208" y="2906181"/>
            <a:ext cx="1063009" cy="23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D813DC7-F906-4F14-854F-982AF5ABABF2}"/>
              </a:ext>
            </a:extLst>
          </p:cNvPr>
          <p:cNvCxnSpPr>
            <a:cxnSpLocks/>
          </p:cNvCxnSpPr>
          <p:nvPr/>
        </p:nvCxnSpPr>
        <p:spPr>
          <a:xfrm>
            <a:off x="3042394" y="4530237"/>
            <a:ext cx="105982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1274A61-CCEC-4239-A3B9-28F6D541FAC7}"/>
              </a:ext>
            </a:extLst>
          </p:cNvPr>
          <p:cNvSpPr txBox="1"/>
          <p:nvPr/>
        </p:nvSpPr>
        <p:spPr>
          <a:xfrm>
            <a:off x="8868875" y="2929360"/>
            <a:ext cx="1666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Aplicar el modelo de optimización al problema definido y obtener ruta deseada.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4EB85BF-2D22-4C9E-A52F-0E4EF5561CD7}"/>
              </a:ext>
            </a:extLst>
          </p:cNvPr>
          <p:cNvSpPr txBox="1"/>
          <p:nvPr/>
        </p:nvSpPr>
        <p:spPr>
          <a:xfrm>
            <a:off x="4591588" y="2946975"/>
            <a:ext cx="1601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Transformar las variables para adecuarlas al problema de optimización.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1B06BA9-CCAC-4DAC-A21D-E193D9BDDE11}"/>
              </a:ext>
            </a:extLst>
          </p:cNvPr>
          <p:cNvCxnSpPr>
            <a:cxnSpLocks/>
          </p:cNvCxnSpPr>
          <p:nvPr/>
        </p:nvCxnSpPr>
        <p:spPr>
          <a:xfrm>
            <a:off x="11081857" y="4861411"/>
            <a:ext cx="94795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FE03A64-9B97-4E0B-85AD-25E37946DAD1}"/>
              </a:ext>
            </a:extLst>
          </p:cNvPr>
          <p:cNvSpPr txBox="1"/>
          <p:nvPr/>
        </p:nvSpPr>
        <p:spPr>
          <a:xfrm>
            <a:off x="3112719" y="2242252"/>
            <a:ext cx="886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LM Roman 10" panose="00000500000000000000" pitchFamily="50" charset="0"/>
              </a:rPr>
              <a:t>Puntos reales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05C3891-19CF-416D-AE30-F64ECBBEE30F}"/>
              </a:ext>
            </a:extLst>
          </p:cNvPr>
          <p:cNvSpPr txBox="1"/>
          <p:nvPr/>
        </p:nvSpPr>
        <p:spPr>
          <a:xfrm>
            <a:off x="3077496" y="3575475"/>
            <a:ext cx="103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LM Roman 10" panose="00000500000000000000" pitchFamily="50" charset="0"/>
              </a:rPr>
              <a:t>Puntos reales + predichos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EF1A9D3-E7D1-48B3-AF3C-158C61E0407D}"/>
              </a:ext>
            </a:extLst>
          </p:cNvPr>
          <p:cNvSpPr txBox="1"/>
          <p:nvPr/>
        </p:nvSpPr>
        <p:spPr>
          <a:xfrm>
            <a:off x="11116959" y="3926027"/>
            <a:ext cx="103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LM Roman 10" panose="00000500000000000000" pitchFamily="50" charset="0"/>
              </a:rPr>
              <a:t>Puntos reales + predichos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7B7B856-A089-4480-BCBB-CAC90B2914EA}"/>
              </a:ext>
            </a:extLst>
          </p:cNvPr>
          <p:cNvSpPr txBox="1"/>
          <p:nvPr/>
        </p:nvSpPr>
        <p:spPr>
          <a:xfrm>
            <a:off x="11189085" y="1277352"/>
            <a:ext cx="886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LM Roman 10" panose="00000500000000000000" pitchFamily="50" charset="0"/>
              </a:rPr>
              <a:t>Ruta óptima con puntos reales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351FEF55-960F-4CB8-B1EF-8CD9F774EA8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93107" y="3945023"/>
            <a:ext cx="489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451742A0-165F-4C30-89F3-A963EE7FE21F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8349373" y="3945023"/>
            <a:ext cx="434036" cy="1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2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55E82A-E346-4CC8-A911-DED1FB31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927" y="229565"/>
            <a:ext cx="2386045" cy="814318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Output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FF504A-98E0-49E7-AB54-BB09CA6F6FF4}"/>
              </a:ext>
            </a:extLst>
          </p:cNvPr>
          <p:cNvSpPr/>
          <p:nvPr/>
        </p:nvSpPr>
        <p:spPr>
          <a:xfrm>
            <a:off x="1921565" y="1232086"/>
            <a:ext cx="7448938" cy="492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66E061-F519-4EB2-B659-3C4A13832895}"/>
              </a:ext>
            </a:extLst>
          </p:cNvPr>
          <p:cNvSpPr/>
          <p:nvPr/>
        </p:nvSpPr>
        <p:spPr>
          <a:xfrm>
            <a:off x="3362617" y="1539406"/>
            <a:ext cx="4245447" cy="1473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3D38F7A-7DE0-4CA8-B4AF-ECDCE84352F9}"/>
              </a:ext>
            </a:extLst>
          </p:cNvPr>
          <p:cNvCxnSpPr>
            <a:cxnSpLocks/>
          </p:cNvCxnSpPr>
          <p:nvPr/>
        </p:nvCxnSpPr>
        <p:spPr>
          <a:xfrm>
            <a:off x="973609" y="2901375"/>
            <a:ext cx="9479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517C08A-C0DA-4C16-8815-24AA4D261156}"/>
              </a:ext>
            </a:extLst>
          </p:cNvPr>
          <p:cNvCxnSpPr>
            <a:cxnSpLocks/>
          </p:cNvCxnSpPr>
          <p:nvPr/>
        </p:nvCxnSpPr>
        <p:spPr>
          <a:xfrm>
            <a:off x="973609" y="4676853"/>
            <a:ext cx="94795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8D35AF6-99D6-47EB-8920-FB91B5327B03}"/>
              </a:ext>
            </a:extLst>
          </p:cNvPr>
          <p:cNvSpPr txBox="1"/>
          <p:nvPr/>
        </p:nvSpPr>
        <p:spPr>
          <a:xfrm>
            <a:off x="1034723" y="1483834"/>
            <a:ext cx="886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LM Roman 10" panose="00000500000000000000" pitchFamily="50" charset="0"/>
              </a:rPr>
              <a:t>Ruta óptima con puntos reales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F9EA9B-E74E-4451-8314-5466CF319535}"/>
              </a:ext>
            </a:extLst>
          </p:cNvPr>
          <p:cNvSpPr txBox="1"/>
          <p:nvPr/>
        </p:nvSpPr>
        <p:spPr>
          <a:xfrm>
            <a:off x="890471" y="3751753"/>
            <a:ext cx="103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LM Roman 10" panose="00000500000000000000" pitchFamily="50" charset="0"/>
              </a:rPr>
              <a:t>Puntos reales + predichos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500E7A-6477-453C-BD21-1B7D68CB8FAD}"/>
              </a:ext>
            </a:extLst>
          </p:cNvPr>
          <p:cNvSpPr txBox="1"/>
          <p:nvPr/>
        </p:nvSpPr>
        <p:spPr>
          <a:xfrm>
            <a:off x="3629630" y="1952906"/>
            <a:ext cx="349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Comparación de rutas y volcado de datos de salida al usuario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40A148-43DA-46CB-B53C-6E445A5BE43D}"/>
              </a:ext>
            </a:extLst>
          </p:cNvPr>
          <p:cNvSpPr txBox="1"/>
          <p:nvPr/>
        </p:nvSpPr>
        <p:spPr>
          <a:xfrm>
            <a:off x="3607404" y="4259584"/>
            <a:ext cx="375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Volcado de datos (</a:t>
            </a:r>
            <a:r>
              <a:rPr lang="es-ES" dirty="0" err="1">
                <a:latin typeface="LM Roman 10" panose="00000500000000000000" pitchFamily="50" charset="0"/>
              </a:rPr>
              <a:t>queries</a:t>
            </a:r>
            <a:r>
              <a:rPr lang="es-ES" dirty="0">
                <a:latin typeface="LM Roman 10" panose="00000500000000000000" pitchFamily="50" charset="0"/>
              </a:rPr>
              <a:t>) a la </a:t>
            </a:r>
            <a:r>
              <a:rPr lang="es-ES" b="1" i="1" dirty="0">
                <a:latin typeface="LM Roman 10" panose="00000500000000000000" pitchFamily="50" charset="0"/>
              </a:rPr>
              <a:t>BBDD de monitorización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846D535-D642-4DB8-BA66-633F577DD6D7}"/>
              </a:ext>
            </a:extLst>
          </p:cNvPr>
          <p:cNvSpPr/>
          <p:nvPr/>
        </p:nvSpPr>
        <p:spPr>
          <a:xfrm>
            <a:off x="3362616" y="3940188"/>
            <a:ext cx="4245447" cy="1473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770674A-3FC4-449E-B485-2011C9E2A8A1}"/>
              </a:ext>
            </a:extLst>
          </p:cNvPr>
          <p:cNvCxnSpPr>
            <a:cxnSpLocks/>
          </p:cNvCxnSpPr>
          <p:nvPr/>
        </p:nvCxnSpPr>
        <p:spPr>
          <a:xfrm>
            <a:off x="9370503" y="2950493"/>
            <a:ext cx="17347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8CC57EA-4180-4412-8F75-780993FC24F6}"/>
              </a:ext>
            </a:extLst>
          </p:cNvPr>
          <p:cNvCxnSpPr>
            <a:cxnSpLocks/>
          </p:cNvCxnSpPr>
          <p:nvPr/>
        </p:nvCxnSpPr>
        <p:spPr>
          <a:xfrm>
            <a:off x="9370503" y="4650652"/>
            <a:ext cx="17347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9794F5-DD92-4634-9341-5B74D1962371}"/>
              </a:ext>
            </a:extLst>
          </p:cNvPr>
          <p:cNvSpPr txBox="1"/>
          <p:nvPr/>
        </p:nvSpPr>
        <p:spPr>
          <a:xfrm>
            <a:off x="9398220" y="2444903"/>
            <a:ext cx="188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Salida al usuario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DE022D-9381-44E0-B3FE-97312C2DA3F4}"/>
              </a:ext>
            </a:extLst>
          </p:cNvPr>
          <p:cNvSpPr txBox="1"/>
          <p:nvPr/>
        </p:nvSpPr>
        <p:spPr>
          <a:xfrm>
            <a:off x="9398220" y="3907507"/>
            <a:ext cx="17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Salida para monitorización</a:t>
            </a:r>
          </a:p>
        </p:txBody>
      </p:sp>
    </p:spTree>
    <p:extLst>
      <p:ext uri="{BB962C8B-B14F-4D97-AF65-F5344CB8AC3E}">
        <p14:creationId xmlns:p14="http://schemas.microsoft.com/office/powerpoint/2010/main" val="83699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28F9F-1533-42F7-8C60-B6C4DFF2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79" y="124272"/>
            <a:ext cx="10515600" cy="1325563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Python </a:t>
            </a:r>
            <a:r>
              <a:rPr lang="es-ES" dirty="0" err="1">
                <a:latin typeface="LM Roman 10" panose="00000500000000000000" pitchFamily="50" charset="0"/>
              </a:rPr>
              <a:t>optimization</a:t>
            </a:r>
            <a:r>
              <a:rPr lang="es-ES" dirty="0">
                <a:latin typeface="LM Roman 10" panose="00000500000000000000" pitchFamily="50" charset="0"/>
              </a:rPr>
              <a:t> </a:t>
            </a:r>
            <a:r>
              <a:rPr lang="es-ES" dirty="0" err="1">
                <a:latin typeface="LM Roman 10" panose="00000500000000000000" pitchFamily="50" charset="0"/>
              </a:rPr>
              <a:t>algorithm</a:t>
            </a:r>
            <a:r>
              <a:rPr lang="es-ES" dirty="0"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1380E-DB22-407E-BFCE-239E368A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70234"/>
          </a:xfrm>
        </p:spPr>
        <p:txBody>
          <a:bodyPr/>
          <a:lstStyle/>
          <a:p>
            <a:r>
              <a:rPr lang="es-ES" b="1" u="sng" dirty="0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Librería: </a:t>
            </a:r>
            <a:r>
              <a:rPr lang="es-ES" b="1" u="sng" dirty="0" err="1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mlrose</a:t>
            </a:r>
            <a:endParaRPr lang="es-ES" b="1" u="sng" dirty="0">
              <a:latin typeface="LM Roman 10" panose="00000500000000000000" pitchFamily="50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dirty="0">
                <a:latin typeface="LM Roman 10" panose="00000500000000000000" pitchFamily="50" charset="0"/>
                <a:hlinkClick r:id="rId2"/>
              </a:rPr>
              <a:t>https://towardsdatascience.com/getting-started-with-randomized-optimization-in-python-f7df46babff0</a:t>
            </a:r>
            <a:endParaRPr lang="es-ES" dirty="0">
              <a:latin typeface="LM Roman 10" panose="00000500000000000000" pitchFamily="50" charset="0"/>
            </a:endParaRPr>
          </a:p>
          <a:p>
            <a:r>
              <a:rPr lang="es-ES" dirty="0">
                <a:latin typeface="LM Roman 10" panose="00000500000000000000" pitchFamily="50" charset="0"/>
                <a:hlinkClick r:id="rId3"/>
              </a:rPr>
              <a:t>https://towardsdatascience.com/solving-travelling-salesperson-problems-with-python-5de7e883d847</a:t>
            </a:r>
            <a:endParaRPr lang="es-ES" dirty="0">
              <a:latin typeface="LM Roman 10" panose="00000500000000000000" pitchFamily="50" charset="0"/>
            </a:endParaRPr>
          </a:p>
          <a:p>
            <a:r>
              <a:rPr lang="es-ES" b="1" u="sng" dirty="0">
                <a:latin typeface="LM Roman 10" panose="00000500000000000000" pitchFamily="50" charset="0"/>
              </a:rPr>
              <a:t>Librería: </a:t>
            </a:r>
            <a:r>
              <a:rPr lang="es-ES" b="1" u="sng" dirty="0" err="1">
                <a:latin typeface="LM Roman 10" panose="00000500000000000000" pitchFamily="50" charset="0"/>
              </a:rPr>
              <a:t>scipy.optimize</a:t>
            </a:r>
            <a:endParaRPr lang="es-ES" b="1" u="sng" dirty="0">
              <a:latin typeface="LM Roman 10" panose="00000500000000000000" pitchFamily="50" charset="0"/>
            </a:endParaRPr>
          </a:p>
          <a:p>
            <a:r>
              <a:rPr lang="es-ES" dirty="0">
                <a:latin typeface="LM Roman 10" panose="00000500000000000000" pitchFamily="50" charset="0"/>
                <a:hlinkClick r:id="rId4"/>
              </a:rPr>
              <a:t>https://docs.scipy.org/doc/scipy/reference/tutorial/optimize.html</a:t>
            </a:r>
            <a:endParaRPr lang="es-ES" dirty="0">
              <a:latin typeface="LM Roman 10" panose="00000500000000000000" pitchFamily="50" charset="0"/>
            </a:endParaRPr>
          </a:p>
          <a:p>
            <a:endParaRPr lang="es-ES" dirty="0">
              <a:latin typeface="LM Roman 10" panose="00000500000000000000" pitchFamily="50" charset="0"/>
            </a:endParaRPr>
          </a:p>
          <a:p>
            <a:endParaRPr lang="es-ES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9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E0E58D2-B8C9-4610-A7BA-3DCA980A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464"/>
            <a:ext cx="10515600" cy="4630723"/>
          </a:xfrm>
        </p:spPr>
        <p:txBody>
          <a:bodyPr>
            <a:normAutofit lnSpcReduction="10000"/>
          </a:bodyPr>
          <a:lstStyle/>
          <a:p>
            <a:r>
              <a:rPr lang="es-ES" b="1" u="sng" dirty="0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 Librería: pandas, </a:t>
            </a:r>
            <a:r>
              <a:rPr lang="es-ES" b="1" u="sng" dirty="0" err="1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matplotlib</a:t>
            </a:r>
            <a:r>
              <a:rPr lang="es-ES" b="1" u="sng" dirty="0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s-ES" b="1" u="sng" dirty="0" err="1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seaborn</a:t>
            </a:r>
            <a:endParaRPr lang="es-ES" b="1" u="sng" dirty="0">
              <a:latin typeface="LM Roman 10" panose="00000500000000000000" pitchFamily="50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dirty="0">
                <a:latin typeface="LM Roman 10" panose="00000500000000000000" pitchFamily="50" charset="0"/>
                <a:hlinkClick r:id="rId3"/>
              </a:rPr>
              <a:t>https://towardsdatascience.com/exploratory-data-analysis-eda-python-87178e35b14#:~:text=EDA%20in%20Python%20uses%20data,which%20can%20have%20repercussions%20later</a:t>
            </a:r>
            <a:r>
              <a:rPr lang="es-ES" dirty="0">
                <a:latin typeface="LM Roman 10" panose="00000500000000000000" pitchFamily="50" charset="0"/>
              </a:rPr>
              <a:t>.</a:t>
            </a:r>
          </a:p>
          <a:p>
            <a:r>
              <a:rPr lang="es-ES" dirty="0">
                <a:latin typeface="LM Roman 10" panose="00000500000000000000" pitchFamily="50" charset="0"/>
              </a:rPr>
              <a:t>Python </a:t>
            </a:r>
            <a:r>
              <a:rPr lang="es-ES" dirty="0" err="1">
                <a:latin typeface="LM Roman 10" panose="00000500000000000000" pitchFamily="50" charset="0"/>
              </a:rPr>
              <a:t>for</a:t>
            </a:r>
            <a:r>
              <a:rPr lang="es-ES" dirty="0">
                <a:latin typeface="LM Roman 10" panose="00000500000000000000" pitchFamily="50" charset="0"/>
              </a:rPr>
              <a:t> Data </a:t>
            </a:r>
            <a:r>
              <a:rPr lang="es-ES" dirty="0" err="1">
                <a:latin typeface="LM Roman 10" panose="00000500000000000000" pitchFamily="50" charset="0"/>
              </a:rPr>
              <a:t>Analysis</a:t>
            </a:r>
            <a:r>
              <a:rPr lang="es-ES" dirty="0">
                <a:latin typeface="LM Roman 10" panose="00000500000000000000" pitchFamily="50" charset="0"/>
              </a:rPr>
              <a:t> (O’Reilly)</a:t>
            </a:r>
          </a:p>
          <a:p>
            <a:r>
              <a:rPr lang="es-ES" b="1" u="sng" dirty="0">
                <a:latin typeface="LM Roman 10" panose="00000500000000000000" pitchFamily="50" charset="0"/>
              </a:rPr>
              <a:t>Librería: </a:t>
            </a:r>
            <a:r>
              <a:rPr lang="es-ES" b="1" u="sng" dirty="0" err="1">
                <a:latin typeface="LM Roman 10" panose="00000500000000000000" pitchFamily="50" charset="0"/>
              </a:rPr>
              <a:t>Scikit</a:t>
            </a:r>
            <a:r>
              <a:rPr lang="es-ES" b="1" u="sng" dirty="0">
                <a:latin typeface="LM Roman 10" panose="00000500000000000000" pitchFamily="50" charset="0"/>
              </a:rPr>
              <a:t> </a:t>
            </a:r>
            <a:r>
              <a:rPr lang="es-ES" b="1" u="sng" dirty="0" err="1">
                <a:latin typeface="LM Roman 10" panose="00000500000000000000" pitchFamily="50" charset="0"/>
              </a:rPr>
              <a:t>Learn</a:t>
            </a:r>
            <a:endParaRPr lang="es-ES" b="1" u="sng" dirty="0">
              <a:latin typeface="LM Roman 10" panose="00000500000000000000" pitchFamily="50" charset="0"/>
            </a:endParaRPr>
          </a:p>
          <a:p>
            <a:r>
              <a:rPr lang="es-ES" dirty="0">
                <a:latin typeface="LM Roman 10" panose="00000500000000000000" pitchFamily="50" charset="0"/>
                <a:hlinkClick r:id="rId4"/>
              </a:rPr>
              <a:t>https://towardsdatascience.com/starting-your-journey-to-master-machine-learning-with-python-d0bd47ebada9</a:t>
            </a:r>
            <a:endParaRPr lang="es-ES" dirty="0">
              <a:latin typeface="LM Roman 10" panose="00000500000000000000" pitchFamily="50" charset="0"/>
            </a:endParaRPr>
          </a:p>
          <a:p>
            <a:r>
              <a:rPr lang="es-ES" dirty="0">
                <a:latin typeface="LM Roman 10" panose="00000500000000000000" pitchFamily="50" charset="0"/>
                <a:hlinkClick r:id="rId5"/>
              </a:rPr>
              <a:t>https://towardsdatascience.com/top-10-python-libraries-for-data-science-cd82294ec266</a:t>
            </a:r>
            <a:endParaRPr lang="es-ES" dirty="0">
              <a:latin typeface="LM Roman 10" panose="00000500000000000000" pitchFamily="50" charset="0"/>
            </a:endParaRPr>
          </a:p>
          <a:p>
            <a:pPr marL="0" indent="0">
              <a:buNone/>
            </a:pPr>
            <a:endParaRPr lang="es-ES" dirty="0">
              <a:latin typeface="LM Roman 10" panose="00000500000000000000" pitchFamily="50" charset="0"/>
            </a:endParaRPr>
          </a:p>
          <a:p>
            <a:endParaRPr lang="es-ES" dirty="0">
              <a:latin typeface="LM Roman 10" panose="00000500000000000000" pitchFamily="50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80211F-3D8E-4DD7-855A-D7B4B3E5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662" y="90716"/>
            <a:ext cx="6455723" cy="1325563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Python EDA and ML </a:t>
            </a:r>
          </a:p>
        </p:txBody>
      </p:sp>
    </p:spTree>
    <p:extLst>
      <p:ext uri="{BB962C8B-B14F-4D97-AF65-F5344CB8AC3E}">
        <p14:creationId xmlns:p14="http://schemas.microsoft.com/office/powerpoint/2010/main" val="3066429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328</Words>
  <Application>Microsoft Office PowerPoint</Application>
  <PresentationFormat>Panorámica</PresentationFormat>
  <Paragraphs>62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LM Roman 10</vt:lpstr>
      <vt:lpstr>Tema de Office</vt:lpstr>
      <vt:lpstr>Diseño funcional y modelos</vt:lpstr>
      <vt:lpstr>Diseño funcional de la app</vt:lpstr>
      <vt:lpstr>Input</vt:lpstr>
      <vt:lpstr>Modelo</vt:lpstr>
      <vt:lpstr>Output</vt:lpstr>
      <vt:lpstr>Python optimization algorithm </vt:lpstr>
      <vt:lpstr>Python EDA and 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</dc:title>
  <dc:creator>Lucia Tomaino de la Cruz</dc:creator>
  <cp:lastModifiedBy>Lucia Tomaino de la Cruz</cp:lastModifiedBy>
  <cp:revision>38</cp:revision>
  <dcterms:created xsi:type="dcterms:W3CDTF">2020-12-06T12:44:19Z</dcterms:created>
  <dcterms:modified xsi:type="dcterms:W3CDTF">2020-12-07T12:11:50Z</dcterms:modified>
</cp:coreProperties>
</file>