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56" r:id="rId4"/>
    <p:sldId id="258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5757"/>
    <a:srgbClr val="FF000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110" d="100"/>
          <a:sy n="110" d="100"/>
        </p:scale>
        <p:origin x="-594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FAA90-B46C-4393-B4FE-662FE20AAC35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BA72B-09EA-4240-8576-CA1A0F98D4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81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F87B88-98AD-42E4-B750-E7427C2E0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7839AD9F-0468-4BCF-BF63-0CA547BF5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76ADA4B-6DA5-427E-B0F6-C056082E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1C8BE63-CBE5-4334-AA2C-B18518E8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8C83B13-A07C-4E12-9E03-052C9F68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0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7CE9400-22AC-4176-A3C7-E32B23D5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5C186AAC-EE32-47F3-A3F4-F28EFE2E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F41AEFD-0638-40FE-8608-93C604A1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1B777F5-C405-42EC-A082-055EF1B5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4A79D95-051F-420E-BC6B-6968FCAD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53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485D769-AF55-4E9E-90F4-B3BE9E1A8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6666CCF3-DE6E-472E-9F19-0F9D29253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B932076-2DAA-43D5-A131-1FC41E29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8304132D-2BD9-4D85-AFDF-6E135B0D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0B00AEA-8167-4EAC-B553-4693F4D3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99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3527F0-16EB-4047-A27B-F06C3D6A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F74E244-1AF3-4DD2-A382-7ED93E88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403695A-2527-4559-BDB7-A4648C6C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7BA8D89-BDA9-4801-910C-196828D0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98D2F78-8254-4182-8C89-8D800F40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02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70310E3-7976-404E-8AEE-4A443D92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977C45E-4AE3-4A7F-9268-F9023DBB7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96F947C-7949-445F-95C0-313BB4DB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EF370E3-37F4-4E30-8DD3-09ACC547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CF433F4-C742-4333-82EA-A7E460E7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44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E9E72F2-1F5A-467B-82A3-A24DABCA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AE6171C-B60E-49ED-9A7F-67D0BD2A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C674FD17-1B71-4267-AC0B-CF2CC2AC8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A9C2419-4CF4-4B45-A984-547D5FC7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BDF6F08E-83FA-4C43-80AA-8A52F89A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56E4C40F-C347-4037-807F-1E33F4C4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20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42A77BC-B09F-4B04-9270-827C3E0F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2A8F228-B105-47A6-9626-423C7582E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26172B37-5621-458A-870F-24BAE55DD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CE001749-5C35-4180-A9CE-1F58B11A2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7C0462F-A914-4431-8FD1-8ED1BC09C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2181D9A-6B78-4D04-9E8B-50288A3C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C27AD050-333F-479A-8317-20C3739B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A18D148-B7CD-469C-BEB4-E1D4E62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0747431-2420-47AA-A06A-6E938CFF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5814362A-DA7F-4B70-B043-1B668D7D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FEF408EC-2119-4465-9E9A-70472422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A710946D-B25F-4A98-A900-185DE2BD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53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60E785D4-591D-4F20-B96C-00AD376F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C03C3040-4236-4D43-9446-5C0E65C2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993E4F4D-464F-4206-B144-CCE1E1F1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1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B51BFC2-47EB-4B0A-A21A-B14938BD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88C2357-1906-4215-A325-56A70369C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489197AC-2DCD-4A5A-BC01-EE812617F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FCAAD12D-1589-499C-BD02-4BFD88E3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C6F8579E-5393-4B45-ADE1-7F055C06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BC3F2027-A22C-4442-9018-78679083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85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27B77E5-D0E6-4119-90D9-6AB319DC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8C569D92-F95F-4F2D-B013-2BFB78776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193A5837-0177-4294-B95C-2EB8D28DD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D9AEED98-562D-47C2-8913-68B787CB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47BE2E23-68D0-405F-A9B6-1C638615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6F1A59E-14D7-4BF7-8A40-2BDC8E51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43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D6AE0CDD-1584-482F-B68A-5AE3E49C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5380502-8F8F-4805-B0C1-2AC0E8D3C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39E55C0-2CA2-4425-9DF9-24F62D3AD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5FA5-E445-47AC-92B5-2312DCAE05A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FF8B0D8-AE1E-4D92-AC9A-2B4B51C6E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4FD9877-F575-4A3B-9A6C-27D8EACF0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56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rgeprice/open-ev-data" TargetMode="External"/><Relationship Id="rId7" Type="http://schemas.openxmlformats.org/officeDocument/2006/relationships/hyperlink" Target="https://themes.getbootstrap.com/" TargetMode="External"/><Relationship Id="rId2" Type="http://schemas.openxmlformats.org/officeDocument/2006/relationships/hyperlink" Target="https://www.youtube.com/watch?v=HiXLkL42tM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owto/howto_js_rangeslider.asp" TargetMode="External"/><Relationship Id="rId5" Type="http://schemas.openxmlformats.org/officeDocument/2006/relationships/hyperlink" Target="https://medium.com/analytics-vidhya/create-your-first-ml-web-app-with-flask-ed0c4bb54312" TargetMode="External"/><Relationship Id="rId4" Type="http://schemas.openxmlformats.org/officeDocument/2006/relationships/hyperlink" Target="https://www.youtube.com/watch?v=IgCfZkR8wME&amp;t=2337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eoffnel/evs-one-electric-vehicle-dataset" TargetMode="External"/><Relationship Id="rId2" Type="http://schemas.openxmlformats.org/officeDocument/2006/relationships/hyperlink" Target="https://www.electromap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os.gob.es/en/catalogo/l01280796-puntos-de-recarga-de-vehiculos-electricos-de-acceso-publico" TargetMode="External"/><Relationship Id="rId4" Type="http://schemas.openxmlformats.org/officeDocument/2006/relationships/hyperlink" Target="https://datos.madrid.es/portal/site/egob/menuitem.c05c1f754a33a9fbe4b2e4b284f1a5a0/?vgnextoid=715953387ffa0710VgnVCM2000001f4a900aRCRD&amp;vgnextchannel=374512b9ace9f310VgnVCM100000171f5a0aRCRD&amp;vgnextfmt=default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498D5FD-6E52-4E1D-87B5-8D4DB1DE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1540042"/>
            <a:ext cx="10792326" cy="4636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/>
              <a:t>Desarrollar una API para fomentar el uso de coche eléctricos mediante la planificación de rutas (corta/media/larga distancia) según la autonomía del coche. </a:t>
            </a:r>
          </a:p>
          <a:p>
            <a:r>
              <a:rPr lang="es-ES" u="sng" dirty="0"/>
              <a:t>Variables input</a:t>
            </a:r>
            <a:r>
              <a:rPr lang="es-ES" dirty="0"/>
              <a:t>: modelo coche (autonomía, velocidad de carga, velocidad máxima, antigüedad), lugar de origen y de destino, hora de salida/llegada, número de paradas, puntos de recarga.</a:t>
            </a:r>
          </a:p>
          <a:p>
            <a:r>
              <a:rPr lang="es-ES" u="sng" dirty="0"/>
              <a:t>Variable objetivo:</a:t>
            </a:r>
            <a:r>
              <a:rPr lang="es-ES" dirty="0"/>
              <a:t> ruta, tiempo de trayecto, paradas reales.</a:t>
            </a:r>
          </a:p>
          <a:p>
            <a:r>
              <a:rPr lang="es-ES" u="sng" dirty="0"/>
              <a:t>Fuentes de datos:</a:t>
            </a:r>
            <a:r>
              <a:rPr lang="es-ES" dirty="0"/>
              <a:t> Wikipedia, Gobierno de España, </a:t>
            </a:r>
            <a:r>
              <a:rPr lang="es-ES" dirty="0" err="1"/>
              <a:t>Kaggle</a:t>
            </a:r>
            <a:r>
              <a:rPr lang="es-ES" dirty="0"/>
              <a:t>.</a:t>
            </a:r>
          </a:p>
          <a:p>
            <a:r>
              <a:rPr lang="es-ES" u="sng" dirty="0"/>
              <a:t>Tecnologías a utilizar:</a:t>
            </a:r>
            <a:r>
              <a:rPr lang="es-ES" dirty="0"/>
              <a:t> Google Cloud, Docker, GitHub, R/Python, </a:t>
            </a:r>
            <a:r>
              <a:rPr lang="es-ES" dirty="0" err="1"/>
              <a:t>Shinny</a:t>
            </a:r>
            <a:r>
              <a:rPr lang="es-ES" dirty="0"/>
              <a:t>/</a:t>
            </a:r>
            <a:r>
              <a:rPr lang="es-ES" dirty="0" err="1"/>
              <a:t>Flask</a:t>
            </a:r>
            <a:r>
              <a:rPr lang="es-ES" dirty="0"/>
              <a:t>, </a:t>
            </a:r>
            <a:r>
              <a:rPr lang="es-ES" dirty="0">
                <a:solidFill>
                  <a:srgbClr val="FF0000"/>
                </a:solidFill>
              </a:rPr>
              <a:t>MySQL y </a:t>
            </a:r>
            <a:r>
              <a:rPr lang="es-ES" dirty="0" err="1">
                <a:solidFill>
                  <a:srgbClr val="FF0000"/>
                </a:solidFill>
              </a:rPr>
              <a:t>Grafana</a:t>
            </a:r>
            <a:r>
              <a:rPr lang="es-ES" dirty="0">
                <a:solidFill>
                  <a:srgbClr val="FF0000"/>
                </a:solidFill>
              </a:rPr>
              <a:t> (opcionales) </a:t>
            </a:r>
            <a:endParaRPr lang="es-ES" u="sng" dirty="0">
              <a:solidFill>
                <a:srgbClr val="FF0000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200" y="365126"/>
            <a:ext cx="10515600" cy="877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rgbClr val="C00000"/>
                </a:solidFill>
                <a:latin typeface="+mn-lt"/>
              </a:rPr>
              <a:t>Descripción del TFM</a:t>
            </a:r>
            <a:endParaRPr lang="es-ES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12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E9420CC-D042-4096-B036-9F5364CA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512916"/>
            <a:ext cx="10805160" cy="466404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Análisis Fase EDA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Modelos de predicción (ML)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Productivizar</a:t>
            </a:r>
            <a:r>
              <a:rPr lang="es-ES" dirty="0"/>
              <a:t> el modelo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Conclusiones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838200" y="365126"/>
            <a:ext cx="10515600" cy="877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rgbClr val="C00000"/>
                </a:solidFill>
                <a:latin typeface="+mn-lt"/>
              </a:rPr>
              <a:t>Índice</a:t>
            </a:r>
            <a:endParaRPr lang="es-ES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94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lefónica firma un acuerdo con Google para situar a empresas en &quot;la nube&quot;">
            <a:extLst>
              <a:ext uri="{FF2B5EF4-FFF2-40B4-BE49-F238E27FC236}">
                <a16:creationId xmlns="" xmlns:a16="http://schemas.microsoft.com/office/drawing/2014/main" id="{80581005-1F5E-4E21-BCAA-722F7813C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18" y="331962"/>
            <a:ext cx="3597571" cy="17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t to Know Docker's Ecosystem — Nick Janetakis">
            <a:extLst>
              <a:ext uri="{FF2B5EF4-FFF2-40B4-BE49-F238E27FC236}">
                <a16:creationId xmlns="" xmlns:a16="http://schemas.microsoft.com/office/drawing/2014/main" id="{B7E98FE2-6CC2-4140-875F-FA908E61F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202" y="744216"/>
            <a:ext cx="4066507" cy="228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 vs Python 2018 ¿Cuál es el mejor en cada caso? | Máxima Formación">
            <a:extLst>
              <a:ext uri="{FF2B5EF4-FFF2-40B4-BE49-F238E27FC236}">
                <a16:creationId xmlns="" xmlns:a16="http://schemas.microsoft.com/office/drawing/2014/main" id="{088E8270-DE5F-4B63-B99F-F8379DAD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26" y="4059392"/>
            <a:ext cx="3379934" cy="171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fana Logo | Tech logos, Logos, Superhero logos">
            <a:extLst>
              <a:ext uri="{FF2B5EF4-FFF2-40B4-BE49-F238E27FC236}">
                <a16:creationId xmlns="" xmlns:a16="http://schemas.microsoft.com/office/drawing/2014/main" id="{9353FAA9-B061-4CEE-9210-221271F4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333" y="3566290"/>
            <a:ext cx="1514751" cy="15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hiny - RStudio">
            <a:extLst>
              <a:ext uri="{FF2B5EF4-FFF2-40B4-BE49-F238E27FC236}">
                <a16:creationId xmlns="" xmlns:a16="http://schemas.microsoft.com/office/drawing/2014/main" id="{84AA7645-F404-4FD0-8695-4AFCBAAE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606" y="3592347"/>
            <a:ext cx="2354165" cy="123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tructuring a Large Production Flask Application | by Arash Soheili | Level  Up Coding">
            <a:extLst>
              <a:ext uri="{FF2B5EF4-FFF2-40B4-BE49-F238E27FC236}">
                <a16:creationId xmlns="" xmlns:a16="http://schemas.microsoft.com/office/drawing/2014/main" id="{F2C09B77-E558-44D1-A026-712106E5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20" y="5327173"/>
            <a:ext cx="2206538" cy="123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="" xmlns:a16="http://schemas.microsoft.com/office/drawing/2014/main" id="{0060196D-B08D-42C0-905B-9E788AAD426E}"/>
              </a:ext>
            </a:extLst>
          </p:cNvPr>
          <p:cNvSpPr/>
          <p:nvPr/>
        </p:nvSpPr>
        <p:spPr>
          <a:xfrm>
            <a:off x="2834151" y="4059392"/>
            <a:ext cx="1496309" cy="1582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="" xmlns:a16="http://schemas.microsoft.com/office/drawing/2014/main" id="{9B068DFB-DAC5-4FD0-A5A4-A05DB4E3C049}"/>
              </a:ext>
            </a:extLst>
          </p:cNvPr>
          <p:cNvCxnSpPr>
            <a:cxnSpLocks/>
          </p:cNvCxnSpPr>
          <p:nvPr/>
        </p:nvCxnSpPr>
        <p:spPr>
          <a:xfrm>
            <a:off x="2295696" y="3510882"/>
            <a:ext cx="782959" cy="596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="" xmlns:a16="http://schemas.microsoft.com/office/drawing/2014/main" id="{6331BB53-4BC0-430D-847B-FB527E06E2B6}"/>
              </a:ext>
            </a:extLst>
          </p:cNvPr>
          <p:cNvSpPr/>
          <p:nvPr/>
        </p:nvSpPr>
        <p:spPr>
          <a:xfrm>
            <a:off x="5719314" y="5081041"/>
            <a:ext cx="2898220" cy="1481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 descr="MySQL | Most Popular Open Source Relational Database | AWS">
            <a:extLst>
              <a:ext uri="{FF2B5EF4-FFF2-40B4-BE49-F238E27FC236}">
                <a16:creationId xmlns="" xmlns:a16="http://schemas.microsoft.com/office/drawing/2014/main" id="{0B72C131-B8A0-46A8-82D3-0691DC2C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13" y="5544347"/>
            <a:ext cx="1965069" cy="101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="" xmlns:a16="http://schemas.microsoft.com/office/drawing/2014/main" id="{B3155117-F9DC-49BF-87CD-10FD70F28DC0}"/>
              </a:ext>
            </a:extLst>
          </p:cNvPr>
          <p:cNvCxnSpPr>
            <a:cxnSpLocks/>
          </p:cNvCxnSpPr>
          <p:nvPr/>
        </p:nvCxnSpPr>
        <p:spPr>
          <a:xfrm>
            <a:off x="4936355" y="4730825"/>
            <a:ext cx="782959" cy="596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GitHub Key Features Now Free For All Users - Somag News">
            <a:extLst>
              <a:ext uri="{FF2B5EF4-FFF2-40B4-BE49-F238E27FC236}">
                <a16:creationId xmlns="" xmlns:a16="http://schemas.microsoft.com/office/drawing/2014/main" id="{532BB007-DA03-4601-B398-70F8AF780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01" y="1885408"/>
            <a:ext cx="2795574" cy="154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39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6F746BD-1C2D-4701-96AF-96C5374A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6" y="1183796"/>
            <a:ext cx="11169927" cy="5417183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Cloud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se pueden usar para generar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clusters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, pero también para lanzar servicios Docker directamente (Cloud Run) con imágenes generadas en local y subidas a Google Cloud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Platform’s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Container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(https://towardsdatascience.com/how-to-deploy-docker-containers-to-the-cloud-b4d89b2c6c31)</a:t>
            </a:r>
          </a:p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Descargar Google Cloud SDK para poder trabajar desde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consola</a:t>
            </a:r>
          </a:p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b="1" dirty="0" err="1">
                <a:solidFill>
                  <a:srgbClr val="C00000"/>
                </a:solidFill>
              </a:rPr>
              <a:t>Docker</a:t>
            </a:r>
            <a:r>
              <a:rPr lang="es-ES" sz="2400" dirty="0"/>
              <a:t> permite crear contenedores de aplicaciones </a:t>
            </a:r>
            <a:r>
              <a:rPr lang="es-ES" sz="2400" dirty="0" err="1"/>
              <a:t>autocontenidos</a:t>
            </a:r>
            <a:r>
              <a:rPr lang="es-ES" sz="2400" dirty="0"/>
              <a:t>.</a:t>
            </a:r>
          </a:p>
          <a:p>
            <a:r>
              <a:rPr lang="es-ES" sz="2400" dirty="0"/>
              <a:t>Descargar </a:t>
            </a:r>
            <a:r>
              <a:rPr lang="es-ES" sz="2400" dirty="0" err="1"/>
              <a:t>Docker</a:t>
            </a:r>
            <a:r>
              <a:rPr lang="es-ES" sz="2400" dirty="0"/>
              <a:t> Desktop para poder trabajar desde Windows en local.</a:t>
            </a:r>
          </a:p>
          <a:p>
            <a:r>
              <a:rPr lang="es-ES" sz="2400" dirty="0"/>
              <a:t>Existe la posibilidad de trabajar en remoto desde un </a:t>
            </a:r>
            <a:r>
              <a:rPr lang="es-ES" sz="2400" dirty="0" err="1"/>
              <a:t>cluster</a:t>
            </a:r>
            <a:r>
              <a:rPr lang="es-ES" sz="2400" dirty="0"/>
              <a:t> de Google Cloud.</a:t>
            </a:r>
          </a:p>
          <a:p>
            <a:pPr marL="0" indent="0">
              <a:buNone/>
            </a:pP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Telefónica firma un acuerdo con Google para situar a empresas en &quot;la nube&quot;">
            <a:extLst>
              <a:ext uri="{FF2B5EF4-FFF2-40B4-BE49-F238E27FC236}">
                <a16:creationId xmlns="" xmlns:a16="http://schemas.microsoft.com/office/drawing/2014/main" id="{C953E722-35E5-43DD-9611-18531BEC4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0" r="2786" b="31495"/>
          <a:stretch/>
        </p:blipFill>
        <p:spPr bwMode="auto">
          <a:xfrm>
            <a:off x="3772991" y="446707"/>
            <a:ext cx="3497319" cy="6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et to Know Docker's Ecosystem — Nick Janetakis">
            <a:extLst>
              <a:ext uri="{FF2B5EF4-FFF2-40B4-BE49-F238E27FC236}">
                <a16:creationId xmlns="" xmlns:a16="http://schemas.microsoft.com/office/drawing/2014/main" id="{017FDD13-C7C1-4431-B60B-9F2A900B1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26" y="3637696"/>
            <a:ext cx="1953408" cy="109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0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itHub Key Features Now Free For All Users - Somag News">
            <a:extLst>
              <a:ext uri="{FF2B5EF4-FFF2-40B4-BE49-F238E27FC236}">
                <a16:creationId xmlns="" xmlns:a16="http://schemas.microsoft.com/office/drawing/2014/main" id="{FD75182C-AC56-4859-95F6-E710AF1D1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031" y="242139"/>
            <a:ext cx="1897786" cy="104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87EDB435-03CB-4719-955E-9F74DAA1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804" y="1455873"/>
            <a:ext cx="10386391" cy="1566932"/>
          </a:xfrm>
        </p:spPr>
        <p:txBody>
          <a:bodyPr/>
          <a:lstStyle/>
          <a:p>
            <a:r>
              <a:rPr lang="es-ES" dirty="0"/>
              <a:t>Repositorio para control de versiones.</a:t>
            </a:r>
          </a:p>
          <a:p>
            <a:r>
              <a:rPr lang="es-ES" dirty="0"/>
              <a:t>Descargar </a:t>
            </a:r>
            <a:r>
              <a:rPr lang="es-ES" b="1" dirty="0">
                <a:solidFill>
                  <a:srgbClr val="C00000"/>
                </a:solidFill>
              </a:rPr>
              <a:t>GitHub</a:t>
            </a:r>
            <a:r>
              <a:rPr lang="es-ES" dirty="0"/>
              <a:t> Desktop para trabajar en local y acceder al repositorio remoto.</a:t>
            </a:r>
          </a:p>
        </p:txBody>
      </p:sp>
    </p:spTree>
    <p:extLst>
      <p:ext uri="{BB962C8B-B14F-4D97-AF65-F5344CB8AC3E}">
        <p14:creationId xmlns:p14="http://schemas.microsoft.com/office/powerpoint/2010/main" val="142283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078"/>
          </a:xfrm>
        </p:spPr>
        <p:txBody>
          <a:bodyPr/>
          <a:lstStyle/>
          <a:p>
            <a:r>
              <a:rPr lang="es-ES" b="1" dirty="0" smtClean="0">
                <a:solidFill>
                  <a:srgbClr val="C00000"/>
                </a:solidFill>
                <a:latin typeface="+mn-lt"/>
              </a:rPr>
              <a:t>Recursos</a:t>
            </a:r>
            <a:endParaRPr lang="es-E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311215"/>
            <a:ext cx="10515600" cy="4865748"/>
          </a:xfrm>
        </p:spPr>
        <p:txBody>
          <a:bodyPr>
            <a:normAutofit fontScale="92500" lnSpcReduction="20000"/>
          </a:bodyPr>
          <a:lstStyle/>
          <a:p>
            <a:r>
              <a:rPr lang="es-ES" sz="2000" dirty="0" err="1" smtClean="0"/>
              <a:t>Github</a:t>
            </a:r>
            <a:endParaRPr lang="es-ES" sz="20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s-ES" sz="2000" dirty="0"/>
              <a:t> </a:t>
            </a:r>
            <a:r>
              <a:rPr lang="es-ES" sz="2000" dirty="0" smtClean="0"/>
              <a:t>   </a:t>
            </a:r>
            <a:r>
              <a:rPr lang="es-ES" sz="2000" dirty="0" smtClean="0">
                <a:hlinkClick r:id="rId2"/>
              </a:rPr>
              <a:t>https</a:t>
            </a:r>
            <a:r>
              <a:rPr lang="es-ES" sz="2000" dirty="0">
                <a:hlinkClick r:id="rId2"/>
              </a:rPr>
              <a:t>://</a:t>
            </a:r>
            <a:r>
              <a:rPr lang="es-ES" sz="2000" dirty="0" smtClean="0">
                <a:hlinkClick r:id="rId2"/>
              </a:rPr>
              <a:t>www.youtube.com/watch?v=HiXLkL42tMU</a:t>
            </a:r>
            <a:endParaRPr lang="es-ES" sz="2000" dirty="0" smtClean="0"/>
          </a:p>
          <a:p>
            <a:r>
              <a:rPr lang="es-ES" sz="2000" dirty="0" smtClean="0"/>
              <a:t>Visual Studio </a:t>
            </a:r>
            <a:r>
              <a:rPr lang="es-ES" sz="2000" dirty="0" err="1" smtClean="0"/>
              <a:t>Code</a:t>
            </a:r>
            <a:endParaRPr lang="es-ES" sz="2000" dirty="0" smtClean="0"/>
          </a:p>
          <a:p>
            <a:r>
              <a:rPr lang="es-ES" sz="2000" dirty="0" err="1" smtClean="0"/>
              <a:t>Github</a:t>
            </a:r>
            <a:r>
              <a:rPr lang="es-ES" sz="2000" dirty="0" smtClean="0"/>
              <a:t> – Proyecto </a:t>
            </a:r>
            <a:r>
              <a:rPr lang="en-US" sz="2000" dirty="0" smtClean="0"/>
              <a:t>“Electric </a:t>
            </a:r>
            <a:r>
              <a:rPr lang="en-US" sz="2000" dirty="0"/>
              <a:t>Vehicles and their </a:t>
            </a:r>
            <a:r>
              <a:rPr lang="en-US" sz="2000" dirty="0" smtClean="0"/>
              <a:t>specs”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sz="2000" dirty="0">
                <a:hlinkClick r:id="rId3"/>
              </a:rPr>
              <a:t>    https://github.com/chargeprice/open-ev-data</a:t>
            </a:r>
            <a:endParaRPr lang="es-ES" sz="2000" dirty="0"/>
          </a:p>
          <a:p>
            <a:r>
              <a:rPr lang="es-ES" sz="2000" dirty="0"/>
              <a:t>Python </a:t>
            </a:r>
            <a:r>
              <a:rPr lang="es-ES" sz="2000" dirty="0" err="1"/>
              <a:t>Flask</a:t>
            </a:r>
            <a:r>
              <a:rPr lang="es-ES" sz="2000" dirty="0"/>
              <a:t> y </a:t>
            </a:r>
            <a:r>
              <a:rPr lang="es-ES" sz="2000" dirty="0" err="1"/>
              <a:t>Mysql</a:t>
            </a:r>
            <a:r>
              <a:rPr lang="es-ES" sz="2000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600" dirty="0"/>
              <a:t>Tutoriales: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1600" dirty="0">
                <a:hlinkClick r:id="rId4"/>
              </a:rPr>
              <a:t>https://www.youtube.com/watch?v=IgCfZkR8wME&amp;t=2337s</a:t>
            </a:r>
            <a:endParaRPr lang="es-E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Create your first ML Web App with Flask (blog)</a:t>
            </a:r>
          </a:p>
          <a:p>
            <a:pPr marL="457200" lvl="1" indent="0">
              <a:buNone/>
            </a:pPr>
            <a:r>
              <a:rPr lang="es-ES" sz="2800" dirty="0"/>
              <a:t>	</a:t>
            </a:r>
            <a:r>
              <a:rPr lang="es-ES" sz="1600" dirty="0">
                <a:hlinkClick r:id="rId5"/>
              </a:rPr>
              <a:t>https://medium.com/analytics-vidhya/create-your-first-ml-web-app-with-flask-ed0c4bb54312</a:t>
            </a:r>
            <a:endParaRPr lang="es-E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600" dirty="0"/>
              <a:t>Utilidades gráficas (</a:t>
            </a:r>
            <a:r>
              <a:rPr lang="es-ES" sz="1600" dirty="0" err="1"/>
              <a:t>Filters</a:t>
            </a:r>
            <a:r>
              <a:rPr lang="es-ES" sz="1600" dirty="0"/>
              <a:t>, </a:t>
            </a:r>
            <a:r>
              <a:rPr lang="es-ES" sz="1600" dirty="0" err="1"/>
              <a:t>tables</a:t>
            </a:r>
            <a:r>
              <a:rPr lang="es-ES" sz="1600" dirty="0"/>
              <a:t>, </a:t>
            </a:r>
            <a:r>
              <a:rPr lang="es-ES" sz="1600" dirty="0" err="1"/>
              <a:t>images</a:t>
            </a:r>
            <a:r>
              <a:rPr lang="es-ES" sz="1600" dirty="0"/>
              <a:t>, …)</a:t>
            </a:r>
          </a:p>
          <a:p>
            <a:pPr marL="457200" lvl="1" indent="0">
              <a:buNone/>
            </a:pPr>
            <a:r>
              <a:rPr lang="es-ES" sz="2800" dirty="0"/>
              <a:t>	</a:t>
            </a:r>
            <a:r>
              <a:rPr lang="es-ES" sz="1600" dirty="0">
                <a:hlinkClick r:id="rId6"/>
              </a:rPr>
              <a:t>https://www.w3schools.com/howto/howto_js_rangeslider.asp</a:t>
            </a:r>
            <a:endParaRPr lang="es-ES" sz="1600" dirty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Ejemplos Aplicaciones web:</a:t>
            </a:r>
          </a:p>
          <a:p>
            <a:pPr marL="457200" lvl="2" indent="0"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sz="1600" dirty="0"/>
              <a:t>	</a:t>
            </a:r>
            <a:r>
              <a:rPr lang="es-ES" sz="1600" dirty="0">
                <a:hlinkClick r:id="rId7"/>
              </a:rPr>
              <a:t>https://themes.getbootstrap.com/</a:t>
            </a:r>
            <a:endParaRPr lang="es-ES" sz="1600" dirty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8939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078"/>
          </a:xfrm>
        </p:spPr>
        <p:txBody>
          <a:bodyPr/>
          <a:lstStyle/>
          <a:p>
            <a:r>
              <a:rPr lang="es-ES" b="1" dirty="0" smtClean="0">
                <a:solidFill>
                  <a:srgbClr val="C00000"/>
                </a:solidFill>
                <a:latin typeface="+mn-lt"/>
              </a:rPr>
              <a:t>Inputs</a:t>
            </a:r>
            <a:endParaRPr lang="es-E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311215"/>
            <a:ext cx="10515600" cy="4865748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Electromaps</a:t>
            </a:r>
            <a:endParaRPr lang="es-ES" sz="2000" dirty="0"/>
          </a:p>
          <a:p>
            <a:pPr marL="0" indent="0">
              <a:spcAft>
                <a:spcPts val="1200"/>
              </a:spcAft>
              <a:buNone/>
            </a:pPr>
            <a:r>
              <a:rPr lang="es-ES" sz="2000" dirty="0"/>
              <a:t>    </a:t>
            </a:r>
            <a:r>
              <a:rPr lang="es-ES" sz="2000" dirty="0">
                <a:hlinkClick r:id="rId2"/>
              </a:rPr>
              <a:t>https://www.electromaps.com</a:t>
            </a:r>
            <a:r>
              <a:rPr lang="es-ES" sz="2000" dirty="0" smtClean="0">
                <a:hlinkClick r:id="rId2"/>
              </a:rPr>
              <a:t>/</a:t>
            </a:r>
            <a:endParaRPr lang="es-ES" sz="2000" dirty="0" smtClean="0"/>
          </a:p>
          <a:p>
            <a:r>
              <a:rPr lang="es-ES" sz="2000" dirty="0" smtClean="0"/>
              <a:t>Lista coches eléctrico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sz="2000" dirty="0"/>
              <a:t> </a:t>
            </a:r>
            <a:r>
              <a:rPr lang="es-ES" sz="2000" dirty="0" smtClean="0"/>
              <a:t>   </a:t>
            </a:r>
            <a:r>
              <a:rPr lang="es-ES" sz="2000" dirty="0">
                <a:hlinkClick r:id="rId3"/>
              </a:rPr>
              <a:t>https://</a:t>
            </a:r>
            <a:r>
              <a:rPr lang="es-ES" sz="2000" dirty="0" smtClean="0">
                <a:hlinkClick r:id="rId3"/>
              </a:rPr>
              <a:t>www.kaggle.com/geoffnel/evs-one-electric-vehicle-dataset</a:t>
            </a:r>
            <a:endParaRPr lang="es-ES" sz="2000" dirty="0" smtClean="0"/>
          </a:p>
          <a:p>
            <a:pPr>
              <a:spcAft>
                <a:spcPts val="1200"/>
              </a:spcAft>
            </a:pPr>
            <a:r>
              <a:rPr lang="es-ES" sz="2000" dirty="0" smtClean="0"/>
              <a:t>Lista puntos de recarga </a:t>
            </a:r>
            <a:r>
              <a:rPr lang="es-ES" sz="2000" dirty="0" smtClean="0">
                <a:hlinkClick r:id="rId4"/>
              </a:rPr>
              <a:t>https</a:t>
            </a:r>
            <a:r>
              <a:rPr lang="es-ES" sz="2000" dirty="0">
                <a:hlinkClick r:id="rId4"/>
              </a:rPr>
              <a:t>://datos.madrid.es/portal/site/egob/menuitem.c05c1f754a33a9fbe4b2e4b284f1a5a0/?</a:t>
            </a:r>
            <a:r>
              <a:rPr lang="es-ES" sz="2000" dirty="0" smtClean="0">
                <a:hlinkClick r:id="rId4"/>
              </a:rPr>
              <a:t>vgnextoid=715953387ffa0710VgnVCM2000001f4a900aRCRD&amp;vgnextchannel=374512b9ace9f310VgnVCM100000171f5a0aRCRD&amp;vgnextfmt=default</a:t>
            </a:r>
            <a:endParaRPr lang="es-ES" sz="2000" dirty="0" smtClean="0"/>
          </a:p>
          <a:p>
            <a:r>
              <a:rPr lang="es-ES" sz="2000" dirty="0" smtClean="0"/>
              <a:t>Puntos de recarga de acceso público</a:t>
            </a:r>
          </a:p>
          <a:p>
            <a:pPr marL="0" indent="0">
              <a:buNone/>
            </a:pPr>
            <a:r>
              <a:rPr lang="es-ES" sz="2000" dirty="0"/>
              <a:t> </a:t>
            </a:r>
            <a:r>
              <a:rPr lang="es-ES" sz="2000" dirty="0" smtClean="0"/>
              <a:t>    </a:t>
            </a:r>
            <a:r>
              <a:rPr lang="es-ES" sz="2000" dirty="0">
                <a:hlinkClick r:id="rId5"/>
              </a:rPr>
              <a:t>https://</a:t>
            </a:r>
            <a:r>
              <a:rPr lang="es-ES" sz="2000" dirty="0" smtClean="0">
                <a:hlinkClick r:id="rId5"/>
              </a:rPr>
              <a:t>datos.gob.es/en/catalogo/l01280796-puntos-de-recarga-de-vehiculos-electricos-de-acceso-publico</a:t>
            </a:r>
            <a:endParaRPr lang="es-ES" sz="2000" dirty="0"/>
          </a:p>
          <a:p>
            <a:r>
              <a:rPr lang="es-ES" sz="2000" dirty="0" smtClean="0"/>
              <a:t>Datos </a:t>
            </a:r>
            <a:r>
              <a:rPr lang="es-ES" sz="2000" dirty="0"/>
              <a:t>tráfico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7497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1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0410573">
            <a:off x="3450273" y="3680999"/>
            <a:ext cx="724332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000">
                <a:solidFill>
                  <a:srgbClr val="414141"/>
                </a:solidFill>
                <a:latin typeface="Arial" charset="0"/>
                <a:cs typeface="Arial" charset="0"/>
              </a:defRPr>
            </a:lvl1pPr>
            <a:lvl2pPr marL="742950" indent="-285750" defTabSz="762000" eaLnBrk="0" hangingPunct="0">
              <a:defRPr sz="1000">
                <a:solidFill>
                  <a:srgbClr val="414141"/>
                </a:solidFill>
                <a:latin typeface="Arial" charset="0"/>
                <a:cs typeface="Arial" charset="0"/>
              </a:defRPr>
            </a:lvl2pPr>
            <a:lvl3pPr marL="1143000" indent="-228600" defTabSz="762000" eaLnBrk="0" hangingPunct="0">
              <a:defRPr sz="1000">
                <a:solidFill>
                  <a:srgbClr val="414141"/>
                </a:solidFill>
                <a:latin typeface="Arial" charset="0"/>
                <a:cs typeface="Arial" charset="0"/>
              </a:defRPr>
            </a:lvl3pPr>
            <a:lvl4pPr marL="1600200" indent="-228600" defTabSz="762000" eaLnBrk="0" hangingPunct="0">
              <a:defRPr sz="1000">
                <a:solidFill>
                  <a:srgbClr val="414141"/>
                </a:solidFill>
                <a:latin typeface="Arial" charset="0"/>
                <a:cs typeface="Arial" charset="0"/>
              </a:defRPr>
            </a:lvl4pPr>
            <a:lvl5pPr marL="2057400" indent="-228600" defTabSz="762000" eaLnBrk="0" hangingPunct="0">
              <a:defRPr sz="1000">
                <a:solidFill>
                  <a:srgbClr val="414141"/>
                </a:solidFill>
                <a:latin typeface="Arial" charset="0"/>
                <a:cs typeface="Arial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414141"/>
                </a:solidFill>
                <a:latin typeface="Arial" charset="0"/>
                <a:cs typeface="Arial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414141"/>
                </a:solidFill>
                <a:latin typeface="Arial" charset="0"/>
                <a:cs typeface="Arial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414141"/>
                </a:solidFill>
                <a:latin typeface="Arial" charset="0"/>
                <a:cs typeface="Arial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41414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s-ES" sz="8800" dirty="0" smtClean="0">
                <a:ln w="10160">
                  <a:solidFill>
                    <a:schemeClr val="accent1"/>
                  </a:solidFill>
                  <a:prstDash val="solid"/>
                </a:ln>
                <a:noFill/>
              </a:rPr>
              <a:t>BORRADOR</a:t>
            </a:r>
            <a:endParaRPr lang="en-GB" altLang="en-US" sz="8800" dirty="0">
              <a:ln w="10160">
                <a:solidFill>
                  <a:schemeClr val="accent1"/>
                </a:solidFill>
                <a:prstDash val="solid"/>
              </a:ln>
              <a:noFill/>
            </a:endParaRPr>
          </a:p>
        </p:txBody>
      </p:sp>
      <p:sp>
        <p:nvSpPr>
          <p:cNvPr id="2" name="1 Título"/>
          <p:cNvSpPr txBox="1">
            <a:spLocks/>
          </p:cNvSpPr>
          <p:nvPr/>
        </p:nvSpPr>
        <p:spPr>
          <a:xfrm>
            <a:off x="589474" y="235730"/>
            <a:ext cx="10515600" cy="8770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smtClean="0">
                <a:solidFill>
                  <a:srgbClr val="C00000"/>
                </a:solidFill>
                <a:latin typeface="+mn-lt"/>
              </a:rPr>
              <a:t>Calendario tentativo</a:t>
            </a:r>
            <a:endParaRPr lang="es-E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3 Rectángulo"/>
          <p:cNvSpPr/>
          <p:nvPr>
            <p:custDataLst>
              <p:tags r:id="rId2"/>
            </p:custDataLst>
          </p:nvPr>
        </p:nvSpPr>
        <p:spPr>
          <a:xfrm>
            <a:off x="525097" y="1938259"/>
            <a:ext cx="1786781" cy="6437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100" b="1" dirty="0" err="1" smtClean="0">
                <a:solidFill>
                  <a:schemeClr val="bg1"/>
                </a:solidFill>
                <a:latin typeface="Vodafone Rg" pitchFamily="34" charset="0"/>
              </a:rPr>
              <a:t>Definición</a:t>
            </a:r>
            <a:endParaRPr lang="en-GB" sz="1100" b="1" dirty="0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8" name="7 Rectángulo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413542" y="1257821"/>
            <a:ext cx="2839945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0" tIns="23813" rIns="0" bIns="23813" numCol="1" spcCol="1270" rtlCol="0" anchor="ctr" anchorCtr="0">
            <a:noAutofit/>
          </a:bodyPr>
          <a:lstStyle/>
          <a:p>
            <a:pPr algn="ctr" defTabSz="444500">
              <a:spcBef>
                <a:spcPct val="0"/>
              </a:spcBef>
              <a:spcAft>
                <a:spcPct val="0"/>
              </a:spcAft>
            </a:pPr>
            <a:r>
              <a:rPr lang="en-US" sz="1100" b="1" kern="1200" dirty="0" err="1" smtClean="0">
                <a:solidFill>
                  <a:schemeClr val="bg1"/>
                </a:solidFill>
                <a:latin typeface="Vodafone Rg"/>
                <a:sym typeface="Vodafone Rg"/>
              </a:rPr>
              <a:t>Dic</a:t>
            </a:r>
            <a:endParaRPr lang="en-US" sz="1100" b="1" kern="1200" dirty="0" smtClean="0">
              <a:solidFill>
                <a:schemeClr val="bg1"/>
              </a:solidFill>
              <a:latin typeface="Vodafone Rg"/>
              <a:sym typeface="Vodafone Rg"/>
            </a:endParaRPr>
          </a:p>
        </p:txBody>
      </p:sp>
      <p:sp>
        <p:nvSpPr>
          <p:cNvPr id="9" name="8 Rectángulo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354040" y="1257821"/>
            <a:ext cx="3435794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0" tIns="23813" rIns="0" bIns="23813" numCol="1" spcCol="1270" rtlCol="0" anchor="ctr" anchorCtr="0">
            <a:noAutofit/>
          </a:bodyPr>
          <a:lstStyle/>
          <a:p>
            <a:pPr algn="ctr" defTabSz="444500">
              <a:spcBef>
                <a:spcPct val="0"/>
              </a:spcBef>
              <a:spcAft>
                <a:spcPct val="0"/>
              </a:spcAft>
            </a:pPr>
            <a:r>
              <a:rPr lang="en-US" sz="1100" b="1" kern="1200" dirty="0" err="1" smtClean="0">
                <a:solidFill>
                  <a:schemeClr val="bg1"/>
                </a:solidFill>
                <a:latin typeface="Vodafone Rg"/>
                <a:sym typeface="Vodafone Rg"/>
              </a:rPr>
              <a:t>Ene</a:t>
            </a:r>
            <a:endParaRPr lang="en-US" sz="1100" b="1" kern="1200" dirty="0" smtClean="0">
              <a:solidFill>
                <a:schemeClr val="bg1"/>
              </a:solidFill>
              <a:latin typeface="Vodafone Rg"/>
              <a:sym typeface="Vodafone Rg"/>
            </a:endParaRPr>
          </a:p>
        </p:txBody>
      </p:sp>
      <p:sp>
        <p:nvSpPr>
          <p:cNvPr id="10" name="9 Rectángulo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8885205" y="1257821"/>
            <a:ext cx="2264767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0" tIns="23813" rIns="0" bIns="23813" numCol="1" spcCol="1270" rtlCol="0" anchor="ctr" anchorCtr="0">
            <a:noAutofit/>
          </a:bodyPr>
          <a:lstStyle/>
          <a:p>
            <a:pPr algn="ctr" defTabSz="444500">
              <a:spcBef>
                <a:spcPct val="0"/>
              </a:spcBef>
              <a:spcAft>
                <a:spcPct val="0"/>
              </a:spcAft>
            </a:pPr>
            <a:r>
              <a:rPr lang="en-US" sz="1100" b="1" kern="1200" dirty="0" smtClean="0">
                <a:solidFill>
                  <a:schemeClr val="bg1"/>
                </a:solidFill>
                <a:latin typeface="Vodafone Rg"/>
                <a:sym typeface="Vodafone Rg"/>
              </a:rPr>
              <a:t>Feb</a:t>
            </a:r>
          </a:p>
        </p:txBody>
      </p:sp>
      <p:sp>
        <p:nvSpPr>
          <p:cNvPr id="12" name="11 Rectángulo"/>
          <p:cNvSpPr/>
          <p:nvPr>
            <p:custDataLst>
              <p:tags r:id="rId6"/>
            </p:custDataLst>
          </p:nvPr>
        </p:nvSpPr>
        <p:spPr>
          <a:xfrm>
            <a:off x="525096" y="2768884"/>
            <a:ext cx="1786781" cy="643721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100" b="1" dirty="0" err="1" smtClean="0">
                <a:solidFill>
                  <a:schemeClr val="bg1"/>
                </a:solidFill>
                <a:latin typeface="Vodafone Rg" pitchFamily="34" charset="0"/>
              </a:rPr>
              <a:t>Análisis</a:t>
            </a:r>
            <a:endParaRPr lang="en-GB" sz="1100" b="1" dirty="0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2537914" y="1938260"/>
            <a:ext cx="1037630" cy="643720"/>
          </a:xfrm>
          <a:prstGeom prst="roundRect">
            <a:avLst>
              <a:gd name="adj" fmla="val 37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ts val="1000"/>
              </a:lnSpc>
              <a:spcBef>
                <a:spcPts val="600"/>
              </a:spcBef>
              <a:spcAft>
                <a:spcPts val="600"/>
              </a:spcAft>
            </a:pPr>
            <a:endParaRPr lang="es-ES" sz="1000" dirty="0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14" name="13 Rectángulo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413542" y="1525578"/>
            <a:ext cx="741589" cy="216000"/>
          </a:xfrm>
          <a:prstGeom prst="rect">
            <a:avLst/>
          </a:prstGeom>
          <a:pattFill prst="pct5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0" tIns="23813" rIns="0" bIns="23813" numCol="1" spcCol="1270" rtlCol="0" anchor="ctr" anchorCtr="0">
            <a:noAutofit/>
          </a:bodyPr>
          <a:lstStyle/>
          <a:p>
            <a:pPr algn="ctr" defTabSz="44450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Vodafone Rg"/>
                <a:sym typeface="Vodafone Rg"/>
              </a:rPr>
              <a:t>w1</a:t>
            </a:r>
            <a:endParaRPr lang="en-US" sz="1100" b="1" kern="1200" dirty="0" smtClean="0">
              <a:solidFill>
                <a:schemeClr val="bg1"/>
              </a:solidFill>
              <a:latin typeface="Vodafone Rg"/>
              <a:sym typeface="Vodafone Rg"/>
            </a:endParaRPr>
          </a:p>
        </p:txBody>
      </p:sp>
      <p:sp>
        <p:nvSpPr>
          <p:cNvPr id="15" name="14 Rectángulo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204750" y="1525578"/>
            <a:ext cx="741589" cy="216000"/>
          </a:xfrm>
          <a:prstGeom prst="rect">
            <a:avLst/>
          </a:prstGeom>
          <a:pattFill prst="pct5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0" tIns="23813" rIns="0" bIns="23813" numCol="1" spcCol="1270" rtlCol="0" anchor="ctr" anchorCtr="0">
            <a:noAutofit/>
          </a:bodyPr>
          <a:lstStyle/>
          <a:p>
            <a:pPr algn="ctr" defTabSz="44450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Vodafone Rg"/>
                <a:sym typeface="Vodafone Rg"/>
              </a:rPr>
              <a:t>w2</a:t>
            </a:r>
            <a:endParaRPr lang="en-US" sz="1100" b="1" kern="1200" dirty="0" smtClean="0">
              <a:solidFill>
                <a:schemeClr val="bg1"/>
              </a:solidFill>
              <a:latin typeface="Vodafone Rg"/>
              <a:sym typeface="Vodafone Rg"/>
            </a:endParaRPr>
          </a:p>
        </p:txBody>
      </p:sp>
      <p:sp>
        <p:nvSpPr>
          <p:cNvPr id="16" name="15 Rectángulo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997928" y="1527156"/>
            <a:ext cx="741589" cy="216000"/>
          </a:xfrm>
          <a:prstGeom prst="rect">
            <a:avLst/>
          </a:prstGeom>
          <a:pattFill prst="pct5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0" tIns="23813" rIns="0" bIns="23813" numCol="1" spcCol="1270" rtlCol="0" anchor="ctr" anchorCtr="0">
            <a:noAutofit/>
          </a:bodyPr>
          <a:lstStyle/>
          <a:p>
            <a:pPr algn="ctr" defTabSz="44450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Vodafone Rg"/>
                <a:sym typeface="Vodafone Rg"/>
              </a:rPr>
              <a:t>w3</a:t>
            </a:r>
            <a:endParaRPr lang="en-US" sz="1100" b="1" kern="1200" dirty="0" smtClean="0">
              <a:solidFill>
                <a:schemeClr val="bg1"/>
              </a:solidFill>
              <a:latin typeface="Vodafone Rg"/>
              <a:sym typeface="Vodafone Rg"/>
            </a:endParaRPr>
          </a:p>
        </p:txBody>
      </p:sp>
      <p:sp>
        <p:nvSpPr>
          <p:cNvPr id="17" name="16 Rectángulo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4808809" y="1525578"/>
            <a:ext cx="741589" cy="216000"/>
          </a:xfrm>
          <a:prstGeom prst="rect">
            <a:avLst/>
          </a:prstGeom>
          <a:pattFill prst="pct5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0" tIns="23813" rIns="0" bIns="23813" numCol="1" spcCol="1270" rtlCol="0" anchor="ctr" anchorCtr="0">
            <a:noAutofit/>
          </a:bodyPr>
          <a:lstStyle/>
          <a:p>
            <a:pPr algn="ctr" defTabSz="44450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Vodafone Rg"/>
                <a:sym typeface="Vodafone Rg"/>
              </a:rPr>
              <a:t>w4</a:t>
            </a:r>
            <a:endParaRPr lang="en-US" sz="1100" b="1" kern="1200" dirty="0" smtClean="0">
              <a:solidFill>
                <a:schemeClr val="bg1"/>
              </a:solidFill>
              <a:latin typeface="Vodafone Rg"/>
              <a:sym typeface="Vodafone Rg"/>
            </a:endParaRPr>
          </a:p>
        </p:txBody>
      </p:sp>
      <p:grpSp>
        <p:nvGrpSpPr>
          <p:cNvPr id="18" name="17 Grupo"/>
          <p:cNvGrpSpPr>
            <a:grpSpLocks noChangeAspect="1"/>
          </p:cNvGrpSpPr>
          <p:nvPr/>
        </p:nvGrpSpPr>
        <p:grpSpPr>
          <a:xfrm>
            <a:off x="3423525" y="1938260"/>
            <a:ext cx="304037" cy="401662"/>
            <a:chOff x="2321387" y="2708359"/>
            <a:chExt cx="304037" cy="401662"/>
          </a:xfrm>
        </p:grpSpPr>
        <p:sp>
          <p:nvSpPr>
            <p:cNvPr id="19" name="18 Elipse"/>
            <p:cNvSpPr/>
            <p:nvPr/>
          </p:nvSpPr>
          <p:spPr>
            <a:xfrm>
              <a:off x="2347405" y="2783190"/>
              <a:ext cx="252000" cy="25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 kern="1200" dirty="0" smtClean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0" name="Picture 34" descr="https://cdn3.iconfinder.com/data/icons/flat-actions-icons-9/792/Tick_Mark_Dark-512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387" y="2708359"/>
              <a:ext cx="304037" cy="401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20 Rectángulo redondeado"/>
          <p:cNvSpPr/>
          <p:nvPr/>
        </p:nvSpPr>
        <p:spPr>
          <a:xfrm>
            <a:off x="3679164" y="2745687"/>
            <a:ext cx="1341410" cy="643720"/>
          </a:xfrm>
          <a:prstGeom prst="roundRect">
            <a:avLst>
              <a:gd name="adj" fmla="val 37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ts val="1000"/>
              </a:lnSpc>
              <a:spcBef>
                <a:spcPts val="600"/>
              </a:spcBef>
              <a:spcAft>
                <a:spcPts val="600"/>
              </a:spcAft>
            </a:pPr>
            <a:endParaRPr lang="es-ES" sz="1000" dirty="0">
              <a:solidFill>
                <a:schemeClr val="bg1"/>
              </a:solidFill>
              <a:latin typeface="Vodafone Rg" pitchFamily="34" charset="0"/>
            </a:endParaRPr>
          </a:p>
        </p:txBody>
      </p:sp>
      <p:grpSp>
        <p:nvGrpSpPr>
          <p:cNvPr id="22" name="21 Grupo"/>
          <p:cNvGrpSpPr>
            <a:grpSpLocks noChangeAspect="1"/>
          </p:cNvGrpSpPr>
          <p:nvPr/>
        </p:nvGrpSpPr>
        <p:grpSpPr>
          <a:xfrm>
            <a:off x="4808809" y="2648633"/>
            <a:ext cx="304037" cy="401662"/>
            <a:chOff x="2321387" y="2708359"/>
            <a:chExt cx="304037" cy="401662"/>
          </a:xfrm>
        </p:grpSpPr>
        <p:sp>
          <p:nvSpPr>
            <p:cNvPr id="23" name="22 Elipse"/>
            <p:cNvSpPr/>
            <p:nvPr/>
          </p:nvSpPr>
          <p:spPr>
            <a:xfrm>
              <a:off x="2347405" y="2783190"/>
              <a:ext cx="252000" cy="25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 kern="1200" dirty="0" smtClean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4" name="Picture 34" descr="https://cdn3.iconfinder.com/data/icons/flat-actions-icons-9/792/Tick_Mark_Dark-512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387" y="2708359"/>
              <a:ext cx="304037" cy="401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24 Rectángulo"/>
          <p:cNvSpPr/>
          <p:nvPr>
            <p:custDataLst>
              <p:tags r:id="rId11"/>
            </p:custDataLst>
          </p:nvPr>
        </p:nvSpPr>
        <p:spPr>
          <a:xfrm>
            <a:off x="525097" y="3671784"/>
            <a:ext cx="1786781" cy="6437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100" b="1" dirty="0" err="1" smtClean="0">
                <a:solidFill>
                  <a:schemeClr val="bg1"/>
                </a:solidFill>
                <a:latin typeface="Vodafone Rg" pitchFamily="34" charset="0"/>
              </a:rPr>
              <a:t>Diseño</a:t>
            </a:r>
            <a:r>
              <a:rPr lang="en-GB" sz="1100" b="1" dirty="0" smtClean="0">
                <a:solidFill>
                  <a:schemeClr val="bg1"/>
                </a:solidFill>
                <a:latin typeface="Vodafone Rg" pitchFamily="34" charset="0"/>
              </a:rPr>
              <a:t> </a:t>
            </a:r>
            <a:r>
              <a:rPr lang="en-GB" sz="1100" b="1" dirty="0" err="1" smtClean="0">
                <a:solidFill>
                  <a:schemeClr val="bg1"/>
                </a:solidFill>
                <a:latin typeface="Vodafone Rg" pitchFamily="34" charset="0"/>
              </a:rPr>
              <a:t>Estrategia</a:t>
            </a:r>
            <a:r>
              <a:rPr lang="en-GB" sz="1100" b="1" dirty="0" smtClean="0">
                <a:solidFill>
                  <a:schemeClr val="bg1"/>
                </a:solidFill>
                <a:latin typeface="Vodafone Rg" pitchFamily="34" charset="0"/>
              </a:rPr>
              <a:t> / </a:t>
            </a:r>
            <a:r>
              <a:rPr lang="en-GB" sz="1100" b="1" dirty="0" err="1" smtClean="0">
                <a:solidFill>
                  <a:schemeClr val="bg1"/>
                </a:solidFill>
                <a:latin typeface="Vodafone Rg" pitchFamily="34" charset="0"/>
              </a:rPr>
              <a:t>Modelos</a:t>
            </a:r>
            <a:r>
              <a:rPr lang="en-GB" sz="1100" b="1" dirty="0" smtClean="0">
                <a:solidFill>
                  <a:schemeClr val="bg1"/>
                </a:solidFill>
                <a:latin typeface="Vodafone Rg" pitchFamily="34" charset="0"/>
              </a:rPr>
              <a:t> </a:t>
            </a:r>
            <a:endParaRPr lang="en-GB" sz="1100" b="1" dirty="0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4960826" y="3671785"/>
            <a:ext cx="1779235" cy="643720"/>
          </a:xfrm>
          <a:prstGeom prst="roundRect">
            <a:avLst>
              <a:gd name="adj" fmla="val 37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ts val="1000"/>
              </a:lnSpc>
              <a:spcBef>
                <a:spcPts val="600"/>
              </a:spcBef>
              <a:spcAft>
                <a:spcPts val="600"/>
              </a:spcAft>
            </a:pPr>
            <a:endParaRPr lang="es-ES" sz="1000" dirty="0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27" name="26 Rectángulo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652978" y="1527466"/>
            <a:ext cx="741589" cy="216000"/>
          </a:xfrm>
          <a:prstGeom prst="rect">
            <a:avLst/>
          </a:prstGeom>
          <a:pattFill prst="pct5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0" tIns="23813" rIns="0" bIns="23813" numCol="1" spcCol="1270" rtlCol="0" anchor="ctr" anchorCtr="0">
            <a:noAutofit/>
          </a:bodyPr>
          <a:lstStyle/>
          <a:p>
            <a:pPr algn="ctr" defTabSz="44450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Vodafone Rg"/>
                <a:sym typeface="Vodafone Rg"/>
              </a:rPr>
              <a:t>w1</a:t>
            </a:r>
            <a:endParaRPr lang="en-US" sz="1100" b="1" kern="1200" dirty="0" smtClean="0">
              <a:solidFill>
                <a:schemeClr val="bg1"/>
              </a:solidFill>
              <a:latin typeface="Vodafone Rg"/>
              <a:sym typeface="Vodafone Rg"/>
            </a:endParaRPr>
          </a:p>
        </p:txBody>
      </p:sp>
      <p:sp>
        <p:nvSpPr>
          <p:cNvPr id="28" name="27 Rectángulo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6444186" y="1527466"/>
            <a:ext cx="741589" cy="216000"/>
          </a:xfrm>
          <a:prstGeom prst="rect">
            <a:avLst/>
          </a:prstGeom>
          <a:pattFill prst="pct5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0" tIns="23813" rIns="0" bIns="23813" numCol="1" spcCol="1270" rtlCol="0" anchor="ctr" anchorCtr="0">
            <a:noAutofit/>
          </a:bodyPr>
          <a:lstStyle/>
          <a:p>
            <a:pPr algn="ctr" defTabSz="44450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Vodafone Rg"/>
                <a:sym typeface="Vodafone Rg"/>
              </a:rPr>
              <a:t>w2</a:t>
            </a:r>
            <a:endParaRPr lang="en-US" sz="1100" b="1" kern="1200" dirty="0" smtClean="0">
              <a:solidFill>
                <a:schemeClr val="bg1"/>
              </a:solidFill>
              <a:latin typeface="Vodafone Rg"/>
              <a:sym typeface="Vodafone Rg"/>
            </a:endParaRPr>
          </a:p>
        </p:txBody>
      </p:sp>
      <p:sp>
        <p:nvSpPr>
          <p:cNvPr id="29" name="28 Rectángulo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237364" y="1529044"/>
            <a:ext cx="741589" cy="216000"/>
          </a:xfrm>
          <a:prstGeom prst="rect">
            <a:avLst/>
          </a:prstGeom>
          <a:pattFill prst="pct5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0" tIns="23813" rIns="0" bIns="23813" numCol="1" spcCol="1270" rtlCol="0" anchor="ctr" anchorCtr="0">
            <a:noAutofit/>
          </a:bodyPr>
          <a:lstStyle/>
          <a:p>
            <a:pPr algn="ctr" defTabSz="44450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Vodafone Rg"/>
                <a:sym typeface="Vodafone Rg"/>
              </a:rPr>
              <a:t>w3</a:t>
            </a:r>
            <a:endParaRPr lang="en-US" sz="1100" b="1" kern="1200" dirty="0" smtClean="0">
              <a:solidFill>
                <a:schemeClr val="bg1"/>
              </a:solidFill>
              <a:latin typeface="Vodafone Rg"/>
              <a:sym typeface="Vodafone Rg"/>
            </a:endParaRPr>
          </a:p>
        </p:txBody>
      </p:sp>
      <p:sp>
        <p:nvSpPr>
          <p:cNvPr id="30" name="29 Rectángulo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8048245" y="1527466"/>
            <a:ext cx="741589" cy="216000"/>
          </a:xfrm>
          <a:prstGeom prst="rect">
            <a:avLst/>
          </a:prstGeom>
          <a:pattFill prst="pct5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0" tIns="23813" rIns="0" bIns="23813" numCol="1" spcCol="1270" rtlCol="0" anchor="ctr" anchorCtr="0">
            <a:noAutofit/>
          </a:bodyPr>
          <a:lstStyle/>
          <a:p>
            <a:pPr algn="ctr" defTabSz="44450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Vodafone Rg"/>
                <a:sym typeface="Vodafone Rg"/>
              </a:rPr>
              <a:t>w4</a:t>
            </a:r>
            <a:endParaRPr lang="en-US" sz="1100" b="1" kern="1200" dirty="0" smtClean="0">
              <a:solidFill>
                <a:schemeClr val="bg1"/>
              </a:solidFill>
              <a:latin typeface="Vodafone Rg"/>
              <a:sym typeface="Vodafone Rg"/>
            </a:endParaRPr>
          </a:p>
        </p:txBody>
      </p:sp>
      <p:grpSp>
        <p:nvGrpSpPr>
          <p:cNvPr id="32" name="31 Grupo"/>
          <p:cNvGrpSpPr>
            <a:grpSpLocks noChangeAspect="1"/>
          </p:cNvGrpSpPr>
          <p:nvPr/>
        </p:nvGrpSpPr>
        <p:grpSpPr>
          <a:xfrm>
            <a:off x="6588042" y="3470954"/>
            <a:ext cx="304037" cy="401662"/>
            <a:chOff x="2321387" y="2708359"/>
            <a:chExt cx="304037" cy="401662"/>
          </a:xfrm>
        </p:grpSpPr>
        <p:sp>
          <p:nvSpPr>
            <p:cNvPr id="33" name="32 Elipse"/>
            <p:cNvSpPr/>
            <p:nvPr/>
          </p:nvSpPr>
          <p:spPr>
            <a:xfrm>
              <a:off x="2347405" y="2783190"/>
              <a:ext cx="252000" cy="25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 kern="1200" dirty="0" smtClean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4" name="Picture 34" descr="https://cdn3.iconfinder.com/data/icons/flat-actions-icons-9/792/Tick_Mark_Dark-512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387" y="2708359"/>
              <a:ext cx="304037" cy="401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34 Rectángulo"/>
          <p:cNvSpPr/>
          <p:nvPr>
            <p:custDataLst>
              <p:tags r:id="rId16"/>
            </p:custDataLst>
          </p:nvPr>
        </p:nvSpPr>
        <p:spPr>
          <a:xfrm>
            <a:off x="525097" y="4505674"/>
            <a:ext cx="1786781" cy="643721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100" b="1" dirty="0" err="1" smtClean="0">
                <a:solidFill>
                  <a:schemeClr val="bg1"/>
                </a:solidFill>
                <a:latin typeface="Vodafone Rg" pitchFamily="34" charset="0"/>
              </a:rPr>
              <a:t>Productivizar</a:t>
            </a:r>
            <a:endParaRPr lang="en-GB" sz="1100" b="1" dirty="0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36" name="35 Rectángulo"/>
          <p:cNvSpPr/>
          <p:nvPr>
            <p:custDataLst>
              <p:tags r:id="rId17"/>
            </p:custDataLst>
          </p:nvPr>
        </p:nvSpPr>
        <p:spPr>
          <a:xfrm>
            <a:off x="525095" y="5324412"/>
            <a:ext cx="1786781" cy="643721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100" b="1" dirty="0" err="1" smtClean="0">
                <a:solidFill>
                  <a:schemeClr val="bg1"/>
                </a:solidFill>
                <a:latin typeface="Vodafone Rg" pitchFamily="34" charset="0"/>
              </a:rPr>
              <a:t>Herramienta</a:t>
            </a:r>
            <a:r>
              <a:rPr lang="en-GB" sz="1100" b="1" dirty="0" smtClean="0">
                <a:solidFill>
                  <a:schemeClr val="bg1"/>
                </a:solidFill>
                <a:latin typeface="Vodafone Rg" pitchFamily="34" charset="0"/>
              </a:rPr>
              <a:t> Web</a:t>
            </a:r>
            <a:endParaRPr lang="en-GB" sz="1100" b="1" dirty="0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37" name="36 Rectángulo redondeado"/>
          <p:cNvSpPr/>
          <p:nvPr/>
        </p:nvSpPr>
        <p:spPr>
          <a:xfrm>
            <a:off x="7448424" y="5324412"/>
            <a:ext cx="1341410" cy="643720"/>
          </a:xfrm>
          <a:prstGeom prst="roundRect">
            <a:avLst>
              <a:gd name="adj" fmla="val 37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ts val="1000"/>
              </a:lnSpc>
              <a:spcBef>
                <a:spcPts val="600"/>
              </a:spcBef>
              <a:spcAft>
                <a:spcPts val="600"/>
              </a:spcAft>
            </a:pPr>
            <a:endParaRPr lang="es-ES" sz="1000" dirty="0">
              <a:solidFill>
                <a:schemeClr val="bg1"/>
              </a:solidFill>
              <a:latin typeface="Vodafone Rg" pitchFamily="34" charset="0"/>
            </a:endParaRPr>
          </a:p>
        </p:txBody>
      </p:sp>
      <p:grpSp>
        <p:nvGrpSpPr>
          <p:cNvPr id="38" name="37 Grupo"/>
          <p:cNvGrpSpPr>
            <a:grpSpLocks noChangeAspect="1"/>
          </p:cNvGrpSpPr>
          <p:nvPr/>
        </p:nvGrpSpPr>
        <p:grpSpPr>
          <a:xfrm>
            <a:off x="8637815" y="5123581"/>
            <a:ext cx="304037" cy="401662"/>
            <a:chOff x="2321387" y="2708359"/>
            <a:chExt cx="304037" cy="401662"/>
          </a:xfrm>
        </p:grpSpPr>
        <p:sp>
          <p:nvSpPr>
            <p:cNvPr id="39" name="38 Elipse"/>
            <p:cNvSpPr/>
            <p:nvPr/>
          </p:nvSpPr>
          <p:spPr>
            <a:xfrm>
              <a:off x="2347405" y="2783190"/>
              <a:ext cx="252000" cy="25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 kern="1200" dirty="0" smtClean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40" name="Picture 34" descr="https://cdn3.iconfinder.com/data/icons/flat-actions-icons-9/792/Tick_Mark_Dark-512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387" y="2708359"/>
              <a:ext cx="304037" cy="401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40 Pentágono"/>
          <p:cNvSpPr/>
          <p:nvPr>
            <p:custDataLst>
              <p:tags r:id="rId18"/>
            </p:custDataLst>
          </p:nvPr>
        </p:nvSpPr>
        <p:spPr>
          <a:xfrm>
            <a:off x="8594646" y="797796"/>
            <a:ext cx="3105622" cy="288000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36000" tIns="6350" rIns="6350" bIns="6350" numCol="1" spcCol="1270" rtlCol="0" anchor="ctr" anchorCtr="0">
            <a:noAutofit/>
          </a:bodyPr>
          <a:lstStyle/>
          <a:p>
            <a:pPr defTabSz="444500"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600" b="1" dirty="0" smtClean="0">
                <a:solidFill>
                  <a:srgbClr val="00B050"/>
                </a:solidFill>
              </a:rPr>
              <a:t>Fecha Fin tentativa</a:t>
            </a:r>
            <a:endParaRPr lang="es-ES" sz="1600" b="1" dirty="0">
              <a:solidFill>
                <a:srgbClr val="00B050"/>
              </a:solidFill>
            </a:endParaRPr>
          </a:p>
        </p:txBody>
      </p:sp>
      <p:grpSp>
        <p:nvGrpSpPr>
          <p:cNvPr id="42" name="41 Grupo"/>
          <p:cNvGrpSpPr>
            <a:grpSpLocks noChangeAspect="1"/>
          </p:cNvGrpSpPr>
          <p:nvPr/>
        </p:nvGrpSpPr>
        <p:grpSpPr>
          <a:xfrm>
            <a:off x="8267020" y="710434"/>
            <a:ext cx="304037" cy="401662"/>
            <a:chOff x="2321387" y="2708359"/>
            <a:chExt cx="304037" cy="401662"/>
          </a:xfrm>
        </p:grpSpPr>
        <p:sp>
          <p:nvSpPr>
            <p:cNvPr id="43" name="42 Elipse"/>
            <p:cNvSpPr/>
            <p:nvPr/>
          </p:nvSpPr>
          <p:spPr>
            <a:xfrm>
              <a:off x="2347405" y="2783190"/>
              <a:ext cx="252000" cy="25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 kern="1200" dirty="0" smtClean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44" name="Picture 34" descr="https://cdn3.iconfinder.com/data/icons/flat-actions-icons-9/792/Tick_Mark_Dark-512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387" y="2708359"/>
              <a:ext cx="304037" cy="401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44 Rectángulo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8823997" y="1529044"/>
            <a:ext cx="741589" cy="216000"/>
          </a:xfrm>
          <a:prstGeom prst="rect">
            <a:avLst/>
          </a:prstGeom>
          <a:pattFill prst="pct5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0" tIns="23813" rIns="0" bIns="23813" numCol="1" spcCol="1270" rtlCol="0" anchor="ctr" anchorCtr="0">
            <a:noAutofit/>
          </a:bodyPr>
          <a:lstStyle/>
          <a:p>
            <a:pPr algn="ctr" defTabSz="44450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Vodafone Rg"/>
                <a:sym typeface="Vodafone Rg"/>
              </a:rPr>
              <a:t>w1</a:t>
            </a:r>
            <a:endParaRPr lang="en-US" sz="1100" b="1" kern="1200" dirty="0" smtClean="0">
              <a:solidFill>
                <a:schemeClr val="bg1"/>
              </a:solidFill>
              <a:latin typeface="Vodafone Rg"/>
              <a:sym typeface="Vodafone Rg"/>
            </a:endParaRPr>
          </a:p>
        </p:txBody>
      </p:sp>
      <p:sp>
        <p:nvSpPr>
          <p:cNvPr id="46" name="45 Rectángulo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9615205" y="1529044"/>
            <a:ext cx="741589" cy="216000"/>
          </a:xfrm>
          <a:prstGeom prst="rect">
            <a:avLst/>
          </a:prstGeom>
          <a:pattFill prst="pct5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0" tIns="23813" rIns="0" bIns="23813" numCol="1" spcCol="1270" rtlCol="0" anchor="ctr" anchorCtr="0">
            <a:noAutofit/>
          </a:bodyPr>
          <a:lstStyle/>
          <a:p>
            <a:pPr algn="ctr" defTabSz="44450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Vodafone Rg"/>
                <a:sym typeface="Vodafone Rg"/>
              </a:rPr>
              <a:t>w2</a:t>
            </a:r>
            <a:endParaRPr lang="en-US" sz="1100" b="1" kern="1200" dirty="0" smtClean="0">
              <a:solidFill>
                <a:schemeClr val="bg1"/>
              </a:solidFill>
              <a:latin typeface="Vodafone Rg"/>
              <a:sym typeface="Vodafone Rg"/>
            </a:endParaRPr>
          </a:p>
        </p:txBody>
      </p:sp>
      <p:sp>
        <p:nvSpPr>
          <p:cNvPr id="47" name="46 Rectángulo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10408383" y="1530622"/>
            <a:ext cx="741589" cy="216000"/>
          </a:xfrm>
          <a:prstGeom prst="rect">
            <a:avLst/>
          </a:prstGeom>
          <a:pattFill prst="pct5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0" tIns="23813" rIns="0" bIns="23813" numCol="1" spcCol="1270" rtlCol="0" anchor="ctr" anchorCtr="0">
            <a:noAutofit/>
          </a:bodyPr>
          <a:lstStyle/>
          <a:p>
            <a:pPr algn="ctr" defTabSz="44450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Vodafone Rg"/>
                <a:sym typeface="Vodafone Rg"/>
              </a:rPr>
              <a:t>w3</a:t>
            </a:r>
            <a:endParaRPr lang="en-US" sz="1100" b="1" kern="1200" dirty="0" smtClean="0">
              <a:solidFill>
                <a:schemeClr val="bg1"/>
              </a:solidFill>
              <a:latin typeface="Vodafone Rg"/>
              <a:sym typeface="Vodafone Rg"/>
            </a:endParaRPr>
          </a:p>
        </p:txBody>
      </p:sp>
      <p:sp>
        <p:nvSpPr>
          <p:cNvPr id="49" name="48 Rectángulo redondeado"/>
          <p:cNvSpPr/>
          <p:nvPr>
            <p:custDataLst>
              <p:tags r:id="rId22"/>
            </p:custDataLst>
          </p:nvPr>
        </p:nvSpPr>
        <p:spPr>
          <a:xfrm>
            <a:off x="508218" y="6142134"/>
            <a:ext cx="4059392" cy="411953"/>
          </a:xfrm>
          <a:prstGeom prst="roundRect">
            <a:avLst/>
          </a:prstGeom>
          <a:solidFill>
            <a:srgbClr val="FFFFA7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algn="ctr" defTabSz="444500">
              <a:lnSpc>
                <a:spcPts val="1000"/>
              </a:lnSpc>
              <a:spcBef>
                <a:spcPct val="0"/>
              </a:spcBef>
            </a:pPr>
            <a:r>
              <a:rPr lang="en-GB" sz="11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NOTA</a:t>
            </a:r>
            <a:r>
              <a:rPr lang="en-GB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GB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fase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GB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productivizar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 </a:t>
            </a:r>
            <a:r>
              <a:rPr lang="en-GB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solapará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con el resto (</a:t>
            </a:r>
            <a:r>
              <a:rPr lang="en-GB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definir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GB" sz="1100" kern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87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MwUaT12dEy8AMOeZEUU5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Kg_NWlyEOca9jnZ6q95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9fJGCz0EKz1lthLgdUD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Kg_NWlyEOca9jnZ6q95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Kg_NWlyEOca9jnZ6q95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Kg_NWlyEOca9jnZ6q95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Kg_NWlyEOca9jnZ6q95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9fJGCz0EKz1lthLgdUD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9fJGCz0EKz1lthLgdUD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UOWW35NEyP2tTZb02Vh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Kg_NWlyEOca9jnZ6q95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9fJGCz0EKz1lthLgdUD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Kg_NWlyEOca9jnZ6q95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Kg_NWlyEOca9jnZ6q95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BcBMS5qN0yUM5Zo7Lti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Kg_NWlyEOca9jnZ6q95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pq4lNtyfkyfbnhYJhPRS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.ZqtFBDLUWT4dVRU2DkB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9fJGCz0EKz1lthLgdU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Kg_NWlyEOca9jnZ6q95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Kg_NWlyEOca9jnZ6q95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Kg_NWlyEOca9jnZ6q95g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332</Words>
  <Application>Microsoft Office PowerPoint</Application>
  <PresentationFormat>Personalizado</PresentationFormat>
  <Paragraphs>70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Recursos</vt:lpstr>
      <vt:lpstr>Inputs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 Tomaino de la Cruz</dc:creator>
  <cp:lastModifiedBy>Blanca Alonso González</cp:lastModifiedBy>
  <cp:revision>53</cp:revision>
  <dcterms:created xsi:type="dcterms:W3CDTF">2020-11-18T21:17:53Z</dcterms:created>
  <dcterms:modified xsi:type="dcterms:W3CDTF">2020-12-04T18:59:29Z</dcterms:modified>
</cp:coreProperties>
</file>