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7" r:id="rId5"/>
    <p:sldId id="268" r:id="rId6"/>
    <p:sldId id="269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1" r:id="rId15"/>
    <p:sldId id="262" r:id="rId16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25327EE-58AF-443E-8944-4A44BE436933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13/02/2021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B77ADC-3F2F-4175-A463-174C6CD6148F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02CD27-F8AF-4740-B976-B41FCC0D7903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13/02/2021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A9D12A-9156-4F2A-B3DC-4C861B762CF8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travelling-salesperson-problems-with-python-5de7e883d847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scipy.org/doc/scipy/reference/tutorial/optimiz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eda-python-87178e35b14#:~:text=EDA%20in%20Python%20uses%20data,which%20can%20have%20repercussions%20later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top-10-python-libraries-for-data-science-cd82294ec266" TargetMode="External"/><Relationship Id="rId4" Type="http://schemas.openxmlformats.org/officeDocument/2006/relationships/hyperlink" Target="https://towardsdatascience.com/starting-your-journey-to-master-machine-learning-with-python-d0bd47ebada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LM Roman 10"/>
              </a:rPr>
              <a:t>Diseño funcional y modelos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400" b="0" strike="noStrike" spc="-1">
                <a:solidFill>
                  <a:srgbClr val="000000"/>
                </a:solidFill>
                <a:latin typeface="LM Roman 10"/>
              </a:rPr>
              <a:t>Lucía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2"/>
          <p:cNvSpPr txBox="1"/>
          <p:nvPr/>
        </p:nvSpPr>
        <p:spPr>
          <a:xfrm>
            <a:off x="838080" y="534108"/>
            <a:ext cx="1051524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latin typeface="Calibri Light"/>
              </a:rPr>
              <a:t> 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838080" y="1377950"/>
            <a:ext cx="10515240" cy="4350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392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Calibri Light"/>
              </a:rPr>
              <a:t>RESTRICCIONES OBLIGATORIAS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139921" y="1125822"/>
            <a:ext cx="10515240" cy="4350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40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DATOS USUARIO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33680" y="1028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A partir de la info que nos proporcione el usuario, calcular la autonomía real del coche. Dependerá de: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El tipo de coche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Velocidad media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Carga del coche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¿Clima?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¿Algo más…?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¿Cómo lo ponderamos?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924920" y="124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Python optimization algorithm 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343880"/>
            <a:ext cx="10515240" cy="506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Librería: mlrose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https://towardsdatascience.com/getting-started-with-randomized-optimization-in-python-f7df46babff0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3"/>
              </a:rPr>
              <a:t>https://towardsdatascience.com/solving-travelling-salesperson-problems-with-python-5de7e883d847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00000"/>
                </a:solidFill>
                <a:uFillTx/>
                <a:latin typeface="LM Roman 10"/>
              </a:rPr>
              <a:t>Librería: scipy.optimize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4"/>
              </a:rPr>
              <a:t>https://docs.scipy.org/doc/scipy/reference/tutorial/optimize.html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1627560"/>
            <a:ext cx="10515240" cy="46303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EDA Librería: pandas, matplotlib, seaborn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3"/>
              </a:rPr>
              <a:t>https://towardsdatascience.com/exploratory-data-analysis-eda-python-87178e35b14#:~:text=EDA%20in%20Python%20uses%20data,which%20can%20have%20repercussions%20later</a:t>
            </a:r>
            <a:r>
              <a:rPr lang="es-ES" sz="2800" b="0" strike="noStrike" spc="-1">
                <a:solidFill>
                  <a:srgbClr val="000000"/>
                </a:solidFill>
                <a:latin typeface="LM Roman 10"/>
              </a:rPr>
              <a:t>.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M Roman 10"/>
              </a:rPr>
              <a:t>Python for Data Analysis (O’Reilly)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00000"/>
                </a:solidFill>
                <a:uFillTx/>
                <a:latin typeface="LM Roman 10"/>
              </a:rPr>
              <a:t>Librería: Scikit Learn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4"/>
              </a:rPr>
              <a:t>https://towardsdatascience.com/starting-your-journey-to-master-machine-learning-with-python-d0bd47ebada9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5"/>
              </a:rPr>
              <a:t>https://towardsdatascience.com/top-10-python-libraries-for-data-science-cd82294ec266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394720" y="90720"/>
            <a:ext cx="6455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Python EDA and ML 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41600" y="2891880"/>
            <a:ext cx="6946560" cy="20844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Diseño funcional de la app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20292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INPUT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04288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MODELO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043000" y="1681920"/>
            <a:ext cx="136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LM Roman 10"/>
              </a:rPr>
              <a:t>Datos del usuario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316400" y="3824280"/>
            <a:ext cx="726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" name="Imagen 52"/>
          <p:cNvPicPr/>
          <p:nvPr/>
        </p:nvPicPr>
        <p:blipFill>
          <a:blip r:embed="rId2"/>
          <a:stretch/>
        </p:blipFill>
        <p:spPr>
          <a:xfrm>
            <a:off x="357840" y="525456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91" name="Imagen 57"/>
          <p:cNvPicPr/>
          <p:nvPr/>
        </p:nvPicPr>
        <p:blipFill>
          <a:blip r:embed="rId3"/>
          <a:stretch/>
        </p:blipFill>
        <p:spPr>
          <a:xfrm>
            <a:off x="8501760" y="312984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92" name="Imagen 59"/>
          <p:cNvPicPr/>
          <p:nvPr/>
        </p:nvPicPr>
        <p:blipFill>
          <a:blip r:embed="rId4"/>
          <a:stretch/>
        </p:blipFill>
        <p:spPr>
          <a:xfrm>
            <a:off x="274320" y="1501920"/>
            <a:ext cx="1067760" cy="106776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683208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OUTPUT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1342800" y="2036160"/>
            <a:ext cx="1198440" cy="1897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 flipV="1">
            <a:off x="1166040" y="3933360"/>
            <a:ext cx="1375200" cy="1724040"/>
          </a:xfrm>
          <a:prstGeom prst="bentConnector3">
            <a:avLst>
              <a:gd name="adj1" fmla="val 55781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2070360" y="5262840"/>
            <a:ext cx="10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 la BBDD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92880" y="1033200"/>
            <a:ext cx="11741040" cy="53938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6156000" y="3824280"/>
            <a:ext cx="675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" name="Imagen 115"/>
          <p:cNvPicPr/>
          <p:nvPr/>
        </p:nvPicPr>
        <p:blipFill>
          <a:blip r:embed="rId5"/>
          <a:stretch/>
        </p:blipFill>
        <p:spPr>
          <a:xfrm>
            <a:off x="274320" y="301680"/>
            <a:ext cx="965520" cy="965520"/>
          </a:xfrm>
          <a:prstGeom prst="rect">
            <a:avLst/>
          </a:prstGeom>
          <a:ln>
            <a:noFill/>
          </a:ln>
        </p:spPr>
      </p:pic>
      <p:pic>
        <p:nvPicPr>
          <p:cNvPr id="100" name="Imagen 117"/>
          <p:cNvPicPr/>
          <p:nvPr/>
        </p:nvPicPr>
        <p:blipFill>
          <a:blip r:embed="rId6"/>
          <a:stretch/>
        </p:blipFill>
        <p:spPr>
          <a:xfrm>
            <a:off x="10817280" y="1362240"/>
            <a:ext cx="922320" cy="922320"/>
          </a:xfrm>
          <a:prstGeom prst="rect">
            <a:avLst/>
          </a:prstGeom>
          <a:ln>
            <a:noFill/>
          </a:ln>
        </p:spPr>
      </p:pic>
      <p:pic>
        <p:nvPicPr>
          <p:cNvPr id="101" name="Imagen 118"/>
          <p:cNvPicPr/>
          <p:nvPr/>
        </p:nvPicPr>
        <p:blipFill>
          <a:blip r:embed="rId2"/>
          <a:stretch/>
        </p:blipFill>
        <p:spPr>
          <a:xfrm>
            <a:off x="9939600" y="1432800"/>
            <a:ext cx="813960" cy="813960"/>
          </a:xfrm>
          <a:prstGeom prst="rect">
            <a:avLst/>
          </a:prstGeom>
          <a:ln>
            <a:noFill/>
          </a:ln>
        </p:spPr>
      </p:pic>
      <p:sp>
        <p:nvSpPr>
          <p:cNvPr id="102" name="CustomShape 13"/>
          <p:cNvSpPr/>
          <p:nvPr/>
        </p:nvSpPr>
        <p:spPr>
          <a:xfrm flipV="1">
            <a:off x="9488520" y="1839960"/>
            <a:ext cx="450360" cy="20937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7884000" y="1639080"/>
            <a:ext cx="1789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Monitorización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04" name="Picture 4"/>
          <p:cNvPicPr/>
          <p:nvPr/>
        </p:nvPicPr>
        <p:blipFill>
          <a:blip r:embed="rId7"/>
          <a:stretch/>
        </p:blipFill>
        <p:spPr>
          <a:xfrm>
            <a:off x="8286480" y="4129920"/>
            <a:ext cx="1112760" cy="622440"/>
          </a:xfrm>
          <a:prstGeom prst="rect">
            <a:avLst/>
          </a:prstGeom>
          <a:ln>
            <a:noFill/>
          </a:ln>
        </p:spPr>
      </p:pic>
      <p:sp>
        <p:nvSpPr>
          <p:cNvPr id="105" name="CustomShape 15"/>
          <p:cNvSpPr/>
          <p:nvPr/>
        </p:nvSpPr>
        <p:spPr>
          <a:xfrm>
            <a:off x="9488520" y="3934080"/>
            <a:ext cx="924480" cy="1568520"/>
          </a:xfrm>
          <a:prstGeom prst="bentConnector3">
            <a:avLst>
              <a:gd name="adj1" fmla="val 25639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Imagen 150"/>
          <p:cNvPicPr/>
          <p:nvPr/>
        </p:nvPicPr>
        <p:blipFill>
          <a:blip r:embed="rId8"/>
          <a:stretch/>
        </p:blipFill>
        <p:spPr>
          <a:xfrm>
            <a:off x="10413360" y="4919040"/>
            <a:ext cx="1167480" cy="1167480"/>
          </a:xfrm>
          <a:prstGeom prst="rect">
            <a:avLst/>
          </a:prstGeom>
          <a:ln>
            <a:noFill/>
          </a:ln>
        </p:spPr>
      </p:pic>
      <p:sp>
        <p:nvSpPr>
          <p:cNvPr id="107" name="CustomShape 16"/>
          <p:cNvSpPr/>
          <p:nvPr/>
        </p:nvSpPr>
        <p:spPr>
          <a:xfrm>
            <a:off x="8501760" y="5425200"/>
            <a:ext cx="136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al usuario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2"/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Diseño funcional de la app</a:t>
            </a:r>
          </a:p>
        </p:txBody>
      </p:sp>
      <p:sp>
        <p:nvSpPr>
          <p:cNvPr id="96" name="CustomShape 10"/>
          <p:cNvSpPr/>
          <p:nvPr/>
        </p:nvSpPr>
        <p:spPr>
          <a:xfrm>
            <a:off x="1788840" y="6715523"/>
            <a:ext cx="10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LM Roman 10"/>
              </a:rPr>
              <a:t>Datos de la BBDD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9B2C459-8B4B-4E61-962B-DAEE5896DD5C}"/>
              </a:ext>
            </a:extLst>
          </p:cNvPr>
          <p:cNvGrpSpPr/>
          <p:nvPr/>
        </p:nvGrpSpPr>
        <p:grpSpPr>
          <a:xfrm>
            <a:off x="288209" y="773047"/>
            <a:ext cx="11735222" cy="5767503"/>
            <a:chOff x="308997" y="730844"/>
            <a:chExt cx="11735222" cy="576750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A797BFB-BBD9-4602-8BD8-C576D7F4C3B0}"/>
                </a:ext>
              </a:extLst>
            </p:cNvPr>
            <p:cNvGrpSpPr/>
            <p:nvPr/>
          </p:nvGrpSpPr>
          <p:grpSpPr>
            <a:xfrm>
              <a:off x="308997" y="730844"/>
              <a:ext cx="11735222" cy="5767503"/>
              <a:chOff x="295361" y="846887"/>
              <a:chExt cx="11735222" cy="5767503"/>
            </a:xfrm>
          </p:grpSpPr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6459C63A-1C7C-4F43-8AAA-E90498C72F0C}"/>
                  </a:ext>
                </a:extLst>
              </p:cNvPr>
              <p:cNvSpPr/>
              <p:nvPr/>
            </p:nvSpPr>
            <p:spPr>
              <a:xfrm>
                <a:off x="3592720" y="3926490"/>
                <a:ext cx="4698941" cy="2484036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CustomShape 3"/>
              <p:cNvSpPr/>
              <p:nvPr/>
            </p:nvSpPr>
            <p:spPr>
              <a:xfrm>
                <a:off x="1161495" y="1564560"/>
                <a:ext cx="1440000" cy="1440000"/>
              </a:xfrm>
              <a:prstGeom prst="roundRect">
                <a:avLst/>
              </a:prstGeom>
              <a:solidFill>
                <a:schemeClr val="accent5"/>
              </a:solidFill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s-ES" sz="1800" b="1" strike="noStrike" spc="-1">
                    <a:solidFill>
                      <a:srgbClr val="000000"/>
                    </a:solidFill>
                    <a:latin typeface="Calibri"/>
                  </a:rPr>
                  <a:t>INPUT</a:t>
                </a:r>
                <a:endParaRPr lang="es-ES" sz="1800" b="0" strike="noStrike" spc="-1">
                  <a:latin typeface="Arial"/>
                </a:endParaRPr>
              </a:p>
            </p:txBody>
          </p:sp>
          <p:sp>
            <p:nvSpPr>
              <p:cNvPr id="87" name="CustomShape 4"/>
              <p:cNvSpPr/>
              <p:nvPr/>
            </p:nvSpPr>
            <p:spPr>
              <a:xfrm>
                <a:off x="4086752" y="4460295"/>
                <a:ext cx="1440000" cy="1440000"/>
              </a:xfrm>
              <a:prstGeom prst="roundRect">
                <a:avLst/>
              </a:prstGeom>
              <a:solidFill>
                <a:schemeClr val="accent5"/>
              </a:solidFill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s-ES" sz="1800" b="1" strike="noStrike" spc="-1" dirty="0">
                    <a:solidFill>
                      <a:srgbClr val="000000"/>
                    </a:solidFill>
                    <a:latin typeface="Calibri"/>
                  </a:rPr>
                  <a:t>MODELO</a:t>
                </a:r>
                <a:endParaRPr lang="es-ES" sz="1800" b="0" strike="noStrike" spc="-1" dirty="0">
                  <a:latin typeface="Arial"/>
                </a:endParaRPr>
              </a:p>
            </p:txBody>
          </p:sp>
          <p:sp>
            <p:nvSpPr>
              <p:cNvPr id="88" name="CustomShape 5"/>
              <p:cNvSpPr/>
              <p:nvPr/>
            </p:nvSpPr>
            <p:spPr>
              <a:xfrm>
                <a:off x="1709319" y="4731854"/>
                <a:ext cx="2028578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 del usuario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92" name="Imagen 59"/>
              <p:cNvPicPr/>
              <p:nvPr/>
            </p:nvPicPr>
            <p:blipFill>
              <a:blip r:embed="rId2"/>
              <a:stretch/>
            </p:blipFill>
            <p:spPr>
              <a:xfrm>
                <a:off x="385079" y="4402767"/>
                <a:ext cx="1440000" cy="144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3" name="CustomShape 7"/>
              <p:cNvSpPr/>
              <p:nvPr/>
            </p:nvSpPr>
            <p:spPr>
              <a:xfrm>
                <a:off x="6176940" y="4462609"/>
                <a:ext cx="1440000" cy="1440000"/>
              </a:xfrm>
              <a:prstGeom prst="roundRect">
                <a:avLst/>
              </a:prstGeom>
              <a:solidFill>
                <a:schemeClr val="accent5"/>
              </a:solidFill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s-ES" sz="1800" b="1" strike="noStrike" spc="-1">
                    <a:solidFill>
                      <a:srgbClr val="000000"/>
                    </a:solidFill>
                    <a:latin typeface="Calibri"/>
                  </a:rPr>
                  <a:t>OUTPUT</a:t>
                </a:r>
                <a:endParaRPr lang="es-ES" sz="1800" b="0" strike="noStrike" spc="-1">
                  <a:latin typeface="Arial"/>
                </a:endParaRPr>
              </a:p>
            </p:txBody>
          </p:sp>
          <p:pic>
            <p:nvPicPr>
              <p:cNvPr id="100" name="Imagen 117"/>
              <p:cNvPicPr/>
              <p:nvPr/>
            </p:nvPicPr>
            <p:blipFill>
              <a:blip r:embed="rId3"/>
              <a:stretch/>
            </p:blipFill>
            <p:spPr>
              <a:xfrm>
                <a:off x="8822014" y="1564560"/>
                <a:ext cx="1440000" cy="144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3" name="CustomShape 14"/>
              <p:cNvSpPr/>
              <p:nvPr/>
            </p:nvSpPr>
            <p:spPr>
              <a:xfrm>
                <a:off x="6766671" y="1878557"/>
                <a:ext cx="1682116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Monitorización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06" name="Imagen 150"/>
              <p:cNvPicPr/>
              <p:nvPr/>
            </p:nvPicPr>
            <p:blipFill>
              <a:blip r:embed="rId4"/>
              <a:stretch/>
            </p:blipFill>
            <p:spPr>
              <a:xfrm>
                <a:off x="10261399" y="4397031"/>
                <a:ext cx="1440000" cy="1440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7" name="CustomShape 16"/>
              <p:cNvSpPr/>
              <p:nvPr/>
            </p:nvSpPr>
            <p:spPr>
              <a:xfrm>
                <a:off x="8593949" y="4742705"/>
                <a:ext cx="2086029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Salida al usuario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FD0ECB24-9615-4AB0-A712-265077C94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0090" y="1432800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76842278-E4DF-4289-944B-4B69B3725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5112" y="5401667"/>
                <a:ext cx="813961" cy="813961"/>
              </a:xfrm>
              <a:prstGeom prst="rect">
                <a:avLst/>
              </a:prstGeom>
            </p:spPr>
          </p:pic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7AAF65BE-E768-487C-8F43-DF06E78FC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109" y="5406488"/>
                <a:ext cx="813961" cy="813961"/>
              </a:xfrm>
              <a:prstGeom prst="rect">
                <a:avLst/>
              </a:prstGeom>
            </p:spPr>
          </p:pic>
          <p:sp>
            <p:nvSpPr>
              <p:cNvPr id="6" name="Flecha: hacia abajo 5">
                <a:extLst>
                  <a:ext uri="{FF2B5EF4-FFF2-40B4-BE49-F238E27FC236}">
                    <a16:creationId xmlns:a16="http://schemas.microsoft.com/office/drawing/2014/main" id="{61E361BB-CA80-4228-A962-BBBD8A2C73E5}"/>
                  </a:ext>
                </a:extLst>
              </p:cNvPr>
              <p:cNvSpPr/>
              <p:nvPr/>
            </p:nvSpPr>
            <p:spPr>
              <a:xfrm rot="16200000">
                <a:off x="3649793" y="1389620"/>
                <a:ext cx="162000" cy="1736749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Flecha: hacia abajo 32">
                <a:extLst>
                  <a:ext uri="{FF2B5EF4-FFF2-40B4-BE49-F238E27FC236}">
                    <a16:creationId xmlns:a16="http://schemas.microsoft.com/office/drawing/2014/main" id="{5C14E67F-47F1-4DD4-BCD1-BAD1CF5AE345}"/>
                  </a:ext>
                </a:extLst>
              </p:cNvPr>
              <p:cNvSpPr/>
              <p:nvPr/>
            </p:nvSpPr>
            <p:spPr>
              <a:xfrm rot="16200000">
                <a:off x="7519510" y="1389620"/>
                <a:ext cx="162000" cy="1736749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Flecha: hacia abajo 33">
                <a:extLst>
                  <a:ext uri="{FF2B5EF4-FFF2-40B4-BE49-F238E27FC236}">
                    <a16:creationId xmlns:a16="http://schemas.microsoft.com/office/drawing/2014/main" id="{31B0B9A6-551E-457F-8162-7F0F999159D7}"/>
                  </a:ext>
                </a:extLst>
              </p:cNvPr>
              <p:cNvSpPr/>
              <p:nvPr/>
            </p:nvSpPr>
            <p:spPr>
              <a:xfrm>
                <a:off x="5057672" y="2948035"/>
                <a:ext cx="162000" cy="9000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7BD405D4-A5A7-4E65-8C14-320D2BD568B7}"/>
                  </a:ext>
                </a:extLst>
              </p:cNvPr>
              <p:cNvGrpSpPr/>
              <p:nvPr/>
            </p:nvGrpSpPr>
            <p:grpSpPr>
              <a:xfrm>
                <a:off x="7709702" y="3677765"/>
                <a:ext cx="752388" cy="831069"/>
                <a:chOff x="7696651" y="2540093"/>
                <a:chExt cx="788081" cy="976368"/>
              </a:xfrm>
              <a:solidFill>
                <a:schemeClr val="bg1"/>
              </a:solidFill>
            </p:grpSpPr>
            <p:sp>
              <p:nvSpPr>
                <p:cNvPr id="8" name="Rectángulo: esquinas redondeadas 7">
                  <a:extLst>
                    <a:ext uri="{FF2B5EF4-FFF2-40B4-BE49-F238E27FC236}">
                      <a16:creationId xmlns:a16="http://schemas.microsoft.com/office/drawing/2014/main" id="{7FD3A6A0-DB66-402E-8F33-DD9B5046C966}"/>
                    </a:ext>
                  </a:extLst>
                </p:cNvPr>
                <p:cNvSpPr/>
                <p:nvPr/>
              </p:nvSpPr>
              <p:spPr>
                <a:xfrm>
                  <a:off x="7696651" y="2540093"/>
                  <a:ext cx="788081" cy="976368"/>
                </a:xfrm>
                <a:prstGeom prst="round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911C9B03-E53E-46F2-B6D8-2AF9B771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144" r="8392"/>
                <a:stretch/>
              </p:blipFill>
              <p:spPr>
                <a:xfrm>
                  <a:off x="7808243" y="2628946"/>
                  <a:ext cx="623368" cy="759944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1" name="Flecha: hacia abajo 40">
                <a:extLst>
                  <a:ext uri="{FF2B5EF4-FFF2-40B4-BE49-F238E27FC236}">
                    <a16:creationId xmlns:a16="http://schemas.microsoft.com/office/drawing/2014/main" id="{98DF43B4-2855-45D3-BE1D-C84112BD30A0}"/>
                  </a:ext>
                </a:extLst>
              </p:cNvPr>
              <p:cNvSpPr/>
              <p:nvPr/>
            </p:nvSpPr>
            <p:spPr>
              <a:xfrm rot="10800000">
                <a:off x="5986792" y="2928573"/>
                <a:ext cx="162000" cy="9000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Flecha: hacia abajo 41">
                <a:extLst>
                  <a:ext uri="{FF2B5EF4-FFF2-40B4-BE49-F238E27FC236}">
                    <a16:creationId xmlns:a16="http://schemas.microsoft.com/office/drawing/2014/main" id="{F0A34B5A-FF15-4141-A9B1-24C87A8C1FF7}"/>
                  </a:ext>
                </a:extLst>
              </p:cNvPr>
              <p:cNvSpPr/>
              <p:nvPr/>
            </p:nvSpPr>
            <p:spPr>
              <a:xfrm rot="16200000">
                <a:off x="2554730" y="4249433"/>
                <a:ext cx="162000" cy="17352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Flecha: hacia abajo 42">
                <a:extLst>
                  <a:ext uri="{FF2B5EF4-FFF2-40B4-BE49-F238E27FC236}">
                    <a16:creationId xmlns:a16="http://schemas.microsoft.com/office/drawing/2014/main" id="{F8F0668D-B5B1-4E18-AC13-67247EBD54B4}"/>
                  </a:ext>
                </a:extLst>
              </p:cNvPr>
              <p:cNvSpPr/>
              <p:nvPr/>
            </p:nvSpPr>
            <p:spPr>
              <a:xfrm rot="16200000">
                <a:off x="9429090" y="4249432"/>
                <a:ext cx="162000" cy="17352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36EA8EE5-5579-4FFE-BCDC-4F76631C4813}"/>
                  </a:ext>
                </a:extLst>
              </p:cNvPr>
              <p:cNvSpPr/>
              <p:nvPr/>
            </p:nvSpPr>
            <p:spPr>
              <a:xfrm>
                <a:off x="295361" y="1152944"/>
                <a:ext cx="11544861" cy="5461446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E1540931-E823-4E1D-98B5-75F17DB3045F}"/>
                  </a:ext>
                </a:extLst>
              </p:cNvPr>
              <p:cNvSpPr/>
              <p:nvPr/>
            </p:nvSpPr>
            <p:spPr>
              <a:xfrm>
                <a:off x="10833097" y="846887"/>
                <a:ext cx="1197486" cy="104869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9" name="Imagen 115"/>
              <p:cNvPicPr/>
              <p:nvPr/>
            </p:nvPicPr>
            <p:blipFill>
              <a:blip r:embed="rId8"/>
              <a:stretch/>
            </p:blipFill>
            <p:spPr>
              <a:xfrm>
                <a:off x="10973939" y="935768"/>
                <a:ext cx="895428" cy="86422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6" name="CustomShape 5">
                <a:extLst>
                  <a:ext uri="{FF2B5EF4-FFF2-40B4-BE49-F238E27FC236}">
                    <a16:creationId xmlns:a16="http://schemas.microsoft.com/office/drawing/2014/main" id="{B3A74A63-BD1A-484C-B622-1DA902E22A93}"/>
                  </a:ext>
                </a:extLst>
              </p:cNvPr>
              <p:cNvSpPr/>
              <p:nvPr/>
            </p:nvSpPr>
            <p:spPr>
              <a:xfrm>
                <a:off x="2891120" y="1871087"/>
                <a:ext cx="1574511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s-ES" sz="1800" b="0" strike="noStrike" spc="-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Carga de datos</a:t>
                </a:r>
                <a:endParaRPr lang="es-ES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7" name="Imagen 46">
                <a:extLst>
                  <a:ext uri="{FF2B5EF4-FFF2-40B4-BE49-F238E27FC236}">
                    <a16:creationId xmlns:a16="http://schemas.microsoft.com/office/drawing/2014/main" id="{37F07DD6-FE1F-4BF9-983F-A86615DCC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638" y="2534062"/>
                <a:ext cx="813961" cy="813961"/>
              </a:xfrm>
              <a:prstGeom prst="rect">
                <a:avLst/>
              </a:prstGeom>
            </p:spPr>
          </p:pic>
          <p:sp>
            <p:nvSpPr>
              <p:cNvPr id="48" name="Flecha: hacia abajo 47">
                <a:extLst>
                  <a:ext uri="{FF2B5EF4-FFF2-40B4-BE49-F238E27FC236}">
                    <a16:creationId xmlns:a16="http://schemas.microsoft.com/office/drawing/2014/main" id="{1C234E7C-8215-40AC-9A6A-259D166945B7}"/>
                  </a:ext>
                </a:extLst>
              </p:cNvPr>
              <p:cNvSpPr/>
              <p:nvPr/>
            </p:nvSpPr>
            <p:spPr>
              <a:xfrm rot="17627593">
                <a:off x="8531065" y="1691356"/>
                <a:ext cx="162000" cy="3600000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87740272-E3A8-45D4-B3CF-F8C536C57175}"/>
                </a:ext>
              </a:extLst>
            </p:cNvPr>
            <p:cNvSpPr/>
            <p:nvPr/>
          </p:nvSpPr>
          <p:spPr>
            <a:xfrm>
              <a:off x="9935592" y="2405848"/>
              <a:ext cx="743028" cy="7452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87AF606A-83ED-4890-9340-D2B620EC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619" y="2449101"/>
              <a:ext cx="597753" cy="609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661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>
            <a:extLst>
              <a:ext uri="{FF2B5EF4-FFF2-40B4-BE49-F238E27FC236}">
                <a16:creationId xmlns:a16="http://schemas.microsoft.com/office/drawing/2014/main" id="{78807D07-B26C-4BD0-92AB-D9FF01EDEFC6}"/>
              </a:ext>
            </a:extLst>
          </p:cNvPr>
          <p:cNvGrpSpPr/>
          <p:nvPr/>
        </p:nvGrpSpPr>
        <p:grpSpPr>
          <a:xfrm>
            <a:off x="517331" y="1162975"/>
            <a:ext cx="12105200" cy="5370990"/>
            <a:chOff x="517331" y="1162975"/>
            <a:chExt cx="12105200" cy="5370990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E73CDB16-B394-4B54-864B-C934562EEFBD}"/>
                </a:ext>
              </a:extLst>
            </p:cNvPr>
            <p:cNvGrpSpPr/>
            <p:nvPr/>
          </p:nvGrpSpPr>
          <p:grpSpPr>
            <a:xfrm>
              <a:off x="8398854" y="1781554"/>
              <a:ext cx="4223677" cy="2066916"/>
              <a:chOff x="4109956" y="1299233"/>
              <a:chExt cx="4223677" cy="2066916"/>
            </a:xfrm>
          </p:grpSpPr>
          <p:pic>
            <p:nvPicPr>
              <p:cNvPr id="78" name="Imagen 77" descr="Imagen que contiene Logotipo&#10;&#10;Descripción generada automáticamente">
                <a:extLst>
                  <a:ext uri="{FF2B5EF4-FFF2-40B4-BE49-F238E27FC236}">
                    <a16:creationId xmlns:a16="http://schemas.microsoft.com/office/drawing/2014/main" id="{0C2A7C1B-AA7B-4EF9-9C0A-00ABBCDDE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9956" y="1371635"/>
                <a:ext cx="4223677" cy="1994514"/>
              </a:xfrm>
              <a:prstGeom prst="rect">
                <a:avLst/>
              </a:prstGeom>
            </p:spPr>
          </p:pic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3A4D0B89-3F6A-4046-AF80-8295C8F74F25}"/>
                  </a:ext>
                </a:extLst>
              </p:cNvPr>
              <p:cNvGrpSpPr/>
              <p:nvPr/>
            </p:nvGrpSpPr>
            <p:grpSpPr>
              <a:xfrm>
                <a:off x="5076155" y="1299233"/>
                <a:ext cx="2133600" cy="1994514"/>
                <a:chOff x="5076155" y="1299233"/>
                <a:chExt cx="2133600" cy="1994514"/>
              </a:xfrm>
            </p:grpSpPr>
            <p:sp>
              <p:nvSpPr>
                <p:cNvPr id="80" name="Rectángulo: esquinas redondeadas 79">
                  <a:extLst>
                    <a:ext uri="{FF2B5EF4-FFF2-40B4-BE49-F238E27FC236}">
                      <a16:creationId xmlns:a16="http://schemas.microsoft.com/office/drawing/2014/main" id="{56A91E4C-42FF-4615-8C28-16B323B1FFC0}"/>
                    </a:ext>
                  </a:extLst>
                </p:cNvPr>
                <p:cNvSpPr/>
                <p:nvPr/>
              </p:nvSpPr>
              <p:spPr>
                <a:xfrm>
                  <a:off x="5076155" y="1299233"/>
                  <a:ext cx="2133600" cy="1994514"/>
                </a:xfrm>
                <a:prstGeom prst="roundRect">
                  <a:avLst/>
                </a:prstGeom>
                <a:noFill/>
                <a:ln w="38100">
                  <a:solidFill>
                    <a:srgbClr val="FCD85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81" name="Conector recto 80">
                  <a:extLst>
                    <a:ext uri="{FF2B5EF4-FFF2-40B4-BE49-F238E27FC236}">
                      <a16:creationId xmlns:a16="http://schemas.microsoft.com/office/drawing/2014/main" id="{25833A54-F14C-4E3E-845D-71B40DBF6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7107" y="1299233"/>
                  <a:ext cx="1494233" cy="0"/>
                </a:xfrm>
                <a:prstGeom prst="line">
                  <a:avLst/>
                </a:prstGeom>
                <a:noFill/>
                <a:ln w="38100">
                  <a:solidFill>
                    <a:srgbClr val="0F76A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ector recto 81">
                  <a:extLst>
                    <a:ext uri="{FF2B5EF4-FFF2-40B4-BE49-F238E27FC236}">
                      <a16:creationId xmlns:a16="http://schemas.microsoft.com/office/drawing/2014/main" id="{79895F0D-91F8-4634-9D0E-513E856BE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1532" y="3293747"/>
                  <a:ext cx="1412188" cy="0"/>
                </a:xfrm>
                <a:prstGeom prst="line">
                  <a:avLst/>
                </a:prstGeom>
                <a:noFill/>
                <a:ln w="38100">
                  <a:solidFill>
                    <a:srgbClr val="0F76A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FC3CBBE9-E715-4AC3-B41B-1DDAC6CF0A21}"/>
                </a:ext>
              </a:extLst>
            </p:cNvPr>
            <p:cNvGrpSpPr/>
            <p:nvPr/>
          </p:nvGrpSpPr>
          <p:grpSpPr>
            <a:xfrm>
              <a:off x="517331" y="1162975"/>
              <a:ext cx="11336785" cy="5370990"/>
              <a:chOff x="517331" y="1162975"/>
              <a:chExt cx="11336785" cy="5370990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A6CF1452-8CA9-4440-813C-C64238AD6215}"/>
                  </a:ext>
                </a:extLst>
              </p:cNvPr>
              <p:cNvGrpSpPr/>
              <p:nvPr/>
            </p:nvGrpSpPr>
            <p:grpSpPr>
              <a:xfrm>
                <a:off x="948818" y="1537447"/>
                <a:ext cx="2764433" cy="1517299"/>
                <a:chOff x="1187880" y="1878497"/>
                <a:chExt cx="2764433" cy="1517299"/>
              </a:xfrm>
            </p:grpSpPr>
            <p:pic>
              <p:nvPicPr>
                <p:cNvPr id="76" name="Imagen 75" descr="Imagen que contiene Icono&#10;&#10;Descripción generada automáticamente">
                  <a:extLst>
                    <a:ext uri="{FF2B5EF4-FFF2-40B4-BE49-F238E27FC236}">
                      <a16:creationId xmlns:a16="http://schemas.microsoft.com/office/drawing/2014/main" id="{C017717E-9A66-4172-A83A-CDC3F6E1A8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880" y="1878497"/>
                  <a:ext cx="2696699" cy="1517299"/>
                </a:xfrm>
                <a:prstGeom prst="rect">
                  <a:avLst/>
                </a:prstGeom>
              </p:spPr>
            </p:pic>
            <p:sp>
              <p:nvSpPr>
                <p:cNvPr id="77" name="Rectángulo: esquinas redondeadas 76">
                  <a:extLst>
                    <a:ext uri="{FF2B5EF4-FFF2-40B4-BE49-F238E27FC236}">
                      <a16:creationId xmlns:a16="http://schemas.microsoft.com/office/drawing/2014/main" id="{8DD45F0E-43C0-478C-BF96-A6F9611DD9B8}"/>
                    </a:ext>
                  </a:extLst>
                </p:cNvPr>
                <p:cNvSpPr/>
                <p:nvPr/>
              </p:nvSpPr>
              <p:spPr>
                <a:xfrm>
                  <a:off x="1189839" y="1936672"/>
                  <a:ext cx="2762474" cy="1429031"/>
                </a:xfrm>
                <a:prstGeom prst="roundRect">
                  <a:avLst/>
                </a:prstGeom>
                <a:noFill/>
                <a:ln w="38100">
                  <a:solidFill>
                    <a:srgbClr val="053A68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794FF721-7D2D-4BC4-AF6D-ECA26C9194DC}"/>
                  </a:ext>
                </a:extLst>
              </p:cNvPr>
              <p:cNvGrpSpPr/>
              <p:nvPr/>
            </p:nvGrpSpPr>
            <p:grpSpPr>
              <a:xfrm>
                <a:off x="1046769" y="4739802"/>
                <a:ext cx="1737969" cy="1515071"/>
                <a:chOff x="1360485" y="4583306"/>
                <a:chExt cx="1737969" cy="1515071"/>
              </a:xfrm>
            </p:grpSpPr>
            <p:pic>
              <p:nvPicPr>
                <p:cNvPr id="74" name="Imagen 73" descr="Icono&#10;&#10;Descripción generada automáticamente">
                  <a:extLst>
                    <a:ext uri="{FF2B5EF4-FFF2-40B4-BE49-F238E27FC236}">
                      <a16:creationId xmlns:a16="http://schemas.microsoft.com/office/drawing/2014/main" id="{DA7AD31C-67A1-4AA9-B099-5DF586C5C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1453" y="4661011"/>
                  <a:ext cx="1333000" cy="1359660"/>
                </a:xfrm>
                <a:prstGeom prst="rect">
                  <a:avLst/>
                </a:prstGeom>
              </p:spPr>
            </p:pic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5992F602-8E19-4C3D-866B-A4A7B303A3C8}"/>
                    </a:ext>
                  </a:extLst>
                </p:cNvPr>
                <p:cNvSpPr/>
                <p:nvPr/>
              </p:nvSpPr>
              <p:spPr>
                <a:xfrm>
                  <a:off x="1360485" y="4583306"/>
                  <a:ext cx="1737969" cy="1515071"/>
                </a:xfrm>
                <a:prstGeom prst="roundRect">
                  <a:avLst/>
                </a:prstGeom>
                <a:noFill/>
                <a:ln w="38100">
                  <a:solidFill>
                    <a:srgbClr val="F5902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2AC6026E-C0E2-4FC9-A11B-C77693673FC1}"/>
                  </a:ext>
                </a:extLst>
              </p:cNvPr>
              <p:cNvGrpSpPr/>
              <p:nvPr/>
            </p:nvGrpSpPr>
            <p:grpSpPr>
              <a:xfrm>
                <a:off x="6478616" y="1348459"/>
                <a:ext cx="2366677" cy="1192584"/>
                <a:chOff x="6598696" y="1548040"/>
                <a:chExt cx="2366677" cy="1192584"/>
              </a:xfrm>
            </p:grpSpPr>
            <p:pic>
              <p:nvPicPr>
                <p:cNvPr id="72" name="Imagen 71" descr="Logotipo&#10;&#10;Descripción generada automáticamente">
                  <a:extLst>
                    <a:ext uri="{FF2B5EF4-FFF2-40B4-BE49-F238E27FC236}">
                      <a16:creationId xmlns:a16="http://schemas.microsoft.com/office/drawing/2014/main" id="{D6E6E68D-C92A-409E-BF2D-6804E707C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096" y="1548040"/>
                  <a:ext cx="2311876" cy="1155938"/>
                </a:xfrm>
                <a:prstGeom prst="rect">
                  <a:avLst/>
                </a:prstGeom>
              </p:spPr>
            </p:pic>
            <p:sp>
              <p:nvSpPr>
                <p:cNvPr id="73" name="Rectángulo: esquinas redondeadas 72">
                  <a:extLst>
                    <a:ext uri="{FF2B5EF4-FFF2-40B4-BE49-F238E27FC236}">
                      <a16:creationId xmlns:a16="http://schemas.microsoft.com/office/drawing/2014/main" id="{7BF72A85-01BE-4F29-81EA-E30E5CB381CF}"/>
                    </a:ext>
                  </a:extLst>
                </p:cNvPr>
                <p:cNvSpPr/>
                <p:nvPr/>
              </p:nvSpPr>
              <p:spPr>
                <a:xfrm>
                  <a:off x="6598696" y="1584686"/>
                  <a:ext cx="2366677" cy="1155938"/>
                </a:xfrm>
                <a:prstGeom prst="roundRect">
                  <a:avLst/>
                </a:prstGeom>
                <a:noFill/>
                <a:ln w="38100">
                  <a:solidFill>
                    <a:srgbClr val="007AC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5C2AA2EA-5819-44ED-B9DE-42D5A3515CD1}"/>
                  </a:ext>
                </a:extLst>
              </p:cNvPr>
              <p:cNvGrpSpPr/>
              <p:nvPr/>
            </p:nvGrpSpPr>
            <p:grpSpPr>
              <a:xfrm>
                <a:off x="6018029" y="4452821"/>
                <a:ext cx="2380825" cy="1876653"/>
                <a:chOff x="6185724" y="4346552"/>
                <a:chExt cx="2380825" cy="1876653"/>
              </a:xfrm>
            </p:grpSpPr>
            <p:pic>
              <p:nvPicPr>
                <p:cNvPr id="70" name="Imagen 69" descr="Logotipo, nombre de la empresa&#10;&#10;Descripción generada automáticamente">
                  <a:extLst>
                    <a:ext uri="{FF2B5EF4-FFF2-40B4-BE49-F238E27FC236}">
                      <a16:creationId xmlns:a16="http://schemas.microsoft.com/office/drawing/2014/main" id="{47BA1C30-A447-40D7-A9FB-520968EAC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5724" y="4548304"/>
                  <a:ext cx="2380825" cy="1515071"/>
                </a:xfrm>
                <a:prstGeom prst="rect">
                  <a:avLst/>
                </a:prstGeom>
              </p:spPr>
            </p:pic>
            <p:sp>
              <p:nvSpPr>
                <p:cNvPr id="71" name="Rectángulo: esquinas redondeadas 70">
                  <a:extLst>
                    <a:ext uri="{FF2B5EF4-FFF2-40B4-BE49-F238E27FC236}">
                      <a16:creationId xmlns:a16="http://schemas.microsoft.com/office/drawing/2014/main" id="{3A4B6285-262F-42C7-A17E-AD45DAFA9585}"/>
                    </a:ext>
                  </a:extLst>
                </p:cNvPr>
                <p:cNvSpPr/>
                <p:nvPr/>
              </p:nvSpPr>
              <p:spPr>
                <a:xfrm>
                  <a:off x="6321386" y="4346552"/>
                  <a:ext cx="2190081" cy="1876653"/>
                </a:xfrm>
                <a:prstGeom prst="roundRect">
                  <a:avLst/>
                </a:prstGeom>
                <a:noFill/>
                <a:ln w="38100">
                  <a:solidFill>
                    <a:srgbClr val="3794A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BC5BDC2D-8C85-48E4-9981-118E14D917E9}"/>
                  </a:ext>
                </a:extLst>
              </p:cNvPr>
              <p:cNvGrpSpPr/>
              <p:nvPr/>
            </p:nvGrpSpPr>
            <p:grpSpPr>
              <a:xfrm>
                <a:off x="6769834" y="2964993"/>
                <a:ext cx="2307856" cy="1322729"/>
                <a:chOff x="6628106" y="2848941"/>
                <a:chExt cx="2307856" cy="1322729"/>
              </a:xfrm>
            </p:grpSpPr>
            <p:pic>
              <p:nvPicPr>
                <p:cNvPr id="68" name="Imagen 67" descr="Texto&#10;&#10;Descripción generada automáticamente">
                  <a:extLst>
                    <a:ext uri="{FF2B5EF4-FFF2-40B4-BE49-F238E27FC236}">
                      <a16:creationId xmlns:a16="http://schemas.microsoft.com/office/drawing/2014/main" id="{61023C37-53FF-4DF1-A075-FA7E8FAB8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7285" y="2943704"/>
                  <a:ext cx="2109499" cy="1179971"/>
                </a:xfrm>
                <a:prstGeom prst="rect">
                  <a:avLst/>
                </a:prstGeom>
              </p:spPr>
            </p:pic>
            <p:sp>
              <p:nvSpPr>
                <p:cNvPr id="69" name="Rectángulo: esquinas redondeadas 68">
                  <a:extLst>
                    <a:ext uri="{FF2B5EF4-FFF2-40B4-BE49-F238E27FC236}">
                      <a16:creationId xmlns:a16="http://schemas.microsoft.com/office/drawing/2014/main" id="{1A323BEC-75A1-4BFE-A0F7-4233ECB0CA2D}"/>
                    </a:ext>
                  </a:extLst>
                </p:cNvPr>
                <p:cNvSpPr/>
                <p:nvPr/>
              </p:nvSpPr>
              <p:spPr>
                <a:xfrm>
                  <a:off x="6628106" y="2848941"/>
                  <a:ext cx="2307856" cy="1322729"/>
                </a:xfrm>
                <a:prstGeom prst="roundRect">
                  <a:avLst/>
                </a:prstGeom>
                <a:noFill/>
                <a:ln w="38100">
                  <a:solidFill>
                    <a:srgbClr val="4C4C4C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03B4FB99-EE5A-4965-9226-F2C1D9ED3C21}"/>
                  </a:ext>
                </a:extLst>
              </p:cNvPr>
              <p:cNvGrpSpPr/>
              <p:nvPr/>
            </p:nvGrpSpPr>
            <p:grpSpPr>
              <a:xfrm>
                <a:off x="3715210" y="2100175"/>
                <a:ext cx="3068967" cy="1973786"/>
                <a:chOff x="3817536" y="2185221"/>
                <a:chExt cx="3068967" cy="1973786"/>
              </a:xfrm>
            </p:grpSpPr>
            <p:pic>
              <p:nvPicPr>
                <p:cNvPr id="66" name="Imagen 65">
                  <a:extLst>
                    <a:ext uri="{FF2B5EF4-FFF2-40B4-BE49-F238E27FC236}">
                      <a16:creationId xmlns:a16="http://schemas.microsoft.com/office/drawing/2014/main" id="{0B54D307-EB45-4032-B74A-F18874BB42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7536" y="2270494"/>
                  <a:ext cx="3068967" cy="1726294"/>
                </a:xfrm>
                <a:prstGeom prst="rect">
                  <a:avLst/>
                </a:prstGeom>
              </p:spPr>
            </p:pic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A623E411-FFCA-4E37-AB0A-1D80D39A075A}"/>
                    </a:ext>
                  </a:extLst>
                </p:cNvPr>
                <p:cNvSpPr/>
                <p:nvPr/>
              </p:nvSpPr>
              <p:spPr>
                <a:xfrm>
                  <a:off x="4280850" y="2185221"/>
                  <a:ext cx="2113023" cy="1973786"/>
                </a:xfrm>
                <a:prstGeom prst="roundRect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E1EB4AB3-2EE7-45E0-BC31-F4392800F5B3}"/>
                  </a:ext>
                </a:extLst>
              </p:cNvPr>
              <p:cNvGrpSpPr/>
              <p:nvPr/>
            </p:nvGrpSpPr>
            <p:grpSpPr>
              <a:xfrm>
                <a:off x="858176" y="3462050"/>
                <a:ext cx="3275480" cy="919870"/>
                <a:chOff x="609602" y="2565406"/>
                <a:chExt cx="3275480" cy="919870"/>
              </a:xfrm>
            </p:grpSpPr>
            <p:pic>
              <p:nvPicPr>
                <p:cNvPr id="61" name="Imagen 60">
                  <a:extLst>
                    <a:ext uri="{FF2B5EF4-FFF2-40B4-BE49-F238E27FC236}">
                      <a16:creationId xmlns:a16="http://schemas.microsoft.com/office/drawing/2014/main" id="{7E3EA895-E123-42F8-995B-7904784714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38" y="2838250"/>
                  <a:ext cx="2897950" cy="446619"/>
                </a:xfrm>
                <a:prstGeom prst="rect">
                  <a:avLst/>
                </a:prstGeom>
              </p:spPr>
            </p:pic>
            <p:sp>
              <p:nvSpPr>
                <p:cNvPr id="62" name="Rectángulo: esquinas redondeadas 61">
                  <a:extLst>
                    <a:ext uri="{FF2B5EF4-FFF2-40B4-BE49-F238E27FC236}">
                      <a16:creationId xmlns:a16="http://schemas.microsoft.com/office/drawing/2014/main" id="{9988B881-4BD9-423E-89E2-9AF9917C4AB6}"/>
                    </a:ext>
                  </a:extLst>
                </p:cNvPr>
                <p:cNvSpPr/>
                <p:nvPr/>
              </p:nvSpPr>
              <p:spPr>
                <a:xfrm>
                  <a:off x="609602" y="2674034"/>
                  <a:ext cx="3145751" cy="754966"/>
                </a:xfrm>
                <a:prstGeom prst="roundRect">
                  <a:avLst/>
                </a:prstGeom>
                <a:noFill/>
                <a:ln w="38100">
                  <a:solidFill>
                    <a:srgbClr val="4285F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63" name="Conector recto 62">
                  <a:extLst>
                    <a:ext uri="{FF2B5EF4-FFF2-40B4-BE49-F238E27FC236}">
                      <a16:creationId xmlns:a16="http://schemas.microsoft.com/office/drawing/2014/main" id="{66256B3B-047C-4D45-8D1F-48BD03EC8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910" y="2674034"/>
                  <a:ext cx="2830830" cy="0"/>
                </a:xfrm>
                <a:prstGeom prst="line">
                  <a:avLst/>
                </a:prstGeom>
                <a:noFill/>
                <a:ln w="38100">
                  <a:solidFill>
                    <a:srgbClr val="34A853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Conector recto 63">
                  <a:extLst>
                    <a:ext uri="{FF2B5EF4-FFF2-40B4-BE49-F238E27FC236}">
                      <a16:creationId xmlns:a16="http://schemas.microsoft.com/office/drawing/2014/main" id="{1D65C0EA-4C96-4D3F-9BA9-FB1FC81FD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195" y="3429430"/>
                  <a:ext cx="2830830" cy="0"/>
                </a:xfrm>
                <a:prstGeom prst="line">
                  <a:avLst/>
                </a:prstGeom>
                <a:noFill/>
                <a:ln w="38100">
                  <a:solidFill>
                    <a:srgbClr val="EA4335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pic>
              <p:nvPicPr>
                <p:cNvPr id="65" name="Imagen 64">
                  <a:extLst>
                    <a:ext uri="{FF2B5EF4-FFF2-40B4-BE49-F238E27FC236}">
                      <a16:creationId xmlns:a16="http://schemas.microsoft.com/office/drawing/2014/main" id="{2AB999F1-7844-431F-BD9B-9A308F2EA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685777" y="2565406"/>
                  <a:ext cx="199305" cy="91987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upo 49">
                <a:extLst>
                  <a:ext uri="{FF2B5EF4-FFF2-40B4-BE49-F238E27FC236}">
                    <a16:creationId xmlns:a16="http://schemas.microsoft.com/office/drawing/2014/main" id="{8776F31F-BD4C-4842-B799-0A6A99E91059}"/>
                  </a:ext>
                </a:extLst>
              </p:cNvPr>
              <p:cNvGrpSpPr/>
              <p:nvPr/>
            </p:nvGrpSpPr>
            <p:grpSpPr>
              <a:xfrm>
                <a:off x="3102093" y="4730786"/>
                <a:ext cx="2774693" cy="1618930"/>
                <a:chOff x="8807705" y="1413597"/>
                <a:chExt cx="2774693" cy="1618930"/>
              </a:xfrm>
            </p:grpSpPr>
            <p:pic>
              <p:nvPicPr>
                <p:cNvPr id="57" name="Imagen 56" descr="Logotipo&#10;&#10;Descripción generada automáticamente">
                  <a:extLst>
                    <a:ext uri="{FF2B5EF4-FFF2-40B4-BE49-F238E27FC236}">
                      <a16:creationId xmlns:a16="http://schemas.microsoft.com/office/drawing/2014/main" id="{93ED5804-4E54-4B85-B59F-AE635921BA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8948" y="1555991"/>
                  <a:ext cx="2529878" cy="1313227"/>
                </a:xfrm>
                <a:prstGeom prst="rect">
                  <a:avLst/>
                </a:prstGeom>
              </p:spPr>
            </p:pic>
            <p:sp>
              <p:nvSpPr>
                <p:cNvPr id="58" name="Rectángulo: esquinas redondeadas 57">
                  <a:extLst>
                    <a:ext uri="{FF2B5EF4-FFF2-40B4-BE49-F238E27FC236}">
                      <a16:creationId xmlns:a16="http://schemas.microsoft.com/office/drawing/2014/main" id="{3A1B15CC-8E28-40A4-9FBA-1B96C9770B0F}"/>
                    </a:ext>
                  </a:extLst>
                </p:cNvPr>
                <p:cNvSpPr/>
                <p:nvPr/>
              </p:nvSpPr>
              <p:spPr>
                <a:xfrm>
                  <a:off x="8807705" y="1413597"/>
                  <a:ext cx="2774693" cy="1618930"/>
                </a:xfrm>
                <a:prstGeom prst="roundRect">
                  <a:avLst/>
                </a:prstGeom>
                <a:noFill/>
                <a:ln w="38100">
                  <a:solidFill>
                    <a:srgbClr val="DC8D27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9E65510F-5F0F-4E41-AB3E-345DE5BF5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90734" y="1413597"/>
                  <a:ext cx="2018286" cy="0"/>
                </a:xfrm>
                <a:prstGeom prst="line">
                  <a:avLst/>
                </a:prstGeom>
                <a:noFill/>
                <a:ln w="38100">
                  <a:solidFill>
                    <a:srgbClr val="017A9D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ector recto 59">
                  <a:extLst>
                    <a:ext uri="{FF2B5EF4-FFF2-40B4-BE49-F238E27FC236}">
                      <a16:creationId xmlns:a16="http://schemas.microsoft.com/office/drawing/2014/main" id="{69338770-D55E-44E7-B7A2-DD13D27B3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6434" y="3032527"/>
                  <a:ext cx="2236726" cy="0"/>
                </a:xfrm>
                <a:prstGeom prst="line">
                  <a:avLst/>
                </a:prstGeom>
                <a:noFill/>
                <a:ln w="38100">
                  <a:solidFill>
                    <a:srgbClr val="017A9D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1B7E7FA6-984A-4DF4-AACD-A1F0DB43B197}"/>
                  </a:ext>
                </a:extLst>
              </p:cNvPr>
              <p:cNvGrpSpPr/>
              <p:nvPr/>
            </p:nvGrpSpPr>
            <p:grpSpPr>
              <a:xfrm>
                <a:off x="8861546" y="4515698"/>
                <a:ext cx="2529878" cy="1739175"/>
                <a:chOff x="8948948" y="3684505"/>
                <a:chExt cx="2529878" cy="1739175"/>
              </a:xfrm>
            </p:grpSpPr>
            <p:pic>
              <p:nvPicPr>
                <p:cNvPr id="53" name="Imagen 52" descr="Interfaz de usuario gráfica, Aplicación, Chat o mensaje de texto&#10;&#10;Descripción generada automáticamente">
                  <a:extLst>
                    <a:ext uri="{FF2B5EF4-FFF2-40B4-BE49-F238E27FC236}">
                      <a16:creationId xmlns:a16="http://schemas.microsoft.com/office/drawing/2014/main" id="{7D23A86D-1672-4A4F-AE14-43692A072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0239" y="3796440"/>
                  <a:ext cx="2387297" cy="1375462"/>
                </a:xfrm>
                <a:prstGeom prst="rect">
                  <a:avLst/>
                </a:prstGeom>
              </p:spPr>
            </p:pic>
            <p:sp>
              <p:nvSpPr>
                <p:cNvPr id="54" name="Rectángulo: esquinas redondeadas 53">
                  <a:extLst>
                    <a:ext uri="{FF2B5EF4-FFF2-40B4-BE49-F238E27FC236}">
                      <a16:creationId xmlns:a16="http://schemas.microsoft.com/office/drawing/2014/main" id="{23B45B0E-1D8E-489D-AEDD-90C09A377D72}"/>
                    </a:ext>
                  </a:extLst>
                </p:cNvPr>
                <p:cNvSpPr/>
                <p:nvPr/>
              </p:nvSpPr>
              <p:spPr>
                <a:xfrm>
                  <a:off x="8948948" y="3684505"/>
                  <a:ext cx="2529878" cy="1738940"/>
                </a:xfrm>
                <a:prstGeom prst="roundRect">
                  <a:avLst/>
                </a:prstGeom>
                <a:noFill/>
                <a:ln w="38100">
                  <a:solidFill>
                    <a:srgbClr val="66B3FF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5" name="Conector recto 54">
                  <a:extLst>
                    <a:ext uri="{FF2B5EF4-FFF2-40B4-BE49-F238E27FC236}">
                      <a16:creationId xmlns:a16="http://schemas.microsoft.com/office/drawing/2014/main" id="{83CB7C1F-7B69-4379-9ACE-B3F7D55CA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6390" y="3684505"/>
                  <a:ext cx="176118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ector recto 55">
                  <a:extLst>
                    <a:ext uri="{FF2B5EF4-FFF2-40B4-BE49-F238E27FC236}">
                      <a16:creationId xmlns:a16="http://schemas.microsoft.com/office/drawing/2014/main" id="{4548847C-6B7D-4D1D-A805-44049B0FC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4810" y="5423680"/>
                  <a:ext cx="1761185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33507F2F-4CCD-4F6D-9345-1878E7F03CDD}"/>
                  </a:ext>
                </a:extLst>
              </p:cNvPr>
              <p:cNvSpPr/>
              <p:nvPr/>
            </p:nvSpPr>
            <p:spPr>
              <a:xfrm>
                <a:off x="517331" y="1162975"/>
                <a:ext cx="11336785" cy="5370990"/>
              </a:xfrm>
              <a:prstGeom prst="roundRect">
                <a:avLst/>
              </a:prstGeom>
              <a:noFill/>
              <a:ln w="38100">
                <a:solidFill>
                  <a:srgbClr val="053A68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83" name="TextShape 2">
            <a:extLst>
              <a:ext uri="{FF2B5EF4-FFF2-40B4-BE49-F238E27FC236}">
                <a16:creationId xmlns:a16="http://schemas.microsoft.com/office/drawing/2014/main" id="{F8A957A8-4A3A-470F-9471-D650EC57AA5E}"/>
              </a:ext>
            </a:extLst>
          </p:cNvPr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Herramientas utilizadas </a:t>
            </a:r>
          </a:p>
        </p:txBody>
      </p:sp>
    </p:spTree>
    <p:extLst>
      <p:ext uri="{BB962C8B-B14F-4D97-AF65-F5344CB8AC3E}">
        <p14:creationId xmlns:p14="http://schemas.microsoft.com/office/powerpoint/2010/main" val="340124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2B8AFF3A-4B02-4956-B1C7-306B7AD475AA}"/>
              </a:ext>
            </a:extLst>
          </p:cNvPr>
          <p:cNvSpPr txBox="1"/>
          <p:nvPr/>
        </p:nvSpPr>
        <p:spPr>
          <a:xfrm>
            <a:off x="1482571" y="135720"/>
            <a:ext cx="9339309" cy="1062766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Contenedores Docker y Docker-</a:t>
            </a:r>
            <a:r>
              <a:rPr lang="es-ES" sz="4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4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2B69376-A5CF-40EC-B561-4D3629694A65}"/>
              </a:ext>
            </a:extLst>
          </p:cNvPr>
          <p:cNvSpPr/>
          <p:nvPr/>
        </p:nvSpPr>
        <p:spPr>
          <a:xfrm>
            <a:off x="2241611" y="1123353"/>
            <a:ext cx="7457243" cy="47067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B7FB317-6119-4706-9B5B-88776AC0B30A}"/>
              </a:ext>
            </a:extLst>
          </p:cNvPr>
          <p:cNvSpPr/>
          <p:nvPr/>
        </p:nvSpPr>
        <p:spPr>
          <a:xfrm>
            <a:off x="2867487" y="1329157"/>
            <a:ext cx="6205492" cy="3423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D2011A3-F92D-4A12-AD0B-41F8BE17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78" y="4844140"/>
            <a:ext cx="1079607" cy="887052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63A07A6E-BCF9-4BBC-B2D7-1A6EEC5F8B18}"/>
              </a:ext>
            </a:extLst>
          </p:cNvPr>
          <p:cNvGrpSpPr/>
          <p:nvPr/>
        </p:nvGrpSpPr>
        <p:grpSpPr>
          <a:xfrm>
            <a:off x="3127282" y="1710387"/>
            <a:ext cx="1542371" cy="2027112"/>
            <a:chOff x="10660604" y="2523262"/>
            <a:chExt cx="1542371" cy="2027112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CE462F19-B240-46C5-B794-935554E85C95}"/>
                </a:ext>
              </a:extLst>
            </p:cNvPr>
            <p:cNvSpPr/>
            <p:nvPr/>
          </p:nvSpPr>
          <p:spPr>
            <a:xfrm>
              <a:off x="10660604" y="2523262"/>
              <a:ext cx="1542371" cy="20271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s-ES" b="1" spc="-1" dirty="0">
                  <a:solidFill>
                    <a:srgbClr val="000000"/>
                  </a:solidFill>
                  <a:latin typeface="Calibri"/>
                </a:rPr>
                <a:t>FLASK APP</a:t>
              </a:r>
              <a:endParaRPr lang="es-ES" b="1" strike="noStrike" spc="-1" dirty="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1E08B55F-5B4D-4265-8E62-C23EFF65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946" y="2596219"/>
              <a:ext cx="836951" cy="687675"/>
            </a:xfrm>
            <a:prstGeom prst="rect">
              <a:avLst/>
            </a:prstGeom>
          </p:spPr>
        </p:pic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EC4A5CD6-099F-4428-9A38-7261B7260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60" y="2945745"/>
            <a:ext cx="707960" cy="530970"/>
          </a:xfrm>
          <a:prstGeom prst="rect">
            <a:avLst/>
          </a:prstGeom>
        </p:spPr>
      </p:pic>
      <p:pic>
        <p:nvPicPr>
          <p:cNvPr id="32" name="Imagen 57">
            <a:extLst>
              <a:ext uri="{FF2B5EF4-FFF2-40B4-BE49-F238E27FC236}">
                <a16:creationId xmlns:a16="http://schemas.microsoft.com/office/drawing/2014/main" id="{D0596C54-66E6-4807-9CA3-D98B49F844E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47289" y="3011741"/>
            <a:ext cx="565828" cy="530970"/>
          </a:xfrm>
          <a:prstGeom prst="rect">
            <a:avLst/>
          </a:prstGeom>
          <a:ln>
            <a:noFill/>
          </a:ln>
        </p:spPr>
      </p:pic>
      <p:sp>
        <p:nvSpPr>
          <p:cNvPr id="37" name="CustomShape 3">
            <a:extLst>
              <a:ext uri="{FF2B5EF4-FFF2-40B4-BE49-F238E27FC236}">
                <a16:creationId xmlns:a16="http://schemas.microsoft.com/office/drawing/2014/main" id="{2752AC38-5299-4A57-A313-2F8CFEDC3A28}"/>
              </a:ext>
            </a:extLst>
          </p:cNvPr>
          <p:cNvSpPr/>
          <p:nvPr/>
        </p:nvSpPr>
        <p:spPr>
          <a:xfrm>
            <a:off x="5175797" y="1710387"/>
            <a:ext cx="1542371" cy="20271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latin typeface="Calibri"/>
              </a:rPr>
              <a:t>DB</a:t>
            </a:r>
            <a:endParaRPr lang="es-ES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459EA922-79DB-4501-B1D8-6044AF1F57A3}"/>
              </a:ext>
            </a:extLst>
          </p:cNvPr>
          <p:cNvSpPr/>
          <p:nvPr/>
        </p:nvSpPr>
        <p:spPr>
          <a:xfrm>
            <a:off x="7224313" y="1710387"/>
            <a:ext cx="1542371" cy="20271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b="1" spc="-1" dirty="0">
                <a:solidFill>
                  <a:srgbClr val="000000"/>
                </a:solidFill>
                <a:latin typeface="Calibri"/>
              </a:rPr>
              <a:t>GRAFANA</a:t>
            </a:r>
            <a:endParaRPr lang="es-ES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" name="Imagen 32" descr="Logotipo&#10;&#10;Descripción generada automáticamente">
            <a:extLst>
              <a:ext uri="{FF2B5EF4-FFF2-40B4-BE49-F238E27FC236}">
                <a16:creationId xmlns:a16="http://schemas.microsoft.com/office/drawing/2014/main" id="{3E0E54AB-74EA-4002-A0F6-73FF90601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87" y="1923700"/>
            <a:ext cx="1054389" cy="54731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09C044F-4CC8-45D2-B755-63CEFC6D7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21" y="1861311"/>
            <a:ext cx="597753" cy="609708"/>
          </a:xfrm>
          <a:prstGeom prst="rect">
            <a:avLst/>
          </a:prstGeom>
        </p:spPr>
      </p:pic>
      <p:pic>
        <p:nvPicPr>
          <p:cNvPr id="42" name="Imagen 41" descr="Interfaz de usuario gráfica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1B7BA30-8B4F-4734-A55D-E936D6897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30" y="3861785"/>
            <a:ext cx="1330965" cy="766847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BDE785FC-8639-4A05-8939-C6A0574A2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31" y="3857390"/>
            <a:ext cx="1022463" cy="7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745160" y="192960"/>
            <a:ext cx="270144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Input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451600" y="1391400"/>
            <a:ext cx="8348400" cy="50310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80880" y="4179960"/>
            <a:ext cx="207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51920" y="3227760"/>
            <a:ext cx="2570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del usuario: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Origen y Destino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Modelo del coche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930760" y="1492560"/>
            <a:ext cx="7557120" cy="11631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5361120" y="1461240"/>
            <a:ext cx="26967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Coche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para obtener: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Autonomía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Velocidad de carga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Velocidad máxima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2930760" y="2744640"/>
            <a:ext cx="7557120" cy="10512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4804200" y="2824560"/>
            <a:ext cx="4456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Puntos de recarga (GMAPI)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10800360" y="3944880"/>
            <a:ext cx="125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4804200" y="3894480"/>
            <a:ext cx="4670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Opciones Origen/Destino (desplegable) (GMAPI)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2930760" y="3894840"/>
            <a:ext cx="7557120" cy="102096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2"/>
          <p:cNvSpPr/>
          <p:nvPr/>
        </p:nvSpPr>
        <p:spPr>
          <a:xfrm>
            <a:off x="2930760" y="5046480"/>
            <a:ext cx="7557120" cy="11998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4745160" y="5109480"/>
            <a:ext cx="467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Gasolineras de España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coordenadas, ??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712040" y="352080"/>
            <a:ext cx="276768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Modelo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09400" y="1404720"/>
            <a:ext cx="9672120" cy="4956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591440" y="2823120"/>
            <a:ext cx="1601280" cy="2245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6755760" y="2906280"/>
            <a:ext cx="16664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Definir la función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Objetivo (aka fitness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Function) y las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Restricciones.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85120" y="3882960"/>
            <a:ext cx="1123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4102200" y="2055600"/>
            <a:ext cx="6579720" cy="3489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4677840" y="2231280"/>
            <a:ext cx="584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Modelo optimización ruta -&gt; Problema del viajero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641960" y="2055600"/>
            <a:ext cx="1393560" cy="3489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9"/>
          <p:cNvSpPr/>
          <p:nvPr/>
        </p:nvSpPr>
        <p:spPr>
          <a:xfrm>
            <a:off x="1712520" y="2116080"/>
            <a:ext cx="132948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Predicción modelo ML puntos de recarga: predecir cuales son los puntos de recarga adicionales que convendría instalar.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6682320" y="2820960"/>
            <a:ext cx="1666440" cy="22478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8783280" y="2823120"/>
            <a:ext cx="1666440" cy="2245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2"/>
          <p:cNvSpPr/>
          <p:nvPr/>
        </p:nvSpPr>
        <p:spPr>
          <a:xfrm>
            <a:off x="11081880" y="270828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13"/>
          <p:cNvSpPr/>
          <p:nvPr/>
        </p:nvSpPr>
        <p:spPr>
          <a:xfrm>
            <a:off x="3039120" y="2906280"/>
            <a:ext cx="1062720" cy="2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3042360" y="4530240"/>
            <a:ext cx="105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8868960" y="2929320"/>
            <a:ext cx="16664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Aplicar el modelo de optimización al problema definido y obtener ruta deseada.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4591440" y="2946960"/>
            <a:ext cx="160128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Transformar las variables para adecuarlas al problema de optimización.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11081880" y="486144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3112560" y="2242080"/>
            <a:ext cx="8863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3077640" y="357552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11116800" y="392616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11189160" y="1277280"/>
            <a:ext cx="88632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Ruta óptima con 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6193080" y="3944880"/>
            <a:ext cx="48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8349480" y="3944880"/>
            <a:ext cx="4338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492800" y="229680"/>
            <a:ext cx="238572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Output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21680" y="1231920"/>
            <a:ext cx="7448400" cy="49251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3362760" y="1539360"/>
            <a:ext cx="4245120" cy="1473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73440" y="290124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973440" y="467676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1034640" y="1483920"/>
            <a:ext cx="88632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Ruta óptima con 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890640" y="375192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3629520" y="1953000"/>
            <a:ext cx="3492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Comparación de rutas y volcado de datos de salida al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3607560" y="4259520"/>
            <a:ext cx="3755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Volcado de datos (queries) a la </a:t>
            </a: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BBDD de monitorización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3362760" y="3940200"/>
            <a:ext cx="4245120" cy="1473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9370440" y="2950560"/>
            <a:ext cx="173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9370440" y="4650480"/>
            <a:ext cx="173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9398160" y="2444760"/>
            <a:ext cx="188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al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9398160" y="3907440"/>
            <a:ext cx="17067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para monitorización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37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OPTIMIZAR, ¿QUÉ?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38080" y="847620"/>
            <a:ext cx="10515240" cy="5162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403</Words>
  <Application>Microsoft Office PowerPoint</Application>
  <PresentationFormat>Panorámica</PresentationFormat>
  <Paragraphs>85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LM Roman 10</vt:lpstr>
      <vt:lpstr>StarSymbol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</dc:title>
  <dc:subject/>
  <dc:creator>Lucia Tomaino de la Cruz</dc:creator>
  <dc:description/>
  <cp:lastModifiedBy>Lucia Tomaino de la Cruz</cp:lastModifiedBy>
  <cp:revision>75</cp:revision>
  <dcterms:created xsi:type="dcterms:W3CDTF">2020-12-06T12:44:19Z</dcterms:created>
  <dcterms:modified xsi:type="dcterms:W3CDTF">2021-02-13T16:27:05Z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