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30EE4A7F-9ED8-4E62-B685-D1CCB966FA7D}" type="datetimeFigureOut">
              <a:rPr lang="es-ES" smtClean="0"/>
              <a:t>17/01/2021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22435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0EE4A7F-9ED8-4E62-B685-D1CCB966FA7D}" type="datetimeFigureOut">
              <a:rPr lang="es-ES" smtClean="0"/>
              <a:t>17/01/2021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54765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0EE4A7F-9ED8-4E62-B685-D1CCB966FA7D}" type="datetimeFigureOut">
              <a:rPr lang="es-ES" smtClean="0"/>
              <a:t>17/01/2021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66286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0EE4A7F-9ED8-4E62-B685-D1CCB966FA7D}" type="datetimeFigureOut">
              <a:rPr lang="es-ES" smtClean="0"/>
              <a:t>17/01/2021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44510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0EE4A7F-9ED8-4E62-B685-D1CCB966FA7D}" type="datetimeFigureOut">
              <a:rPr lang="es-ES" smtClean="0"/>
              <a:t>17/01/2021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404962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30EE4A7F-9ED8-4E62-B685-D1CCB966FA7D}" type="datetimeFigureOut">
              <a:rPr lang="es-ES" smtClean="0"/>
              <a:t>17/01/2021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388149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30EE4A7F-9ED8-4E62-B685-D1CCB966FA7D}" type="datetimeFigureOut">
              <a:rPr lang="es-ES" smtClean="0"/>
              <a:t>17/01/2021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194406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30EE4A7F-9ED8-4E62-B685-D1CCB966FA7D}" type="datetimeFigureOut">
              <a:rPr lang="es-ES" smtClean="0"/>
              <a:t>17/01/2021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306148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0EE4A7F-9ED8-4E62-B685-D1CCB966FA7D}" type="datetimeFigureOut">
              <a:rPr lang="es-ES" smtClean="0"/>
              <a:t>17/01/2021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190340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0EE4A7F-9ED8-4E62-B685-D1CCB966FA7D}" type="datetimeFigureOut">
              <a:rPr lang="es-ES" smtClean="0"/>
              <a:t>17/01/2021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495669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0EE4A7F-9ED8-4E62-B685-D1CCB966FA7D}" type="datetimeFigureOut">
              <a:rPr lang="es-ES" smtClean="0"/>
              <a:t>17/01/2021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8E0C3D6-E6CD-488E-A895-0B9A9312639E}" type="slidenum">
              <a:rPr lang="es-ES" smtClean="0"/>
              <a:t>‹Nº›</a:t>
            </a:fld>
            <a:endParaRPr lang="es-ES"/>
          </a:p>
        </p:txBody>
      </p:sp>
    </p:spTree>
    <p:extLst>
      <p:ext uri="{BB962C8B-B14F-4D97-AF65-F5344CB8AC3E}">
        <p14:creationId xmlns:p14="http://schemas.microsoft.com/office/powerpoint/2010/main" val="477896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E4A7F-9ED8-4E62-B685-D1CCB966FA7D}" type="datetimeFigureOut">
              <a:rPr lang="es-ES" smtClean="0"/>
              <a:t>17/01/2021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0C3D6-E6CD-488E-A895-0B9A9312639E}" type="slidenum">
              <a:rPr lang="es-ES" smtClean="0"/>
              <a:t>‹Nº›</a:t>
            </a:fld>
            <a:endParaRPr lang="es-ES"/>
          </a:p>
        </p:txBody>
      </p:sp>
    </p:spTree>
    <p:extLst>
      <p:ext uri="{BB962C8B-B14F-4D97-AF65-F5344CB8AC3E}">
        <p14:creationId xmlns:p14="http://schemas.microsoft.com/office/powerpoint/2010/main" val="3503757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ES" dirty="0"/>
          </a:p>
        </p:txBody>
      </p:sp>
      <p:sp>
        <p:nvSpPr>
          <p:cNvPr id="3" name="Subtítulo 2"/>
          <p:cNvSpPr>
            <a:spLocks noGrp="1"/>
          </p:cNvSpPr>
          <p:nvPr>
            <p:ph type="subTitle" idx="1"/>
          </p:nvPr>
        </p:nvSpPr>
        <p:spPr/>
        <p:txBody>
          <a:bodyPr/>
          <a:lstStyle/>
          <a:p>
            <a:endParaRPr lang="es-ES"/>
          </a:p>
        </p:txBody>
      </p:sp>
    </p:spTree>
    <p:extLst>
      <p:ext uri="{BB962C8B-B14F-4D97-AF65-F5344CB8AC3E}">
        <p14:creationId xmlns:p14="http://schemas.microsoft.com/office/powerpoint/2010/main" val="60481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379458"/>
          </a:xfrm>
        </p:spPr>
        <p:txBody>
          <a:bodyPr>
            <a:normAutofit fontScale="90000"/>
          </a:bodyPr>
          <a:lstStyle/>
          <a:p>
            <a:pPr algn="ctr"/>
            <a:r>
              <a:rPr lang="es-ES" sz="2400" b="1" dirty="0" smtClean="0"/>
              <a:t>OPTIMIZAR, ¿QUÉ?</a:t>
            </a:r>
            <a:endParaRPr lang="es-ES" sz="2400" b="1"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838200" y="1159419"/>
                <a:ext cx="10515600" cy="5163004"/>
              </a:xfrm>
            </p:spPr>
            <p:txBody>
              <a:bodyPr/>
              <a:lstStyle/>
              <a:p>
                <a:pPr marL="0" indent="0">
                  <a:buNone/>
                </a:pPr>
                <a:r>
                  <a:rPr lang="es-ES" dirty="0" smtClean="0"/>
                  <a:t>TIEMPO</a:t>
                </a:r>
              </a:p>
              <a:p>
                <a:pPr marL="0" indent="0">
                  <a:buNone/>
                </a:pPr>
                <a:endParaRPr lang="es-ES" dirty="0" smtClean="0"/>
              </a:p>
              <a:p>
                <a:pPr marL="0" indent="0" algn="ctr">
                  <a:buNone/>
                </a:pPr>
                <a:r>
                  <a:rPr lang="es-ES" dirty="0" smtClean="0"/>
                  <a:t>Función objetivo</a:t>
                </a:r>
              </a:p>
              <a:p>
                <a:pPr marL="0" indent="0" algn="ctr">
                  <a:buNone/>
                </a:pPr>
                <a:endParaRPr lang="es-ES" sz="2400" b="0"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func>
                        <m:funcPr>
                          <m:ctrlPr>
                            <a:rPr lang="es-ES" sz="2400" b="0" i="1" smtClean="0">
                              <a:latin typeface="Cambria Math" panose="02040503050406030204" pitchFamily="18" charset="0"/>
                            </a:rPr>
                          </m:ctrlPr>
                        </m:funcPr>
                        <m:fName>
                          <m:r>
                            <m:rPr>
                              <m:sty m:val="p"/>
                            </m:rPr>
                            <a:rPr lang="es-ES" sz="2400" b="0" i="0" smtClean="0">
                              <a:latin typeface="Cambria Math" panose="02040503050406030204" pitchFamily="18" charset="0"/>
                            </a:rPr>
                            <m:t>min</m:t>
                          </m:r>
                        </m:fName>
                        <m:e>
                          <m:r>
                            <a:rPr lang="es-ES" sz="2400" b="0" i="1" smtClean="0">
                              <a:latin typeface="Cambria Math" panose="02040503050406030204" pitchFamily="18" charset="0"/>
                            </a:rPr>
                            <m:t>𝑡</m:t>
                          </m:r>
                          <m:r>
                            <a:rPr lang="es-ES" sz="2400" b="0" i="1" smtClean="0">
                              <a:latin typeface="Cambria Math" panose="02040503050406030204" pitchFamily="18" charset="0"/>
                            </a:rPr>
                            <m:t>= </m:t>
                          </m:r>
                          <m:f>
                            <m:fPr>
                              <m:ctrlPr>
                                <a:rPr lang="es-ES" sz="2400" b="0" i="1" smtClean="0">
                                  <a:latin typeface="Cambria Math" panose="02040503050406030204" pitchFamily="18" charset="0"/>
                                </a:rPr>
                              </m:ctrlPr>
                            </m:fPr>
                            <m:num>
                              <m:nary>
                                <m:naryPr>
                                  <m:chr m:val="∑"/>
                                  <m:ctrlPr>
                                    <a:rPr lang="es-ES" sz="2400" b="0" i="1" smtClean="0">
                                      <a:latin typeface="Cambria Math" panose="02040503050406030204" pitchFamily="18" charset="0"/>
                                    </a:rPr>
                                  </m:ctrlPr>
                                </m:naryPr>
                                <m:sub>
                                  <m:r>
                                    <m:rPr>
                                      <m:brk m:alnAt="23"/>
                                    </m:rPr>
                                    <a:rPr lang="es-ES" sz="2400" b="0" i="1" smtClean="0">
                                      <a:latin typeface="Cambria Math" panose="02040503050406030204" pitchFamily="18" charset="0"/>
                                    </a:rPr>
                                    <m:t>𝑖</m:t>
                                  </m:r>
                                  <m:r>
                                    <a:rPr lang="es-ES" sz="2400" b="0" i="1" smtClean="0">
                                      <a:latin typeface="Cambria Math" panose="02040503050406030204" pitchFamily="18" charset="0"/>
                                    </a:rPr>
                                    <m:t>=1</m:t>
                                  </m:r>
                                </m:sub>
                                <m:sup>
                                  <m:r>
                                    <a:rPr lang="es-ES" sz="2400" b="0" i="1" smtClean="0">
                                      <a:latin typeface="Cambria Math" panose="02040503050406030204" pitchFamily="18" charset="0"/>
                                    </a:rPr>
                                    <m:t>𝑘</m:t>
                                  </m:r>
                                </m:sup>
                                <m:e>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𝑠</m:t>
                                      </m:r>
                                    </m:e>
                                    <m:sub>
                                      <m:r>
                                        <a:rPr lang="es-ES" sz="2400" b="0" i="1" smtClean="0">
                                          <a:latin typeface="Cambria Math" panose="02040503050406030204" pitchFamily="18" charset="0"/>
                                        </a:rPr>
                                        <m:t>𝑖</m:t>
                                      </m:r>
                                    </m:sub>
                                  </m:sSub>
                                </m:e>
                              </m:nary>
                            </m:num>
                            <m:den>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m:t>
                                  </m:r>
                                </m:sub>
                              </m:sSub>
                            </m:den>
                          </m:f>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𝑖</m:t>
                              </m:r>
                            </m:sub>
                          </m:sSub>
                          <m:r>
                            <a:rPr lang="es-ES" sz="2400" b="0" i="1" smtClean="0">
                              <a:latin typeface="Cambria Math" panose="02040503050406030204" pitchFamily="18" charset="0"/>
                            </a:rPr>
                            <m:t>∗</m:t>
                          </m:r>
                          <m:r>
                            <a:rPr lang="es-ES" sz="2400" b="0" i="1" smtClean="0">
                              <a:latin typeface="Cambria Math" panose="02040503050406030204" pitchFamily="18" charset="0"/>
                            </a:rPr>
                            <m:t>𝑘</m:t>
                          </m:r>
                        </m:e>
                      </m:func>
                    </m:oMath>
                  </m:oMathPara>
                </a14:m>
                <a:endParaRPr lang="es-ES" sz="2400" dirty="0" smtClean="0"/>
              </a:p>
              <a:p>
                <a:pPr marL="0" indent="0" algn="ctr">
                  <a:buNone/>
                </a:pPr>
                <a:endParaRPr lang="es-ES" sz="1800" dirty="0"/>
              </a:p>
              <a:p>
                <a:pPr marL="0" indent="0" algn="ctr">
                  <a:buNone/>
                </a:pPr>
                <a:r>
                  <a:rPr lang="es-ES" sz="1800" dirty="0" smtClean="0"/>
                  <a:t>Donde </a:t>
                </a:r>
                <a14:m>
                  <m:oMath xmlns:m="http://schemas.openxmlformats.org/officeDocument/2006/math">
                    <m:sSub>
                      <m:sSubPr>
                        <m:ctrlPr>
                          <a:rPr lang="es-ES" sz="1800" i="1" smtClean="0">
                            <a:latin typeface="Cambria Math" panose="02040503050406030204" pitchFamily="18" charset="0"/>
                          </a:rPr>
                        </m:ctrlPr>
                      </m:sSubPr>
                      <m:e>
                        <m:r>
                          <a:rPr lang="es-ES" sz="1800" b="0" i="1" smtClean="0">
                            <a:latin typeface="Cambria Math" panose="02040503050406030204" pitchFamily="18" charset="0"/>
                          </a:rPr>
                          <m:t>𝐶</m:t>
                        </m:r>
                      </m:e>
                      <m:sub>
                        <m:r>
                          <a:rPr lang="es-ES" sz="1800" b="0" i="1" smtClean="0">
                            <a:latin typeface="Cambria Math" panose="02040503050406030204" pitchFamily="18" charset="0"/>
                          </a:rPr>
                          <m:t>𝑖</m:t>
                        </m:r>
                      </m:sub>
                    </m:sSub>
                    <m:r>
                      <a:rPr lang="es-ES" sz="1800" b="0" i="1" smtClean="0">
                        <a:latin typeface="Cambria Math" panose="02040503050406030204" pitchFamily="18" charset="0"/>
                      </a:rPr>
                      <m:t>=</m:t>
                    </m:r>
                    <m:r>
                      <a:rPr lang="es-ES" sz="1800" b="0" i="1" smtClean="0">
                        <a:latin typeface="Cambria Math" panose="02040503050406030204" pitchFamily="18" charset="0"/>
                      </a:rPr>
                      <m:t>𝑡𝑖𝑒𝑚𝑝𝑜</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 </m:t>
                    </m:r>
                    <m:r>
                      <a:rPr lang="es-ES" sz="1800" b="0" i="1" smtClean="0">
                        <a:latin typeface="Cambria Math" panose="02040503050406030204" pitchFamily="18" charset="0"/>
                      </a:rPr>
                      <m:t>𝑐𝑎𝑟𝑔𝑎</m:t>
                    </m:r>
                    <m:r>
                      <a:rPr lang="es-ES" sz="1800" b="0" i="1" smtClean="0">
                        <a:latin typeface="Cambria Math" panose="02040503050406030204" pitchFamily="18" charset="0"/>
                      </a:rPr>
                      <m:t> </m:t>
                    </m:r>
                    <m:r>
                      <a:rPr lang="es-ES" sz="1800" b="0" i="1" smtClean="0">
                        <a:latin typeface="Cambria Math" panose="02040503050406030204" pitchFamily="18" charset="0"/>
                      </a:rPr>
                      <m:t>𝑒𝑛</m:t>
                    </m:r>
                    <m:r>
                      <a:rPr lang="es-ES" sz="1800" b="0" i="1" smtClean="0">
                        <a:latin typeface="Cambria Math" panose="02040503050406030204" pitchFamily="18" charset="0"/>
                      </a:rPr>
                      <m:t> </m:t>
                    </m:r>
                    <m:r>
                      <a:rPr lang="es-ES" sz="1800" b="0" i="1" smtClean="0">
                        <a:latin typeface="Cambria Math" panose="02040503050406030204" pitchFamily="18" charset="0"/>
                      </a:rPr>
                      <m:t>𝑢𝑛</m:t>
                    </m:r>
                    <m:r>
                      <a:rPr lang="es-ES" sz="1800" b="0" i="1" smtClean="0">
                        <a:latin typeface="Cambria Math" panose="02040503050406030204" pitchFamily="18" charset="0"/>
                      </a:rPr>
                      <m:t> </m:t>
                    </m:r>
                    <m:r>
                      <a:rPr lang="es-ES" sz="1800" b="0" i="1" smtClean="0">
                        <a:latin typeface="Cambria Math" panose="02040503050406030204" pitchFamily="18" charset="0"/>
                      </a:rPr>
                      <m:t>𝑝𝑢𝑛𝑡𝑜</m:t>
                    </m:r>
                    <m:r>
                      <a:rPr lang="es-ES" sz="1800" b="0" i="1" smtClean="0">
                        <a:latin typeface="Cambria Math" panose="02040503050406030204" pitchFamily="18" charset="0"/>
                      </a:rPr>
                      <m:t> </m:t>
                    </m:r>
                    <m:r>
                      <a:rPr lang="es-ES" sz="1800" b="0" i="1" smtClean="0">
                        <a:latin typeface="Cambria Math" panose="02040503050406030204" pitchFamily="18" charset="0"/>
                      </a:rPr>
                      <m:t>𝑖</m:t>
                    </m:r>
                    <m:r>
                      <a:rPr lang="es-ES" sz="1800" b="0" i="1" smtClean="0">
                        <a:latin typeface="Cambria Math" panose="02040503050406030204" pitchFamily="18" charset="0"/>
                      </a:rPr>
                      <m:t>, </m:t>
                    </m:r>
                    <m:r>
                      <a:rPr lang="es-ES" sz="1800" b="0" i="1" smtClean="0">
                        <a:latin typeface="Cambria Math" panose="02040503050406030204" pitchFamily="18" charset="0"/>
                      </a:rPr>
                      <m:t>𝑑𝑒𝑝𝑒𝑛𝑑𝑒</m:t>
                    </m:r>
                    <m:r>
                      <a:rPr lang="es-ES" sz="1800" b="0" i="1" smtClean="0">
                        <a:latin typeface="Cambria Math" panose="02040503050406030204" pitchFamily="18" charset="0"/>
                      </a:rPr>
                      <m:t> </m:t>
                    </m:r>
                    <m:r>
                      <a:rPr lang="es-ES" sz="1800" b="0" i="1" smtClean="0">
                        <a:latin typeface="Cambria Math" panose="02040503050406030204" pitchFamily="18" charset="0"/>
                      </a:rPr>
                      <m:t>𝑑𝑒</m:t>
                    </m:r>
                    <m:r>
                      <a:rPr lang="es-ES" sz="1800" b="0" i="1" smtClean="0">
                        <a:latin typeface="Cambria Math" panose="02040503050406030204" pitchFamily="18" charset="0"/>
                      </a:rPr>
                      <m:t>:</m:t>
                    </m:r>
                  </m:oMath>
                </a14:m>
                <a:endParaRPr lang="es-ES" sz="1800" b="0" dirty="0" smtClean="0"/>
              </a:p>
              <a:p>
                <a:pPr marL="342900" indent="-342900" algn="ctr">
                  <a:buAutoNum type="arabicParenR"/>
                </a:pPr>
                <a:r>
                  <a:rPr lang="es-ES" sz="1800" dirty="0" smtClean="0"/>
                  <a:t>Cómo esté de cargado el coche en el momento de la carga</a:t>
                </a:r>
                <a:endParaRPr lang="es-ES" sz="1800" dirty="0"/>
              </a:p>
              <a:p>
                <a:pPr marL="342900" indent="-342900" algn="ctr">
                  <a:buAutoNum type="arabicParenR"/>
                </a:pPr>
                <a:r>
                  <a:rPr lang="es-ES" sz="1800" dirty="0" smtClean="0"/>
                  <a:t>Del tipo de carga que ofrezca el punto de carga</a:t>
                </a:r>
              </a:p>
              <a:p>
                <a:pPr marL="0" indent="0">
                  <a:buNone/>
                </a:pPr>
                <a14:m>
                  <m:oMathPara xmlns:m="http://schemas.openxmlformats.org/officeDocument/2006/math">
                    <m:oMathParaPr>
                      <m:jc m:val="centerGroup"/>
                    </m:oMathParaPr>
                    <m:oMath xmlns:m="http://schemas.openxmlformats.org/officeDocument/2006/math">
                      <m:sSub>
                        <m:sSubPr>
                          <m:ctrlPr>
                            <a:rPr lang="es-ES" sz="1800" i="1" smtClean="0">
                              <a:latin typeface="Cambria Math" panose="02040503050406030204" pitchFamily="18" charset="0"/>
                            </a:rPr>
                          </m:ctrlPr>
                        </m:sSubPr>
                        <m:e>
                          <m:r>
                            <a:rPr lang="es-ES" sz="1800" b="0" i="1" smtClean="0">
                              <a:latin typeface="Cambria Math" panose="02040503050406030204" pitchFamily="18" charset="0"/>
                            </a:rPr>
                            <m:t>𝑆</m:t>
                          </m:r>
                        </m:e>
                        <m:sub>
                          <m:r>
                            <a:rPr lang="es-ES" sz="1800" b="0" i="1" smtClean="0">
                              <a:latin typeface="Cambria Math" panose="02040503050406030204" pitchFamily="18" charset="0"/>
                            </a:rPr>
                            <m:t>𝑖</m:t>
                          </m:r>
                        </m:sub>
                      </m:sSub>
                      <m:r>
                        <a:rPr lang="es-ES" sz="1800" b="0" i="1" smtClean="0">
                          <a:latin typeface="Cambria Math" panose="02040503050406030204" pitchFamily="18" charset="0"/>
                        </a:rPr>
                        <m:t>=</m:t>
                      </m:r>
                      <m:r>
                        <a:rPr lang="es-ES" sz="1800" b="0" i="1" smtClean="0">
                          <a:latin typeface="Cambria Math" panose="02040503050406030204" pitchFamily="18" charset="0"/>
                        </a:rPr>
                        <m:t>𝑑𝑖𝑠𝑡𝑎𝑛𝑐𝑖𝑎</m:t>
                      </m:r>
                      <m:r>
                        <a:rPr lang="es-ES" sz="1800" b="0" i="1" smtClean="0">
                          <a:latin typeface="Cambria Math" panose="02040503050406030204" pitchFamily="18" charset="0"/>
                        </a:rPr>
                        <m:t> </m:t>
                      </m:r>
                      <m:r>
                        <a:rPr lang="es-ES" sz="1800" b="0" i="1" smtClean="0">
                          <a:latin typeface="Cambria Math" panose="02040503050406030204" pitchFamily="18" charset="0"/>
                        </a:rPr>
                        <m:t>𝑒𝑛𝑡𝑟𝑒</m:t>
                      </m:r>
                      <m:r>
                        <a:rPr lang="es-ES" sz="1800" b="0" i="1" smtClean="0">
                          <a:latin typeface="Cambria Math" panose="02040503050406030204" pitchFamily="18" charset="0"/>
                        </a:rPr>
                        <m:t> </m:t>
                      </m:r>
                      <m:r>
                        <a:rPr lang="es-ES" sz="1800" b="0" i="1" smtClean="0">
                          <a:latin typeface="Cambria Math" panose="02040503050406030204" pitchFamily="18" charset="0"/>
                        </a:rPr>
                        <m:t>𝑛𝑜𝑑𝑜</m:t>
                      </m:r>
                      <m:r>
                        <a:rPr lang="es-ES" sz="1800" b="0" i="1" smtClean="0">
                          <a:latin typeface="Cambria Math" panose="02040503050406030204" pitchFamily="18" charset="0"/>
                        </a:rPr>
                        <m:t> </m:t>
                      </m:r>
                      <m:r>
                        <a:rPr lang="es-ES" sz="1800" b="0" i="1" smtClean="0">
                          <a:latin typeface="Cambria Math" panose="02040503050406030204" pitchFamily="18" charset="0"/>
                        </a:rPr>
                        <m:t>𝑖</m:t>
                      </m:r>
                      <m:r>
                        <a:rPr lang="es-ES" sz="1800" b="0" i="1" smtClean="0">
                          <a:latin typeface="Cambria Math" panose="02040503050406030204" pitchFamily="18" charset="0"/>
                        </a:rPr>
                        <m:t> −→</m:t>
                      </m:r>
                      <m:r>
                        <a:rPr lang="es-ES" sz="1800" b="0" i="1" smtClean="0">
                          <a:latin typeface="Cambria Math" panose="02040503050406030204" pitchFamily="18" charset="0"/>
                        </a:rPr>
                        <m:t>𝑛𝑜𝑑𝑜</m:t>
                      </m:r>
                      <m:r>
                        <a:rPr lang="es-ES" sz="1800" b="0" i="1" smtClean="0">
                          <a:latin typeface="Cambria Math" panose="02040503050406030204" pitchFamily="18" charset="0"/>
                        </a:rPr>
                        <m:t> </m:t>
                      </m:r>
                      <m:r>
                        <a:rPr lang="es-ES" sz="1800" b="0" i="1" smtClean="0">
                          <a:latin typeface="Cambria Math" panose="02040503050406030204" pitchFamily="18" charset="0"/>
                        </a:rPr>
                        <m:t>𝑖</m:t>
                      </m:r>
                      <m:r>
                        <a:rPr lang="es-ES" sz="1800" b="0" i="1" smtClean="0">
                          <a:latin typeface="Cambria Math" panose="02040503050406030204" pitchFamily="18" charset="0"/>
                        </a:rPr>
                        <m:t>+1</m:t>
                      </m:r>
                    </m:oMath>
                  </m:oMathPara>
                </a14:m>
                <a:endParaRPr lang="es-ES" sz="1800" dirty="0" smtClean="0"/>
              </a:p>
              <a:p>
                <a:pPr marL="0" indent="0">
                  <a:buNone/>
                </a:pPr>
                <a:r>
                  <a:rPr lang="es-ES" sz="1800" dirty="0"/>
                  <a:t>	</a:t>
                </a:r>
                <a:r>
                  <a:rPr lang="es-ES" sz="1800" b="1" dirty="0" smtClean="0">
                    <a:solidFill>
                      <a:schemeClr val="accent5">
                        <a:lumMod val="75000"/>
                      </a:schemeClr>
                    </a:solidFill>
                  </a:rPr>
                  <a:t>+ tiempo de espera para realizar la carga</a:t>
                </a:r>
                <a:endParaRPr lang="es-ES" sz="1800" dirty="0" smtClean="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838200" y="1159419"/>
                <a:ext cx="10515600" cy="5163004"/>
              </a:xfrm>
              <a:blipFill>
                <a:blip r:embed="rId2"/>
                <a:stretch>
                  <a:fillRect l="-1217" t="-1889"/>
                </a:stretch>
              </a:blipFill>
            </p:spPr>
            <p:txBody>
              <a:bodyPr/>
              <a:lstStyle/>
              <a:p>
                <a:r>
                  <a:rPr lang="es-ES">
                    <a:noFill/>
                  </a:rPr>
                  <a:t> </a:t>
                </a:r>
              </a:p>
            </p:txBody>
          </p:sp>
        </mc:Fallback>
      </mc:AlternateContent>
    </p:spTree>
    <p:extLst>
      <p:ext uri="{BB962C8B-B14F-4D97-AF65-F5344CB8AC3E}">
        <p14:creationId xmlns:p14="http://schemas.microsoft.com/office/powerpoint/2010/main" val="10885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p:cNvSpPr>
                <a:spLocks noGrp="1"/>
              </p:cNvSpPr>
              <p:nvPr>
                <p:ph type="title"/>
              </p:nvPr>
            </p:nvSpPr>
            <p:spPr>
              <a:xfrm>
                <a:off x="838200" y="365126"/>
                <a:ext cx="10515600" cy="444772"/>
              </a:xfrm>
            </p:spPr>
            <p:txBody>
              <a:bodyPr>
                <a:normAutofit/>
              </a:bodyPr>
              <a:lstStyle/>
              <a:p>
                <a:pPr algn="ctr"/>
                <a:r>
                  <a:rPr lang="es-ES" sz="2400" b="1" dirty="0" smtClean="0"/>
                  <a:t>¿ Cómo calculamos </a:t>
                </a:r>
                <a14:m>
                  <m:oMath xmlns:m="http://schemas.openxmlformats.org/officeDocument/2006/math">
                    <m:sSub>
                      <m:sSubPr>
                        <m:ctrlPr>
                          <a:rPr lang="es-ES" sz="2400" b="1" i="1" smtClean="0">
                            <a:latin typeface="Cambria Math" panose="02040503050406030204" pitchFamily="18" charset="0"/>
                          </a:rPr>
                        </m:ctrlPr>
                      </m:sSubPr>
                      <m:e>
                        <m:r>
                          <a:rPr lang="es-ES" sz="2400" b="1" i="1" smtClean="0">
                            <a:latin typeface="Cambria Math" panose="02040503050406030204" pitchFamily="18" charset="0"/>
                          </a:rPr>
                          <m:t>𝑪</m:t>
                        </m:r>
                      </m:e>
                      <m:sub>
                        <m:r>
                          <a:rPr lang="es-ES" sz="2400" b="1" i="1" smtClean="0">
                            <a:latin typeface="Cambria Math" panose="02040503050406030204" pitchFamily="18" charset="0"/>
                          </a:rPr>
                          <m:t>𝒊</m:t>
                        </m:r>
                      </m:sub>
                    </m:sSub>
                  </m:oMath>
                </a14:m>
                <a:r>
                  <a:rPr lang="es-ES" sz="2400" b="1" dirty="0" smtClean="0"/>
                  <a:t> ?</a:t>
                </a:r>
                <a:endParaRPr lang="es-ES" sz="2400" b="1" dirty="0"/>
              </a:p>
            </p:txBody>
          </p:sp>
        </mc:Choice>
        <mc:Fallback xmlns="">
          <p:sp>
            <p:nvSpPr>
              <p:cNvPr id="2" name="Título 1"/>
              <p:cNvSpPr>
                <a:spLocks noGrp="1" noRot="1" noChangeAspect="1" noMove="1" noResize="1" noEditPoints="1" noAdjustHandles="1" noChangeArrowheads="1" noChangeShapeType="1" noTextEdit="1"/>
              </p:cNvSpPr>
              <p:nvPr>
                <p:ph type="title"/>
              </p:nvPr>
            </p:nvSpPr>
            <p:spPr>
              <a:xfrm>
                <a:off x="838200" y="365126"/>
                <a:ext cx="10515600" cy="444772"/>
              </a:xfrm>
              <a:blipFill>
                <a:blip r:embed="rId2"/>
                <a:stretch>
                  <a:fillRect t="-16438" b="-2876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838200" y="1342300"/>
                <a:ext cx="10515600" cy="4351338"/>
              </a:xfrm>
            </p:spPr>
            <p:txBody>
              <a:bodyPr>
                <a:normAutofit/>
              </a:bodyPr>
              <a:lstStyle/>
              <a:p>
                <a:pPr marL="0" indent="0">
                  <a:buNone/>
                </a:pPr>
                <a:r>
                  <a:rPr lang="es-ES" sz="1800" dirty="0" smtClean="0"/>
                  <a:t>1 hora </a:t>
                </a:r>
                <a:r>
                  <a:rPr lang="es-ES" sz="1800" dirty="0" smtClean="0">
                    <a:sym typeface="Wingdings" panose="05000000000000000000" pitchFamily="2" charset="2"/>
                  </a:rPr>
                  <a:t> </a:t>
                </a:r>
                <a:r>
                  <a:rPr lang="es-ES" sz="1800" dirty="0" smtClean="0">
                    <a:sym typeface="Wingdings" panose="05000000000000000000" pitchFamily="2" charset="2"/>
                  </a:rPr>
                  <a:t>consumimos Q </a:t>
                </a:r>
                <a:r>
                  <a:rPr lang="es-ES" sz="1800" dirty="0" smtClean="0">
                    <a:sym typeface="Wingdings" panose="05000000000000000000" pitchFamily="2" charset="2"/>
                  </a:rPr>
                  <a:t>km ( esta </a:t>
                </a:r>
                <a:r>
                  <a:rPr lang="es-ES" sz="1800" dirty="0" err="1" smtClean="0">
                    <a:sym typeface="Wingdings" panose="05000000000000000000" pitchFamily="2" charset="2"/>
                  </a:rPr>
                  <a:t>info</a:t>
                </a:r>
                <a:r>
                  <a:rPr lang="es-ES" sz="1800" dirty="0" smtClean="0">
                    <a:sym typeface="Wingdings" panose="05000000000000000000" pitchFamily="2" charset="2"/>
                  </a:rPr>
                  <a:t> la obtenemos de la BBDD de coches eléctricos con la variable de </a:t>
                </a:r>
                <a:r>
                  <a:rPr lang="es-ES" sz="1800" dirty="0" smtClean="0">
                    <a:sym typeface="Wingdings" panose="05000000000000000000" pitchFamily="2" charset="2"/>
                  </a:rPr>
                  <a:t>				consumo km/h)</a:t>
                </a:r>
              </a:p>
              <a:p>
                <a:pPr marL="0" indent="0" algn="ctr">
                  <a:buNone/>
                </a:pPr>
                <a:r>
                  <a:rPr lang="es-ES" sz="1800" dirty="0">
                    <a:sym typeface="Wingdings" panose="05000000000000000000" pitchFamily="2" charset="2"/>
                  </a:rPr>
                  <a:t> </a:t>
                </a:r>
                <a:r>
                  <a:rPr lang="es-ES" sz="1800" dirty="0" smtClean="0">
                    <a:sym typeface="Wingdings" panose="05000000000000000000" pitchFamily="2" charset="2"/>
                  </a:rPr>
                  <a:t>t           </a:t>
                </a:r>
                <a14:m>
                  <m:oMath xmlns:m="http://schemas.openxmlformats.org/officeDocument/2006/math">
                    <m:sSub>
                      <m:sSubPr>
                        <m:ctrlPr>
                          <a:rPr lang="es-ES" sz="2400" i="1" smtClean="0">
                            <a:latin typeface="Cambria Math" panose="02040503050406030204" pitchFamily="18" charset="0"/>
                            <a:sym typeface="Wingdings" panose="05000000000000000000" pitchFamily="2" charset="2"/>
                          </a:rPr>
                        </m:ctrlPr>
                      </m:sSubPr>
                      <m:e>
                        <m:r>
                          <a:rPr lang="es-ES" sz="2400" b="0" i="1" smtClean="0">
                            <a:latin typeface="Cambria Math" panose="02040503050406030204" pitchFamily="18" charset="0"/>
                            <a:sym typeface="Wingdings" panose="05000000000000000000" pitchFamily="2" charset="2"/>
                          </a:rPr>
                          <m:t>𝑆</m:t>
                        </m:r>
                      </m:e>
                      <m:sub>
                        <m:r>
                          <a:rPr lang="es-ES" sz="2400" b="0" i="1" smtClean="0">
                            <a:latin typeface="Cambria Math" panose="02040503050406030204" pitchFamily="18" charset="0"/>
                            <a:sym typeface="Wingdings" panose="05000000000000000000" pitchFamily="2" charset="2"/>
                          </a:rPr>
                          <m:t>𝑗</m:t>
                        </m:r>
                        <m:r>
                          <a:rPr lang="es-ES" sz="2400" b="0" i="1" smtClean="0">
                            <a:latin typeface="Cambria Math" panose="02040503050406030204" pitchFamily="18" charset="0"/>
                            <a:sym typeface="Wingdings" panose="05000000000000000000" pitchFamily="2" charset="2"/>
                          </a:rPr>
                          <m:t> </m:t>
                        </m:r>
                        <m:r>
                          <a:rPr lang="es-ES" sz="2400" b="0" i="1" smtClean="0">
                            <a:latin typeface="Cambria Math" panose="02040503050406030204" pitchFamily="18" charset="0"/>
                            <a:sym typeface="Wingdings" panose="05000000000000000000" pitchFamily="2" charset="2"/>
                          </a:rPr>
                          <m:t>𝑘𝑚</m:t>
                        </m:r>
                      </m:sub>
                    </m:sSub>
                  </m:oMath>
                </a14:m>
                <a:r>
                  <a:rPr lang="es-ES" sz="2400" dirty="0" smtClean="0"/>
                  <a:t>			</a:t>
                </a:r>
                <a:r>
                  <a:rPr lang="es-ES" sz="3200" dirty="0" smtClean="0"/>
                  <a:t>t = </a:t>
                </a:r>
                <a14:m>
                  <m:oMath xmlns:m="http://schemas.openxmlformats.org/officeDocument/2006/math">
                    <m:f>
                      <m:fPr>
                        <m:ctrlPr>
                          <a:rPr lang="es-ES" sz="3200" i="1" smtClean="0">
                            <a:latin typeface="Cambria Math" panose="02040503050406030204" pitchFamily="18" charset="0"/>
                          </a:rPr>
                        </m:ctrlPr>
                      </m:fPr>
                      <m:num>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m:t>
                            </m:r>
                          </m:e>
                          <m:sub>
                            <m:r>
                              <a:rPr lang="es-ES" sz="3200" b="0" i="1" smtClean="0">
                                <a:latin typeface="Cambria Math" panose="02040503050406030204" pitchFamily="18" charset="0"/>
                              </a:rPr>
                              <m:t>𝑗</m:t>
                            </m:r>
                          </m:sub>
                        </m:sSub>
                      </m:num>
                      <m:den>
                        <m:r>
                          <a:rPr lang="es-ES" sz="3200" b="0" i="1" smtClean="0">
                            <a:latin typeface="Cambria Math" panose="02040503050406030204" pitchFamily="18" charset="0"/>
                          </a:rPr>
                          <m:t>𝑄</m:t>
                        </m:r>
                      </m:den>
                    </m:f>
                  </m:oMath>
                </a14:m>
                <a:r>
                  <a:rPr lang="es-ES" sz="3200" dirty="0" smtClean="0"/>
                  <a:t>  </a:t>
                </a:r>
                <a:r>
                  <a:rPr lang="es-ES" sz="2000" dirty="0" smtClean="0"/>
                  <a:t>horas (teniendo en cuenta que carga por completo la batería)</a:t>
                </a:r>
              </a:p>
              <a:p>
                <a:pPr marL="0" indent="0" algn="ctr">
                  <a:buNone/>
                </a:pPr>
                <a:r>
                  <a:rPr lang="es-ES" sz="2000" b="1" dirty="0" smtClean="0"/>
                  <a:t>Donde </a:t>
                </a:r>
                <a14:m>
                  <m:oMath xmlns:m="http://schemas.openxmlformats.org/officeDocument/2006/math">
                    <m:sSub>
                      <m:sSubPr>
                        <m:ctrlPr>
                          <a:rPr lang="es-ES" sz="2000" b="1" i="1" smtClean="0">
                            <a:latin typeface="Cambria Math" panose="02040503050406030204" pitchFamily="18" charset="0"/>
                          </a:rPr>
                        </m:ctrlPr>
                      </m:sSubPr>
                      <m:e>
                        <m:r>
                          <a:rPr lang="es-ES" sz="2000" b="1" i="1" smtClean="0">
                            <a:latin typeface="Cambria Math" panose="02040503050406030204" pitchFamily="18" charset="0"/>
                          </a:rPr>
                          <m:t>𝑺</m:t>
                        </m:r>
                      </m:e>
                      <m:sub>
                        <m:r>
                          <a:rPr lang="es-ES" sz="2000" b="1" i="1" smtClean="0">
                            <a:latin typeface="Cambria Math" panose="02040503050406030204" pitchFamily="18" charset="0"/>
                          </a:rPr>
                          <m:t>𝒋</m:t>
                        </m:r>
                      </m:sub>
                    </m:sSub>
                    <m:r>
                      <a:rPr lang="es-ES" sz="2000" b="1" i="1" smtClean="0">
                        <a:latin typeface="Cambria Math" panose="02040503050406030204" pitchFamily="18" charset="0"/>
                      </a:rPr>
                      <m:t> </m:t>
                    </m:r>
                    <m:r>
                      <a:rPr lang="es-ES" sz="2000" b="1" i="1" smtClean="0">
                        <a:latin typeface="Cambria Math" panose="02040503050406030204" pitchFamily="18" charset="0"/>
                      </a:rPr>
                      <m:t>𝒔𝒐𝒏</m:t>
                    </m:r>
                    <m:r>
                      <a:rPr lang="es-ES" sz="2000" b="1" i="1" smtClean="0">
                        <a:latin typeface="Cambria Math" panose="02040503050406030204" pitchFamily="18" charset="0"/>
                      </a:rPr>
                      <m:t> </m:t>
                    </m:r>
                    <m:r>
                      <a:rPr lang="es-ES" sz="2000" b="1" i="1" smtClean="0">
                        <a:latin typeface="Cambria Math" panose="02040503050406030204" pitchFamily="18" charset="0"/>
                      </a:rPr>
                      <m:t>𝒍𝒐𝒔</m:t>
                    </m:r>
                    <m:r>
                      <a:rPr lang="es-ES" sz="2000" b="1" i="1" smtClean="0">
                        <a:latin typeface="Cambria Math" panose="02040503050406030204" pitchFamily="18" charset="0"/>
                      </a:rPr>
                      <m:t> </m:t>
                    </m:r>
                    <m:r>
                      <a:rPr lang="es-ES" sz="2000" b="1" i="1" smtClean="0">
                        <a:latin typeface="Cambria Math" panose="02040503050406030204" pitchFamily="18" charset="0"/>
                      </a:rPr>
                      <m:t>𝒌𝒎</m:t>
                    </m:r>
                    <m:r>
                      <a:rPr lang="es-ES" sz="2000" b="1" i="1" smtClean="0">
                        <a:latin typeface="Cambria Math" panose="02040503050406030204" pitchFamily="18" charset="0"/>
                      </a:rPr>
                      <m:t> </m:t>
                    </m:r>
                    <m:r>
                      <a:rPr lang="es-ES" sz="2000" b="1" i="1" smtClean="0">
                        <a:latin typeface="Cambria Math" panose="02040503050406030204" pitchFamily="18" charset="0"/>
                      </a:rPr>
                      <m:t>𝒓𝒆𝒄𝒐𝒓𝒓𝒊𝒅𝒐𝒔</m:t>
                    </m:r>
                    <m:r>
                      <a:rPr lang="es-ES" sz="2000" b="1" i="1" smtClean="0">
                        <a:latin typeface="Cambria Math" panose="02040503050406030204" pitchFamily="18" charset="0"/>
                      </a:rPr>
                      <m:t> </m:t>
                    </m:r>
                    <m:r>
                      <a:rPr lang="es-ES" sz="2000" b="1" i="1" smtClean="0">
                        <a:latin typeface="Cambria Math" panose="02040503050406030204" pitchFamily="18" charset="0"/>
                      </a:rPr>
                      <m:t>𝒅𝒆𝒔𝒅𝒆</m:t>
                    </m:r>
                    <m:r>
                      <a:rPr lang="es-ES" sz="2000" b="1" i="1" smtClean="0">
                        <a:latin typeface="Cambria Math" panose="02040503050406030204" pitchFamily="18" charset="0"/>
                      </a:rPr>
                      <m:t> </m:t>
                    </m:r>
                    <m:r>
                      <a:rPr lang="es-ES" sz="2000" b="1" i="1" smtClean="0">
                        <a:latin typeface="Cambria Math" panose="02040503050406030204" pitchFamily="18" charset="0"/>
                      </a:rPr>
                      <m:t>𝒆𝒍</m:t>
                    </m:r>
                    <m:r>
                      <a:rPr lang="es-ES" sz="2000" b="1" i="1" smtClean="0">
                        <a:latin typeface="Cambria Math" panose="02040503050406030204" pitchFamily="18" charset="0"/>
                      </a:rPr>
                      <m:t> </m:t>
                    </m:r>
                    <m:r>
                      <a:rPr lang="es-ES" sz="2000" b="1" i="1" smtClean="0">
                        <a:latin typeface="Cambria Math" panose="02040503050406030204" pitchFamily="18" charset="0"/>
                      </a:rPr>
                      <m:t>𝒂𝒏𝒕𝒆𝒓𝒊𝒐𝒓</m:t>
                    </m:r>
                    <m:r>
                      <a:rPr lang="es-ES" sz="2000" b="1" i="1" smtClean="0">
                        <a:latin typeface="Cambria Math" panose="02040503050406030204" pitchFamily="18" charset="0"/>
                      </a:rPr>
                      <m:t> </m:t>
                    </m:r>
                    <m:r>
                      <a:rPr lang="es-ES" sz="2000" b="1" i="1" smtClean="0">
                        <a:latin typeface="Cambria Math" panose="02040503050406030204" pitchFamily="18" charset="0"/>
                      </a:rPr>
                      <m:t>𝒑𝒖𝒏𝒕𝒐</m:t>
                    </m:r>
                    <m:r>
                      <a:rPr lang="es-ES" sz="2000" b="1" i="1" smtClean="0">
                        <a:latin typeface="Cambria Math" panose="02040503050406030204" pitchFamily="18" charset="0"/>
                      </a:rPr>
                      <m:t> </m:t>
                    </m:r>
                    <m:r>
                      <a:rPr lang="es-ES" sz="2000" b="1" i="1" smtClean="0">
                        <a:latin typeface="Cambria Math" panose="02040503050406030204" pitchFamily="18" charset="0"/>
                      </a:rPr>
                      <m:t>𝒅𝒆</m:t>
                    </m:r>
                    <m:r>
                      <a:rPr lang="es-ES" sz="2000" b="1" i="1" smtClean="0">
                        <a:latin typeface="Cambria Math" panose="02040503050406030204" pitchFamily="18" charset="0"/>
                      </a:rPr>
                      <m:t> </m:t>
                    </m:r>
                    <m:r>
                      <a:rPr lang="es-ES" sz="2000" b="1" i="1" smtClean="0">
                        <a:latin typeface="Cambria Math" panose="02040503050406030204" pitchFamily="18" charset="0"/>
                      </a:rPr>
                      <m:t>𝒄𝒂𝒓𝒈𝒂</m:t>
                    </m:r>
                    <m:r>
                      <a:rPr lang="es-ES" sz="2000" b="1" i="1" smtClean="0">
                        <a:latin typeface="Cambria Math" panose="02040503050406030204" pitchFamily="18" charset="0"/>
                      </a:rPr>
                      <m:t> </m:t>
                    </m:r>
                    <m:r>
                      <a:rPr lang="es-ES" sz="2000" b="1" i="1" smtClean="0">
                        <a:latin typeface="Cambria Math" panose="02040503050406030204" pitchFamily="18" charset="0"/>
                      </a:rPr>
                      <m:t>𝒚</m:t>
                    </m:r>
                    <m:r>
                      <a:rPr lang="es-ES" sz="2000" b="1" i="1" smtClean="0">
                        <a:latin typeface="Cambria Math" panose="02040503050406030204" pitchFamily="18" charset="0"/>
                      </a:rPr>
                      <m:t> </m:t>
                    </m:r>
                    <m:r>
                      <a:rPr lang="es-ES" sz="2000" b="1" i="1" smtClean="0">
                        <a:latin typeface="Cambria Math" panose="02040503050406030204" pitchFamily="18" charset="0"/>
                      </a:rPr>
                      <m:t>𝒆𝒍</m:t>
                    </m:r>
                    <m:r>
                      <a:rPr lang="es-ES" sz="2000" b="1" i="1" smtClean="0">
                        <a:latin typeface="Cambria Math" panose="02040503050406030204" pitchFamily="18" charset="0"/>
                      </a:rPr>
                      <m:t> </m:t>
                    </m:r>
                    <m:r>
                      <a:rPr lang="es-ES" sz="2000" b="1" i="1" smtClean="0">
                        <a:latin typeface="Cambria Math" panose="02040503050406030204" pitchFamily="18" charset="0"/>
                      </a:rPr>
                      <m:t>𝒂𝒄𝒕𝒖𝒂𝒍</m:t>
                    </m:r>
                  </m:oMath>
                </a14:m>
                <a:endParaRPr lang="es-ES" sz="2000" b="1" dirty="0"/>
              </a:p>
              <a:p>
                <a:pPr marL="0" indent="0" algn="ctr">
                  <a:buNone/>
                </a:pPr>
                <a:endParaRPr lang="es-ES" sz="3200" dirty="0" smtClean="0"/>
              </a:p>
              <a:p>
                <a:pPr marL="0" indent="0" algn="ctr">
                  <a:buNone/>
                </a:pPr>
                <a:r>
                  <a:rPr lang="es-ES" sz="1800" b="1" dirty="0" smtClean="0">
                    <a:solidFill>
                      <a:schemeClr val="accent5">
                        <a:lumMod val="75000"/>
                      </a:schemeClr>
                    </a:solidFill>
                  </a:rPr>
                  <a:t>+ Velocidad de carga: rápida (tenemos cifra) o </a:t>
                </a:r>
                <a:r>
                  <a:rPr lang="es-ES" sz="1800" b="1" dirty="0" err="1" smtClean="0">
                    <a:solidFill>
                      <a:schemeClr val="accent5">
                        <a:lumMod val="75000"/>
                      </a:schemeClr>
                    </a:solidFill>
                  </a:rPr>
                  <a:t>ultraRápida</a:t>
                </a:r>
                <a:r>
                  <a:rPr lang="es-ES" sz="1800" b="1" dirty="0" smtClean="0">
                    <a:solidFill>
                      <a:schemeClr val="accent5">
                        <a:lumMod val="75000"/>
                      </a:schemeClr>
                    </a:solidFill>
                  </a:rPr>
                  <a:t> (yes/no)</a:t>
                </a:r>
                <a:endParaRPr lang="es-ES" sz="1800" b="1" dirty="0">
                  <a:solidFill>
                    <a:schemeClr val="accent5">
                      <a:lumMod val="75000"/>
                    </a:schemeClr>
                  </a:solidFill>
                </a:endParaRPr>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838200" y="1342300"/>
                <a:ext cx="10515600" cy="4351338"/>
              </a:xfrm>
              <a:blipFill>
                <a:blip r:embed="rId3"/>
                <a:stretch>
                  <a:fillRect l="-522" t="-1401" r="-58"/>
                </a:stretch>
              </a:blipFill>
            </p:spPr>
            <p:txBody>
              <a:bodyPr/>
              <a:lstStyle/>
              <a:p>
                <a:r>
                  <a:rPr lang="es-ES">
                    <a:noFill/>
                  </a:rPr>
                  <a:t> </a:t>
                </a:r>
              </a:p>
            </p:txBody>
          </p:sp>
        </mc:Fallback>
      </mc:AlternateContent>
    </p:spTree>
    <p:extLst>
      <p:ext uri="{BB962C8B-B14F-4D97-AF65-F5344CB8AC3E}">
        <p14:creationId xmlns:p14="http://schemas.microsoft.com/office/powerpoint/2010/main" val="45922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392521"/>
          </a:xfrm>
        </p:spPr>
        <p:txBody>
          <a:bodyPr>
            <a:normAutofit fontScale="90000"/>
          </a:bodyPr>
          <a:lstStyle/>
          <a:p>
            <a:pPr algn="ctr"/>
            <a:r>
              <a:rPr lang="es-ES" sz="2800" b="1" dirty="0" smtClean="0"/>
              <a:t>RESTRICCIONES OBLIGATORIAS</a:t>
            </a:r>
            <a:endParaRPr lang="es-ES" sz="2800" b="1" dirty="0"/>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838200" y="1054916"/>
                <a:ext cx="10515600" cy="4351338"/>
              </a:xfrm>
            </p:spPr>
            <p:txBody>
              <a:bodyPr/>
              <a:lstStyle/>
              <a:p>
                <a:r>
                  <a:rPr lang="es-ES" dirty="0" smtClean="0"/>
                  <a:t> </a:t>
                </a:r>
                <a:r>
                  <a:rPr lang="es-ES" sz="2000" dirty="0" smtClean="0"/>
                  <a:t>Una vez analizada la autonomía real del coche:</a:t>
                </a:r>
              </a:p>
              <a:p>
                <a:pPr marL="0" indent="0">
                  <a:buNone/>
                </a:pPr>
                <a:endParaRPr lang="es-ES"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r>
                            <a:rPr lang="es-ES" sz="2400" b="0" i="1" smtClean="0">
                              <a:latin typeface="Cambria Math" panose="02040503050406030204" pitchFamily="18" charset="0"/>
                            </a:rPr>
                            <m:t>𝑑</m:t>
                          </m:r>
                        </m:e>
                        <m:sub>
                          <m:r>
                            <a:rPr lang="es-ES" sz="2400" b="0" i="1" smtClean="0">
                              <a:latin typeface="Cambria Math" panose="02040503050406030204" pitchFamily="18" charset="0"/>
                            </a:rPr>
                            <m:t>𝑛𝑜𝑑𝑜</m:t>
                          </m:r>
                          <m:r>
                            <a:rPr lang="es-ES" sz="2400" b="0" i="1" smtClean="0">
                              <a:latin typeface="Cambria Math" panose="02040503050406030204" pitchFamily="18" charset="0"/>
                            </a:rPr>
                            <m:t> </m:t>
                          </m:r>
                          <m:r>
                            <a:rPr lang="es-ES" sz="2400" b="0" i="1" smtClean="0">
                              <a:latin typeface="Cambria Math" panose="02040503050406030204" pitchFamily="18" charset="0"/>
                            </a:rPr>
                            <m:t>𝑖</m:t>
                          </m:r>
                          <m:r>
                            <a:rPr lang="es-ES" sz="2400" b="0" i="1" smtClean="0">
                              <a:latin typeface="Cambria Math" panose="02040503050406030204" pitchFamily="18" charset="0"/>
                            </a:rPr>
                            <m:t>, </m:t>
                          </m:r>
                          <m:r>
                            <a:rPr lang="es-ES" sz="2400" b="0" i="1" smtClean="0">
                              <a:latin typeface="Cambria Math" panose="02040503050406030204" pitchFamily="18" charset="0"/>
                            </a:rPr>
                            <m:t>𝑛𝑜𝑑𝑜</m:t>
                          </m:r>
                          <m:r>
                            <a:rPr lang="es-ES" sz="2400" b="0" i="1" smtClean="0">
                              <a:latin typeface="Cambria Math" panose="02040503050406030204" pitchFamily="18" charset="0"/>
                            </a:rPr>
                            <m:t> </m:t>
                          </m:r>
                          <m:r>
                            <a:rPr lang="es-ES" sz="2400" b="0" i="1" smtClean="0">
                              <a:latin typeface="Cambria Math" panose="02040503050406030204" pitchFamily="18" charset="0"/>
                            </a:rPr>
                            <m:t>𝑖</m:t>
                          </m:r>
                          <m:r>
                            <a:rPr lang="es-ES" sz="2400" b="0" i="1" smtClean="0">
                              <a:latin typeface="Cambria Math" panose="02040503050406030204" pitchFamily="18" charset="0"/>
                            </a:rPr>
                            <m:t>+1</m:t>
                          </m:r>
                        </m:sub>
                      </m:sSub>
                      <m:r>
                        <a:rPr lang="es-ES" sz="2400" i="1">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𝐴𝑢𝑡𝑜𝑛𝑜𝑚</m:t>
                      </m:r>
                      <m:r>
                        <a:rPr lang="es-ES" sz="2400" b="0" i="1" smtClean="0">
                          <a:latin typeface="Cambria Math" panose="02040503050406030204" pitchFamily="18" charset="0"/>
                          <a:ea typeface="Cambria Math" panose="02040503050406030204" pitchFamily="18" charset="0"/>
                        </a:rPr>
                        <m:t>í</m:t>
                      </m:r>
                      <m:r>
                        <a:rPr lang="es-ES" sz="2400" b="0" i="1" smtClean="0">
                          <a:latin typeface="Cambria Math" panose="02040503050406030204" pitchFamily="18" charset="0"/>
                          <a:ea typeface="Cambria Math" panose="02040503050406030204" pitchFamily="18" charset="0"/>
                        </a:rPr>
                        <m:t>𝑎</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𝑟𝑒𝑎𝑙</m:t>
                      </m:r>
                      <m:r>
                        <a:rPr lang="es-ES" sz="2400" b="0" i="1" smtClean="0">
                          <a:latin typeface="Cambria Math" panose="02040503050406030204" pitchFamily="18" charset="0"/>
                          <a:ea typeface="Cambria Math" panose="02040503050406030204" pitchFamily="18" charset="0"/>
                        </a:rPr>
                        <m:t> </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m:t>
                          </m:r>
                        </m:e>
                        <m:sub>
                          <m:r>
                            <a:rPr lang="es-ES" sz="2400" b="0" i="1" smtClean="0">
                              <a:latin typeface="Cambria Math" panose="02040503050406030204" pitchFamily="18" charset="0"/>
                              <a:ea typeface="Cambria Math" panose="02040503050406030204" pitchFamily="18" charset="0"/>
                            </a:rPr>
                            <m:t>𝑖</m:t>
                          </m:r>
                        </m:sub>
                      </m:sSub>
                    </m:oMath>
                  </m:oMathPara>
                </a14:m>
                <a:endParaRPr lang="es-ES" sz="2400" dirty="0" smtClean="0"/>
              </a:p>
              <a:p>
                <a:pPr marL="0" indent="0">
                  <a:buNone/>
                </a:pPr>
                <a:endParaRPr lang="es-ES" sz="2400" dirty="0" smtClean="0"/>
              </a:p>
              <a:p>
                <a:r>
                  <a:rPr lang="es-ES" sz="2400" dirty="0" smtClean="0"/>
                  <a:t>Nº nodos </a:t>
                </a:r>
                <a14:m>
                  <m:oMath xmlns:m="http://schemas.openxmlformats.org/officeDocument/2006/math">
                    <m:r>
                      <a:rPr lang="es-ES" sz="240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𝑁</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𝑁</m:t>
                    </m:r>
                    <m:r>
                      <a:rPr lang="es-ES" sz="2400" b="0" i="1" smtClean="0">
                        <a:latin typeface="Cambria Math" panose="02040503050406030204" pitchFamily="18" charset="0"/>
                        <a:ea typeface="Cambria Math" panose="02040503050406030204" pitchFamily="18" charset="0"/>
                      </a:rPr>
                      <m:t> </m:t>
                    </m:r>
                  </m:oMath>
                </a14:m>
                <a:r>
                  <a:rPr lang="es-ES" sz="2400" dirty="0" smtClean="0"/>
                  <a:t> </a:t>
                </a:r>
                <a:r>
                  <a:rPr lang="es-ES" sz="2400" dirty="0" smtClean="0">
                    <a:sym typeface="Wingdings" panose="05000000000000000000" pitchFamily="2" charset="2"/>
                  </a:rPr>
                  <a:t> </a:t>
                </a:r>
                <a:r>
                  <a:rPr lang="es-ES" sz="1800" dirty="0" smtClean="0">
                    <a:sym typeface="Wingdings" panose="05000000000000000000" pitchFamily="2" charset="2"/>
                  </a:rPr>
                  <a:t>con el fin de acotar la búsqueda de rutas</a:t>
                </a:r>
              </a:p>
              <a:p>
                <a:pPr marL="457200" lvl="1" indent="0">
                  <a:buNone/>
                </a:pPr>
                <a:r>
                  <a:rPr lang="es-ES" sz="2000" dirty="0">
                    <a:sym typeface="Wingdings" panose="05000000000000000000" pitchFamily="2" charset="2"/>
                  </a:rPr>
                  <a:t>	</a:t>
                </a:r>
                <a:r>
                  <a:rPr lang="es-ES" sz="2000" dirty="0" smtClean="0">
                    <a:sym typeface="Wingdings" panose="05000000000000000000" pitchFamily="2" charset="2"/>
                  </a:rPr>
                  <a:t>		       en vez de decretarlo nosotras, que el usuario elija un nº de paradas que desea hacer, de tal manera, que si elige algo inviable, la aplicación le dirá que es imposible en base al resto de restricciones establecidas</a:t>
                </a:r>
                <a:endParaRPr lang="es-ES" sz="20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838200" y="1054916"/>
                <a:ext cx="10515600" cy="4351338"/>
              </a:xfrm>
              <a:blipFill>
                <a:blip r:embed="rId2"/>
                <a:stretch>
                  <a:fillRect l="-1043" t="-1961"/>
                </a:stretch>
              </a:blipFill>
            </p:spPr>
            <p:txBody>
              <a:bodyPr/>
              <a:lstStyle/>
              <a:p>
                <a:r>
                  <a:rPr lang="es-ES">
                    <a:noFill/>
                  </a:rPr>
                  <a:t> </a:t>
                </a:r>
              </a:p>
            </p:txBody>
          </p:sp>
        </mc:Fallback>
      </mc:AlternateContent>
    </p:spTree>
    <p:extLst>
      <p:ext uri="{BB962C8B-B14F-4D97-AF65-F5344CB8AC3E}">
        <p14:creationId xmlns:p14="http://schemas.microsoft.com/office/powerpoint/2010/main" val="28817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405584"/>
          </a:xfrm>
        </p:spPr>
        <p:txBody>
          <a:bodyPr>
            <a:normAutofit fontScale="90000"/>
          </a:bodyPr>
          <a:lstStyle/>
          <a:p>
            <a:pPr algn="ctr"/>
            <a:r>
              <a:rPr lang="es-ES" sz="2400" b="1" dirty="0" smtClean="0"/>
              <a:t>DATOS USUARIO</a:t>
            </a:r>
            <a:endParaRPr lang="es-ES" sz="2400" b="1" dirty="0"/>
          </a:p>
        </p:txBody>
      </p:sp>
      <p:sp>
        <p:nvSpPr>
          <p:cNvPr id="3" name="Marcador de contenido 2"/>
          <p:cNvSpPr>
            <a:spLocks noGrp="1"/>
          </p:cNvSpPr>
          <p:nvPr>
            <p:ph idx="1"/>
          </p:nvPr>
        </p:nvSpPr>
        <p:spPr>
          <a:xfrm>
            <a:off x="733697" y="1028791"/>
            <a:ext cx="10515600" cy="4351338"/>
          </a:xfrm>
        </p:spPr>
        <p:txBody>
          <a:bodyPr/>
          <a:lstStyle/>
          <a:p>
            <a:pPr marL="0" indent="0">
              <a:buNone/>
            </a:pPr>
            <a:r>
              <a:rPr lang="es-ES" dirty="0" smtClean="0"/>
              <a:t>A partir de la </a:t>
            </a:r>
            <a:r>
              <a:rPr lang="es-ES" dirty="0" err="1" smtClean="0"/>
              <a:t>info</a:t>
            </a:r>
            <a:r>
              <a:rPr lang="es-ES" dirty="0" smtClean="0"/>
              <a:t> que nos proporcione el usuario, calcular la autonomía real del coche. Dependerá de:</a:t>
            </a:r>
          </a:p>
          <a:p>
            <a:pPr>
              <a:buFont typeface="Wingdings" panose="05000000000000000000" pitchFamily="2" charset="2"/>
              <a:buChar char="Ø"/>
            </a:pPr>
            <a:r>
              <a:rPr lang="es-ES" dirty="0"/>
              <a:t> </a:t>
            </a:r>
            <a:r>
              <a:rPr lang="es-ES" dirty="0" smtClean="0"/>
              <a:t>El tipo de coche</a:t>
            </a:r>
          </a:p>
          <a:p>
            <a:pPr>
              <a:buFont typeface="Wingdings" panose="05000000000000000000" pitchFamily="2" charset="2"/>
              <a:buChar char="Ø"/>
            </a:pPr>
            <a:r>
              <a:rPr lang="es-ES" dirty="0"/>
              <a:t> </a:t>
            </a:r>
            <a:r>
              <a:rPr lang="es-ES" dirty="0" smtClean="0"/>
              <a:t>Velocidad media</a:t>
            </a:r>
          </a:p>
          <a:p>
            <a:pPr>
              <a:buFont typeface="Wingdings" panose="05000000000000000000" pitchFamily="2" charset="2"/>
              <a:buChar char="Ø"/>
            </a:pPr>
            <a:r>
              <a:rPr lang="es-ES" dirty="0"/>
              <a:t> </a:t>
            </a:r>
            <a:r>
              <a:rPr lang="es-ES" dirty="0" smtClean="0"/>
              <a:t>Carga del coche</a:t>
            </a:r>
          </a:p>
          <a:p>
            <a:pPr>
              <a:buFont typeface="Wingdings" panose="05000000000000000000" pitchFamily="2" charset="2"/>
              <a:buChar char="Ø"/>
            </a:pPr>
            <a:r>
              <a:rPr lang="es-ES" dirty="0"/>
              <a:t> </a:t>
            </a:r>
            <a:r>
              <a:rPr lang="es-ES" dirty="0" smtClean="0"/>
              <a:t>¿Clima?</a:t>
            </a:r>
          </a:p>
          <a:p>
            <a:pPr>
              <a:buFont typeface="Wingdings" panose="05000000000000000000" pitchFamily="2" charset="2"/>
              <a:buChar char="Ø"/>
            </a:pPr>
            <a:r>
              <a:rPr lang="es-ES" dirty="0"/>
              <a:t> </a:t>
            </a:r>
            <a:r>
              <a:rPr lang="es-ES" dirty="0" smtClean="0"/>
              <a:t>¿Algo más…?</a:t>
            </a:r>
          </a:p>
          <a:p>
            <a:pPr marL="0" indent="0" algn="ctr">
              <a:buNone/>
            </a:pPr>
            <a:r>
              <a:rPr lang="es-ES" dirty="0" smtClean="0"/>
              <a:t>¿Cómo lo ponderamos?</a:t>
            </a:r>
            <a:endParaRPr lang="es-ES" dirty="0"/>
          </a:p>
        </p:txBody>
      </p:sp>
    </p:spTree>
    <p:extLst>
      <p:ext uri="{BB962C8B-B14F-4D97-AF65-F5344CB8AC3E}">
        <p14:creationId xmlns:p14="http://schemas.microsoft.com/office/powerpoint/2010/main" val="42218797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93</Words>
  <Application>Microsoft Office PowerPoint</Application>
  <PresentationFormat>Panorámica</PresentationFormat>
  <Paragraphs>33</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Calibri Light</vt:lpstr>
      <vt:lpstr>Cambria Math</vt:lpstr>
      <vt:lpstr>Wingdings</vt:lpstr>
      <vt:lpstr>Tema de Office</vt:lpstr>
      <vt:lpstr>Presentación de PowerPoint</vt:lpstr>
      <vt:lpstr>OPTIMIZAR, ¿QUÉ?</vt:lpstr>
      <vt:lpstr>¿ Cómo calculamos C_i ?</vt:lpstr>
      <vt:lpstr>RESTRICCIONES OBLIGATORIAS</vt:lpstr>
      <vt:lpstr>DATOS USUARIO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gorgo</dc:creator>
  <cp:lastModifiedBy>gorgo</cp:lastModifiedBy>
  <cp:revision>11</cp:revision>
  <dcterms:created xsi:type="dcterms:W3CDTF">2021-01-16T10:40:01Z</dcterms:created>
  <dcterms:modified xsi:type="dcterms:W3CDTF">2021-01-17T10:47:52Z</dcterms:modified>
</cp:coreProperties>
</file>