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s-E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s-E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s-E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s-E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s-E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s-E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s-E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s-E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s-E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s-ES" sz="6000" spc="-1" strike="noStrike">
                <a:solidFill>
                  <a:srgbClr val="000000"/>
                </a:solidFill>
                <a:latin typeface="Calibri Light"/>
              </a:rPr>
              <a:t>Haga clic para modificar el </a:t>
            </a:r>
            <a:r>
              <a:rPr b="0" lang="es-ES" sz="6000" spc="-1" strike="noStrike">
                <a:solidFill>
                  <a:srgbClr val="000000"/>
                </a:solidFill>
                <a:latin typeface="Calibri Light"/>
              </a:rPr>
              <a:t>estilo de título del patrón</a:t>
            </a:r>
            <a:endParaRPr b="0" lang="es-E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125327EE-58AF-443E-8944-4A44BE436933}" type="datetime">
              <a:rPr b="0" lang="es-ES" sz="1200" spc="-1" strike="noStrike">
                <a:solidFill>
                  <a:srgbClr val="8b8b8b"/>
                </a:solidFill>
                <a:latin typeface="Calibri"/>
              </a:rPr>
              <a:t>17/01/21</a:t>
            </a:fld>
            <a:endParaRPr b="0" lang="es-E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s-E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6BB77ADC-3F2F-4175-A463-174C6CD6148F}" type="slidenum">
              <a:rPr b="0" lang="es-ES" sz="1200" spc="-1" strike="noStrike">
                <a:solidFill>
                  <a:srgbClr val="8b8b8b"/>
                </a:solidFill>
                <a:latin typeface="Calibri"/>
              </a:rPr>
              <a:t>&lt;número&gt;</a:t>
            </a:fld>
            <a:endParaRPr b="0" lang="es-E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2800" spc="-1" strike="noStrike">
                <a:solidFill>
                  <a:srgbClr val="000000"/>
                </a:solidFill>
                <a:latin typeface="Calibri"/>
              </a:rPr>
              <a:t>Pulse para editar el formato de esquema del texto</a:t>
            </a:r>
            <a:endParaRPr b="0" lang="es-E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s-ES" sz="2000" spc="-1" strike="noStrike">
                <a:solidFill>
                  <a:srgbClr val="000000"/>
                </a:solidFill>
                <a:latin typeface="Calibri"/>
              </a:rPr>
              <a:t>Segundo nivel del esquema</a:t>
            </a:r>
            <a:endParaRPr b="0" lang="es-E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Calibri"/>
              </a:rPr>
              <a:t>Tercer nivel del esquema</a:t>
            </a:r>
            <a:endParaRPr b="0" lang="es-E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Calibri"/>
              </a:rPr>
              <a:t>Cuarto nivel del esquema</a:t>
            </a:r>
            <a:endParaRPr b="0" lang="es-E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Calibri"/>
              </a:rPr>
              <a:t>Quinto nivel del esquema</a:t>
            </a:r>
            <a:endParaRPr b="0" lang="es-E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Calibri"/>
              </a:rPr>
              <a:t>Sexto nivel del esquema</a:t>
            </a:r>
            <a:endParaRPr b="0" lang="es-E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Calibri"/>
              </a:rPr>
              <a:t>Séptimo nivel del esquema</a:t>
            </a:r>
            <a:endParaRPr b="0" lang="es-E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s-ES" sz="4400" spc="-1" strike="noStrike">
                <a:solidFill>
                  <a:srgbClr val="000000"/>
                </a:solidFill>
                <a:latin typeface="Calibri Light"/>
              </a:rPr>
              <a:t>Haga clic para modificar el estilo de título del patrón</a:t>
            </a:r>
            <a:endParaRPr b="0" lang="es-E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s-ES" sz="2800" spc="-1" strike="noStrike">
                <a:solidFill>
                  <a:srgbClr val="000000"/>
                </a:solidFill>
                <a:latin typeface="Calibri"/>
              </a:rPr>
              <a:t>Haga clic para modificar los estilos de texto del patrón</a:t>
            </a:r>
            <a:endParaRPr b="0" lang="es-E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E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E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E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E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3802CD27-F8AF-4740-B976-B41FCC0D7903}" type="datetime">
              <a:rPr b="0" lang="es-ES" sz="1200" spc="-1" strike="noStrike">
                <a:solidFill>
                  <a:srgbClr val="8b8b8b"/>
                </a:solidFill>
                <a:latin typeface="Calibri"/>
              </a:rPr>
              <a:t>17/01/21</a:t>
            </a:fld>
            <a:endParaRPr b="0" lang="es-E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s-E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AEA9D12A-9156-4F2A-B3DC-4C861B762CF8}" type="slidenum">
              <a:rPr b="0" lang="es-ES" sz="1200" spc="-1" strike="noStrike">
                <a:solidFill>
                  <a:srgbClr val="8b8b8b"/>
                </a:solidFill>
                <a:latin typeface="Calibri"/>
              </a:rPr>
              <a:t>&lt;número&gt;</a:t>
            </a:fld>
            <a:endParaRPr b="0" lang="es-E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towardsdatascience.com/getting-started-with-randomized-optimization-in-python-f7df46babff0" TargetMode="External"/><Relationship Id="rId2" Type="http://schemas.openxmlformats.org/officeDocument/2006/relationships/hyperlink" Target="https://towardsdatascience.com/getting-started-with-randomized-optimization-in-python-f7df46babff0" TargetMode="External"/><Relationship Id="rId3" Type="http://schemas.openxmlformats.org/officeDocument/2006/relationships/hyperlink" Target="https://towardsdatascience.com/getting-started-with-randomized-optimization-in-python-f7df46babff0" TargetMode="External"/><Relationship Id="rId4" Type="http://schemas.openxmlformats.org/officeDocument/2006/relationships/hyperlink" Target="https://towardsdatascience.com/solving-travelling-salesperson-problems-with-python-5de7e883d847" TargetMode="External"/><Relationship Id="rId5" Type="http://schemas.openxmlformats.org/officeDocument/2006/relationships/hyperlink" Target="https://docs.scipy.org/doc/scipy/reference/tutorial/optimize.html" TargetMode="External"/><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towardsdatascience.com/getting-started-with-randomized-optimization-in-python-f7df46babff0" TargetMode="External"/><Relationship Id="rId2" Type="http://schemas.openxmlformats.org/officeDocument/2006/relationships/hyperlink" Target="https://towardsdatascience.com/getting-started-with-randomized-optimization-in-python-f7df46babff0" TargetMode="External"/><Relationship Id="rId3" Type="http://schemas.openxmlformats.org/officeDocument/2006/relationships/hyperlink" Target="https://towardsdatascience.com/getting-started-with-randomized-optimization-in-python-f7df46babff0" TargetMode="External"/><Relationship Id="rId4" Type="http://schemas.openxmlformats.org/officeDocument/2006/relationships/hyperlink" Target="https://towardsdatascience.com/getting-started-with-randomized-optimization-in-python-f7df46babff0" TargetMode="External"/><Relationship Id="rId5" Type="http://schemas.openxmlformats.org/officeDocument/2006/relationships/hyperlink" Target="https://towardsdatascience.com/exploratory-data-analysis-eda-python-87178e35b14#:~:text=EDA%20in%20Python%20uses%20data,which%20can%20have%20repercussions%20later" TargetMode="External"/><Relationship Id="rId6" Type="http://schemas.openxmlformats.org/officeDocument/2006/relationships/hyperlink" Target="https://towardsdatascience.com/starting-your-journey-to-master-machine-learning-with-python-d0bd47ebada9" TargetMode="External"/><Relationship Id="rId7" Type="http://schemas.openxmlformats.org/officeDocument/2006/relationships/hyperlink" Target="https://towardsdatascience.com/top-10-python-libraries-for-data-science-cd82294ec266" TargetMode="External"/><Relationship Id="rId8"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pPr algn="ctr">
              <a:lnSpc>
                <a:spcPct val="90000"/>
              </a:lnSpc>
            </a:pPr>
            <a:r>
              <a:rPr b="0" lang="es-ES" sz="6000" spc="-1" strike="noStrike">
                <a:solidFill>
                  <a:srgbClr val="000000"/>
                </a:solidFill>
                <a:latin typeface="LM Roman 10"/>
              </a:rPr>
              <a:t>Diseño funcional y modelos</a:t>
            </a:r>
            <a:endParaRPr b="0" lang="es-E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p>
            <a:pPr algn="ctr">
              <a:lnSpc>
                <a:spcPct val="90000"/>
              </a:lnSpc>
              <a:spcBef>
                <a:spcPts val="1001"/>
              </a:spcBef>
            </a:pPr>
            <a:r>
              <a:rPr b="0" lang="es-ES" sz="2400" spc="-1" strike="noStrike">
                <a:solidFill>
                  <a:srgbClr val="000000"/>
                </a:solidFill>
                <a:latin typeface="LM Roman 10"/>
              </a:rPr>
              <a:t>Lucía</a:t>
            </a:r>
            <a:endParaRPr b="0" lang="es-E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838080" y="365040"/>
            <a:ext cx="10515240" cy="392040"/>
          </a:xfrm>
          <a:prstGeom prst="rect">
            <a:avLst/>
          </a:prstGeom>
          <a:noFill/>
          <a:ln>
            <a:noFill/>
          </a:ln>
        </p:spPr>
        <p:txBody>
          <a:bodyPr anchor="ctr">
            <a:normAutofit/>
          </a:bodyPr>
          <a:p>
            <a:pPr algn="ctr">
              <a:lnSpc>
                <a:spcPct val="90000"/>
              </a:lnSpc>
            </a:pPr>
            <a:r>
              <a:rPr b="1" lang="es-ES" sz="2800" spc="-1" strike="noStrike">
                <a:solidFill>
                  <a:srgbClr val="000000"/>
                </a:solidFill>
                <a:latin typeface="Calibri Light"/>
              </a:rPr>
              <a:t>RESTRICCIONES OBLIGATORIAS</a:t>
            </a:r>
            <a:endParaRPr b="0" lang="es-ES" sz="2800" spc="-1" strike="noStrike">
              <a:solidFill>
                <a:srgbClr val="000000"/>
              </a:solidFill>
              <a:latin typeface="Calibri"/>
            </a:endParaRPr>
          </a:p>
        </p:txBody>
      </p:sp>
      <p:sp>
        <p:nvSpPr>
          <p:cNvPr id="170" name="TextShape 2"/>
          <p:cNvSpPr txBox="1"/>
          <p:nvPr/>
        </p:nvSpPr>
        <p:spPr>
          <a:xfrm>
            <a:off x="838080" y="105480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s-ES" sz="2800" spc="-1" strike="noStrike">
                <a:solidFill>
                  <a:srgbClr val="000000"/>
                </a:solidFill>
                <a:latin typeface="Calibri"/>
              </a:rPr>
              <a:t> </a:t>
            </a:r>
            <a:r>
              <a:rPr b="0" lang="es-ES" sz="2000" spc="-1" strike="noStrike">
                <a:solidFill>
                  <a:srgbClr val="000000"/>
                </a:solidFill>
                <a:latin typeface="Calibri"/>
              </a:rPr>
              <a:t>Una vez analizada la autonomía real del coche:</a:t>
            </a:r>
            <a:endParaRPr b="0" lang="es-ES" sz="2000" spc="-1" strike="noStrike">
              <a:solidFill>
                <a:srgbClr val="000000"/>
              </a:solidFill>
              <a:latin typeface="Calibri"/>
            </a:endParaRPr>
          </a:p>
          <a:p>
            <a:pPr>
              <a:lnSpc>
                <a:spcPct val="90000"/>
              </a:lnSpc>
              <a:spcBef>
                <a:spcPts val="1001"/>
              </a:spcBef>
            </a:pPr>
            <a:endParaRPr b="0" lang="es-ES" sz="2000" spc="-1" strike="noStrike">
              <a:solidFill>
                <a:srgbClr val="000000"/>
              </a:solidFill>
              <a:latin typeface="Calibri"/>
            </a:endParaRPr>
          </a:p>
          <a:p>
            <a:pPr>
              <a:lnSpc>
                <a:spcPct val="90000"/>
              </a:lnSpc>
              <a:spcBef>
                <a:spcPts val="1001"/>
              </a:spcBef>
            </a:pPr>
            <a:endParaRPr b="0" lang="es-ES" sz="2000" spc="-1" strike="noStrike">
              <a:solidFill>
                <a:srgbClr val="000000"/>
              </a:solidFill>
              <a:latin typeface="Calibri"/>
            </a:endParaRPr>
          </a:p>
          <a:p>
            <a:pPr>
              <a:lnSpc>
                <a:spcPct val="90000"/>
              </a:lnSpc>
              <a:spcBef>
                <a:spcPts val="1001"/>
              </a:spcBef>
            </a:pPr>
            <a:endParaRPr b="0" lang="es-ES" sz="20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s-ES" sz="2400" spc="-1" strike="noStrike">
                <a:solidFill>
                  <a:srgbClr val="000000"/>
                </a:solidFill>
                <a:latin typeface="Calibri"/>
              </a:rPr>
              <a:t>Nº nodos  </a:t>
            </a:r>
            <a:r>
              <a:rPr b="0" lang="es-ES" sz="2400" spc="-1" strike="noStrike">
                <a:solidFill>
                  <a:srgbClr val="000000"/>
                </a:solidFill>
                <a:latin typeface="Wingdings"/>
              </a:rPr>
              <a:t></a:t>
            </a:r>
            <a:r>
              <a:rPr b="0" lang="es-ES" sz="2400" spc="-1" strike="noStrike">
                <a:solidFill>
                  <a:srgbClr val="000000"/>
                </a:solidFill>
                <a:latin typeface="Calibri"/>
              </a:rPr>
              <a:t> </a:t>
            </a:r>
            <a:r>
              <a:rPr b="0" lang="es-ES" sz="1800" spc="-1" strike="noStrike">
                <a:solidFill>
                  <a:srgbClr val="000000"/>
                </a:solidFill>
                <a:latin typeface="Calibri"/>
              </a:rPr>
              <a:t>con el fin de acotar la búsqueda de rutas</a:t>
            </a:r>
            <a:endParaRPr b="0" lang="es-ES" sz="1800" spc="-1" strike="noStrike">
              <a:solidFill>
                <a:srgbClr val="000000"/>
              </a:solidFill>
              <a:latin typeface="Calibri"/>
            </a:endParaRPr>
          </a:p>
          <a:p>
            <a:pPr marL="457200">
              <a:lnSpc>
                <a:spcPct val="90000"/>
              </a:lnSpc>
              <a:spcBef>
                <a:spcPts val="499"/>
              </a:spcBef>
            </a:pPr>
            <a:r>
              <a:rPr b="0" lang="es-ES" sz="2000" spc="-1" strike="noStrike">
                <a:solidFill>
                  <a:srgbClr val="000000"/>
                </a:solidFill>
                <a:latin typeface="Calibri"/>
              </a:rPr>
              <a:t>	</a:t>
            </a:r>
            <a:r>
              <a:rPr b="0" lang="es-ES" sz="2000" spc="-1" strike="noStrike">
                <a:solidFill>
                  <a:srgbClr val="000000"/>
                </a:solidFill>
                <a:latin typeface="Calibri"/>
              </a:rPr>
              <a:t>	</a:t>
            </a:r>
            <a:r>
              <a:rPr b="0" lang="es-ES" sz="2000" spc="-1" strike="noStrike">
                <a:solidFill>
                  <a:srgbClr val="000000"/>
                </a:solidFill>
                <a:latin typeface="Calibri"/>
              </a:rPr>
              <a:t>	</a:t>
            </a:r>
            <a:r>
              <a:rPr b="0" lang="es-ES" sz="2000" spc="-1" strike="noStrike">
                <a:solidFill>
                  <a:srgbClr val="000000"/>
                </a:solidFill>
                <a:latin typeface="Calibri"/>
              </a:rPr>
              <a:t>       </a:t>
            </a:r>
            <a:r>
              <a:rPr b="0" lang="es-ES" sz="2000" spc="-1" strike="noStrike">
                <a:solidFill>
                  <a:srgbClr val="000000"/>
                </a:solidFill>
                <a:latin typeface="Calibri"/>
              </a:rPr>
              <a:t>en vez de decretarlo nosotras, que el usuario elija un nº de paradas que desea hacer, de tal manera, que si elige algo inviable, la aplicación le dirá que es imposible en base al resto de restricciones establecidas</a:t>
            </a:r>
            <a:endParaRPr b="0" lang="es-ES" sz="2000" spc="-1" strike="noStrike">
              <a:solidFill>
                <a:srgbClr val="000000"/>
              </a:solidFill>
              <a:latin typeface="Calibri"/>
            </a:endParaRPr>
          </a:p>
        </p:txBody>
      </p:sp>
      <p:sp>
        <p:nvSpPr>
          <p:cNvPr id="171" name="TextShape 3"/>
          <p:cNvSpPr txBox="1"/>
          <p:nvPr/>
        </p:nvSpPr>
        <p:spPr>
          <a:xfrm>
            <a:off x="838080" y="1054800"/>
            <a:ext cx="10515240" cy="4350960"/>
          </a:xfrm>
          <a:prstGeom prst="rect">
            <a:avLst/>
          </a:prstGeom>
          <a:blipFill rotWithShape="0">
            <a:blip r:embed="rId1"/>
            <a:stretch>
              <a:fillRect/>
            </a:stretch>
          </a:blipFill>
          <a:ln>
            <a:noFill/>
          </a:ln>
        </p:spPr>
        <p:txBody>
          <a:bodyPr/>
          <a:p>
            <a:pPr marL="228600" indent="-228240">
              <a:lnSpc>
                <a:spcPct val="90000"/>
              </a:lnSpc>
              <a:spcBef>
                <a:spcPts val="1001"/>
              </a:spcBef>
              <a:buClr>
                <a:srgbClr val="000000"/>
              </a:buClr>
              <a:buFont typeface="Arial"/>
              <a:buChar char="•"/>
            </a:pPr>
            <a:r>
              <a:rPr b="0" lang="es-ES" sz="2800" spc="-1" strike="noStrike">
                <a:latin typeface="Calibri"/>
              </a:rPr>
              <a:t> </a:t>
            </a:r>
            <a:endParaRPr b="0" lang="es-ES" sz="2800" spc="-1" strike="noStrike">
              <a:solidFill>
                <a:srgbClr val="00000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838080" y="365040"/>
            <a:ext cx="10515240" cy="405360"/>
          </a:xfrm>
          <a:prstGeom prst="rect">
            <a:avLst/>
          </a:prstGeom>
          <a:noFill/>
          <a:ln>
            <a:noFill/>
          </a:ln>
        </p:spPr>
        <p:txBody>
          <a:bodyPr anchor="ctr">
            <a:normAutofit/>
          </a:bodyPr>
          <a:p>
            <a:pPr algn="ctr">
              <a:lnSpc>
                <a:spcPct val="90000"/>
              </a:lnSpc>
            </a:pPr>
            <a:r>
              <a:rPr b="1" lang="es-ES" sz="2400" spc="-1" strike="noStrike">
                <a:solidFill>
                  <a:srgbClr val="000000"/>
                </a:solidFill>
                <a:latin typeface="Calibri Light"/>
              </a:rPr>
              <a:t>DATOS USUARIO</a:t>
            </a:r>
            <a:endParaRPr b="0" lang="es-ES" sz="2400" spc="-1" strike="noStrike">
              <a:solidFill>
                <a:srgbClr val="000000"/>
              </a:solidFill>
              <a:latin typeface="Calibri"/>
            </a:endParaRPr>
          </a:p>
        </p:txBody>
      </p:sp>
      <p:sp>
        <p:nvSpPr>
          <p:cNvPr id="173" name="TextShape 2"/>
          <p:cNvSpPr txBox="1"/>
          <p:nvPr/>
        </p:nvSpPr>
        <p:spPr>
          <a:xfrm>
            <a:off x="733680" y="1028880"/>
            <a:ext cx="10515240" cy="4350960"/>
          </a:xfrm>
          <a:prstGeom prst="rect">
            <a:avLst/>
          </a:prstGeom>
          <a:noFill/>
          <a:ln>
            <a:noFill/>
          </a:ln>
        </p:spPr>
        <p:txBody>
          <a:bodyPr/>
          <a:p>
            <a:pPr>
              <a:lnSpc>
                <a:spcPct val="90000"/>
              </a:lnSpc>
              <a:spcBef>
                <a:spcPts val="1001"/>
              </a:spcBef>
            </a:pPr>
            <a:r>
              <a:rPr b="0" lang="es-ES" sz="2800" spc="-1" strike="noStrike">
                <a:solidFill>
                  <a:srgbClr val="000000"/>
                </a:solidFill>
                <a:latin typeface="Calibri"/>
              </a:rPr>
              <a:t>A partir de la info que nos proporcione el usuario, calcular la autonomía real del coche. Dependerá de:</a:t>
            </a:r>
            <a:endParaRPr b="0" lang="es-E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s-ES" sz="2800" spc="-1" strike="noStrike">
                <a:solidFill>
                  <a:srgbClr val="000000"/>
                </a:solidFill>
                <a:latin typeface="Calibri"/>
              </a:rPr>
              <a:t> </a:t>
            </a:r>
            <a:r>
              <a:rPr b="0" lang="es-ES" sz="2800" spc="-1" strike="noStrike">
                <a:solidFill>
                  <a:srgbClr val="000000"/>
                </a:solidFill>
                <a:latin typeface="Calibri"/>
              </a:rPr>
              <a:t>El tipo de coche</a:t>
            </a:r>
            <a:endParaRPr b="0" lang="es-E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s-ES" sz="2800" spc="-1" strike="noStrike">
                <a:solidFill>
                  <a:srgbClr val="000000"/>
                </a:solidFill>
                <a:latin typeface="Calibri"/>
              </a:rPr>
              <a:t> </a:t>
            </a:r>
            <a:r>
              <a:rPr b="0" lang="es-ES" sz="2800" spc="-1" strike="noStrike">
                <a:solidFill>
                  <a:srgbClr val="000000"/>
                </a:solidFill>
                <a:latin typeface="Calibri"/>
              </a:rPr>
              <a:t>Velocidad media</a:t>
            </a:r>
            <a:endParaRPr b="0" lang="es-E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s-ES" sz="2800" spc="-1" strike="noStrike">
                <a:solidFill>
                  <a:srgbClr val="000000"/>
                </a:solidFill>
                <a:latin typeface="Calibri"/>
              </a:rPr>
              <a:t> </a:t>
            </a:r>
            <a:r>
              <a:rPr b="0" lang="es-ES" sz="2800" spc="-1" strike="noStrike">
                <a:solidFill>
                  <a:srgbClr val="000000"/>
                </a:solidFill>
                <a:latin typeface="Calibri"/>
              </a:rPr>
              <a:t>Carga del coche</a:t>
            </a:r>
            <a:endParaRPr b="0" lang="es-E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s-ES" sz="2800" spc="-1" strike="noStrike">
                <a:solidFill>
                  <a:srgbClr val="000000"/>
                </a:solidFill>
                <a:latin typeface="Calibri"/>
              </a:rPr>
              <a:t> </a:t>
            </a:r>
            <a:r>
              <a:rPr b="0" lang="es-ES" sz="2800" spc="-1" strike="noStrike">
                <a:solidFill>
                  <a:srgbClr val="000000"/>
                </a:solidFill>
                <a:latin typeface="Calibri"/>
              </a:rPr>
              <a:t>¿Clima?</a:t>
            </a:r>
            <a:endParaRPr b="0" lang="es-ES" sz="2800" spc="-1" strike="noStrike">
              <a:solidFill>
                <a:srgbClr val="000000"/>
              </a:solidFill>
              <a:latin typeface="Calibri"/>
            </a:endParaRPr>
          </a:p>
          <a:p>
            <a:pPr marL="228600" indent="-228240">
              <a:lnSpc>
                <a:spcPct val="90000"/>
              </a:lnSpc>
              <a:spcBef>
                <a:spcPts val="1001"/>
              </a:spcBef>
              <a:buClr>
                <a:srgbClr val="000000"/>
              </a:buClr>
              <a:buFont typeface="Wingdings" charset="2"/>
              <a:buChar char=""/>
            </a:pPr>
            <a:r>
              <a:rPr b="0" lang="es-ES" sz="2800" spc="-1" strike="noStrike">
                <a:solidFill>
                  <a:srgbClr val="000000"/>
                </a:solidFill>
                <a:latin typeface="Calibri"/>
              </a:rPr>
              <a:t> </a:t>
            </a:r>
            <a:r>
              <a:rPr b="0" lang="es-ES" sz="2800" spc="-1" strike="noStrike">
                <a:solidFill>
                  <a:srgbClr val="000000"/>
                </a:solidFill>
                <a:latin typeface="Calibri"/>
              </a:rPr>
              <a:t>¿Algo más…?</a:t>
            </a:r>
            <a:endParaRPr b="0" lang="es-ES" sz="2800" spc="-1" strike="noStrike">
              <a:solidFill>
                <a:srgbClr val="000000"/>
              </a:solidFill>
              <a:latin typeface="Calibri"/>
            </a:endParaRPr>
          </a:p>
          <a:p>
            <a:pPr algn="ctr">
              <a:lnSpc>
                <a:spcPct val="90000"/>
              </a:lnSpc>
              <a:spcBef>
                <a:spcPts val="1001"/>
              </a:spcBef>
            </a:pPr>
            <a:r>
              <a:rPr b="0" lang="es-ES" sz="2800" spc="-1" strike="noStrike">
                <a:solidFill>
                  <a:srgbClr val="000000"/>
                </a:solidFill>
                <a:latin typeface="Calibri"/>
              </a:rPr>
              <a:t>¿Cómo lo ponderamos?</a:t>
            </a:r>
            <a:endParaRPr b="0" lang="es-ES" sz="2800" spc="-1" strike="noStrike">
              <a:solidFill>
                <a:srgbClr val="000000"/>
              </a:solidFill>
              <a:latin typeface="Calibri"/>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2541600" y="2891880"/>
            <a:ext cx="6946560" cy="2084400"/>
          </a:xfrm>
          <a:prstGeom prst="rect">
            <a:avLst/>
          </a:prstGeom>
          <a:no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85" name="TextShape 2"/>
          <p:cNvSpPr txBox="1"/>
          <p:nvPr/>
        </p:nvSpPr>
        <p:spPr>
          <a:xfrm>
            <a:off x="2817360" y="135720"/>
            <a:ext cx="6676920" cy="813960"/>
          </a:xfrm>
          <a:prstGeom prst="rect">
            <a:avLst/>
          </a:prstGeom>
          <a:noFill/>
          <a:ln>
            <a:noFill/>
          </a:ln>
        </p:spPr>
        <p:txBody>
          <a:bodyPr anchor="ctr">
            <a:normAutofit/>
          </a:bodyPr>
          <a:p>
            <a:pPr>
              <a:lnSpc>
                <a:spcPct val="90000"/>
              </a:lnSpc>
            </a:pPr>
            <a:r>
              <a:rPr b="0" lang="es-ES" sz="4400" spc="-1" strike="noStrike">
                <a:solidFill>
                  <a:srgbClr val="000000"/>
                </a:solidFill>
                <a:latin typeface="LM Roman 10"/>
              </a:rPr>
              <a:t>Diseño funcional de la app</a:t>
            </a:r>
            <a:endParaRPr b="0" lang="es-ES" sz="4400" spc="-1" strike="noStrike">
              <a:solidFill>
                <a:srgbClr val="000000"/>
              </a:solidFill>
              <a:latin typeface="Calibri"/>
            </a:endParaRPr>
          </a:p>
        </p:txBody>
      </p:sp>
      <p:sp>
        <p:nvSpPr>
          <p:cNvPr id="86" name="CustomShape 3"/>
          <p:cNvSpPr/>
          <p:nvPr/>
        </p:nvSpPr>
        <p:spPr>
          <a:xfrm>
            <a:off x="3202920" y="3207600"/>
            <a:ext cx="1112760" cy="1233000"/>
          </a:xfrm>
          <a:prstGeom prst="rect">
            <a:avLst/>
          </a:prstGeom>
          <a:ln w="38160">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s-ES" sz="1800" spc="-1" strike="noStrike">
                <a:solidFill>
                  <a:srgbClr val="000000"/>
                </a:solidFill>
                <a:latin typeface="Calibri"/>
              </a:rPr>
              <a:t>INPUT</a:t>
            </a:r>
            <a:endParaRPr b="0" lang="es-ES" sz="1800" spc="-1" strike="noStrike">
              <a:latin typeface="Arial"/>
            </a:endParaRPr>
          </a:p>
        </p:txBody>
      </p:sp>
      <p:sp>
        <p:nvSpPr>
          <p:cNvPr id="87" name="CustomShape 4"/>
          <p:cNvSpPr/>
          <p:nvPr/>
        </p:nvSpPr>
        <p:spPr>
          <a:xfrm>
            <a:off x="5042880" y="3207600"/>
            <a:ext cx="1112760" cy="1233000"/>
          </a:xfrm>
          <a:prstGeom prst="rect">
            <a:avLst/>
          </a:prstGeom>
          <a:ln w="38160">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s-ES" sz="1800" spc="-1" strike="noStrike">
                <a:solidFill>
                  <a:srgbClr val="000000"/>
                </a:solidFill>
                <a:latin typeface="Calibri"/>
              </a:rPr>
              <a:t>MODELO</a:t>
            </a:r>
            <a:endParaRPr b="0" lang="es-ES" sz="1800" spc="-1" strike="noStrike">
              <a:latin typeface="Arial"/>
            </a:endParaRPr>
          </a:p>
        </p:txBody>
      </p:sp>
      <p:sp>
        <p:nvSpPr>
          <p:cNvPr id="88" name="CustomShape 5"/>
          <p:cNvSpPr/>
          <p:nvPr/>
        </p:nvSpPr>
        <p:spPr>
          <a:xfrm>
            <a:off x="2043000" y="1681920"/>
            <a:ext cx="1369440" cy="63900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LM Roman 10"/>
              </a:rPr>
              <a:t>Datos del usuario</a:t>
            </a:r>
            <a:endParaRPr b="0" lang="es-ES" sz="1800" spc="-1" strike="noStrike">
              <a:latin typeface="Arial"/>
            </a:endParaRPr>
          </a:p>
        </p:txBody>
      </p:sp>
      <p:sp>
        <p:nvSpPr>
          <p:cNvPr id="89" name="CustomShape 6"/>
          <p:cNvSpPr/>
          <p:nvPr/>
        </p:nvSpPr>
        <p:spPr>
          <a:xfrm>
            <a:off x="4316400" y="3824280"/>
            <a:ext cx="726480" cy="360"/>
          </a:xfrm>
          <a:custGeom>
            <a:avLst/>
            <a:gdLst/>
            <a:ahLst/>
            <a:rect l="l" t="t" r="r" b="b"/>
            <a:pathLst>
              <a:path w="21600" h="21600">
                <a:moveTo>
                  <a:pt x="0" y="0"/>
                </a:moveTo>
                <a:lnTo>
                  <a:pt x="21600" y="21600"/>
                </a:lnTo>
              </a:path>
            </a:pathLst>
          </a:custGeom>
          <a:noFill/>
          <a:ln w="38160">
            <a:tailEnd len="med" type="triangle" w="med"/>
          </a:ln>
        </p:spPr>
        <p:style>
          <a:lnRef idx="1">
            <a:schemeClr val="dk1"/>
          </a:lnRef>
          <a:fillRef idx="0">
            <a:schemeClr val="dk1"/>
          </a:fillRef>
          <a:effectRef idx="0">
            <a:schemeClr val="dk1"/>
          </a:effectRef>
          <a:fontRef idx="minor"/>
        </p:style>
      </p:sp>
      <p:pic>
        <p:nvPicPr>
          <p:cNvPr id="90" name="Imagen 52" descr=""/>
          <p:cNvPicPr/>
          <p:nvPr/>
        </p:nvPicPr>
        <p:blipFill>
          <a:blip r:embed="rId1"/>
          <a:stretch/>
        </p:blipFill>
        <p:spPr>
          <a:xfrm>
            <a:off x="357840" y="5254560"/>
            <a:ext cx="807840" cy="807840"/>
          </a:xfrm>
          <a:prstGeom prst="rect">
            <a:avLst/>
          </a:prstGeom>
          <a:ln>
            <a:noFill/>
          </a:ln>
        </p:spPr>
      </p:pic>
      <p:pic>
        <p:nvPicPr>
          <p:cNvPr id="91" name="Imagen 57" descr=""/>
          <p:cNvPicPr/>
          <p:nvPr/>
        </p:nvPicPr>
        <p:blipFill>
          <a:blip r:embed="rId2"/>
          <a:stretch/>
        </p:blipFill>
        <p:spPr>
          <a:xfrm>
            <a:off x="8501760" y="3129840"/>
            <a:ext cx="807840" cy="807840"/>
          </a:xfrm>
          <a:prstGeom prst="rect">
            <a:avLst/>
          </a:prstGeom>
          <a:ln>
            <a:noFill/>
          </a:ln>
        </p:spPr>
      </p:pic>
      <p:pic>
        <p:nvPicPr>
          <p:cNvPr id="92" name="Imagen 59" descr=""/>
          <p:cNvPicPr/>
          <p:nvPr/>
        </p:nvPicPr>
        <p:blipFill>
          <a:blip r:embed="rId3"/>
          <a:stretch/>
        </p:blipFill>
        <p:spPr>
          <a:xfrm>
            <a:off x="274320" y="1501920"/>
            <a:ext cx="1067760" cy="1067760"/>
          </a:xfrm>
          <a:prstGeom prst="rect">
            <a:avLst/>
          </a:prstGeom>
          <a:ln>
            <a:noFill/>
          </a:ln>
        </p:spPr>
      </p:pic>
      <p:sp>
        <p:nvSpPr>
          <p:cNvPr id="93" name="CustomShape 7"/>
          <p:cNvSpPr/>
          <p:nvPr/>
        </p:nvSpPr>
        <p:spPr>
          <a:xfrm>
            <a:off x="6832080" y="3207600"/>
            <a:ext cx="1112760" cy="1233000"/>
          </a:xfrm>
          <a:prstGeom prst="rect">
            <a:avLst/>
          </a:prstGeom>
          <a:ln w="38160">
            <a:solidFill>
              <a:schemeClr val="tx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s-ES" sz="1800" spc="-1" strike="noStrike">
                <a:solidFill>
                  <a:srgbClr val="000000"/>
                </a:solidFill>
                <a:latin typeface="Calibri"/>
              </a:rPr>
              <a:t>OUTPUT</a:t>
            </a:r>
            <a:endParaRPr b="0" lang="es-ES" sz="1800" spc="-1" strike="noStrike">
              <a:latin typeface="Arial"/>
            </a:endParaRPr>
          </a:p>
        </p:txBody>
      </p:sp>
      <p:sp>
        <p:nvSpPr>
          <p:cNvPr id="94" name="CustomShape 8"/>
          <p:cNvSpPr/>
          <p:nvPr/>
        </p:nvSpPr>
        <p:spPr>
          <a:xfrm>
            <a:off x="1342800" y="2036160"/>
            <a:ext cx="1198440" cy="1897920"/>
          </a:xfrm>
          <a:prstGeom prst="bentConnector3">
            <a:avLst>
              <a:gd name="adj1" fmla="val 50000"/>
            </a:avLst>
          </a:prstGeom>
          <a:noFill/>
          <a:ln w="38160">
            <a:solidFill>
              <a:schemeClr val="tx1"/>
            </a:solidFill>
            <a:tailEnd len="med" type="triangle" w="med"/>
          </a:ln>
        </p:spPr>
        <p:style>
          <a:lnRef idx="1">
            <a:schemeClr val="accent1"/>
          </a:lnRef>
          <a:fillRef idx="0">
            <a:schemeClr val="accent1"/>
          </a:fillRef>
          <a:effectRef idx="0">
            <a:schemeClr val="accent1"/>
          </a:effectRef>
          <a:fontRef idx="minor"/>
        </p:style>
      </p:sp>
      <p:sp>
        <p:nvSpPr>
          <p:cNvPr id="95" name="CustomShape 9"/>
          <p:cNvSpPr/>
          <p:nvPr/>
        </p:nvSpPr>
        <p:spPr>
          <a:xfrm flipV="1">
            <a:off x="1166040" y="3933360"/>
            <a:ext cx="1375200" cy="1724040"/>
          </a:xfrm>
          <a:prstGeom prst="bentConnector3">
            <a:avLst>
              <a:gd name="adj1" fmla="val 55781"/>
            </a:avLst>
          </a:prstGeom>
          <a:noFill/>
          <a:ln w="38160">
            <a:solidFill>
              <a:schemeClr val="tx1"/>
            </a:solidFill>
            <a:tailEnd len="med" type="triangle" w="med"/>
          </a:ln>
        </p:spPr>
        <p:style>
          <a:lnRef idx="1">
            <a:schemeClr val="accent1"/>
          </a:lnRef>
          <a:fillRef idx="0">
            <a:schemeClr val="accent1"/>
          </a:fillRef>
          <a:effectRef idx="0">
            <a:schemeClr val="accent1"/>
          </a:effectRef>
          <a:fontRef idx="minor"/>
        </p:style>
      </p:sp>
      <p:sp>
        <p:nvSpPr>
          <p:cNvPr id="96" name="CustomShape 10"/>
          <p:cNvSpPr/>
          <p:nvPr/>
        </p:nvSpPr>
        <p:spPr>
          <a:xfrm>
            <a:off x="2070360" y="5262840"/>
            <a:ext cx="1028520" cy="91332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LM Roman 10"/>
              </a:rPr>
              <a:t>Datos de la BBDD</a:t>
            </a:r>
            <a:endParaRPr b="0" lang="es-ES" sz="1800" spc="-1" strike="noStrike">
              <a:latin typeface="Arial"/>
            </a:endParaRPr>
          </a:p>
        </p:txBody>
      </p:sp>
      <p:sp>
        <p:nvSpPr>
          <p:cNvPr id="97" name="CustomShape 11"/>
          <p:cNvSpPr/>
          <p:nvPr/>
        </p:nvSpPr>
        <p:spPr>
          <a:xfrm>
            <a:off x="92880" y="1033200"/>
            <a:ext cx="11741040" cy="5393880"/>
          </a:xfrm>
          <a:prstGeom prst="rect">
            <a:avLst/>
          </a:prstGeom>
          <a:no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98" name="CustomShape 12"/>
          <p:cNvSpPr/>
          <p:nvPr/>
        </p:nvSpPr>
        <p:spPr>
          <a:xfrm>
            <a:off x="6156000" y="3824280"/>
            <a:ext cx="675360" cy="360"/>
          </a:xfrm>
          <a:custGeom>
            <a:avLst/>
            <a:gdLst/>
            <a:ahLst/>
            <a:rect l="l" t="t" r="r" b="b"/>
            <a:pathLst>
              <a:path w="21600" h="21600">
                <a:moveTo>
                  <a:pt x="0" y="0"/>
                </a:moveTo>
                <a:lnTo>
                  <a:pt x="21600" y="21600"/>
                </a:lnTo>
              </a:path>
            </a:pathLst>
          </a:custGeom>
          <a:noFill/>
          <a:ln w="38160">
            <a:tailEnd len="med" type="triangle" w="med"/>
          </a:ln>
        </p:spPr>
        <p:style>
          <a:lnRef idx="1">
            <a:schemeClr val="dk1"/>
          </a:lnRef>
          <a:fillRef idx="0">
            <a:schemeClr val="dk1"/>
          </a:fillRef>
          <a:effectRef idx="0">
            <a:schemeClr val="dk1"/>
          </a:effectRef>
          <a:fontRef idx="minor"/>
        </p:style>
      </p:sp>
      <p:pic>
        <p:nvPicPr>
          <p:cNvPr id="99" name="Imagen 115" descr=""/>
          <p:cNvPicPr/>
          <p:nvPr/>
        </p:nvPicPr>
        <p:blipFill>
          <a:blip r:embed="rId4"/>
          <a:stretch/>
        </p:blipFill>
        <p:spPr>
          <a:xfrm>
            <a:off x="274320" y="301680"/>
            <a:ext cx="965520" cy="965520"/>
          </a:xfrm>
          <a:prstGeom prst="rect">
            <a:avLst/>
          </a:prstGeom>
          <a:ln>
            <a:noFill/>
          </a:ln>
        </p:spPr>
      </p:pic>
      <p:pic>
        <p:nvPicPr>
          <p:cNvPr id="100" name="Imagen 117" descr=""/>
          <p:cNvPicPr/>
          <p:nvPr/>
        </p:nvPicPr>
        <p:blipFill>
          <a:blip r:embed="rId5"/>
          <a:stretch/>
        </p:blipFill>
        <p:spPr>
          <a:xfrm>
            <a:off x="10817280" y="1362240"/>
            <a:ext cx="922320" cy="922320"/>
          </a:xfrm>
          <a:prstGeom prst="rect">
            <a:avLst/>
          </a:prstGeom>
          <a:ln>
            <a:noFill/>
          </a:ln>
        </p:spPr>
      </p:pic>
      <p:pic>
        <p:nvPicPr>
          <p:cNvPr id="101" name="Imagen 118" descr=""/>
          <p:cNvPicPr/>
          <p:nvPr/>
        </p:nvPicPr>
        <p:blipFill>
          <a:blip r:embed="rId6"/>
          <a:stretch/>
        </p:blipFill>
        <p:spPr>
          <a:xfrm>
            <a:off x="9939600" y="1432800"/>
            <a:ext cx="813960" cy="813960"/>
          </a:xfrm>
          <a:prstGeom prst="rect">
            <a:avLst/>
          </a:prstGeom>
          <a:ln>
            <a:noFill/>
          </a:ln>
        </p:spPr>
      </p:pic>
      <p:sp>
        <p:nvSpPr>
          <p:cNvPr id="102" name="CustomShape 13"/>
          <p:cNvSpPr/>
          <p:nvPr/>
        </p:nvSpPr>
        <p:spPr>
          <a:xfrm flipV="1">
            <a:off x="9488520" y="1839960"/>
            <a:ext cx="450360" cy="2093760"/>
          </a:xfrm>
          <a:prstGeom prst="bentConnector3">
            <a:avLst>
              <a:gd name="adj1" fmla="val 50000"/>
            </a:avLst>
          </a:prstGeom>
          <a:noFill/>
          <a:ln w="38160">
            <a:solidFill>
              <a:schemeClr val="tx1"/>
            </a:solidFill>
            <a:tailEnd len="med" type="triangle" w="med"/>
          </a:ln>
        </p:spPr>
        <p:style>
          <a:lnRef idx="1">
            <a:schemeClr val="accent1"/>
          </a:lnRef>
          <a:fillRef idx="0">
            <a:schemeClr val="accent1"/>
          </a:fillRef>
          <a:effectRef idx="0">
            <a:schemeClr val="accent1"/>
          </a:effectRef>
          <a:fontRef idx="minor"/>
        </p:style>
      </p:sp>
      <p:sp>
        <p:nvSpPr>
          <p:cNvPr id="103" name="CustomShape 14"/>
          <p:cNvSpPr/>
          <p:nvPr/>
        </p:nvSpPr>
        <p:spPr>
          <a:xfrm>
            <a:off x="7884000" y="1639080"/>
            <a:ext cx="1789920" cy="63828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LM Roman 10"/>
              </a:rPr>
              <a:t>Monitorización</a:t>
            </a:r>
            <a:endParaRPr b="0" lang="es-ES" sz="1800" spc="-1" strike="noStrike">
              <a:latin typeface="Arial"/>
            </a:endParaRPr>
          </a:p>
        </p:txBody>
      </p:sp>
      <p:pic>
        <p:nvPicPr>
          <p:cNvPr id="104" name="Picture 4" descr=""/>
          <p:cNvPicPr/>
          <p:nvPr/>
        </p:nvPicPr>
        <p:blipFill>
          <a:blip r:embed="rId7"/>
          <a:stretch/>
        </p:blipFill>
        <p:spPr>
          <a:xfrm>
            <a:off x="8286480" y="4129920"/>
            <a:ext cx="1112760" cy="622440"/>
          </a:xfrm>
          <a:prstGeom prst="rect">
            <a:avLst/>
          </a:prstGeom>
          <a:ln>
            <a:noFill/>
          </a:ln>
        </p:spPr>
      </p:pic>
      <p:sp>
        <p:nvSpPr>
          <p:cNvPr id="105" name="CustomShape 15"/>
          <p:cNvSpPr/>
          <p:nvPr/>
        </p:nvSpPr>
        <p:spPr>
          <a:xfrm>
            <a:off x="9488520" y="3934080"/>
            <a:ext cx="924480" cy="1568520"/>
          </a:xfrm>
          <a:prstGeom prst="bentConnector3">
            <a:avLst>
              <a:gd name="adj1" fmla="val 25639"/>
            </a:avLst>
          </a:prstGeom>
          <a:noFill/>
          <a:ln w="38160">
            <a:solidFill>
              <a:schemeClr val="tx1"/>
            </a:solidFill>
            <a:tailEnd len="med" type="triangle" w="med"/>
          </a:ln>
        </p:spPr>
        <p:style>
          <a:lnRef idx="1">
            <a:schemeClr val="accent1"/>
          </a:lnRef>
          <a:fillRef idx="0">
            <a:schemeClr val="accent1"/>
          </a:fillRef>
          <a:effectRef idx="0">
            <a:schemeClr val="accent1"/>
          </a:effectRef>
          <a:fontRef idx="minor"/>
        </p:style>
      </p:sp>
      <p:pic>
        <p:nvPicPr>
          <p:cNvPr id="106" name="Imagen 150" descr=""/>
          <p:cNvPicPr/>
          <p:nvPr/>
        </p:nvPicPr>
        <p:blipFill>
          <a:blip r:embed="rId8"/>
          <a:stretch/>
        </p:blipFill>
        <p:spPr>
          <a:xfrm>
            <a:off x="10413360" y="4919040"/>
            <a:ext cx="1167480" cy="1167480"/>
          </a:xfrm>
          <a:prstGeom prst="rect">
            <a:avLst/>
          </a:prstGeom>
          <a:ln>
            <a:noFill/>
          </a:ln>
        </p:spPr>
      </p:pic>
      <p:sp>
        <p:nvSpPr>
          <p:cNvPr id="107" name="CustomShape 16"/>
          <p:cNvSpPr/>
          <p:nvPr/>
        </p:nvSpPr>
        <p:spPr>
          <a:xfrm>
            <a:off x="8501760" y="5425200"/>
            <a:ext cx="1369440" cy="63900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LM Roman 10"/>
              </a:rPr>
              <a:t>Salida al usuario</a:t>
            </a:r>
            <a:endParaRPr b="0" lang="es-E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4745160" y="192960"/>
            <a:ext cx="2701440" cy="813960"/>
          </a:xfrm>
          <a:prstGeom prst="rect">
            <a:avLst/>
          </a:prstGeom>
          <a:noFill/>
          <a:ln>
            <a:noFill/>
          </a:ln>
        </p:spPr>
        <p:txBody>
          <a:bodyPr anchor="ctr"/>
          <a:p>
            <a:pPr>
              <a:lnSpc>
                <a:spcPct val="90000"/>
              </a:lnSpc>
            </a:pPr>
            <a:r>
              <a:rPr b="0" lang="es-ES" sz="4400" spc="-1" strike="noStrike">
                <a:solidFill>
                  <a:srgbClr val="000000"/>
                </a:solidFill>
                <a:latin typeface="LM Roman 10"/>
              </a:rPr>
              <a:t>Input</a:t>
            </a:r>
            <a:endParaRPr b="0" lang="es-ES" sz="4400" spc="-1" strike="noStrike">
              <a:solidFill>
                <a:srgbClr val="000000"/>
              </a:solidFill>
              <a:latin typeface="Calibri"/>
            </a:endParaRPr>
          </a:p>
        </p:txBody>
      </p:sp>
      <p:sp>
        <p:nvSpPr>
          <p:cNvPr id="109" name="CustomShape 2"/>
          <p:cNvSpPr/>
          <p:nvPr/>
        </p:nvSpPr>
        <p:spPr>
          <a:xfrm>
            <a:off x="2451600" y="1391400"/>
            <a:ext cx="8348400" cy="5031000"/>
          </a:xfrm>
          <a:prstGeom prst="rect">
            <a:avLst/>
          </a:prstGeom>
          <a:no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110" name="CustomShape 3"/>
          <p:cNvSpPr/>
          <p:nvPr/>
        </p:nvSpPr>
        <p:spPr>
          <a:xfrm>
            <a:off x="380880" y="4179960"/>
            <a:ext cx="2070360" cy="360"/>
          </a:xfrm>
          <a:custGeom>
            <a:avLst/>
            <a:gdLst/>
            <a:ahLst/>
            <a:rect l="l" t="t" r="r" b="b"/>
            <a:pathLst>
              <a:path w="21600" h="21600">
                <a:moveTo>
                  <a:pt x="0" y="0"/>
                </a:moveTo>
                <a:lnTo>
                  <a:pt x="21600" y="21600"/>
                </a:lnTo>
              </a:path>
            </a:pathLst>
          </a:custGeom>
          <a:noFill/>
          <a:ln w="38160">
            <a:tailEnd len="med" type="triangle" w="med"/>
          </a:ln>
        </p:spPr>
        <p:style>
          <a:lnRef idx="1">
            <a:schemeClr val="dk1"/>
          </a:lnRef>
          <a:fillRef idx="0">
            <a:schemeClr val="dk1"/>
          </a:fillRef>
          <a:effectRef idx="0">
            <a:schemeClr val="dk1"/>
          </a:effectRef>
          <a:fontRef idx="minor"/>
        </p:style>
      </p:sp>
      <p:sp>
        <p:nvSpPr>
          <p:cNvPr id="111" name="CustomShape 4"/>
          <p:cNvSpPr/>
          <p:nvPr/>
        </p:nvSpPr>
        <p:spPr>
          <a:xfrm>
            <a:off x="151920" y="3227760"/>
            <a:ext cx="2570400" cy="91332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LM Roman 10"/>
              </a:rPr>
              <a:t>Datos del usuario:</a:t>
            </a:r>
            <a:endParaRPr b="0" lang="es-ES" sz="1800" spc="-1" strike="noStrike">
              <a:latin typeface="Arial"/>
            </a:endParaRPr>
          </a:p>
          <a:p>
            <a:pPr marL="285840" indent="-285480">
              <a:lnSpc>
                <a:spcPct val="100000"/>
              </a:lnSpc>
              <a:buClr>
                <a:srgbClr val="000000"/>
              </a:buClr>
              <a:buFont typeface="StarSymbol"/>
              <a:buChar char="-"/>
            </a:pPr>
            <a:r>
              <a:rPr b="0" lang="es-ES" sz="1800" spc="-1" strike="noStrike">
                <a:solidFill>
                  <a:srgbClr val="000000"/>
                </a:solidFill>
                <a:latin typeface="LM Roman 10"/>
              </a:rPr>
              <a:t>Origen y Destino</a:t>
            </a:r>
            <a:endParaRPr b="0" lang="es-ES" sz="1800" spc="-1" strike="noStrike">
              <a:latin typeface="Arial"/>
            </a:endParaRPr>
          </a:p>
          <a:p>
            <a:pPr marL="285840" indent="-285480">
              <a:lnSpc>
                <a:spcPct val="100000"/>
              </a:lnSpc>
              <a:buClr>
                <a:srgbClr val="000000"/>
              </a:buClr>
              <a:buFont typeface="StarSymbol"/>
              <a:buChar char="-"/>
            </a:pPr>
            <a:r>
              <a:rPr b="0" lang="es-ES" sz="1800" spc="-1" strike="noStrike">
                <a:solidFill>
                  <a:srgbClr val="000000"/>
                </a:solidFill>
                <a:latin typeface="LM Roman 10"/>
              </a:rPr>
              <a:t>Modelo del coche</a:t>
            </a:r>
            <a:endParaRPr b="0" lang="es-ES" sz="1800" spc="-1" strike="noStrike">
              <a:latin typeface="Arial"/>
            </a:endParaRPr>
          </a:p>
        </p:txBody>
      </p:sp>
      <p:sp>
        <p:nvSpPr>
          <p:cNvPr id="112" name="CustomShape 5"/>
          <p:cNvSpPr/>
          <p:nvPr/>
        </p:nvSpPr>
        <p:spPr>
          <a:xfrm>
            <a:off x="2930760" y="1492560"/>
            <a:ext cx="7557120" cy="1163160"/>
          </a:xfrm>
          <a:prstGeom prst="rect">
            <a:avLst/>
          </a:prstGeom>
          <a:no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113" name="CustomShape 6"/>
          <p:cNvSpPr/>
          <p:nvPr/>
        </p:nvSpPr>
        <p:spPr>
          <a:xfrm>
            <a:off x="5361120" y="1461240"/>
            <a:ext cx="2696760" cy="1461960"/>
          </a:xfrm>
          <a:prstGeom prst="rect">
            <a:avLst/>
          </a:prstGeom>
          <a:noFill/>
          <a:ln>
            <a:noFill/>
          </a:ln>
        </p:spPr>
        <p:style>
          <a:lnRef idx="0"/>
          <a:fillRef idx="0"/>
          <a:effectRef idx="0"/>
          <a:fontRef idx="minor"/>
        </p:style>
        <p:txBody>
          <a:bodyPr lIns="90000" rIns="90000" tIns="45000" bIns="45000"/>
          <a:p>
            <a:pPr>
              <a:lnSpc>
                <a:spcPct val="100000"/>
              </a:lnSpc>
            </a:pPr>
            <a:r>
              <a:rPr b="1" i="1" lang="es-ES" sz="1800" spc="-1" strike="noStrike">
                <a:solidFill>
                  <a:srgbClr val="000000"/>
                </a:solidFill>
                <a:latin typeface="LM Roman 10"/>
              </a:rPr>
              <a:t>Coche </a:t>
            </a:r>
            <a:r>
              <a:rPr b="0" lang="es-ES" sz="1800" spc="-1" strike="noStrike">
                <a:solidFill>
                  <a:srgbClr val="000000"/>
                </a:solidFill>
                <a:latin typeface="LM Roman 10"/>
              </a:rPr>
              <a:t>para obtener:</a:t>
            </a:r>
            <a:endParaRPr b="0" lang="es-ES" sz="1800" spc="-1" strike="noStrike">
              <a:latin typeface="Arial"/>
            </a:endParaRPr>
          </a:p>
          <a:p>
            <a:pPr marL="285840" indent="-285480">
              <a:lnSpc>
                <a:spcPct val="100000"/>
              </a:lnSpc>
              <a:buClr>
                <a:srgbClr val="000000"/>
              </a:buClr>
              <a:buFont typeface="StarSymbol"/>
              <a:buChar char="-"/>
            </a:pPr>
            <a:r>
              <a:rPr b="0" lang="es-ES" sz="1800" spc="-1" strike="noStrike">
                <a:solidFill>
                  <a:srgbClr val="000000"/>
                </a:solidFill>
                <a:latin typeface="LM Roman 10"/>
              </a:rPr>
              <a:t>Autonomía</a:t>
            </a:r>
            <a:endParaRPr b="0" lang="es-ES" sz="1800" spc="-1" strike="noStrike">
              <a:latin typeface="Arial"/>
            </a:endParaRPr>
          </a:p>
          <a:p>
            <a:pPr marL="285840" indent="-285480">
              <a:lnSpc>
                <a:spcPct val="100000"/>
              </a:lnSpc>
              <a:buClr>
                <a:srgbClr val="000000"/>
              </a:buClr>
              <a:buFont typeface="StarSymbol"/>
              <a:buChar char="-"/>
            </a:pPr>
            <a:r>
              <a:rPr b="0" lang="es-ES" sz="1800" spc="-1" strike="noStrike">
                <a:solidFill>
                  <a:srgbClr val="000000"/>
                </a:solidFill>
                <a:latin typeface="LM Roman 10"/>
              </a:rPr>
              <a:t>Velocidad de carga</a:t>
            </a:r>
            <a:endParaRPr b="0" lang="es-ES" sz="1800" spc="-1" strike="noStrike">
              <a:latin typeface="Arial"/>
            </a:endParaRPr>
          </a:p>
          <a:p>
            <a:pPr marL="285840" indent="-285480">
              <a:lnSpc>
                <a:spcPct val="100000"/>
              </a:lnSpc>
              <a:buClr>
                <a:srgbClr val="000000"/>
              </a:buClr>
              <a:buFont typeface="StarSymbol"/>
              <a:buChar char="-"/>
            </a:pPr>
            <a:r>
              <a:rPr b="0" lang="es-ES" sz="1800" spc="-1" strike="noStrike">
                <a:solidFill>
                  <a:srgbClr val="000000"/>
                </a:solidFill>
                <a:latin typeface="LM Roman 10"/>
              </a:rPr>
              <a:t>Velocidad máxima</a:t>
            </a:r>
            <a:endParaRPr b="0" lang="es-ES" sz="1800" spc="-1" strike="noStrike">
              <a:latin typeface="Arial"/>
            </a:endParaRPr>
          </a:p>
          <a:p>
            <a:pPr>
              <a:lnSpc>
                <a:spcPct val="100000"/>
              </a:lnSpc>
            </a:pPr>
            <a:endParaRPr b="0" lang="es-ES" sz="1800" spc="-1" strike="noStrike">
              <a:latin typeface="Arial"/>
            </a:endParaRPr>
          </a:p>
        </p:txBody>
      </p:sp>
      <p:sp>
        <p:nvSpPr>
          <p:cNvPr id="114" name="CustomShape 7"/>
          <p:cNvSpPr/>
          <p:nvPr/>
        </p:nvSpPr>
        <p:spPr>
          <a:xfrm>
            <a:off x="2930760" y="2744640"/>
            <a:ext cx="7557120" cy="1051200"/>
          </a:xfrm>
          <a:prstGeom prst="rect">
            <a:avLst/>
          </a:prstGeom>
          <a:no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115" name="CustomShape 8"/>
          <p:cNvSpPr/>
          <p:nvPr/>
        </p:nvSpPr>
        <p:spPr>
          <a:xfrm>
            <a:off x="4804200" y="2824560"/>
            <a:ext cx="4456800" cy="913320"/>
          </a:xfrm>
          <a:prstGeom prst="rect">
            <a:avLst/>
          </a:prstGeom>
          <a:noFill/>
          <a:ln>
            <a:noFill/>
          </a:ln>
        </p:spPr>
        <p:style>
          <a:lnRef idx="0"/>
          <a:fillRef idx="0"/>
          <a:effectRef idx="0"/>
          <a:fontRef idx="minor"/>
        </p:style>
        <p:txBody>
          <a:bodyPr lIns="90000" rIns="90000" tIns="45000" bIns="45000"/>
          <a:p>
            <a:pPr>
              <a:lnSpc>
                <a:spcPct val="100000"/>
              </a:lnSpc>
            </a:pPr>
            <a:r>
              <a:rPr b="1" i="1" lang="es-ES" sz="1800" spc="-1" strike="noStrike">
                <a:solidFill>
                  <a:srgbClr val="000000"/>
                </a:solidFill>
                <a:latin typeface="LM Roman 10"/>
              </a:rPr>
              <a:t>Puntos de recarga (GMAPI) </a:t>
            </a:r>
            <a:endParaRPr b="0" lang="es-ES" sz="1800" spc="-1" strike="noStrike">
              <a:latin typeface="Arial"/>
            </a:endParaRPr>
          </a:p>
          <a:p>
            <a:pPr>
              <a:lnSpc>
                <a:spcPct val="100000"/>
              </a:lnSpc>
            </a:pPr>
            <a:r>
              <a:rPr b="1" i="1" lang="es-ES" sz="1800" spc="-1" strike="noStrike">
                <a:solidFill>
                  <a:srgbClr val="000000"/>
                </a:solidFill>
                <a:latin typeface="LM Roman 10"/>
              </a:rPr>
              <a:t>- </a:t>
            </a:r>
            <a:r>
              <a:rPr b="0" lang="es-ES" sz="1800" spc="-1" strike="noStrike">
                <a:solidFill>
                  <a:srgbClr val="000000"/>
                </a:solidFill>
                <a:latin typeface="LM Roman 10"/>
              </a:rPr>
              <a:t>Nombre, dirección, coordenadas</a:t>
            </a:r>
            <a:endParaRPr b="0" lang="es-ES" sz="1800" spc="-1" strike="noStrike">
              <a:latin typeface="Arial"/>
            </a:endParaRPr>
          </a:p>
          <a:p>
            <a:pPr>
              <a:lnSpc>
                <a:spcPct val="100000"/>
              </a:lnSpc>
            </a:pPr>
            <a:endParaRPr b="0" lang="es-ES" sz="1800" spc="-1" strike="noStrike">
              <a:latin typeface="Arial"/>
            </a:endParaRPr>
          </a:p>
        </p:txBody>
      </p:sp>
      <p:sp>
        <p:nvSpPr>
          <p:cNvPr id="116" name="CustomShape 9"/>
          <p:cNvSpPr/>
          <p:nvPr/>
        </p:nvSpPr>
        <p:spPr>
          <a:xfrm>
            <a:off x="10800360" y="3944880"/>
            <a:ext cx="1258560" cy="360"/>
          </a:xfrm>
          <a:custGeom>
            <a:avLst/>
            <a:gdLst/>
            <a:ahLst/>
            <a:rect l="l" t="t" r="r" b="b"/>
            <a:pathLst>
              <a:path w="21600" h="21600">
                <a:moveTo>
                  <a:pt x="0" y="0"/>
                </a:moveTo>
                <a:lnTo>
                  <a:pt x="21600" y="21600"/>
                </a:lnTo>
              </a:path>
            </a:pathLst>
          </a:custGeom>
          <a:noFill/>
          <a:ln w="38160">
            <a:tailEnd len="med" type="triangle" w="med"/>
          </a:ln>
        </p:spPr>
        <p:style>
          <a:lnRef idx="1">
            <a:schemeClr val="dk1"/>
          </a:lnRef>
          <a:fillRef idx="0">
            <a:schemeClr val="dk1"/>
          </a:fillRef>
          <a:effectRef idx="0">
            <a:schemeClr val="dk1"/>
          </a:effectRef>
          <a:fontRef idx="minor"/>
        </p:style>
      </p:sp>
      <p:sp>
        <p:nvSpPr>
          <p:cNvPr id="117" name="CustomShape 10"/>
          <p:cNvSpPr/>
          <p:nvPr/>
        </p:nvSpPr>
        <p:spPr>
          <a:xfrm>
            <a:off x="4804200" y="3894480"/>
            <a:ext cx="4670280" cy="913320"/>
          </a:xfrm>
          <a:prstGeom prst="rect">
            <a:avLst/>
          </a:prstGeom>
          <a:noFill/>
          <a:ln>
            <a:noFill/>
          </a:ln>
        </p:spPr>
        <p:style>
          <a:lnRef idx="0"/>
          <a:fillRef idx="0"/>
          <a:effectRef idx="0"/>
          <a:fontRef idx="minor"/>
        </p:style>
        <p:txBody>
          <a:bodyPr lIns="90000" rIns="90000" tIns="45000" bIns="45000"/>
          <a:p>
            <a:pPr>
              <a:lnSpc>
                <a:spcPct val="100000"/>
              </a:lnSpc>
            </a:pPr>
            <a:r>
              <a:rPr b="1" i="1" lang="es-ES" sz="1800" spc="-1" strike="noStrike">
                <a:solidFill>
                  <a:srgbClr val="000000"/>
                </a:solidFill>
                <a:latin typeface="LM Roman 10"/>
              </a:rPr>
              <a:t>Opciones Origen/Destino (desplegable) (GMAPI) </a:t>
            </a:r>
            <a:endParaRPr b="0" lang="es-ES" sz="1800" spc="-1" strike="noStrike">
              <a:latin typeface="Arial"/>
            </a:endParaRPr>
          </a:p>
          <a:p>
            <a:pPr>
              <a:lnSpc>
                <a:spcPct val="100000"/>
              </a:lnSpc>
            </a:pPr>
            <a:r>
              <a:rPr b="1" i="1" lang="es-ES" sz="1800" spc="-1" strike="noStrike">
                <a:solidFill>
                  <a:srgbClr val="000000"/>
                </a:solidFill>
                <a:latin typeface="LM Roman 10"/>
              </a:rPr>
              <a:t>- </a:t>
            </a:r>
            <a:r>
              <a:rPr b="0" lang="es-ES" sz="1800" spc="-1" strike="noStrike">
                <a:solidFill>
                  <a:srgbClr val="000000"/>
                </a:solidFill>
                <a:latin typeface="LM Roman 10"/>
              </a:rPr>
              <a:t>Nombre, dirección, coordenadas</a:t>
            </a:r>
            <a:endParaRPr b="0" lang="es-ES" sz="1800" spc="-1" strike="noStrike">
              <a:latin typeface="Arial"/>
            </a:endParaRPr>
          </a:p>
        </p:txBody>
      </p:sp>
      <p:sp>
        <p:nvSpPr>
          <p:cNvPr id="118" name="CustomShape 11"/>
          <p:cNvSpPr/>
          <p:nvPr/>
        </p:nvSpPr>
        <p:spPr>
          <a:xfrm>
            <a:off x="2930760" y="3894840"/>
            <a:ext cx="7557120" cy="1020960"/>
          </a:xfrm>
          <a:prstGeom prst="rect">
            <a:avLst/>
          </a:prstGeom>
          <a:noFill/>
          <a:ln w="38160">
            <a:solidFill>
              <a:srgbClr val="ff0000"/>
            </a:solidFill>
          </a:ln>
        </p:spPr>
        <p:style>
          <a:lnRef idx="2">
            <a:schemeClr val="accent1">
              <a:shade val="50000"/>
            </a:schemeClr>
          </a:lnRef>
          <a:fillRef idx="1">
            <a:schemeClr val="accent1"/>
          </a:fillRef>
          <a:effectRef idx="0">
            <a:schemeClr val="accent1"/>
          </a:effectRef>
          <a:fontRef idx="minor"/>
        </p:style>
      </p:sp>
      <p:sp>
        <p:nvSpPr>
          <p:cNvPr id="119" name="CustomShape 12"/>
          <p:cNvSpPr/>
          <p:nvPr/>
        </p:nvSpPr>
        <p:spPr>
          <a:xfrm>
            <a:off x="2930760" y="5046480"/>
            <a:ext cx="7557120" cy="1199880"/>
          </a:xfrm>
          <a:prstGeom prst="rect">
            <a:avLst/>
          </a:prstGeom>
          <a:noFill/>
          <a:ln w="38160">
            <a:solidFill>
              <a:srgbClr val="ff0000"/>
            </a:solidFill>
          </a:ln>
        </p:spPr>
        <p:style>
          <a:lnRef idx="2">
            <a:schemeClr val="accent1">
              <a:shade val="50000"/>
            </a:schemeClr>
          </a:lnRef>
          <a:fillRef idx="1">
            <a:schemeClr val="accent1"/>
          </a:fillRef>
          <a:effectRef idx="0">
            <a:schemeClr val="accent1"/>
          </a:effectRef>
          <a:fontRef idx="minor"/>
        </p:style>
      </p:sp>
      <p:sp>
        <p:nvSpPr>
          <p:cNvPr id="120" name="CustomShape 13"/>
          <p:cNvSpPr/>
          <p:nvPr/>
        </p:nvSpPr>
        <p:spPr>
          <a:xfrm>
            <a:off x="4745160" y="5109480"/>
            <a:ext cx="4670280" cy="639000"/>
          </a:xfrm>
          <a:prstGeom prst="rect">
            <a:avLst/>
          </a:prstGeom>
          <a:noFill/>
          <a:ln>
            <a:noFill/>
          </a:ln>
        </p:spPr>
        <p:style>
          <a:lnRef idx="0"/>
          <a:fillRef idx="0"/>
          <a:effectRef idx="0"/>
          <a:fontRef idx="minor"/>
        </p:style>
        <p:txBody>
          <a:bodyPr lIns="90000" rIns="90000" tIns="45000" bIns="45000"/>
          <a:p>
            <a:pPr>
              <a:lnSpc>
                <a:spcPct val="100000"/>
              </a:lnSpc>
            </a:pPr>
            <a:r>
              <a:rPr b="1" i="1" lang="es-ES" sz="1800" spc="-1" strike="noStrike">
                <a:solidFill>
                  <a:srgbClr val="000000"/>
                </a:solidFill>
                <a:latin typeface="LM Roman 10"/>
              </a:rPr>
              <a:t>Gasolineras de España </a:t>
            </a:r>
            <a:endParaRPr b="0" lang="es-ES" sz="1800" spc="-1" strike="noStrike">
              <a:latin typeface="Arial"/>
            </a:endParaRPr>
          </a:p>
          <a:p>
            <a:pPr>
              <a:lnSpc>
                <a:spcPct val="100000"/>
              </a:lnSpc>
            </a:pPr>
            <a:r>
              <a:rPr b="1" i="1" lang="es-ES" sz="1800" spc="-1" strike="noStrike">
                <a:solidFill>
                  <a:srgbClr val="000000"/>
                </a:solidFill>
                <a:latin typeface="LM Roman 10"/>
              </a:rPr>
              <a:t>- </a:t>
            </a:r>
            <a:r>
              <a:rPr b="0" lang="es-ES" sz="1800" spc="-1" strike="noStrike">
                <a:solidFill>
                  <a:srgbClr val="000000"/>
                </a:solidFill>
                <a:latin typeface="LM Roman 10"/>
              </a:rPr>
              <a:t>Nombre, dirección, coordenadas, ??</a:t>
            </a:r>
            <a:endParaRPr b="0" lang="es-E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4712040" y="352080"/>
            <a:ext cx="2767680" cy="813960"/>
          </a:xfrm>
          <a:prstGeom prst="rect">
            <a:avLst/>
          </a:prstGeom>
          <a:noFill/>
          <a:ln>
            <a:noFill/>
          </a:ln>
        </p:spPr>
        <p:txBody>
          <a:bodyPr anchor="ctr"/>
          <a:p>
            <a:pPr>
              <a:lnSpc>
                <a:spcPct val="90000"/>
              </a:lnSpc>
            </a:pPr>
            <a:r>
              <a:rPr b="0" lang="es-ES" sz="4400" spc="-1" strike="noStrike">
                <a:solidFill>
                  <a:srgbClr val="000000"/>
                </a:solidFill>
                <a:latin typeface="LM Roman 10"/>
              </a:rPr>
              <a:t>Modelo</a:t>
            </a:r>
            <a:endParaRPr b="0" lang="es-ES" sz="4400" spc="-1" strike="noStrike">
              <a:solidFill>
                <a:srgbClr val="000000"/>
              </a:solidFill>
              <a:latin typeface="Calibri"/>
            </a:endParaRPr>
          </a:p>
        </p:txBody>
      </p:sp>
      <p:sp>
        <p:nvSpPr>
          <p:cNvPr id="122" name="CustomShape 2"/>
          <p:cNvSpPr/>
          <p:nvPr/>
        </p:nvSpPr>
        <p:spPr>
          <a:xfrm>
            <a:off x="1409400" y="1404720"/>
            <a:ext cx="9672120" cy="4956120"/>
          </a:xfrm>
          <a:prstGeom prst="rect">
            <a:avLst/>
          </a:prstGeom>
          <a:no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123" name="CustomShape 3"/>
          <p:cNvSpPr/>
          <p:nvPr/>
        </p:nvSpPr>
        <p:spPr>
          <a:xfrm>
            <a:off x="4591440" y="2823120"/>
            <a:ext cx="1601280" cy="2245680"/>
          </a:xfrm>
          <a:prstGeom prst="rect">
            <a:avLst/>
          </a:prstGeom>
          <a:no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124" name="CustomShape 4"/>
          <p:cNvSpPr/>
          <p:nvPr/>
        </p:nvSpPr>
        <p:spPr>
          <a:xfrm>
            <a:off x="6755760" y="2906280"/>
            <a:ext cx="1666440" cy="228420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LM Roman 10"/>
              </a:rPr>
              <a:t>Definir la función </a:t>
            </a:r>
            <a:endParaRPr b="0" lang="es-ES" sz="1800" spc="-1" strike="noStrike">
              <a:latin typeface="Arial"/>
            </a:endParaRPr>
          </a:p>
          <a:p>
            <a:pPr>
              <a:lnSpc>
                <a:spcPct val="100000"/>
              </a:lnSpc>
            </a:pPr>
            <a:r>
              <a:rPr b="0" lang="es-ES" sz="1800" spc="-1" strike="noStrike">
                <a:solidFill>
                  <a:srgbClr val="000000"/>
                </a:solidFill>
                <a:latin typeface="LM Roman 10"/>
              </a:rPr>
              <a:t>Objetivo (aka fitness</a:t>
            </a:r>
            <a:endParaRPr b="0" lang="es-ES" sz="1800" spc="-1" strike="noStrike">
              <a:latin typeface="Arial"/>
            </a:endParaRPr>
          </a:p>
          <a:p>
            <a:pPr>
              <a:lnSpc>
                <a:spcPct val="100000"/>
              </a:lnSpc>
            </a:pPr>
            <a:r>
              <a:rPr b="0" lang="es-ES" sz="1800" spc="-1" strike="noStrike">
                <a:solidFill>
                  <a:srgbClr val="000000"/>
                </a:solidFill>
                <a:latin typeface="LM Roman 10"/>
              </a:rPr>
              <a:t>Function) y las </a:t>
            </a:r>
            <a:endParaRPr b="0" lang="es-ES" sz="1800" spc="-1" strike="noStrike">
              <a:latin typeface="Arial"/>
            </a:endParaRPr>
          </a:p>
          <a:p>
            <a:pPr>
              <a:lnSpc>
                <a:spcPct val="100000"/>
              </a:lnSpc>
            </a:pPr>
            <a:r>
              <a:rPr b="0" lang="es-ES" sz="1800" spc="-1" strike="noStrike">
                <a:solidFill>
                  <a:srgbClr val="000000"/>
                </a:solidFill>
                <a:latin typeface="LM Roman 10"/>
              </a:rPr>
              <a:t>Restricciones.</a:t>
            </a:r>
            <a:endParaRPr b="0" lang="es-ES" sz="1800" spc="-1" strike="noStrike">
              <a:latin typeface="Arial"/>
            </a:endParaRPr>
          </a:p>
        </p:txBody>
      </p:sp>
      <p:sp>
        <p:nvSpPr>
          <p:cNvPr id="125" name="CustomShape 5"/>
          <p:cNvSpPr/>
          <p:nvPr/>
        </p:nvSpPr>
        <p:spPr>
          <a:xfrm>
            <a:off x="285120" y="3882960"/>
            <a:ext cx="1123920" cy="360"/>
          </a:xfrm>
          <a:custGeom>
            <a:avLst/>
            <a:gdLst/>
            <a:ahLst/>
            <a:rect l="l" t="t" r="r" b="b"/>
            <a:pathLst>
              <a:path w="21600" h="21600">
                <a:moveTo>
                  <a:pt x="0" y="0"/>
                </a:moveTo>
                <a:lnTo>
                  <a:pt x="21600" y="21600"/>
                </a:lnTo>
              </a:path>
            </a:pathLst>
          </a:custGeom>
          <a:noFill/>
          <a:ln w="38160">
            <a:tailEnd len="med" type="triangle" w="med"/>
          </a:ln>
        </p:spPr>
        <p:style>
          <a:lnRef idx="1">
            <a:schemeClr val="dk1"/>
          </a:lnRef>
          <a:fillRef idx="0">
            <a:schemeClr val="dk1"/>
          </a:fillRef>
          <a:effectRef idx="0">
            <a:schemeClr val="dk1"/>
          </a:effectRef>
          <a:fontRef idx="minor"/>
        </p:style>
      </p:sp>
      <p:sp>
        <p:nvSpPr>
          <p:cNvPr id="126" name="CustomShape 6"/>
          <p:cNvSpPr/>
          <p:nvPr/>
        </p:nvSpPr>
        <p:spPr>
          <a:xfrm>
            <a:off x="4102200" y="2055600"/>
            <a:ext cx="6579720" cy="3489480"/>
          </a:xfrm>
          <a:prstGeom prst="rect">
            <a:avLst/>
          </a:prstGeom>
          <a:no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127" name="CustomShape 7"/>
          <p:cNvSpPr/>
          <p:nvPr/>
        </p:nvSpPr>
        <p:spPr>
          <a:xfrm>
            <a:off x="4677840" y="2231280"/>
            <a:ext cx="584424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s-ES" sz="1800" spc="-1" strike="noStrike">
                <a:solidFill>
                  <a:srgbClr val="000000"/>
                </a:solidFill>
                <a:latin typeface="LM Roman 10"/>
              </a:rPr>
              <a:t>Modelo optimización ruta -&gt; Problema del viajero</a:t>
            </a:r>
            <a:endParaRPr b="0" lang="es-ES" sz="1800" spc="-1" strike="noStrike">
              <a:latin typeface="Arial"/>
            </a:endParaRPr>
          </a:p>
        </p:txBody>
      </p:sp>
      <p:sp>
        <p:nvSpPr>
          <p:cNvPr id="128" name="CustomShape 8"/>
          <p:cNvSpPr/>
          <p:nvPr/>
        </p:nvSpPr>
        <p:spPr>
          <a:xfrm>
            <a:off x="1641960" y="2055600"/>
            <a:ext cx="1393560" cy="3489480"/>
          </a:xfrm>
          <a:prstGeom prst="rect">
            <a:avLst/>
          </a:prstGeom>
          <a:no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129" name="CustomShape 9"/>
          <p:cNvSpPr/>
          <p:nvPr/>
        </p:nvSpPr>
        <p:spPr>
          <a:xfrm>
            <a:off x="1712520" y="2116080"/>
            <a:ext cx="1329480" cy="393012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LM Roman 10"/>
              </a:rPr>
              <a:t>Predicción modelo ML puntos de recarga: predecir cuales son los puntos de recarga adicionales que convendría instalar.</a:t>
            </a:r>
            <a:endParaRPr b="0" lang="es-ES" sz="1800" spc="-1" strike="noStrike">
              <a:latin typeface="Arial"/>
            </a:endParaRPr>
          </a:p>
        </p:txBody>
      </p:sp>
      <p:sp>
        <p:nvSpPr>
          <p:cNvPr id="130" name="CustomShape 10"/>
          <p:cNvSpPr/>
          <p:nvPr/>
        </p:nvSpPr>
        <p:spPr>
          <a:xfrm>
            <a:off x="6682320" y="2820960"/>
            <a:ext cx="1666440" cy="2247840"/>
          </a:xfrm>
          <a:prstGeom prst="rect">
            <a:avLst/>
          </a:prstGeom>
          <a:no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131" name="CustomShape 11"/>
          <p:cNvSpPr/>
          <p:nvPr/>
        </p:nvSpPr>
        <p:spPr>
          <a:xfrm>
            <a:off x="8783280" y="2823120"/>
            <a:ext cx="1666440" cy="2245680"/>
          </a:xfrm>
          <a:prstGeom prst="rect">
            <a:avLst/>
          </a:prstGeom>
          <a:no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132" name="CustomShape 12"/>
          <p:cNvSpPr/>
          <p:nvPr/>
        </p:nvSpPr>
        <p:spPr>
          <a:xfrm>
            <a:off x="11081880" y="2708280"/>
            <a:ext cx="947520" cy="360"/>
          </a:xfrm>
          <a:custGeom>
            <a:avLst/>
            <a:gdLst/>
            <a:ahLst/>
            <a:rect l="l" t="t" r="r" b="b"/>
            <a:pathLst>
              <a:path w="21600" h="21600">
                <a:moveTo>
                  <a:pt x="0" y="0"/>
                </a:moveTo>
                <a:lnTo>
                  <a:pt x="21600" y="21600"/>
                </a:lnTo>
              </a:path>
            </a:pathLst>
          </a:custGeom>
          <a:noFill/>
          <a:ln w="38160">
            <a:solidFill>
              <a:srgbClr val="ff0000"/>
            </a:solidFill>
            <a:tailEnd len="med" type="triangle" w="med"/>
          </a:ln>
        </p:spPr>
        <p:style>
          <a:lnRef idx="1">
            <a:schemeClr val="dk1"/>
          </a:lnRef>
          <a:fillRef idx="0">
            <a:schemeClr val="dk1"/>
          </a:fillRef>
          <a:effectRef idx="0">
            <a:schemeClr val="dk1"/>
          </a:effectRef>
          <a:fontRef idx="minor"/>
        </p:style>
      </p:sp>
      <p:sp>
        <p:nvSpPr>
          <p:cNvPr id="133" name="CustomShape 13"/>
          <p:cNvSpPr/>
          <p:nvPr/>
        </p:nvSpPr>
        <p:spPr>
          <a:xfrm>
            <a:off x="3039120" y="2906280"/>
            <a:ext cx="1062720" cy="22680"/>
          </a:xfrm>
          <a:custGeom>
            <a:avLst/>
            <a:gdLst/>
            <a:ahLst/>
            <a:rect l="l" t="t" r="r" b="b"/>
            <a:pathLst>
              <a:path w="21600" h="21600">
                <a:moveTo>
                  <a:pt x="0" y="0"/>
                </a:moveTo>
                <a:lnTo>
                  <a:pt x="21600" y="21600"/>
                </a:lnTo>
              </a:path>
            </a:pathLst>
          </a:custGeom>
          <a:noFill/>
          <a:ln w="38160">
            <a:solidFill>
              <a:srgbClr val="ff0000"/>
            </a:solidFill>
            <a:tailEnd len="med" type="triangle" w="med"/>
          </a:ln>
        </p:spPr>
        <p:style>
          <a:lnRef idx="1">
            <a:schemeClr val="dk1"/>
          </a:lnRef>
          <a:fillRef idx="0">
            <a:schemeClr val="dk1"/>
          </a:fillRef>
          <a:effectRef idx="0">
            <a:schemeClr val="dk1"/>
          </a:effectRef>
          <a:fontRef idx="minor"/>
        </p:style>
      </p:sp>
      <p:sp>
        <p:nvSpPr>
          <p:cNvPr id="134" name="CustomShape 14"/>
          <p:cNvSpPr/>
          <p:nvPr/>
        </p:nvSpPr>
        <p:spPr>
          <a:xfrm>
            <a:off x="3042360" y="4530240"/>
            <a:ext cx="1059480" cy="360"/>
          </a:xfrm>
          <a:custGeom>
            <a:avLst/>
            <a:gdLst/>
            <a:ahLst/>
            <a:rect l="l" t="t" r="r" b="b"/>
            <a:pathLst>
              <a:path w="21600" h="21600">
                <a:moveTo>
                  <a:pt x="0" y="0"/>
                </a:moveTo>
                <a:lnTo>
                  <a:pt x="21600" y="21600"/>
                </a:lnTo>
              </a:path>
            </a:pathLst>
          </a:custGeom>
          <a:noFill/>
          <a:ln w="38160">
            <a:solidFill>
              <a:srgbClr val="00b0f0"/>
            </a:solidFill>
            <a:tailEnd len="med" type="triangle" w="med"/>
          </a:ln>
        </p:spPr>
        <p:style>
          <a:lnRef idx="1">
            <a:schemeClr val="dk1"/>
          </a:lnRef>
          <a:fillRef idx="0">
            <a:schemeClr val="dk1"/>
          </a:fillRef>
          <a:effectRef idx="0">
            <a:schemeClr val="dk1"/>
          </a:effectRef>
          <a:fontRef idx="minor"/>
        </p:style>
      </p:sp>
      <p:sp>
        <p:nvSpPr>
          <p:cNvPr id="135" name="CustomShape 15"/>
          <p:cNvSpPr/>
          <p:nvPr/>
        </p:nvSpPr>
        <p:spPr>
          <a:xfrm>
            <a:off x="8868960" y="2929320"/>
            <a:ext cx="1666440" cy="201060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LM Roman 10"/>
              </a:rPr>
              <a:t>Aplicar el modelo de optimización al problema definido y obtener ruta deseada.</a:t>
            </a:r>
            <a:endParaRPr b="0" lang="es-ES" sz="1800" spc="-1" strike="noStrike">
              <a:latin typeface="Arial"/>
            </a:endParaRPr>
          </a:p>
        </p:txBody>
      </p:sp>
      <p:sp>
        <p:nvSpPr>
          <p:cNvPr id="136" name="CustomShape 16"/>
          <p:cNvSpPr/>
          <p:nvPr/>
        </p:nvSpPr>
        <p:spPr>
          <a:xfrm>
            <a:off x="4591440" y="2946960"/>
            <a:ext cx="1601280" cy="255852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LM Roman 10"/>
              </a:rPr>
              <a:t>Transformar las variables para adecuarlas al problema de optimización.</a:t>
            </a:r>
            <a:endParaRPr b="0" lang="es-ES" sz="1800" spc="-1" strike="noStrike">
              <a:latin typeface="Arial"/>
            </a:endParaRPr>
          </a:p>
        </p:txBody>
      </p:sp>
      <p:sp>
        <p:nvSpPr>
          <p:cNvPr id="137" name="CustomShape 17"/>
          <p:cNvSpPr/>
          <p:nvPr/>
        </p:nvSpPr>
        <p:spPr>
          <a:xfrm>
            <a:off x="11081880" y="4861440"/>
            <a:ext cx="947520" cy="360"/>
          </a:xfrm>
          <a:custGeom>
            <a:avLst/>
            <a:gdLst/>
            <a:ahLst/>
            <a:rect l="l" t="t" r="r" b="b"/>
            <a:pathLst>
              <a:path w="21600" h="21600">
                <a:moveTo>
                  <a:pt x="0" y="0"/>
                </a:moveTo>
                <a:lnTo>
                  <a:pt x="21600" y="21600"/>
                </a:lnTo>
              </a:path>
            </a:pathLst>
          </a:custGeom>
          <a:noFill/>
          <a:ln w="38160">
            <a:solidFill>
              <a:srgbClr val="00b0f0"/>
            </a:solidFill>
            <a:tailEnd len="med" type="triangle" w="med"/>
          </a:ln>
        </p:spPr>
        <p:style>
          <a:lnRef idx="1">
            <a:schemeClr val="dk1"/>
          </a:lnRef>
          <a:fillRef idx="0">
            <a:schemeClr val="dk1"/>
          </a:fillRef>
          <a:effectRef idx="0">
            <a:schemeClr val="dk1"/>
          </a:effectRef>
          <a:fontRef idx="minor"/>
        </p:style>
      </p:sp>
      <p:sp>
        <p:nvSpPr>
          <p:cNvPr id="138" name="CustomShape 18"/>
          <p:cNvSpPr/>
          <p:nvPr/>
        </p:nvSpPr>
        <p:spPr>
          <a:xfrm>
            <a:off x="3112560" y="2242080"/>
            <a:ext cx="886320" cy="577080"/>
          </a:xfrm>
          <a:prstGeom prst="rect">
            <a:avLst/>
          </a:prstGeom>
          <a:noFill/>
          <a:ln>
            <a:noFill/>
          </a:ln>
        </p:spPr>
        <p:style>
          <a:lnRef idx="0"/>
          <a:fillRef idx="0"/>
          <a:effectRef idx="0"/>
          <a:fontRef idx="minor"/>
        </p:style>
        <p:txBody>
          <a:bodyPr lIns="90000" rIns="90000" tIns="45000" bIns="45000"/>
          <a:p>
            <a:pPr>
              <a:lnSpc>
                <a:spcPct val="100000"/>
              </a:lnSpc>
            </a:pPr>
            <a:r>
              <a:rPr b="0" lang="es-ES" sz="1600" spc="-1" strike="noStrike">
                <a:solidFill>
                  <a:srgbClr val="ff0000"/>
                </a:solidFill>
                <a:latin typeface="LM Roman 10"/>
              </a:rPr>
              <a:t>Puntos reales</a:t>
            </a:r>
            <a:endParaRPr b="0" lang="es-ES" sz="1600" spc="-1" strike="noStrike">
              <a:latin typeface="Arial"/>
            </a:endParaRPr>
          </a:p>
        </p:txBody>
      </p:sp>
      <p:sp>
        <p:nvSpPr>
          <p:cNvPr id="139" name="CustomShape 19"/>
          <p:cNvSpPr/>
          <p:nvPr/>
        </p:nvSpPr>
        <p:spPr>
          <a:xfrm>
            <a:off x="3077640" y="3575520"/>
            <a:ext cx="1030680" cy="1063080"/>
          </a:xfrm>
          <a:prstGeom prst="rect">
            <a:avLst/>
          </a:prstGeom>
          <a:noFill/>
          <a:ln>
            <a:noFill/>
          </a:ln>
        </p:spPr>
        <p:style>
          <a:lnRef idx="0"/>
          <a:fillRef idx="0"/>
          <a:effectRef idx="0"/>
          <a:fontRef idx="minor"/>
        </p:style>
        <p:txBody>
          <a:bodyPr lIns="90000" rIns="90000" tIns="45000" bIns="45000"/>
          <a:p>
            <a:pPr>
              <a:lnSpc>
                <a:spcPct val="100000"/>
              </a:lnSpc>
            </a:pPr>
            <a:r>
              <a:rPr b="0" lang="es-ES" sz="1600" spc="-1" strike="noStrike">
                <a:solidFill>
                  <a:srgbClr val="00b0f0"/>
                </a:solidFill>
                <a:latin typeface="LM Roman 10"/>
              </a:rPr>
              <a:t>Puntos reales + predichos</a:t>
            </a:r>
            <a:endParaRPr b="0" lang="es-ES" sz="1600" spc="-1" strike="noStrike">
              <a:latin typeface="Arial"/>
            </a:endParaRPr>
          </a:p>
        </p:txBody>
      </p:sp>
      <p:sp>
        <p:nvSpPr>
          <p:cNvPr id="140" name="CustomShape 20"/>
          <p:cNvSpPr/>
          <p:nvPr/>
        </p:nvSpPr>
        <p:spPr>
          <a:xfrm>
            <a:off x="11116800" y="3926160"/>
            <a:ext cx="1030680" cy="1063080"/>
          </a:xfrm>
          <a:prstGeom prst="rect">
            <a:avLst/>
          </a:prstGeom>
          <a:noFill/>
          <a:ln>
            <a:noFill/>
          </a:ln>
        </p:spPr>
        <p:style>
          <a:lnRef idx="0"/>
          <a:fillRef idx="0"/>
          <a:effectRef idx="0"/>
          <a:fontRef idx="minor"/>
        </p:style>
        <p:txBody>
          <a:bodyPr lIns="90000" rIns="90000" tIns="45000" bIns="45000"/>
          <a:p>
            <a:pPr>
              <a:lnSpc>
                <a:spcPct val="100000"/>
              </a:lnSpc>
            </a:pPr>
            <a:r>
              <a:rPr b="0" lang="es-ES" sz="1600" spc="-1" strike="noStrike">
                <a:solidFill>
                  <a:srgbClr val="00b0f0"/>
                </a:solidFill>
                <a:latin typeface="LM Roman 10"/>
              </a:rPr>
              <a:t>Puntos reales + predichos</a:t>
            </a:r>
            <a:endParaRPr b="0" lang="es-ES" sz="1600" spc="-1" strike="noStrike">
              <a:latin typeface="Arial"/>
            </a:endParaRPr>
          </a:p>
        </p:txBody>
      </p:sp>
      <p:sp>
        <p:nvSpPr>
          <p:cNvPr id="141" name="CustomShape 21"/>
          <p:cNvSpPr/>
          <p:nvPr/>
        </p:nvSpPr>
        <p:spPr>
          <a:xfrm>
            <a:off x="11189160" y="1277280"/>
            <a:ext cx="886320" cy="1307160"/>
          </a:xfrm>
          <a:prstGeom prst="rect">
            <a:avLst/>
          </a:prstGeom>
          <a:noFill/>
          <a:ln>
            <a:noFill/>
          </a:ln>
        </p:spPr>
        <p:style>
          <a:lnRef idx="0"/>
          <a:fillRef idx="0"/>
          <a:effectRef idx="0"/>
          <a:fontRef idx="minor"/>
        </p:style>
        <p:txBody>
          <a:bodyPr lIns="90000" rIns="90000" tIns="45000" bIns="45000"/>
          <a:p>
            <a:pPr>
              <a:lnSpc>
                <a:spcPct val="100000"/>
              </a:lnSpc>
            </a:pPr>
            <a:r>
              <a:rPr b="0" lang="es-ES" sz="1600" spc="-1" strike="noStrike">
                <a:solidFill>
                  <a:srgbClr val="ff0000"/>
                </a:solidFill>
                <a:latin typeface="LM Roman 10"/>
              </a:rPr>
              <a:t>Ruta óptima con puntos reales</a:t>
            </a:r>
            <a:endParaRPr b="0" lang="es-ES" sz="1600" spc="-1" strike="noStrike">
              <a:latin typeface="Arial"/>
            </a:endParaRPr>
          </a:p>
        </p:txBody>
      </p:sp>
      <p:sp>
        <p:nvSpPr>
          <p:cNvPr id="142" name="CustomShape 22"/>
          <p:cNvSpPr/>
          <p:nvPr/>
        </p:nvSpPr>
        <p:spPr>
          <a:xfrm>
            <a:off x="6193080" y="3944880"/>
            <a:ext cx="488880" cy="360"/>
          </a:xfrm>
          <a:custGeom>
            <a:avLst/>
            <a:gdLst/>
            <a:ahLst/>
            <a:rect l="l" t="t" r="r" b="b"/>
            <a:pathLst>
              <a:path w="21600" h="21600">
                <a:moveTo>
                  <a:pt x="0" y="0"/>
                </a:moveTo>
                <a:lnTo>
                  <a:pt x="21600" y="21600"/>
                </a:lnTo>
              </a:path>
            </a:pathLst>
          </a:custGeom>
          <a:noFill/>
          <a:ln w="38160">
            <a:tailEnd len="med" type="triangle" w="med"/>
          </a:ln>
        </p:spPr>
        <p:style>
          <a:lnRef idx="1">
            <a:schemeClr val="dk1"/>
          </a:lnRef>
          <a:fillRef idx="0">
            <a:schemeClr val="dk1"/>
          </a:fillRef>
          <a:effectRef idx="0">
            <a:schemeClr val="dk1"/>
          </a:effectRef>
          <a:fontRef idx="minor"/>
        </p:style>
      </p:sp>
      <p:sp>
        <p:nvSpPr>
          <p:cNvPr id="143" name="CustomShape 23"/>
          <p:cNvSpPr/>
          <p:nvPr/>
        </p:nvSpPr>
        <p:spPr>
          <a:xfrm>
            <a:off x="8349480" y="3944880"/>
            <a:ext cx="433800" cy="720"/>
          </a:xfrm>
          <a:custGeom>
            <a:avLst/>
            <a:gdLst/>
            <a:ahLst/>
            <a:rect l="l" t="t" r="r" b="b"/>
            <a:pathLst>
              <a:path w="21600" h="21600">
                <a:moveTo>
                  <a:pt x="0" y="0"/>
                </a:moveTo>
                <a:lnTo>
                  <a:pt x="21600" y="21600"/>
                </a:lnTo>
              </a:path>
            </a:pathLst>
          </a:custGeom>
          <a:noFill/>
          <a:ln w="38160">
            <a:tailEnd len="med" type="triangle" w="med"/>
          </a:ln>
        </p:spPr>
        <p:style>
          <a:lnRef idx="1">
            <a:schemeClr val="dk1"/>
          </a:lnRef>
          <a:fillRef idx="0">
            <a:schemeClr val="dk1"/>
          </a:fillRef>
          <a:effectRef idx="0">
            <a:schemeClr val="dk1"/>
          </a:effectRef>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492800" y="229680"/>
            <a:ext cx="2385720" cy="813960"/>
          </a:xfrm>
          <a:prstGeom prst="rect">
            <a:avLst/>
          </a:prstGeom>
          <a:noFill/>
          <a:ln>
            <a:noFill/>
          </a:ln>
        </p:spPr>
        <p:txBody>
          <a:bodyPr anchor="ctr"/>
          <a:p>
            <a:pPr>
              <a:lnSpc>
                <a:spcPct val="90000"/>
              </a:lnSpc>
            </a:pPr>
            <a:r>
              <a:rPr b="0" lang="es-ES" sz="4400" spc="-1" strike="noStrike">
                <a:solidFill>
                  <a:srgbClr val="000000"/>
                </a:solidFill>
                <a:latin typeface="LM Roman 10"/>
              </a:rPr>
              <a:t>Output</a:t>
            </a:r>
            <a:endParaRPr b="0" lang="es-ES" sz="4400" spc="-1" strike="noStrike">
              <a:solidFill>
                <a:srgbClr val="000000"/>
              </a:solidFill>
              <a:latin typeface="Calibri"/>
            </a:endParaRPr>
          </a:p>
        </p:txBody>
      </p:sp>
      <p:sp>
        <p:nvSpPr>
          <p:cNvPr id="145" name="CustomShape 2"/>
          <p:cNvSpPr/>
          <p:nvPr/>
        </p:nvSpPr>
        <p:spPr>
          <a:xfrm>
            <a:off x="1921680" y="1231920"/>
            <a:ext cx="7448400" cy="4925160"/>
          </a:xfrm>
          <a:prstGeom prst="rect">
            <a:avLst/>
          </a:prstGeom>
          <a:no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146" name="CustomShape 3"/>
          <p:cNvSpPr/>
          <p:nvPr/>
        </p:nvSpPr>
        <p:spPr>
          <a:xfrm>
            <a:off x="3362760" y="1539360"/>
            <a:ext cx="4245120" cy="1473120"/>
          </a:xfrm>
          <a:prstGeom prst="rect">
            <a:avLst/>
          </a:prstGeom>
          <a:no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147" name="CustomShape 4"/>
          <p:cNvSpPr/>
          <p:nvPr/>
        </p:nvSpPr>
        <p:spPr>
          <a:xfrm>
            <a:off x="973440" y="2901240"/>
            <a:ext cx="947520" cy="360"/>
          </a:xfrm>
          <a:custGeom>
            <a:avLst/>
            <a:gdLst/>
            <a:ahLst/>
            <a:rect l="l" t="t" r="r" b="b"/>
            <a:pathLst>
              <a:path w="21600" h="21600">
                <a:moveTo>
                  <a:pt x="0" y="0"/>
                </a:moveTo>
                <a:lnTo>
                  <a:pt x="21600" y="21600"/>
                </a:lnTo>
              </a:path>
            </a:pathLst>
          </a:custGeom>
          <a:noFill/>
          <a:ln w="38160">
            <a:solidFill>
              <a:srgbClr val="ff0000"/>
            </a:solidFill>
            <a:tailEnd len="med" type="triangle" w="med"/>
          </a:ln>
        </p:spPr>
        <p:style>
          <a:lnRef idx="1">
            <a:schemeClr val="dk1"/>
          </a:lnRef>
          <a:fillRef idx="0">
            <a:schemeClr val="dk1"/>
          </a:fillRef>
          <a:effectRef idx="0">
            <a:schemeClr val="dk1"/>
          </a:effectRef>
          <a:fontRef idx="minor"/>
        </p:style>
      </p:sp>
      <p:sp>
        <p:nvSpPr>
          <p:cNvPr id="148" name="CustomShape 5"/>
          <p:cNvSpPr/>
          <p:nvPr/>
        </p:nvSpPr>
        <p:spPr>
          <a:xfrm>
            <a:off x="973440" y="4676760"/>
            <a:ext cx="947520" cy="360"/>
          </a:xfrm>
          <a:custGeom>
            <a:avLst/>
            <a:gdLst/>
            <a:ahLst/>
            <a:rect l="l" t="t" r="r" b="b"/>
            <a:pathLst>
              <a:path w="21600" h="21600">
                <a:moveTo>
                  <a:pt x="0" y="0"/>
                </a:moveTo>
                <a:lnTo>
                  <a:pt x="21600" y="21600"/>
                </a:lnTo>
              </a:path>
            </a:pathLst>
          </a:custGeom>
          <a:noFill/>
          <a:ln w="38160">
            <a:solidFill>
              <a:srgbClr val="00b0f0"/>
            </a:solidFill>
            <a:tailEnd len="med" type="triangle" w="med"/>
          </a:ln>
        </p:spPr>
        <p:style>
          <a:lnRef idx="1">
            <a:schemeClr val="dk1"/>
          </a:lnRef>
          <a:fillRef idx="0">
            <a:schemeClr val="dk1"/>
          </a:fillRef>
          <a:effectRef idx="0">
            <a:schemeClr val="dk1"/>
          </a:effectRef>
          <a:fontRef idx="minor"/>
        </p:style>
      </p:sp>
      <p:sp>
        <p:nvSpPr>
          <p:cNvPr id="149" name="CustomShape 6"/>
          <p:cNvSpPr/>
          <p:nvPr/>
        </p:nvSpPr>
        <p:spPr>
          <a:xfrm>
            <a:off x="1034640" y="1483920"/>
            <a:ext cx="886320" cy="1307160"/>
          </a:xfrm>
          <a:prstGeom prst="rect">
            <a:avLst/>
          </a:prstGeom>
          <a:noFill/>
          <a:ln>
            <a:noFill/>
          </a:ln>
        </p:spPr>
        <p:style>
          <a:lnRef idx="0"/>
          <a:fillRef idx="0"/>
          <a:effectRef idx="0"/>
          <a:fontRef idx="minor"/>
        </p:style>
        <p:txBody>
          <a:bodyPr lIns="90000" rIns="90000" tIns="45000" bIns="45000"/>
          <a:p>
            <a:pPr>
              <a:lnSpc>
                <a:spcPct val="100000"/>
              </a:lnSpc>
            </a:pPr>
            <a:r>
              <a:rPr b="0" lang="es-ES" sz="1600" spc="-1" strike="noStrike">
                <a:solidFill>
                  <a:srgbClr val="ff0000"/>
                </a:solidFill>
                <a:latin typeface="LM Roman 10"/>
              </a:rPr>
              <a:t>Ruta óptima con puntos reales</a:t>
            </a:r>
            <a:endParaRPr b="0" lang="es-ES" sz="1600" spc="-1" strike="noStrike">
              <a:latin typeface="Arial"/>
            </a:endParaRPr>
          </a:p>
        </p:txBody>
      </p:sp>
      <p:sp>
        <p:nvSpPr>
          <p:cNvPr id="150" name="CustomShape 7"/>
          <p:cNvSpPr/>
          <p:nvPr/>
        </p:nvSpPr>
        <p:spPr>
          <a:xfrm>
            <a:off x="890640" y="3751920"/>
            <a:ext cx="1030680" cy="1063080"/>
          </a:xfrm>
          <a:prstGeom prst="rect">
            <a:avLst/>
          </a:prstGeom>
          <a:noFill/>
          <a:ln>
            <a:noFill/>
          </a:ln>
        </p:spPr>
        <p:style>
          <a:lnRef idx="0"/>
          <a:fillRef idx="0"/>
          <a:effectRef idx="0"/>
          <a:fontRef idx="minor"/>
        </p:style>
        <p:txBody>
          <a:bodyPr lIns="90000" rIns="90000" tIns="45000" bIns="45000"/>
          <a:p>
            <a:pPr>
              <a:lnSpc>
                <a:spcPct val="100000"/>
              </a:lnSpc>
            </a:pPr>
            <a:r>
              <a:rPr b="0" lang="es-ES" sz="1600" spc="-1" strike="noStrike">
                <a:solidFill>
                  <a:srgbClr val="00b0f0"/>
                </a:solidFill>
                <a:latin typeface="LM Roman 10"/>
              </a:rPr>
              <a:t>Puntos reales + predichos</a:t>
            </a:r>
            <a:endParaRPr b="0" lang="es-ES" sz="1600" spc="-1" strike="noStrike">
              <a:latin typeface="Arial"/>
            </a:endParaRPr>
          </a:p>
        </p:txBody>
      </p:sp>
      <p:sp>
        <p:nvSpPr>
          <p:cNvPr id="151" name="CustomShape 8"/>
          <p:cNvSpPr/>
          <p:nvPr/>
        </p:nvSpPr>
        <p:spPr>
          <a:xfrm>
            <a:off x="3629520" y="1953000"/>
            <a:ext cx="3492360" cy="91260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LM Roman 10"/>
              </a:rPr>
              <a:t>Comparación de rutas y volcado de datos de salida al usuario</a:t>
            </a:r>
            <a:endParaRPr b="0" lang="es-ES" sz="1800" spc="-1" strike="noStrike">
              <a:latin typeface="Arial"/>
            </a:endParaRPr>
          </a:p>
        </p:txBody>
      </p:sp>
      <p:sp>
        <p:nvSpPr>
          <p:cNvPr id="152" name="CustomShape 9"/>
          <p:cNvSpPr/>
          <p:nvPr/>
        </p:nvSpPr>
        <p:spPr>
          <a:xfrm>
            <a:off x="3607560" y="4259520"/>
            <a:ext cx="3755520" cy="63900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LM Roman 10"/>
              </a:rPr>
              <a:t>Volcado de datos (queries) a la </a:t>
            </a:r>
            <a:r>
              <a:rPr b="1" i="1" lang="es-ES" sz="1800" spc="-1" strike="noStrike">
                <a:solidFill>
                  <a:srgbClr val="000000"/>
                </a:solidFill>
                <a:latin typeface="LM Roman 10"/>
              </a:rPr>
              <a:t>BBDD de monitorización</a:t>
            </a:r>
            <a:endParaRPr b="0" lang="es-ES" sz="1800" spc="-1" strike="noStrike">
              <a:latin typeface="Arial"/>
            </a:endParaRPr>
          </a:p>
        </p:txBody>
      </p:sp>
      <p:sp>
        <p:nvSpPr>
          <p:cNvPr id="153" name="CustomShape 10"/>
          <p:cNvSpPr/>
          <p:nvPr/>
        </p:nvSpPr>
        <p:spPr>
          <a:xfrm>
            <a:off x="3362760" y="3940200"/>
            <a:ext cx="4245120" cy="1473120"/>
          </a:xfrm>
          <a:prstGeom prst="rect">
            <a:avLst/>
          </a:prstGeom>
          <a:noFill/>
          <a:ln w="38160">
            <a:solidFill>
              <a:schemeClr val="tx1"/>
            </a:solidFill>
          </a:ln>
        </p:spPr>
        <p:style>
          <a:lnRef idx="2">
            <a:schemeClr val="accent1">
              <a:shade val="50000"/>
            </a:schemeClr>
          </a:lnRef>
          <a:fillRef idx="1">
            <a:schemeClr val="accent1"/>
          </a:fillRef>
          <a:effectRef idx="0">
            <a:schemeClr val="accent1"/>
          </a:effectRef>
          <a:fontRef idx="minor"/>
        </p:style>
      </p:sp>
      <p:sp>
        <p:nvSpPr>
          <p:cNvPr id="154" name="CustomShape 11"/>
          <p:cNvSpPr/>
          <p:nvPr/>
        </p:nvSpPr>
        <p:spPr>
          <a:xfrm>
            <a:off x="9370440" y="2950560"/>
            <a:ext cx="1734480" cy="360"/>
          </a:xfrm>
          <a:custGeom>
            <a:avLst/>
            <a:gdLst/>
            <a:ahLst/>
            <a:rect l="l" t="t" r="r" b="b"/>
            <a:pathLst>
              <a:path w="21600" h="21600">
                <a:moveTo>
                  <a:pt x="0" y="0"/>
                </a:moveTo>
                <a:lnTo>
                  <a:pt x="21600" y="21600"/>
                </a:lnTo>
              </a:path>
            </a:pathLst>
          </a:custGeom>
          <a:noFill/>
          <a:ln w="38160">
            <a:tailEnd len="med" type="triangle" w="med"/>
          </a:ln>
        </p:spPr>
        <p:style>
          <a:lnRef idx="1">
            <a:schemeClr val="dk1"/>
          </a:lnRef>
          <a:fillRef idx="0">
            <a:schemeClr val="dk1"/>
          </a:fillRef>
          <a:effectRef idx="0">
            <a:schemeClr val="dk1"/>
          </a:effectRef>
          <a:fontRef idx="minor"/>
        </p:style>
      </p:sp>
      <p:sp>
        <p:nvSpPr>
          <p:cNvPr id="155" name="CustomShape 12"/>
          <p:cNvSpPr/>
          <p:nvPr/>
        </p:nvSpPr>
        <p:spPr>
          <a:xfrm>
            <a:off x="9370440" y="4650480"/>
            <a:ext cx="1734480" cy="360"/>
          </a:xfrm>
          <a:custGeom>
            <a:avLst/>
            <a:gdLst/>
            <a:ahLst/>
            <a:rect l="l" t="t" r="r" b="b"/>
            <a:pathLst>
              <a:path w="21600" h="21600">
                <a:moveTo>
                  <a:pt x="0" y="0"/>
                </a:moveTo>
                <a:lnTo>
                  <a:pt x="21600" y="21600"/>
                </a:lnTo>
              </a:path>
            </a:pathLst>
          </a:custGeom>
          <a:noFill/>
          <a:ln w="38160">
            <a:tailEnd len="med" type="triangle" w="med"/>
          </a:ln>
        </p:spPr>
        <p:style>
          <a:lnRef idx="1">
            <a:schemeClr val="dk1"/>
          </a:lnRef>
          <a:fillRef idx="0">
            <a:schemeClr val="dk1"/>
          </a:fillRef>
          <a:effectRef idx="0">
            <a:schemeClr val="dk1"/>
          </a:effectRef>
          <a:fontRef idx="minor"/>
        </p:style>
      </p:sp>
      <p:sp>
        <p:nvSpPr>
          <p:cNvPr id="156" name="CustomShape 13"/>
          <p:cNvSpPr/>
          <p:nvPr/>
        </p:nvSpPr>
        <p:spPr>
          <a:xfrm>
            <a:off x="9398160" y="2444760"/>
            <a:ext cx="1884600" cy="63828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LM Roman 10"/>
              </a:rPr>
              <a:t>Salida al usuario</a:t>
            </a:r>
            <a:endParaRPr b="0" lang="es-ES" sz="1800" spc="-1" strike="noStrike">
              <a:latin typeface="Arial"/>
            </a:endParaRPr>
          </a:p>
        </p:txBody>
      </p:sp>
      <p:sp>
        <p:nvSpPr>
          <p:cNvPr id="157" name="CustomShape 14"/>
          <p:cNvSpPr/>
          <p:nvPr/>
        </p:nvSpPr>
        <p:spPr>
          <a:xfrm>
            <a:off x="9398160" y="3907440"/>
            <a:ext cx="1706760" cy="912600"/>
          </a:xfrm>
          <a:prstGeom prst="rect">
            <a:avLst/>
          </a:prstGeom>
          <a:noFill/>
          <a:ln>
            <a:noFill/>
          </a:ln>
        </p:spPr>
        <p:style>
          <a:lnRef idx="0"/>
          <a:fillRef idx="0"/>
          <a:effectRef idx="0"/>
          <a:fontRef idx="minor"/>
        </p:style>
        <p:txBody>
          <a:bodyPr lIns="90000" rIns="90000" tIns="45000" bIns="45000"/>
          <a:p>
            <a:pPr>
              <a:lnSpc>
                <a:spcPct val="100000"/>
              </a:lnSpc>
            </a:pPr>
            <a:r>
              <a:rPr b="0" lang="es-ES" sz="1800" spc="-1" strike="noStrike">
                <a:solidFill>
                  <a:srgbClr val="000000"/>
                </a:solidFill>
                <a:latin typeface="LM Roman 10"/>
              </a:rPr>
              <a:t>Salida para monitorización</a:t>
            </a:r>
            <a:endParaRPr b="0" lang="es-E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1924920" y="124200"/>
            <a:ext cx="10515240" cy="1325160"/>
          </a:xfrm>
          <a:prstGeom prst="rect">
            <a:avLst/>
          </a:prstGeom>
          <a:noFill/>
          <a:ln>
            <a:noFill/>
          </a:ln>
        </p:spPr>
        <p:txBody>
          <a:bodyPr anchor="ctr"/>
          <a:p>
            <a:pPr>
              <a:lnSpc>
                <a:spcPct val="90000"/>
              </a:lnSpc>
            </a:pPr>
            <a:r>
              <a:rPr b="0" lang="es-ES" sz="4400" spc="-1" strike="noStrike">
                <a:solidFill>
                  <a:srgbClr val="000000"/>
                </a:solidFill>
                <a:latin typeface="LM Roman 10"/>
              </a:rPr>
              <a:t>Python optimization algorithm </a:t>
            </a:r>
            <a:endParaRPr b="0" lang="es-ES" sz="4400" spc="-1" strike="noStrike">
              <a:solidFill>
                <a:srgbClr val="000000"/>
              </a:solidFill>
              <a:latin typeface="Calibri"/>
            </a:endParaRPr>
          </a:p>
        </p:txBody>
      </p:sp>
      <p:sp>
        <p:nvSpPr>
          <p:cNvPr id="159" name="TextShape 2"/>
          <p:cNvSpPr txBox="1"/>
          <p:nvPr/>
        </p:nvSpPr>
        <p:spPr>
          <a:xfrm>
            <a:off x="838080" y="1343880"/>
            <a:ext cx="10515240" cy="5069880"/>
          </a:xfrm>
          <a:prstGeom prst="rect">
            <a:avLst/>
          </a:prstGeom>
          <a:noFill/>
          <a:ln>
            <a:noFill/>
          </a:ln>
        </p:spPr>
        <p:txBody>
          <a:bodyPr/>
          <a:p>
            <a:pPr marL="228600" indent="-228240">
              <a:lnSpc>
                <a:spcPct val="90000"/>
              </a:lnSpc>
              <a:spcBef>
                <a:spcPts val="1001"/>
              </a:spcBef>
              <a:buClr>
                <a:srgbClr val="000000"/>
              </a:buClr>
              <a:buFont typeface="Arial"/>
              <a:buChar char="•"/>
            </a:pPr>
            <a:r>
              <a:rPr b="1" lang="es-ES" sz="2800" spc="-1" strike="noStrike" u="sng">
                <a:solidFill>
                  <a:srgbClr val="0563c1"/>
                </a:solidFill>
                <a:uFillTx/>
                <a:latin typeface="LM Roman 10"/>
                <a:hlinkClick r:id="rId1"/>
              </a:rPr>
              <a:t>Librería: </a:t>
            </a:r>
            <a:r>
              <a:rPr b="1" lang="es-ES" sz="2800" spc="-1" strike="noStrike" u="sng">
                <a:solidFill>
                  <a:srgbClr val="0563c1"/>
                </a:solidFill>
                <a:uFillTx/>
                <a:latin typeface="LM Roman 10"/>
                <a:hlinkClick r:id="rId2"/>
              </a:rPr>
              <a:t>mlrose</a:t>
            </a:r>
            <a:endParaRPr b="0" lang="es-E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s-ES" sz="2800" spc="-1" strike="noStrike" u="sng">
                <a:solidFill>
                  <a:srgbClr val="0563c1"/>
                </a:solidFill>
                <a:uFillTx/>
                <a:latin typeface="LM Roman 10"/>
                <a:hlinkClick r:id="rId3"/>
              </a:rPr>
              <a:t>https://towardsdatascience.com/getting-started-with-randomized-optimization-in-python-f7df46babff0</a:t>
            </a:r>
            <a:endParaRPr b="0" lang="es-E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s-ES" sz="2800" spc="-1" strike="noStrike" u="sng">
                <a:solidFill>
                  <a:srgbClr val="0563c1"/>
                </a:solidFill>
                <a:uFillTx/>
                <a:latin typeface="LM Roman 10"/>
                <a:hlinkClick r:id="rId4"/>
              </a:rPr>
              <a:t>https://towardsdatascience.com/solving-travelling-salesperson-problems-with-python-5de7e883d847</a:t>
            </a:r>
            <a:endParaRPr b="0" lang="es-E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s-ES" sz="2800" spc="-1" strike="noStrike" u="sng">
                <a:solidFill>
                  <a:srgbClr val="000000"/>
                </a:solidFill>
                <a:uFillTx/>
                <a:latin typeface="LM Roman 10"/>
              </a:rPr>
              <a:t>Librería: scipy.optimize</a:t>
            </a:r>
            <a:endParaRPr b="0" lang="es-E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s-ES" sz="2800" spc="-1" strike="noStrike" u="sng">
                <a:solidFill>
                  <a:srgbClr val="0563c1"/>
                </a:solidFill>
                <a:uFillTx/>
                <a:latin typeface="LM Roman 10"/>
                <a:hlinkClick r:id="rId5"/>
              </a:rPr>
              <a:t>https://docs.scipy.org/doc/scipy/reference/tutorial/optimize.html</a:t>
            </a:r>
            <a:endParaRPr b="0" lang="es-ES" sz="2800" spc="-1" strike="noStrike">
              <a:solidFill>
                <a:srgbClr val="000000"/>
              </a:solidFill>
              <a:latin typeface="Calibri"/>
            </a:endParaRPr>
          </a:p>
          <a:p>
            <a:pPr>
              <a:lnSpc>
                <a:spcPct val="90000"/>
              </a:lnSpc>
              <a:spcBef>
                <a:spcPts val="1001"/>
              </a:spcBef>
            </a:pPr>
            <a:endParaRPr b="0" lang="es-ES" sz="2800" spc="-1" strike="noStrike">
              <a:solidFill>
                <a:srgbClr val="000000"/>
              </a:solidFill>
              <a:latin typeface="Calibri"/>
            </a:endParaRPr>
          </a:p>
          <a:p>
            <a:pPr>
              <a:lnSpc>
                <a:spcPct val="90000"/>
              </a:lnSpc>
              <a:spcBef>
                <a:spcPts val="1001"/>
              </a:spcBef>
            </a:pPr>
            <a:endParaRPr b="0" lang="es-ES" sz="2800" spc="-1" strike="noStrike">
              <a:solidFill>
                <a:srgbClr val="000000"/>
              </a:solidFill>
              <a:latin typeface="Calibri"/>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838080" y="1627560"/>
            <a:ext cx="10515240" cy="463032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1" lang="es-ES" sz="2800" spc="-1" strike="noStrike" u="sng">
                <a:solidFill>
                  <a:srgbClr val="0563c1"/>
                </a:solidFill>
                <a:uFillTx/>
                <a:latin typeface="LM Roman 10"/>
                <a:hlinkClick r:id="rId1"/>
              </a:rPr>
              <a:t>EDA Librería: pandas, </a:t>
            </a:r>
            <a:r>
              <a:rPr b="1" lang="es-ES" sz="2800" spc="-1" strike="noStrike" u="sng">
                <a:solidFill>
                  <a:srgbClr val="0563c1"/>
                </a:solidFill>
                <a:uFillTx/>
                <a:latin typeface="LM Roman 10"/>
                <a:hlinkClick r:id="rId2"/>
              </a:rPr>
              <a:t>matplotlib</a:t>
            </a:r>
            <a:r>
              <a:rPr b="1" lang="es-ES" sz="2800" spc="-1" strike="noStrike" u="sng">
                <a:solidFill>
                  <a:srgbClr val="0563c1"/>
                </a:solidFill>
                <a:uFillTx/>
                <a:latin typeface="LM Roman 10"/>
                <a:hlinkClick r:id="rId3"/>
              </a:rPr>
              <a:t>, </a:t>
            </a:r>
            <a:r>
              <a:rPr b="1" lang="es-ES" sz="2800" spc="-1" strike="noStrike" u="sng">
                <a:solidFill>
                  <a:srgbClr val="0563c1"/>
                </a:solidFill>
                <a:uFillTx/>
                <a:latin typeface="LM Roman 10"/>
                <a:hlinkClick r:id="rId4"/>
              </a:rPr>
              <a:t>seaborn</a:t>
            </a:r>
            <a:endParaRPr b="0" lang="es-E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s-ES" sz="2800" spc="-1" strike="noStrike" u="sng">
                <a:solidFill>
                  <a:srgbClr val="0563c1"/>
                </a:solidFill>
                <a:uFillTx/>
                <a:latin typeface="LM Roman 10"/>
                <a:hlinkClick r:id="rId5"/>
              </a:rPr>
              <a:t>https://towardsdatascience.com/exploratory-data-analysis-eda-python-87178e35b14#:~:text=EDA%20in%20Python%20uses%20data,which%20can%20have%20repercussions%20later</a:t>
            </a:r>
            <a:r>
              <a:rPr b="0" lang="es-ES" sz="2800" spc="-1" strike="noStrike">
                <a:solidFill>
                  <a:srgbClr val="000000"/>
                </a:solidFill>
                <a:latin typeface="LM Roman 10"/>
              </a:rPr>
              <a:t>.</a:t>
            </a:r>
            <a:endParaRPr b="0" lang="es-E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s-ES" sz="2800" spc="-1" strike="noStrike">
                <a:solidFill>
                  <a:srgbClr val="000000"/>
                </a:solidFill>
                <a:latin typeface="LM Roman 10"/>
              </a:rPr>
              <a:t>Python for Data Analysis (O’Reilly)</a:t>
            </a:r>
            <a:endParaRPr b="0" lang="es-E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1" lang="es-ES" sz="2800" spc="-1" strike="noStrike" u="sng">
                <a:solidFill>
                  <a:srgbClr val="000000"/>
                </a:solidFill>
                <a:uFillTx/>
                <a:latin typeface="LM Roman 10"/>
              </a:rPr>
              <a:t>Librería: Scikit Learn</a:t>
            </a:r>
            <a:endParaRPr b="0" lang="es-E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s-ES" sz="2800" spc="-1" strike="noStrike" u="sng">
                <a:solidFill>
                  <a:srgbClr val="0563c1"/>
                </a:solidFill>
                <a:uFillTx/>
                <a:latin typeface="LM Roman 10"/>
                <a:hlinkClick r:id="rId6"/>
              </a:rPr>
              <a:t>https://towardsdatascience.com/starting-your-journey-to-master-machine-learning-with-python-d0bd47ebada9</a:t>
            </a:r>
            <a:endParaRPr b="0" lang="es-E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s-ES" sz="2800" spc="-1" strike="noStrike" u="sng">
                <a:solidFill>
                  <a:srgbClr val="0563c1"/>
                </a:solidFill>
                <a:uFillTx/>
                <a:latin typeface="LM Roman 10"/>
                <a:hlinkClick r:id="rId7"/>
              </a:rPr>
              <a:t>https://towardsdatascience.com/top-10-python-libraries-for-data-science-cd82294ec266</a:t>
            </a:r>
            <a:endParaRPr b="0" lang="es-ES" sz="2800" spc="-1" strike="noStrike">
              <a:solidFill>
                <a:srgbClr val="000000"/>
              </a:solidFill>
              <a:latin typeface="Calibri"/>
            </a:endParaRPr>
          </a:p>
          <a:p>
            <a:pPr>
              <a:lnSpc>
                <a:spcPct val="90000"/>
              </a:lnSpc>
              <a:spcBef>
                <a:spcPts val="1001"/>
              </a:spcBef>
            </a:pPr>
            <a:endParaRPr b="0" lang="es-ES" sz="2800" spc="-1" strike="noStrike">
              <a:solidFill>
                <a:srgbClr val="000000"/>
              </a:solidFill>
              <a:latin typeface="Calibri"/>
            </a:endParaRPr>
          </a:p>
          <a:p>
            <a:pPr>
              <a:lnSpc>
                <a:spcPct val="90000"/>
              </a:lnSpc>
              <a:spcBef>
                <a:spcPts val="1001"/>
              </a:spcBef>
            </a:pPr>
            <a:endParaRPr b="0" lang="es-ES" sz="2800" spc="-1" strike="noStrike">
              <a:solidFill>
                <a:srgbClr val="000000"/>
              </a:solidFill>
              <a:latin typeface="Calibri"/>
            </a:endParaRPr>
          </a:p>
        </p:txBody>
      </p:sp>
      <p:sp>
        <p:nvSpPr>
          <p:cNvPr id="161" name="TextShape 2"/>
          <p:cNvSpPr txBox="1"/>
          <p:nvPr/>
        </p:nvSpPr>
        <p:spPr>
          <a:xfrm>
            <a:off x="2394720" y="90720"/>
            <a:ext cx="6455520" cy="1325160"/>
          </a:xfrm>
          <a:prstGeom prst="rect">
            <a:avLst/>
          </a:prstGeom>
          <a:noFill/>
          <a:ln>
            <a:noFill/>
          </a:ln>
        </p:spPr>
        <p:txBody>
          <a:bodyPr anchor="ctr"/>
          <a:p>
            <a:pPr>
              <a:lnSpc>
                <a:spcPct val="90000"/>
              </a:lnSpc>
            </a:pPr>
            <a:r>
              <a:rPr b="0" lang="es-ES" sz="4400" spc="-1" strike="noStrike">
                <a:solidFill>
                  <a:srgbClr val="000000"/>
                </a:solidFill>
                <a:latin typeface="LM Roman 10"/>
              </a:rPr>
              <a:t>Python EDA and ML </a:t>
            </a:r>
            <a:endParaRPr b="0" lang="es-ES" sz="44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838080" y="365040"/>
            <a:ext cx="10515240" cy="379080"/>
          </a:xfrm>
          <a:prstGeom prst="rect">
            <a:avLst/>
          </a:prstGeom>
          <a:noFill/>
          <a:ln>
            <a:noFill/>
          </a:ln>
        </p:spPr>
        <p:txBody>
          <a:bodyPr anchor="ctr">
            <a:normAutofit/>
          </a:bodyPr>
          <a:p>
            <a:pPr algn="ctr">
              <a:lnSpc>
                <a:spcPct val="90000"/>
              </a:lnSpc>
            </a:pPr>
            <a:r>
              <a:rPr b="1" lang="es-ES" sz="2400" spc="-1" strike="noStrike">
                <a:solidFill>
                  <a:srgbClr val="000000"/>
                </a:solidFill>
                <a:latin typeface="Calibri Light"/>
              </a:rPr>
              <a:t>OPTIMIZAR, ¿QUÉ?</a:t>
            </a:r>
            <a:endParaRPr b="0" lang="es-ES" sz="2400" spc="-1" strike="noStrike">
              <a:solidFill>
                <a:srgbClr val="000000"/>
              </a:solidFill>
              <a:latin typeface="Calibri"/>
            </a:endParaRPr>
          </a:p>
        </p:txBody>
      </p:sp>
      <p:sp>
        <p:nvSpPr>
          <p:cNvPr id="163" name="TextShape 2"/>
          <p:cNvSpPr txBox="1"/>
          <p:nvPr/>
        </p:nvSpPr>
        <p:spPr>
          <a:xfrm>
            <a:off x="838080" y="1159560"/>
            <a:ext cx="10515240" cy="5162760"/>
          </a:xfrm>
          <a:prstGeom prst="rect">
            <a:avLst/>
          </a:prstGeom>
          <a:noFill/>
          <a:ln>
            <a:noFill/>
          </a:ln>
        </p:spPr>
        <p:txBody>
          <a:bodyPr/>
          <a:p>
            <a:pPr>
              <a:lnSpc>
                <a:spcPct val="90000"/>
              </a:lnSpc>
              <a:spcBef>
                <a:spcPts val="1001"/>
              </a:spcBef>
            </a:pPr>
            <a:r>
              <a:rPr b="0" lang="es-ES" sz="2800" spc="-1" strike="noStrike">
                <a:solidFill>
                  <a:srgbClr val="000000"/>
                </a:solidFill>
                <a:latin typeface="Calibri"/>
              </a:rPr>
              <a:t>TIEMPO</a:t>
            </a:r>
            <a:endParaRPr b="0" lang="es-ES" sz="2800" spc="-1" strike="noStrike">
              <a:solidFill>
                <a:srgbClr val="000000"/>
              </a:solidFill>
              <a:latin typeface="Calibri"/>
            </a:endParaRPr>
          </a:p>
          <a:p>
            <a:pPr>
              <a:lnSpc>
                <a:spcPct val="90000"/>
              </a:lnSpc>
              <a:spcBef>
                <a:spcPts val="1001"/>
              </a:spcBef>
            </a:pPr>
            <a:endParaRPr b="0" lang="es-ES" sz="2800" spc="-1" strike="noStrike">
              <a:solidFill>
                <a:srgbClr val="000000"/>
              </a:solidFill>
              <a:latin typeface="Calibri"/>
            </a:endParaRPr>
          </a:p>
          <a:p>
            <a:pPr algn="ctr">
              <a:lnSpc>
                <a:spcPct val="90000"/>
              </a:lnSpc>
              <a:spcBef>
                <a:spcPts val="1001"/>
              </a:spcBef>
            </a:pPr>
            <a:r>
              <a:rPr b="0" lang="es-ES" sz="2800" spc="-1" strike="noStrike">
                <a:solidFill>
                  <a:srgbClr val="000000"/>
                </a:solidFill>
                <a:latin typeface="Calibri"/>
              </a:rPr>
              <a:t>Función objetivo</a:t>
            </a:r>
            <a:endParaRPr b="0" lang="es-ES" sz="2800" spc="-1" strike="noStrike">
              <a:solidFill>
                <a:srgbClr val="000000"/>
              </a:solidFill>
              <a:latin typeface="Calibri"/>
            </a:endParaRPr>
          </a:p>
          <a:p>
            <a:pPr algn="ctr">
              <a:lnSpc>
                <a:spcPct val="90000"/>
              </a:lnSpc>
              <a:spcBef>
                <a:spcPts val="1001"/>
              </a:spcBef>
            </a:pPr>
            <a:endParaRPr b="0" lang="es-ES" sz="2800" spc="-1" strike="noStrike">
              <a:solidFill>
                <a:srgbClr val="000000"/>
              </a:solidFill>
              <a:latin typeface="Calibri"/>
            </a:endParaRPr>
          </a:p>
          <a:p>
            <a:pPr algn="ctr">
              <a:lnSpc>
                <a:spcPct val="90000"/>
              </a:lnSpc>
              <a:spcBef>
                <a:spcPts val="1001"/>
              </a:spcBef>
            </a:pPr>
            <a:endParaRPr b="0" lang="es-ES" sz="2800" spc="-1" strike="noStrike">
              <a:solidFill>
                <a:srgbClr val="000000"/>
              </a:solidFill>
              <a:latin typeface="Calibri"/>
            </a:endParaRPr>
          </a:p>
          <a:p>
            <a:pPr algn="ctr">
              <a:lnSpc>
                <a:spcPct val="90000"/>
              </a:lnSpc>
              <a:spcBef>
                <a:spcPts val="1001"/>
              </a:spcBef>
            </a:pPr>
            <a:endParaRPr b="0" lang="es-ES" sz="2800" spc="-1" strike="noStrike">
              <a:solidFill>
                <a:srgbClr val="000000"/>
              </a:solidFill>
              <a:latin typeface="Calibri"/>
            </a:endParaRPr>
          </a:p>
          <a:p>
            <a:pPr algn="ctr">
              <a:lnSpc>
                <a:spcPct val="90000"/>
              </a:lnSpc>
              <a:spcBef>
                <a:spcPts val="1001"/>
              </a:spcBef>
            </a:pPr>
            <a:r>
              <a:rPr b="0" lang="es-ES" sz="1800" spc="-1" strike="noStrike">
                <a:solidFill>
                  <a:srgbClr val="000000"/>
                </a:solidFill>
                <a:latin typeface="Calibri"/>
              </a:rPr>
              <a:t>Donde </a:t>
            </a:r>
            <a:endParaRPr b="0" lang="es-ES" sz="1800" spc="-1" strike="noStrike">
              <a:solidFill>
                <a:srgbClr val="000000"/>
              </a:solidFill>
              <a:latin typeface="Calibri"/>
            </a:endParaRPr>
          </a:p>
          <a:p>
            <a:pPr marL="343080" indent="-342720" algn="ctr">
              <a:lnSpc>
                <a:spcPct val="90000"/>
              </a:lnSpc>
              <a:spcBef>
                <a:spcPts val="1001"/>
              </a:spcBef>
              <a:buClr>
                <a:srgbClr val="000000"/>
              </a:buClr>
              <a:buFont typeface="Arial"/>
              <a:buAutoNum type="arabicParenR"/>
            </a:pPr>
            <a:r>
              <a:rPr b="0" lang="es-ES" sz="1800" spc="-1" strike="noStrike">
                <a:solidFill>
                  <a:srgbClr val="000000"/>
                </a:solidFill>
                <a:latin typeface="Calibri"/>
              </a:rPr>
              <a:t>Cómo esté de cargado el coche en el momento de la carga</a:t>
            </a:r>
            <a:endParaRPr b="0" lang="es-ES" sz="1800" spc="-1" strike="noStrike">
              <a:solidFill>
                <a:srgbClr val="000000"/>
              </a:solidFill>
              <a:latin typeface="Calibri"/>
            </a:endParaRPr>
          </a:p>
          <a:p>
            <a:pPr marL="343080" indent="-342720" algn="ctr">
              <a:lnSpc>
                <a:spcPct val="90000"/>
              </a:lnSpc>
              <a:spcBef>
                <a:spcPts val="1001"/>
              </a:spcBef>
              <a:buClr>
                <a:srgbClr val="000000"/>
              </a:buClr>
              <a:buFont typeface="Arial"/>
              <a:buAutoNum type="arabicParenR"/>
            </a:pPr>
            <a:r>
              <a:rPr b="0" lang="es-ES" sz="1800" spc="-1" strike="noStrike">
                <a:solidFill>
                  <a:srgbClr val="000000"/>
                </a:solidFill>
                <a:latin typeface="Calibri"/>
              </a:rPr>
              <a:t>Del tipo de carga que ofrezca el punto de carga</a:t>
            </a:r>
            <a:endParaRPr b="0" lang="es-ES" sz="1800" spc="-1" strike="noStrike">
              <a:solidFill>
                <a:srgbClr val="000000"/>
              </a:solidFill>
              <a:latin typeface="Calibri"/>
            </a:endParaRPr>
          </a:p>
          <a:p>
            <a:pPr>
              <a:lnSpc>
                <a:spcPct val="90000"/>
              </a:lnSpc>
              <a:spcBef>
                <a:spcPts val="1001"/>
              </a:spcBef>
            </a:pPr>
            <a:endParaRPr b="0" lang="es-ES" sz="1800" spc="-1" strike="noStrike">
              <a:solidFill>
                <a:srgbClr val="000000"/>
              </a:solidFill>
              <a:latin typeface="Calibri"/>
            </a:endParaRPr>
          </a:p>
          <a:p>
            <a:pPr>
              <a:lnSpc>
                <a:spcPct val="90000"/>
              </a:lnSpc>
              <a:spcBef>
                <a:spcPts val="1001"/>
              </a:spcBef>
            </a:pPr>
            <a:r>
              <a:rPr b="0" lang="es-ES" sz="1800" spc="-1" strike="noStrike">
                <a:solidFill>
                  <a:srgbClr val="000000"/>
                </a:solidFill>
                <a:latin typeface="Calibri"/>
              </a:rPr>
              <a:t>	</a:t>
            </a:r>
            <a:r>
              <a:rPr b="1" lang="es-ES" sz="1800" spc="-1" strike="noStrike">
                <a:solidFill>
                  <a:srgbClr val="2f5597"/>
                </a:solidFill>
                <a:latin typeface="Calibri"/>
              </a:rPr>
              <a:t>+ tiempo de espera para realizar la carga</a:t>
            </a:r>
            <a:endParaRPr b="0" lang="es-ES" sz="1800" spc="-1" strike="noStrike">
              <a:solidFill>
                <a:srgbClr val="000000"/>
              </a:solidFill>
              <a:latin typeface="Calibri"/>
            </a:endParaRPr>
          </a:p>
        </p:txBody>
      </p:sp>
      <p:sp>
        <p:nvSpPr>
          <p:cNvPr id="164" name="TextShape 3"/>
          <p:cNvSpPr txBox="1"/>
          <p:nvPr/>
        </p:nvSpPr>
        <p:spPr>
          <a:xfrm>
            <a:off x="838080" y="1159560"/>
            <a:ext cx="10515240" cy="5162760"/>
          </a:xfrm>
          <a:prstGeom prst="rect">
            <a:avLst/>
          </a:prstGeom>
          <a:blipFill rotWithShape="0">
            <a:blip r:embed="rId1"/>
            <a:stretch>
              <a:fillRect/>
            </a:stretch>
          </a:blipFill>
          <a:ln>
            <a:noFill/>
          </a:ln>
        </p:spPr>
        <p:txBody>
          <a:bodyPr/>
          <a:p>
            <a:pPr marL="228600" indent="-228240">
              <a:lnSpc>
                <a:spcPct val="90000"/>
              </a:lnSpc>
              <a:spcBef>
                <a:spcPts val="1001"/>
              </a:spcBef>
              <a:buClr>
                <a:srgbClr val="000000"/>
              </a:buClr>
              <a:buFont typeface="Arial"/>
              <a:buChar char="•"/>
            </a:pPr>
            <a:r>
              <a:rPr b="0" lang="es-ES" sz="2800" spc="-1" strike="noStrike">
                <a:latin typeface="Calibri"/>
              </a:rPr>
              <a:t> </a:t>
            </a:r>
            <a:endParaRPr b="0" lang="es-ES" sz="28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838080" y="365040"/>
            <a:ext cx="10515240" cy="444240"/>
          </a:xfrm>
          <a:prstGeom prst="rect">
            <a:avLst/>
          </a:prstGeom>
          <a:noFill/>
          <a:ln>
            <a:noFill/>
          </a:ln>
        </p:spPr>
        <p:txBody>
          <a:bodyPr anchor="ctr">
            <a:normAutofit/>
          </a:bodyPr>
          <a:p>
            <a:pPr algn="ctr">
              <a:lnSpc>
                <a:spcPct val="90000"/>
              </a:lnSpc>
            </a:pPr>
            <a:r>
              <a:rPr b="1" lang="es-ES" sz="2400" spc="-1" strike="noStrike">
                <a:solidFill>
                  <a:srgbClr val="000000"/>
                </a:solidFill>
                <a:latin typeface="Calibri Light"/>
              </a:rPr>
              <a:t>¿ Cómo calculamos  ?</a:t>
            </a:r>
            <a:endParaRPr b="0" lang="es-ES" sz="2400" spc="-1" strike="noStrike">
              <a:solidFill>
                <a:srgbClr val="000000"/>
              </a:solidFill>
              <a:latin typeface="Calibri"/>
            </a:endParaRPr>
          </a:p>
        </p:txBody>
      </p:sp>
      <p:sp>
        <p:nvSpPr>
          <p:cNvPr id="166" name="TextShape 2"/>
          <p:cNvSpPr txBox="1"/>
          <p:nvPr/>
        </p:nvSpPr>
        <p:spPr>
          <a:xfrm>
            <a:off x="838080" y="365040"/>
            <a:ext cx="10515240" cy="444240"/>
          </a:xfrm>
          <a:prstGeom prst="rect">
            <a:avLst/>
          </a:prstGeom>
          <a:blipFill rotWithShape="0">
            <a:blip r:embed="rId1"/>
            <a:stretch>
              <a:fillRect/>
            </a:stretch>
          </a:blipFill>
          <a:ln>
            <a:noFill/>
          </a:ln>
        </p:spPr>
        <p:txBody>
          <a:bodyPr anchor="ctr"/>
          <a:p>
            <a:pPr>
              <a:lnSpc>
                <a:spcPct val="90000"/>
              </a:lnSpc>
            </a:pPr>
            <a:r>
              <a:rPr b="0" lang="es-ES" sz="4400" spc="-1" strike="noStrike">
                <a:latin typeface="Calibri Light"/>
              </a:rPr>
              <a:t> </a:t>
            </a:r>
            <a:endParaRPr b="0" lang="es-ES" sz="4400" spc="-1" strike="noStrike">
              <a:solidFill>
                <a:srgbClr val="000000"/>
              </a:solidFill>
              <a:latin typeface="Calibri"/>
            </a:endParaRPr>
          </a:p>
        </p:txBody>
      </p:sp>
      <p:sp>
        <p:nvSpPr>
          <p:cNvPr id="167" name="TextShape 3"/>
          <p:cNvSpPr txBox="1"/>
          <p:nvPr/>
        </p:nvSpPr>
        <p:spPr>
          <a:xfrm>
            <a:off x="838080" y="1342440"/>
            <a:ext cx="10515240" cy="4350960"/>
          </a:xfrm>
          <a:prstGeom prst="rect">
            <a:avLst/>
          </a:prstGeom>
          <a:noFill/>
          <a:ln>
            <a:noFill/>
          </a:ln>
        </p:spPr>
        <p:txBody>
          <a:bodyPr>
            <a:normAutofit/>
          </a:bodyPr>
          <a:p>
            <a:pPr>
              <a:lnSpc>
                <a:spcPct val="90000"/>
              </a:lnSpc>
              <a:spcBef>
                <a:spcPts val="1001"/>
              </a:spcBef>
            </a:pPr>
            <a:r>
              <a:rPr b="0" lang="es-ES" sz="1800" spc="-1" strike="noStrike">
                <a:solidFill>
                  <a:srgbClr val="000000"/>
                </a:solidFill>
                <a:latin typeface="Calibri"/>
              </a:rPr>
              <a:t>1 hora </a:t>
            </a:r>
            <a:r>
              <a:rPr b="0" lang="es-ES" sz="1800" spc="-1" strike="noStrike">
                <a:solidFill>
                  <a:srgbClr val="000000"/>
                </a:solidFill>
                <a:latin typeface="Wingdings"/>
              </a:rPr>
              <a:t></a:t>
            </a:r>
            <a:r>
              <a:rPr b="0" lang="es-ES" sz="1800" spc="-1" strike="noStrike">
                <a:solidFill>
                  <a:srgbClr val="000000"/>
                </a:solidFill>
                <a:latin typeface="Calibri"/>
              </a:rPr>
              <a:t> consumimos Q km ( esta info la obtenemos de la BBDD de coches eléctricos con la variable de </a:t>
            </a:r>
            <a:r>
              <a:rPr b="0" lang="es-ES" sz="1800" spc="-1" strike="noStrike">
                <a:solidFill>
                  <a:srgbClr val="000000"/>
                </a:solidFill>
                <a:latin typeface="Calibri"/>
              </a:rPr>
              <a:t>	</a:t>
            </a:r>
            <a:r>
              <a:rPr b="0" lang="es-ES" sz="1800" spc="-1" strike="noStrike">
                <a:solidFill>
                  <a:srgbClr val="000000"/>
                </a:solidFill>
                <a:latin typeface="Calibri"/>
              </a:rPr>
              <a:t>	</a:t>
            </a:r>
            <a:r>
              <a:rPr b="0" lang="es-ES" sz="1800" spc="-1" strike="noStrike">
                <a:solidFill>
                  <a:srgbClr val="000000"/>
                </a:solidFill>
                <a:latin typeface="Calibri"/>
              </a:rPr>
              <a:t>	</a:t>
            </a:r>
            <a:r>
              <a:rPr b="0" lang="es-ES" sz="1800" spc="-1" strike="noStrike">
                <a:solidFill>
                  <a:srgbClr val="000000"/>
                </a:solidFill>
                <a:latin typeface="Calibri"/>
              </a:rPr>
              <a:t>	</a:t>
            </a:r>
            <a:r>
              <a:rPr b="0" lang="es-ES" sz="1800" spc="-1" strike="noStrike">
                <a:solidFill>
                  <a:srgbClr val="000000"/>
                </a:solidFill>
                <a:latin typeface="Calibri"/>
              </a:rPr>
              <a:t>consumo km/h)</a:t>
            </a:r>
            <a:endParaRPr b="0" lang="es-ES" sz="1800" spc="-1" strike="noStrike">
              <a:solidFill>
                <a:srgbClr val="000000"/>
              </a:solidFill>
              <a:latin typeface="Calibri"/>
            </a:endParaRPr>
          </a:p>
          <a:p>
            <a:pPr algn="ctr">
              <a:lnSpc>
                <a:spcPct val="90000"/>
              </a:lnSpc>
              <a:spcBef>
                <a:spcPts val="1001"/>
              </a:spcBef>
            </a:pPr>
            <a:r>
              <a:rPr b="0" lang="es-ES" sz="1800" spc="-1" strike="noStrike">
                <a:solidFill>
                  <a:srgbClr val="000000"/>
                </a:solidFill>
                <a:latin typeface="Calibri"/>
              </a:rPr>
              <a:t> </a:t>
            </a:r>
            <a:r>
              <a:rPr b="0" lang="es-ES" sz="1800" spc="-1" strike="noStrike">
                <a:solidFill>
                  <a:srgbClr val="000000"/>
                </a:solidFill>
                <a:latin typeface="Calibri"/>
              </a:rPr>
              <a:t>t          </a:t>
            </a:r>
            <a:r>
              <a:rPr b="0" lang="es-ES" sz="1800" spc="-1" strike="noStrike">
                <a:solidFill>
                  <a:srgbClr val="000000"/>
                </a:solidFill>
                <a:latin typeface="Wingdings"/>
              </a:rPr>
              <a:t></a:t>
            </a:r>
            <a:r>
              <a:rPr b="0" lang="es-ES" sz="1800" spc="-1" strike="noStrike">
                <a:solidFill>
                  <a:srgbClr val="000000"/>
                </a:solidFill>
                <a:latin typeface="Calibri"/>
              </a:rPr>
              <a:t> </a:t>
            </a:r>
            <a:r>
              <a:rPr b="0" lang="es-ES" sz="2400" spc="-1" strike="noStrike">
                <a:solidFill>
                  <a:srgbClr val="000000"/>
                </a:solidFill>
                <a:latin typeface="Calibri"/>
              </a:rPr>
              <a:t>	</a:t>
            </a:r>
            <a:r>
              <a:rPr b="0" lang="es-ES" sz="2400" spc="-1" strike="noStrike">
                <a:solidFill>
                  <a:srgbClr val="000000"/>
                </a:solidFill>
                <a:latin typeface="Calibri"/>
              </a:rPr>
              <a:t>	</a:t>
            </a:r>
            <a:r>
              <a:rPr b="0" lang="es-ES" sz="2400" spc="-1" strike="noStrike">
                <a:solidFill>
                  <a:srgbClr val="000000"/>
                </a:solidFill>
                <a:latin typeface="Calibri"/>
              </a:rPr>
              <a:t>	</a:t>
            </a:r>
            <a:r>
              <a:rPr b="0" lang="es-ES" sz="3200" spc="-1" strike="noStrike">
                <a:solidFill>
                  <a:srgbClr val="000000"/>
                </a:solidFill>
                <a:latin typeface="Calibri"/>
              </a:rPr>
              <a:t>t =   </a:t>
            </a:r>
            <a:r>
              <a:rPr b="0" lang="es-ES" sz="2000" spc="-1" strike="noStrike">
                <a:solidFill>
                  <a:srgbClr val="000000"/>
                </a:solidFill>
                <a:latin typeface="Calibri"/>
              </a:rPr>
              <a:t>horas (teniendo en cuenta que carga por completo la batería)</a:t>
            </a:r>
            <a:endParaRPr b="0" lang="es-ES" sz="2000" spc="-1" strike="noStrike">
              <a:solidFill>
                <a:srgbClr val="000000"/>
              </a:solidFill>
              <a:latin typeface="Calibri"/>
            </a:endParaRPr>
          </a:p>
          <a:p>
            <a:pPr algn="ctr">
              <a:lnSpc>
                <a:spcPct val="90000"/>
              </a:lnSpc>
              <a:spcBef>
                <a:spcPts val="1001"/>
              </a:spcBef>
            </a:pPr>
            <a:r>
              <a:rPr b="1" lang="es-ES" sz="2000" spc="-1" strike="noStrike">
                <a:solidFill>
                  <a:srgbClr val="000000"/>
                </a:solidFill>
                <a:latin typeface="Calibri"/>
              </a:rPr>
              <a:t>Donde </a:t>
            </a:r>
            <a:endParaRPr b="0" lang="es-ES" sz="2000" spc="-1" strike="noStrike">
              <a:solidFill>
                <a:srgbClr val="000000"/>
              </a:solidFill>
              <a:latin typeface="Calibri"/>
            </a:endParaRPr>
          </a:p>
          <a:p>
            <a:pPr algn="ctr">
              <a:lnSpc>
                <a:spcPct val="90000"/>
              </a:lnSpc>
              <a:spcBef>
                <a:spcPts val="1001"/>
              </a:spcBef>
            </a:pPr>
            <a:endParaRPr b="0" lang="es-ES" sz="2000" spc="-1" strike="noStrike">
              <a:solidFill>
                <a:srgbClr val="000000"/>
              </a:solidFill>
              <a:latin typeface="Calibri"/>
            </a:endParaRPr>
          </a:p>
          <a:p>
            <a:pPr algn="ctr">
              <a:lnSpc>
                <a:spcPct val="90000"/>
              </a:lnSpc>
              <a:spcBef>
                <a:spcPts val="1001"/>
              </a:spcBef>
            </a:pPr>
            <a:r>
              <a:rPr b="1" lang="es-ES" sz="1800" spc="-1" strike="noStrike">
                <a:solidFill>
                  <a:srgbClr val="2f5597"/>
                </a:solidFill>
                <a:latin typeface="Calibri"/>
              </a:rPr>
              <a:t>+ Velocidad de carga: rápida (tenemos cifra) o ultraRápida (yes/no)</a:t>
            </a:r>
            <a:endParaRPr b="0" lang="es-ES" sz="1800" spc="-1" strike="noStrike">
              <a:solidFill>
                <a:srgbClr val="000000"/>
              </a:solidFill>
              <a:latin typeface="Calibri"/>
            </a:endParaRPr>
          </a:p>
        </p:txBody>
      </p:sp>
      <p:sp>
        <p:nvSpPr>
          <p:cNvPr id="168" name="TextShape 4"/>
          <p:cNvSpPr txBox="1"/>
          <p:nvPr/>
        </p:nvSpPr>
        <p:spPr>
          <a:xfrm>
            <a:off x="838080" y="1342440"/>
            <a:ext cx="10515240" cy="4350960"/>
          </a:xfrm>
          <a:prstGeom prst="rect">
            <a:avLst/>
          </a:prstGeom>
          <a:blipFill rotWithShape="0">
            <a:blip r:embed="rId2"/>
            <a:stretch>
              <a:fillRect/>
            </a:stretch>
          </a:blipFill>
          <a:ln>
            <a:noFill/>
          </a:ln>
        </p:spPr>
        <p:txBody>
          <a:bodyPr/>
          <a:p>
            <a:pPr marL="228600" indent="-228240">
              <a:lnSpc>
                <a:spcPct val="90000"/>
              </a:lnSpc>
              <a:spcBef>
                <a:spcPts val="1001"/>
              </a:spcBef>
              <a:buClr>
                <a:srgbClr val="000000"/>
              </a:buClr>
              <a:buFont typeface="Arial"/>
              <a:buChar char="•"/>
            </a:pPr>
            <a:r>
              <a:rPr b="0" lang="es-ES" sz="2800" spc="-1" strike="noStrike">
                <a:latin typeface="Calibri"/>
              </a:rPr>
              <a:t> </a:t>
            </a:r>
            <a:endParaRPr b="0" lang="es-ES" sz="28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814</TotalTime>
  <Application>LibreOffice/6.0.7.3$Linux_X86_64 LibreOffice_project/00m0$Build-3</Application>
  <Words>311</Words>
  <Paragraphs>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2020-12-06T12:44:19Z</dcterms:created>
  <dc:creator>Lucia Tomaino de la Cruz</dc:creator>
  <dc:description/>
  <dc:language>es-ES</dc:language>
  <cp:lastModifiedBy/>
  <dcterms:modified xsi:type="dcterms:W3CDTF">2021-01-17T13:07:21Z</dcterms:modified>
  <cp:revision>48</cp:revision>
  <dc:subject/>
  <dc:title>Modelos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