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5"/>
  </p:sldMasterIdLst>
  <p:notesMasterIdLst>
    <p:notesMasterId r:id="rId8"/>
  </p:notesMasterIdLst>
  <p:handoutMasterIdLst>
    <p:handoutMasterId r:id="rId9"/>
  </p:handoutMasterIdLst>
  <p:sldIdLst>
    <p:sldId id="414" r:id="rId6"/>
    <p:sldId id="415" r:id="rId7"/>
  </p:sldIdLst>
  <p:sldSz cx="12188825" cy="6858000"/>
  <p:notesSz cx="9874250"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3" orient="horz" pos="1999">
          <p15:clr>
            <a:srgbClr val="A4A3A4"/>
          </p15:clr>
        </p15:guide>
        <p15:guide id="4" pos="6765" userDrawn="1">
          <p15:clr>
            <a:srgbClr val="A4A3A4"/>
          </p15:clr>
        </p15:guide>
        <p15:guide id="5" pos="464">
          <p15:clr>
            <a:srgbClr val="A4A3A4"/>
          </p15:clr>
        </p15:guide>
        <p15:guide id="6" pos="3016">
          <p15:clr>
            <a:srgbClr val="A4A3A4"/>
          </p15:clr>
        </p15:guide>
        <p15:guide id="7" pos="3132">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1DB"/>
    <a:srgbClr val="AE1280"/>
    <a:srgbClr val="808082"/>
    <a:srgbClr val="128CAB"/>
    <a:srgbClr val="FF7E17"/>
    <a:srgbClr val="A5004C"/>
    <a:srgbClr val="00958B"/>
    <a:srgbClr val="26CEAD"/>
    <a:srgbClr val="58595B"/>
    <a:srgbClr val="4E55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9" autoAdjust="0"/>
    <p:restoredTop sz="94675" autoAdjust="0"/>
  </p:normalViewPr>
  <p:slideViewPr>
    <p:cSldViewPr snapToGrid="0">
      <p:cViewPr varScale="1">
        <p:scale>
          <a:sx n="146" d="100"/>
          <a:sy n="146" d="100"/>
        </p:scale>
        <p:origin x="138" y="240"/>
      </p:cViewPr>
      <p:guideLst>
        <p:guide orient="horz" pos="3865"/>
        <p:guide orient="horz" pos="1999"/>
        <p:guide pos="6765"/>
        <p:guide pos="464"/>
        <p:guide pos="3016"/>
        <p:guide pos="313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6" y="0"/>
            <a:ext cx="4278841" cy="339884"/>
          </a:xfrm>
          <a:prstGeom prst="rect">
            <a:avLst/>
          </a:prstGeom>
        </p:spPr>
        <p:txBody>
          <a:bodyPr vert="horz" lIns="91440" tIns="45720" rIns="91440" bIns="45720" rtlCol="0"/>
          <a:lstStyle>
            <a:lvl1pPr algn="r">
              <a:defRPr sz="1200"/>
            </a:lvl1pPr>
          </a:lstStyle>
          <a:p>
            <a:fld id="{E72D30EF-8F20-0B47-8B5D-39A8BC29E860}" type="datetimeFigureOut">
              <a:rPr lang="en-US" smtClean="0"/>
              <a:pPr/>
              <a:t>11/21/2019</a:t>
            </a:fld>
            <a:endParaRPr lang="en-US"/>
          </a:p>
        </p:txBody>
      </p:sp>
      <p:sp>
        <p:nvSpPr>
          <p:cNvPr id="4" name="Footer Placeholder 3"/>
          <p:cNvSpPr>
            <a:spLocks noGrp="1"/>
          </p:cNvSpPr>
          <p:nvPr>
            <p:ph type="ftr" sz="quarter" idx="2"/>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6" y="6456612"/>
            <a:ext cx="4278841" cy="339884"/>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3126" y="0"/>
            <a:ext cx="4278841" cy="339884"/>
          </a:xfrm>
          <a:prstGeom prst="rect">
            <a:avLst/>
          </a:prstGeom>
        </p:spPr>
        <p:txBody>
          <a:bodyPr vert="horz" lIns="91440" tIns="45720" rIns="91440" bIns="45720" rtlCol="0"/>
          <a:lstStyle>
            <a:lvl1pPr algn="r">
              <a:defRPr sz="1200"/>
            </a:lvl1pPr>
          </a:lstStyle>
          <a:p>
            <a:fld id="{77EDD36E-1E02-F241-9611-1F1D9EAAD326}" type="datetimeFigureOut">
              <a:rPr lang="en-US" smtClean="0"/>
              <a:pPr/>
              <a:t>11/21/2019</a:t>
            </a:fld>
            <a:endParaRPr lang="en-US"/>
          </a:p>
        </p:txBody>
      </p:sp>
      <p:sp>
        <p:nvSpPr>
          <p:cNvPr id="4" name="Slide Image Placeholder 3"/>
          <p:cNvSpPr>
            <a:spLocks noGrp="1" noRot="1" noChangeAspect="1"/>
          </p:cNvSpPr>
          <p:nvPr>
            <p:ph type="sldImg" idx="2"/>
          </p:nvPr>
        </p:nvSpPr>
        <p:spPr>
          <a:xfrm>
            <a:off x="2671763" y="509588"/>
            <a:ext cx="45307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28897"/>
            <a:ext cx="7899400" cy="305895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3126" y="6456612"/>
            <a:ext cx="4278841" cy="339884"/>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val="13547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a:t>
            </a:fld>
            <a:endParaRPr lang="en-US"/>
          </a:p>
        </p:txBody>
      </p:sp>
    </p:spTree>
    <p:extLst>
      <p:ext uri="{BB962C8B-B14F-4D97-AF65-F5344CB8AC3E}">
        <p14:creationId xmlns:p14="http://schemas.microsoft.com/office/powerpoint/2010/main" val="135475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a:p>
          <a:p>
            <a:endParaRPr lang="en-US" b="0" dirty="0"/>
          </a:p>
        </p:txBody>
      </p:sp>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Lst>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6377782" y="317699"/>
            <a:ext cx="5760000" cy="6408000"/>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a:solidFill>
                  <a:schemeClr val="tx1"/>
                </a:solidFill>
              </a:rPr>
              <a:t>Software Packs</a:t>
            </a:r>
            <a:endParaRPr lang="en-GB" sz="3200" b="1" dirty="0">
              <a:solidFill>
                <a:schemeClr val="tx1"/>
              </a:solidFill>
            </a:endParaRPr>
          </a:p>
        </p:txBody>
      </p:sp>
      <p:sp>
        <p:nvSpPr>
          <p:cNvPr id="3" name="Title 2"/>
          <p:cNvSpPr>
            <a:spLocks noGrp="1"/>
          </p:cNvSpPr>
          <p:nvPr>
            <p:ph type="title"/>
          </p:nvPr>
        </p:nvSpPr>
        <p:spPr/>
        <p:txBody>
          <a:bodyPr>
            <a:normAutofit fontScale="90000"/>
          </a:bodyPr>
          <a:lstStyle/>
          <a:p>
            <a:r>
              <a:rPr lang="en-US" dirty="0"/>
              <a:t>CMSIS-Driver 2.0</a:t>
            </a:r>
          </a:p>
        </p:txBody>
      </p:sp>
      <p:sp>
        <p:nvSpPr>
          <p:cNvPr id="4" name="Rectangle 3"/>
          <p:cNvSpPr/>
          <p:nvPr/>
        </p:nvSpPr>
        <p:spPr bwMode="auto">
          <a:xfrm>
            <a:off x="4704087" y="1423536"/>
            <a:ext cx="1440000" cy="446405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6" name="TextBox 5"/>
          <p:cNvSpPr txBox="1"/>
          <p:nvPr/>
        </p:nvSpPr>
        <p:spPr bwMode="auto">
          <a:xfrm>
            <a:off x="4705685" y="1962677"/>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SAI Controller</a:t>
            </a:r>
            <a:endParaRPr lang="en-GB" sz="1200" dirty="0">
              <a:latin typeface="+mn-lt"/>
            </a:endParaRPr>
          </a:p>
        </p:txBody>
      </p:sp>
      <p:sp>
        <p:nvSpPr>
          <p:cNvPr id="7" name="TextBox 6"/>
          <p:cNvSpPr txBox="1"/>
          <p:nvPr/>
        </p:nvSpPr>
        <p:spPr bwMode="auto">
          <a:xfrm>
            <a:off x="4705685" y="353879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SPI </a:t>
            </a:r>
            <a:r>
              <a:rPr lang="en-US" sz="1200" dirty="0"/>
              <a:t>Controller</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bwMode="auto">
          <a:xfrm>
            <a:off x="4705685" y="4311111"/>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SPI </a:t>
            </a:r>
            <a:r>
              <a:rPr lang="en-US" sz="1200" dirty="0"/>
              <a:t>Controller</a:t>
            </a:r>
            <a:endParaRPr lang="en-GB" sz="1200" dirty="0">
              <a:latin typeface="+mn-lt"/>
            </a:endParaRPr>
          </a:p>
        </p:txBody>
      </p:sp>
      <p:sp>
        <p:nvSpPr>
          <p:cNvPr id="9" name="TextBox 8"/>
          <p:cNvSpPr txBox="1"/>
          <p:nvPr/>
        </p:nvSpPr>
        <p:spPr bwMode="auto">
          <a:xfrm>
            <a:off x="4705685" y="5502620"/>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0" name="TextBox 9"/>
          <p:cNvSpPr txBox="1"/>
          <p:nvPr/>
        </p:nvSpPr>
        <p:spPr bwMode="auto">
          <a:xfrm>
            <a:off x="4705685" y="15694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1" name="TextBox 10"/>
          <p:cNvSpPr txBox="1"/>
          <p:nvPr/>
        </p:nvSpPr>
        <p:spPr bwMode="auto">
          <a:xfrm>
            <a:off x="4705685" y="23558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Ethernet  PHY</a:t>
            </a:r>
            <a:endParaRPr lang="en-GB" sz="1200" dirty="0">
              <a:latin typeface="+mn-lt"/>
            </a:endParaRPr>
          </a:p>
        </p:txBody>
      </p:sp>
      <p:sp>
        <p:nvSpPr>
          <p:cNvPr id="12" name="TextBox 11"/>
          <p:cNvSpPr txBox="1"/>
          <p:nvPr/>
        </p:nvSpPr>
        <p:spPr bwMode="auto">
          <a:xfrm>
            <a:off x="4705685" y="47151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SDIO</a:t>
            </a:r>
            <a:endParaRPr lang="en-GB" sz="1200" dirty="0">
              <a:latin typeface="+mn-lt"/>
            </a:endParaRPr>
          </a:p>
        </p:txBody>
      </p:sp>
      <p:sp>
        <p:nvSpPr>
          <p:cNvPr id="13" name="TextBox 12"/>
          <p:cNvSpPr txBox="1"/>
          <p:nvPr/>
        </p:nvSpPr>
        <p:spPr bwMode="auto">
          <a:xfrm>
            <a:off x="4705685" y="5108381"/>
            <a:ext cx="1440000" cy="288000"/>
          </a:xfrm>
          <a:prstGeom prst="rect">
            <a:avLst/>
          </a:prstGeom>
          <a:solidFill>
            <a:schemeClr val="bg1">
              <a:lumMod val="85000"/>
            </a:schemeClr>
          </a:solidFill>
          <a:ln>
            <a:noFill/>
          </a:ln>
        </p:spPr>
        <p:txBody>
          <a:bodyPr rIns="108000">
            <a:spAutoFit/>
          </a:bodyPr>
          <a:lstStyle/>
          <a:p>
            <a:pPr algn="r">
              <a:defRPr/>
            </a:pPr>
            <a:r>
              <a:rPr lang="en-US" sz="1200" dirty="0">
                <a:latin typeface="+mn-lt"/>
              </a:rPr>
              <a:t>Memory Controller</a:t>
            </a:r>
            <a:endParaRPr lang="en-GB" sz="1200" dirty="0">
              <a:latin typeface="+mn-lt"/>
            </a:endParaRPr>
          </a:p>
        </p:txBody>
      </p:sp>
      <p:sp>
        <p:nvSpPr>
          <p:cNvPr id="14" name="Rounded Rectangle 13"/>
          <p:cNvSpPr/>
          <p:nvPr/>
        </p:nvSpPr>
        <p:spPr bwMode="auto">
          <a:xfrm>
            <a:off x="9918803" y="791306"/>
            <a:ext cx="2088000"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de-DE" sz="1600" b="1" kern="0" dirty="0">
                <a:solidFill>
                  <a:srgbClr val="000000"/>
                </a:solidFill>
                <a:latin typeface="Gill Sans MT" pitchFamily="34" charset="0"/>
                <a:ea typeface="ＭＳ Ｐゴシック" pitchFamily="34" charset="-128"/>
              </a:rPr>
              <a:t>Middleware</a:t>
            </a:r>
            <a:endParaRPr lang="en-GB" sz="1600" b="1" kern="0" dirty="0">
              <a:solidFill>
                <a:srgbClr val="000000"/>
              </a:solidFill>
              <a:latin typeface="Gill Sans MT" pitchFamily="34" charset="0"/>
              <a:ea typeface="ＭＳ Ｐゴシック" pitchFamily="34" charset="-128"/>
            </a:endParaRPr>
          </a:p>
        </p:txBody>
      </p:sp>
      <p:sp>
        <p:nvSpPr>
          <p:cNvPr id="15" name="Rounded Rectangle 14"/>
          <p:cNvSpPr/>
          <p:nvPr/>
        </p:nvSpPr>
        <p:spPr bwMode="auto">
          <a:xfrm>
            <a:off x="10062691" y="3394331"/>
            <a:ext cx="1800225" cy="539750"/>
          </a:xfrm>
          <a:prstGeom prst="roundRect">
            <a:avLst>
              <a:gd name="adj" fmla="val 0"/>
            </a:avLst>
          </a:prstGeom>
          <a:solidFill>
            <a:srgbClr val="AE128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Graphics</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7" name="Rounded Rectangle 16"/>
          <p:cNvSpPr/>
          <p:nvPr/>
        </p:nvSpPr>
        <p:spPr bwMode="auto">
          <a:xfrm>
            <a:off x="10062692" y="4568631"/>
            <a:ext cx="1800225" cy="539750"/>
          </a:xfrm>
          <a:prstGeom prst="roundRect">
            <a:avLst>
              <a:gd name="adj" fmla="val 0"/>
            </a:avLst>
          </a:prstGeom>
          <a:solidFill>
            <a:srgbClr val="FF7E17"/>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600" b="1" kern="0" dirty="0">
                <a:solidFill>
                  <a:srgbClr val="FDFDFD"/>
                </a:solidFill>
                <a:latin typeface="Gill Sans MT" pitchFamily="34" charset="0"/>
                <a:ea typeface="MS PGothic" pitchFamily="34" charset="-128"/>
                <a:cs typeface="Arial" charset="0"/>
              </a:rPr>
              <a:t>File System</a:t>
            </a:r>
          </a:p>
        </p:txBody>
      </p:sp>
      <p:sp>
        <p:nvSpPr>
          <p:cNvPr id="18" name="Rounded Rectangle 17"/>
          <p:cNvSpPr/>
          <p:nvPr/>
        </p:nvSpPr>
        <p:spPr bwMode="auto">
          <a:xfrm>
            <a:off x="10062694" y="5377770"/>
            <a:ext cx="1800225" cy="539750"/>
          </a:xfrm>
          <a:prstGeom prst="roundRect">
            <a:avLst>
              <a:gd name="adj" fmla="val 0"/>
            </a:avLst>
          </a:prstGeom>
          <a:solidFill>
            <a:srgbClr val="4E5584"/>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USB Host</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9" name="Rounded Rectangle 18"/>
          <p:cNvSpPr/>
          <p:nvPr/>
        </p:nvSpPr>
        <p:spPr bwMode="auto">
          <a:xfrm>
            <a:off x="10062693" y="2446057"/>
            <a:ext cx="1800225" cy="53975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TCP/IP</a:t>
            </a:r>
            <a:br>
              <a:rPr lang="de-DE" sz="1600" b="1" kern="0" dirty="0">
                <a:solidFill>
                  <a:sysClr val="window" lastClr="FFFFFF"/>
                </a:solidFill>
                <a:latin typeface="Gill Sans MT" pitchFamily="34" charset="0"/>
                <a:ea typeface="ＭＳ Ｐゴシック" pitchFamily="34" charset="-128"/>
                <a:cs typeface="Arial" charset="0"/>
              </a:rPr>
            </a:br>
            <a:r>
              <a:rPr lang="de-DE" sz="1600" b="1" kern="0" dirty="0">
                <a:solidFill>
                  <a:sysClr val="window" lastClr="FFFFFF"/>
                </a:solidFill>
                <a:latin typeface="Gill Sans MT" pitchFamily="34" charset="0"/>
                <a:ea typeface="ＭＳ Ｐゴシック" pitchFamily="34" charset="-128"/>
                <a:cs typeface="Arial" charset="0"/>
              </a:rPr>
              <a:t>Networking</a:t>
            </a:r>
          </a:p>
        </p:txBody>
      </p:sp>
      <p:sp>
        <p:nvSpPr>
          <p:cNvPr id="20" name="Rounded Rectangle 19"/>
          <p:cNvSpPr/>
          <p:nvPr/>
        </p:nvSpPr>
        <p:spPr bwMode="auto">
          <a:xfrm>
            <a:off x="6503520" y="794657"/>
            <a:ext cx="3095625"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en-US" sz="1600" b="1" kern="0" dirty="0">
                <a:solidFill>
                  <a:srgbClr val="000000"/>
                </a:solidFill>
                <a:latin typeface="Gill Sans MT" pitchFamily="34" charset="0"/>
                <a:ea typeface="ＭＳ Ｐゴシック" pitchFamily="34" charset="-128"/>
              </a:rPr>
              <a:t>Device</a:t>
            </a:r>
            <a:endParaRPr lang="en-GB" sz="1600" b="1" kern="0" dirty="0">
              <a:solidFill>
                <a:srgbClr val="000000"/>
              </a:solidFill>
              <a:latin typeface="Gill Sans MT" pitchFamily="34" charset="0"/>
              <a:ea typeface="ＭＳ Ｐゴシック" pitchFamily="34" charset="-128"/>
            </a:endParaRPr>
          </a:p>
        </p:txBody>
      </p:sp>
      <p:sp>
        <p:nvSpPr>
          <p:cNvPr id="37" name="Rounded Rectangle 36"/>
          <p:cNvSpPr/>
          <p:nvPr/>
        </p:nvSpPr>
        <p:spPr bwMode="auto">
          <a:xfrm>
            <a:off x="6609879" y="5907995"/>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RTE_Device.h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sp>
        <p:nvSpPr>
          <p:cNvPr id="54" name="TextBox 53"/>
          <p:cNvSpPr txBox="1"/>
          <p:nvPr/>
        </p:nvSpPr>
        <p:spPr bwMode="auto">
          <a:xfrm>
            <a:off x="4705685" y="2749103"/>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mn-lt"/>
              </a:rPr>
              <a:t>Ethernet  MAC</a:t>
            </a:r>
            <a:endParaRPr lang="en-GB" sz="1200" dirty="0">
              <a:latin typeface="+mn-lt"/>
            </a:endParaRPr>
          </a:p>
        </p:txBody>
      </p:sp>
      <p:sp>
        <p:nvSpPr>
          <p:cNvPr id="59" name="TextBox 58"/>
          <p:cNvSpPr txBox="1"/>
          <p:nvPr/>
        </p:nvSpPr>
        <p:spPr bwMode="auto">
          <a:xfrm>
            <a:off x="3912392" y="5509532"/>
            <a:ext cx="647700" cy="276225"/>
          </a:xfrm>
          <a:prstGeom prst="rect">
            <a:avLst/>
          </a:prstGeom>
          <a:noFill/>
          <a:ln>
            <a:noFill/>
          </a:ln>
        </p:spPr>
        <p:txBody>
          <a:bodyPr lIns="216000" rIns="36000">
            <a:spAutoFit/>
          </a:bodyPr>
          <a:lstStyle/>
          <a:p>
            <a:pPr algn="r">
              <a:defRPr/>
            </a:pPr>
            <a:r>
              <a:rPr lang="en-US" sz="1200" dirty="0">
                <a:latin typeface="+mn-lt"/>
              </a:rPr>
              <a:t>USB</a:t>
            </a:r>
            <a:endParaRPr lang="en-GB" sz="1200" dirty="0">
              <a:latin typeface="+mn-lt"/>
            </a:endParaRPr>
          </a:p>
        </p:txBody>
      </p:sp>
      <p:sp>
        <p:nvSpPr>
          <p:cNvPr id="60" name="TextBox 59"/>
          <p:cNvSpPr txBox="1"/>
          <p:nvPr/>
        </p:nvSpPr>
        <p:spPr bwMode="auto">
          <a:xfrm>
            <a:off x="3911926" y="5113475"/>
            <a:ext cx="647700" cy="277812"/>
          </a:xfrm>
          <a:prstGeom prst="rect">
            <a:avLst/>
          </a:prstGeom>
          <a:noFill/>
          <a:ln>
            <a:noFill/>
          </a:ln>
        </p:spPr>
        <p:txBody>
          <a:bodyPr lIns="216000" rIns="36000">
            <a:spAutoFit/>
          </a:bodyPr>
          <a:lstStyle/>
          <a:p>
            <a:pPr algn="r">
              <a:defRPr/>
            </a:pPr>
            <a:r>
              <a:rPr lang="en-US" sz="1200" dirty="0">
                <a:latin typeface="+mn-lt"/>
              </a:rPr>
              <a:t>I/O</a:t>
            </a:r>
            <a:endParaRPr lang="en-GB" sz="1200" dirty="0">
              <a:latin typeface="+mn-lt"/>
            </a:endParaRPr>
          </a:p>
        </p:txBody>
      </p:sp>
      <p:sp>
        <p:nvSpPr>
          <p:cNvPr id="61" name="TextBox 60"/>
          <p:cNvSpPr txBox="1"/>
          <p:nvPr/>
        </p:nvSpPr>
        <p:spPr bwMode="auto">
          <a:xfrm>
            <a:off x="3798274" y="4720262"/>
            <a:ext cx="761818" cy="277812"/>
          </a:xfrm>
          <a:prstGeom prst="rect">
            <a:avLst/>
          </a:prstGeom>
          <a:noFill/>
          <a:ln>
            <a:noFill/>
          </a:ln>
        </p:spPr>
        <p:txBody>
          <a:bodyPr wrap="square" lIns="216000" rIns="36000">
            <a:spAutoFit/>
          </a:bodyPr>
          <a:lstStyle/>
          <a:p>
            <a:pPr algn="r">
              <a:defRPr/>
            </a:pPr>
            <a:r>
              <a:rPr lang="en-US" sz="1200" dirty="0">
                <a:latin typeface="+mn-lt"/>
              </a:rPr>
              <a:t>SDIO0</a:t>
            </a:r>
            <a:endParaRPr lang="en-GB" sz="1200" dirty="0">
              <a:latin typeface="+mn-lt"/>
            </a:endParaRPr>
          </a:p>
        </p:txBody>
      </p:sp>
      <p:sp>
        <p:nvSpPr>
          <p:cNvPr id="62" name="TextBox 61"/>
          <p:cNvSpPr txBox="1"/>
          <p:nvPr/>
        </p:nvSpPr>
        <p:spPr bwMode="auto">
          <a:xfrm>
            <a:off x="3911926" y="4321471"/>
            <a:ext cx="647700" cy="276225"/>
          </a:xfrm>
          <a:prstGeom prst="rect">
            <a:avLst/>
          </a:prstGeom>
          <a:noFill/>
          <a:ln>
            <a:noFill/>
          </a:ln>
        </p:spPr>
        <p:txBody>
          <a:bodyPr lIns="216000" rIns="36000">
            <a:spAutoFit/>
          </a:bodyPr>
          <a:lstStyle/>
          <a:p>
            <a:pPr algn="r">
              <a:defRPr/>
            </a:pPr>
            <a:r>
              <a:rPr lang="en-US" sz="1200" dirty="0">
                <a:latin typeface="+mn-lt"/>
              </a:rPr>
              <a:t>SPI1</a:t>
            </a:r>
            <a:endParaRPr lang="en-GB" sz="1200" dirty="0">
              <a:latin typeface="+mn-lt"/>
            </a:endParaRPr>
          </a:p>
        </p:txBody>
      </p:sp>
      <p:sp>
        <p:nvSpPr>
          <p:cNvPr id="63" name="TextBox 62"/>
          <p:cNvSpPr txBox="1"/>
          <p:nvPr/>
        </p:nvSpPr>
        <p:spPr bwMode="auto">
          <a:xfrm>
            <a:off x="3911926" y="3533713"/>
            <a:ext cx="647700" cy="276225"/>
          </a:xfrm>
          <a:prstGeom prst="rect">
            <a:avLst/>
          </a:prstGeom>
          <a:noFill/>
          <a:ln>
            <a:noFill/>
          </a:ln>
        </p:spPr>
        <p:txBody>
          <a:bodyPr lIns="216000" rIns="36000">
            <a:spAutoFit/>
          </a:bodyPr>
          <a:lstStyle/>
          <a:p>
            <a:pPr algn="r">
              <a:defRPr/>
            </a:pPr>
            <a:r>
              <a:rPr lang="en-US" sz="1200" dirty="0">
                <a:latin typeface="+mn-lt"/>
              </a:rPr>
              <a:t>SPI0</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4" name="TextBox 63"/>
          <p:cNvSpPr txBox="1"/>
          <p:nvPr/>
        </p:nvSpPr>
        <p:spPr bwMode="auto">
          <a:xfrm>
            <a:off x="3696492" y="1967287"/>
            <a:ext cx="863134" cy="276999"/>
          </a:xfrm>
          <a:prstGeom prst="rect">
            <a:avLst/>
          </a:prstGeom>
          <a:noFill/>
          <a:ln>
            <a:noFill/>
          </a:ln>
        </p:spPr>
        <p:txBody>
          <a:bodyPr wrap="square" lIns="216000" rIns="36000">
            <a:spAutoFit/>
          </a:bodyPr>
          <a:lstStyle/>
          <a:p>
            <a:pPr algn="r">
              <a:defRPr/>
            </a:pPr>
            <a:r>
              <a:rPr lang="en-US" sz="1200" dirty="0">
                <a:latin typeface="+mn-lt"/>
              </a:rPr>
              <a:t>SAI0</a:t>
            </a: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5" name="TextBox 64"/>
          <p:cNvSpPr txBox="1"/>
          <p:nvPr/>
        </p:nvSpPr>
        <p:spPr bwMode="auto">
          <a:xfrm>
            <a:off x="3911926" y="1575351"/>
            <a:ext cx="647700" cy="276225"/>
          </a:xfrm>
          <a:prstGeom prst="rect">
            <a:avLst/>
          </a:prstGeom>
          <a:noFill/>
          <a:ln>
            <a:noFill/>
          </a:ln>
        </p:spPr>
        <p:txBody>
          <a:bodyPr lIns="216000" rIns="36000">
            <a:spAutoFit/>
          </a:bodyPr>
          <a:lstStyle/>
          <a:p>
            <a:pPr algn="r">
              <a:defRPr/>
            </a:pPr>
            <a:r>
              <a:rPr lang="en-US" sz="1200" dirty="0">
                <a:latin typeface="+mn-lt"/>
              </a:rPr>
              <a:t>USB</a:t>
            </a:r>
            <a:endParaRPr lang="en-GB" sz="1200" dirty="0">
              <a:latin typeface="+mn-lt"/>
            </a:endParaRPr>
          </a:p>
        </p:txBody>
      </p:sp>
      <p:sp>
        <p:nvSpPr>
          <p:cNvPr id="66" name="TextBox 65"/>
          <p:cNvSpPr txBox="1"/>
          <p:nvPr/>
        </p:nvSpPr>
        <p:spPr bwMode="auto">
          <a:xfrm>
            <a:off x="3696492" y="2360983"/>
            <a:ext cx="863600" cy="277813"/>
          </a:xfrm>
          <a:prstGeom prst="rect">
            <a:avLst/>
          </a:prstGeom>
          <a:noFill/>
          <a:ln>
            <a:noFill/>
          </a:ln>
        </p:spPr>
        <p:txBody>
          <a:bodyPr lIns="216000" rIns="36000">
            <a:spAutoFit/>
          </a:bodyPr>
          <a:lstStyle/>
          <a:p>
            <a:pPr algn="r">
              <a:defRPr/>
            </a:pPr>
            <a:r>
              <a:rPr lang="en-US" sz="1200" dirty="0">
                <a:latin typeface="+mn-lt"/>
              </a:rPr>
              <a:t>Ethernet</a:t>
            </a:r>
            <a:endParaRPr lang="en-GB" sz="1200" dirty="0">
              <a:latin typeface="+mn-lt"/>
            </a:endParaRPr>
          </a:p>
        </p:txBody>
      </p:sp>
      <p:sp>
        <p:nvSpPr>
          <p:cNvPr id="71" name="Rounded Rectangle 70"/>
          <p:cNvSpPr/>
          <p:nvPr/>
        </p:nvSpPr>
        <p:spPr bwMode="auto">
          <a:xfrm>
            <a:off x="4525572" y="762907"/>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latin typeface="Gill Sans MT" pitchFamily="34" charset="0"/>
                <a:cs typeface="Courier New" pitchFamily="49" charset="0"/>
              </a:rPr>
              <a:t>Microcontroller</a:t>
            </a:r>
            <a:endParaRPr lang="en-GB" sz="1600" b="1" dirty="0">
              <a:solidFill>
                <a:schemeClr val="tx1"/>
              </a:solidFill>
              <a:latin typeface="Gill Sans MT" pitchFamily="34" charset="0"/>
              <a:cs typeface="Courier New" pitchFamily="49" charset="0"/>
            </a:endParaRPr>
          </a:p>
        </p:txBody>
      </p:sp>
      <p:grpSp>
        <p:nvGrpSpPr>
          <p:cNvPr id="144" name="Group 143"/>
          <p:cNvGrpSpPr/>
          <p:nvPr/>
        </p:nvGrpSpPr>
        <p:grpSpPr>
          <a:xfrm>
            <a:off x="4559626" y="5516214"/>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6609885" y="1176251"/>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Startup/System</a:t>
            </a:r>
          </a:p>
        </p:txBody>
      </p:sp>
      <p:sp>
        <p:nvSpPr>
          <p:cNvPr id="22" name="Rectangle 21"/>
          <p:cNvSpPr/>
          <p:nvPr/>
        </p:nvSpPr>
        <p:spPr bwMode="auto">
          <a:xfrm>
            <a:off x="8554565" y="1998727"/>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ourier New" pitchFamily="49" charset="0"/>
                <a:cs typeface="Courier New" pitchFamily="49" charset="0"/>
              </a:rPr>
              <a:t>SAI0</a:t>
            </a:r>
          </a:p>
        </p:txBody>
      </p:sp>
      <p:sp>
        <p:nvSpPr>
          <p:cNvPr id="23" name="Rounded Rectangle 22"/>
          <p:cNvSpPr/>
          <p:nvPr/>
        </p:nvSpPr>
        <p:spPr bwMode="auto">
          <a:xfrm>
            <a:off x="6609883" y="1962677"/>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SAI Driver</a:t>
            </a:r>
          </a:p>
        </p:txBody>
      </p:sp>
      <p:sp>
        <p:nvSpPr>
          <p:cNvPr id="24" name="Rectangle 23"/>
          <p:cNvSpPr/>
          <p:nvPr/>
        </p:nvSpPr>
        <p:spPr bwMode="auto">
          <a:xfrm>
            <a:off x="8552972" y="3560991"/>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SPI0</a:t>
            </a:r>
            <a:endParaRPr lang="en-GB" sz="1200" dirty="0">
              <a:solidFill>
                <a:schemeClr val="tx1"/>
              </a:solidFill>
              <a:latin typeface="Courier New" pitchFamily="49" charset="0"/>
              <a:cs typeface="Courier New" pitchFamily="49" charset="0"/>
            </a:endParaRPr>
          </a:p>
        </p:txBody>
      </p:sp>
      <p:sp>
        <p:nvSpPr>
          <p:cNvPr id="26" name="Rounded Rectangle 25"/>
          <p:cNvSpPr/>
          <p:nvPr/>
        </p:nvSpPr>
        <p:spPr bwMode="auto">
          <a:xfrm>
            <a:off x="6609880" y="3535529"/>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SPI Driver</a:t>
            </a:r>
          </a:p>
        </p:txBody>
      </p:sp>
      <p:sp>
        <p:nvSpPr>
          <p:cNvPr id="27" name="Rectangle 26"/>
          <p:cNvSpPr/>
          <p:nvPr/>
        </p:nvSpPr>
        <p:spPr bwMode="auto">
          <a:xfrm>
            <a:off x="8554572" y="4751218"/>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MCI0</a:t>
            </a:r>
            <a:endParaRPr lang="en-GB" sz="1200" dirty="0">
              <a:solidFill>
                <a:schemeClr val="tx1"/>
              </a:solidFill>
              <a:latin typeface="Courier New" pitchFamily="49" charset="0"/>
              <a:cs typeface="Courier New" pitchFamily="49" charset="0"/>
            </a:endParaRPr>
          </a:p>
        </p:txBody>
      </p:sp>
      <p:sp>
        <p:nvSpPr>
          <p:cNvPr id="28" name="Rectangle 27"/>
          <p:cNvSpPr/>
          <p:nvPr/>
        </p:nvSpPr>
        <p:spPr bwMode="auto">
          <a:xfrm>
            <a:off x="8552974" y="514443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NAND0</a:t>
            </a:r>
            <a:endParaRPr lang="en-GB" sz="1200" dirty="0">
              <a:solidFill>
                <a:schemeClr val="tx1"/>
              </a:solidFill>
              <a:latin typeface="Courier New" pitchFamily="49" charset="0"/>
              <a:cs typeface="Courier New" pitchFamily="49" charset="0"/>
            </a:endParaRPr>
          </a:p>
        </p:txBody>
      </p:sp>
      <p:sp>
        <p:nvSpPr>
          <p:cNvPr id="29" name="Rounded Rectangle 28"/>
          <p:cNvSpPr/>
          <p:nvPr/>
        </p:nvSpPr>
        <p:spPr bwMode="auto">
          <a:xfrm>
            <a:off x="6609885" y="4715168"/>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MCI Driver</a:t>
            </a:r>
          </a:p>
        </p:txBody>
      </p:sp>
      <p:sp>
        <p:nvSpPr>
          <p:cNvPr id="30" name="Rounded Rectangle 29"/>
          <p:cNvSpPr/>
          <p:nvPr/>
        </p:nvSpPr>
        <p:spPr bwMode="auto">
          <a:xfrm>
            <a:off x="6609885" y="5108381"/>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NAND Driver</a:t>
            </a:r>
          </a:p>
        </p:txBody>
      </p:sp>
      <p:sp>
        <p:nvSpPr>
          <p:cNvPr id="31" name="Rectangle 30"/>
          <p:cNvSpPr/>
          <p:nvPr/>
        </p:nvSpPr>
        <p:spPr bwMode="auto">
          <a:xfrm>
            <a:off x="8554566" y="1605514"/>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USBD0</a:t>
            </a:r>
            <a:endParaRPr lang="en-GB" sz="1200" dirty="0">
              <a:solidFill>
                <a:schemeClr val="tx1"/>
              </a:solidFill>
              <a:latin typeface="Courier New" pitchFamily="49" charset="0"/>
              <a:cs typeface="Courier New" pitchFamily="49" charset="0"/>
            </a:endParaRPr>
          </a:p>
        </p:txBody>
      </p:sp>
      <p:sp>
        <p:nvSpPr>
          <p:cNvPr id="32" name="Rounded Rectangle 31"/>
          <p:cNvSpPr/>
          <p:nvPr/>
        </p:nvSpPr>
        <p:spPr bwMode="auto">
          <a:xfrm>
            <a:off x="6609884" y="1569464"/>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Device Driver</a:t>
            </a:r>
          </a:p>
        </p:txBody>
      </p:sp>
      <p:sp>
        <p:nvSpPr>
          <p:cNvPr id="33" name="Rectangle 32"/>
          <p:cNvSpPr/>
          <p:nvPr/>
        </p:nvSpPr>
        <p:spPr bwMode="auto">
          <a:xfrm>
            <a:off x="8554572" y="2391940"/>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ETH_PHY0</a:t>
            </a:r>
            <a:endParaRPr lang="en-GB" sz="1200" dirty="0">
              <a:solidFill>
                <a:schemeClr val="tx1"/>
              </a:solidFill>
              <a:latin typeface="Courier New" pitchFamily="49" charset="0"/>
              <a:cs typeface="Courier New" pitchFamily="49" charset="0"/>
            </a:endParaRPr>
          </a:p>
        </p:txBody>
      </p:sp>
      <p:sp>
        <p:nvSpPr>
          <p:cNvPr id="34" name="Rectangle 33"/>
          <p:cNvSpPr/>
          <p:nvPr/>
        </p:nvSpPr>
        <p:spPr bwMode="auto">
          <a:xfrm>
            <a:off x="8552973" y="5537645"/>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USBH0</a:t>
            </a:r>
            <a:endParaRPr lang="en-GB" sz="1200" dirty="0">
              <a:solidFill>
                <a:schemeClr val="tx1"/>
              </a:solidFill>
              <a:latin typeface="Courier New" pitchFamily="49" charset="0"/>
              <a:cs typeface="Courier New" pitchFamily="49" charset="0"/>
            </a:endParaRPr>
          </a:p>
        </p:txBody>
      </p:sp>
      <p:sp>
        <p:nvSpPr>
          <p:cNvPr id="35" name="Rounded Rectangle 34"/>
          <p:cNvSpPr/>
          <p:nvPr/>
        </p:nvSpPr>
        <p:spPr bwMode="auto">
          <a:xfrm>
            <a:off x="6609885" y="5501595"/>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Host Driver</a:t>
            </a:r>
          </a:p>
        </p:txBody>
      </p:sp>
      <p:sp>
        <p:nvSpPr>
          <p:cNvPr id="36" name="Rounded Rectangle 35"/>
          <p:cNvSpPr/>
          <p:nvPr/>
        </p:nvSpPr>
        <p:spPr bwMode="auto">
          <a:xfrm>
            <a:off x="6609882" y="2355890"/>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PHY</a:t>
            </a:r>
          </a:p>
        </p:txBody>
      </p:sp>
      <p:sp>
        <p:nvSpPr>
          <p:cNvPr id="55" name="Rectangle 54"/>
          <p:cNvSpPr/>
          <p:nvPr/>
        </p:nvSpPr>
        <p:spPr bwMode="auto">
          <a:xfrm>
            <a:off x="8554565" y="2785153"/>
            <a:ext cx="935037"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ETH_MAC0</a:t>
            </a:r>
            <a:endParaRPr lang="en-GB" sz="1200" dirty="0">
              <a:solidFill>
                <a:schemeClr val="tx1"/>
              </a:solidFill>
              <a:latin typeface="Courier New" pitchFamily="49" charset="0"/>
              <a:cs typeface="Courier New" pitchFamily="49" charset="0"/>
            </a:endParaRPr>
          </a:p>
        </p:txBody>
      </p:sp>
      <p:sp>
        <p:nvSpPr>
          <p:cNvPr id="56" name="Rounded Rectangle 55"/>
          <p:cNvSpPr/>
          <p:nvPr/>
        </p:nvSpPr>
        <p:spPr bwMode="auto">
          <a:xfrm>
            <a:off x="6609885" y="2749103"/>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MAC</a:t>
            </a:r>
          </a:p>
        </p:txBody>
      </p:sp>
      <p:sp>
        <p:nvSpPr>
          <p:cNvPr id="68" name="Rounded Rectangle 67"/>
          <p:cNvSpPr/>
          <p:nvPr/>
        </p:nvSpPr>
        <p:spPr bwMode="auto">
          <a:xfrm>
            <a:off x="8554572" y="1103557"/>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ourier New" pitchFamily="49" charset="0"/>
                <a:cs typeface="Courier New" pitchFamily="49" charset="0"/>
              </a:rPr>
              <a:t>Control</a:t>
            </a:r>
          </a:p>
          <a:p>
            <a:pPr algn="ctr">
              <a:defRPr/>
            </a:pPr>
            <a:r>
              <a:rPr lang="en-US" sz="1200" dirty="0">
                <a:solidFill>
                  <a:schemeClr val="tx1"/>
                </a:solidFill>
                <a:latin typeface="Courier New" pitchFamily="49" charset="0"/>
                <a:cs typeface="Courier New" pitchFamily="49" charset="0"/>
              </a:rPr>
              <a:t>Structs</a:t>
            </a:r>
            <a:endParaRPr lang="en-GB" sz="1200" dirty="0">
              <a:solidFill>
                <a:schemeClr val="tx1"/>
              </a:solidFill>
              <a:latin typeface="Courier New" pitchFamily="49" charset="0"/>
              <a:cs typeface="Courier New" pitchFamily="49" charset="0"/>
            </a:endParaRPr>
          </a:p>
        </p:txBody>
      </p:sp>
      <p:sp>
        <p:nvSpPr>
          <p:cNvPr id="96" name="Rounded Rectangle 95"/>
          <p:cNvSpPr/>
          <p:nvPr/>
        </p:nvSpPr>
        <p:spPr bwMode="auto">
          <a:xfrm>
            <a:off x="6609881" y="3142316"/>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USART Driver</a:t>
            </a:r>
          </a:p>
        </p:txBody>
      </p:sp>
      <p:sp>
        <p:nvSpPr>
          <p:cNvPr id="98" name="Rounded Rectangle 97"/>
          <p:cNvSpPr/>
          <p:nvPr/>
        </p:nvSpPr>
        <p:spPr bwMode="auto">
          <a:xfrm>
            <a:off x="6609885" y="3928742"/>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CAN Driver</a:t>
            </a:r>
          </a:p>
        </p:txBody>
      </p:sp>
      <p:sp>
        <p:nvSpPr>
          <p:cNvPr id="99" name="Rounded Rectangle 98"/>
          <p:cNvSpPr/>
          <p:nvPr/>
        </p:nvSpPr>
        <p:spPr bwMode="auto">
          <a:xfrm>
            <a:off x="6609879" y="4321955"/>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Flash Driver</a:t>
            </a:r>
          </a:p>
        </p:txBody>
      </p:sp>
      <p:sp>
        <p:nvSpPr>
          <p:cNvPr id="100" name="Rectangle 99"/>
          <p:cNvSpPr/>
          <p:nvPr/>
        </p:nvSpPr>
        <p:spPr bwMode="auto">
          <a:xfrm>
            <a:off x="8552977" y="3182335"/>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USART0</a:t>
            </a:r>
            <a:endParaRPr lang="en-GB" sz="1200" dirty="0">
              <a:solidFill>
                <a:schemeClr val="tx1"/>
              </a:solidFill>
              <a:latin typeface="Courier New" pitchFamily="49" charset="0"/>
              <a:cs typeface="Courier New" pitchFamily="49" charset="0"/>
            </a:endParaRPr>
          </a:p>
        </p:txBody>
      </p:sp>
      <p:sp>
        <p:nvSpPr>
          <p:cNvPr id="102" name="Rectangle 101"/>
          <p:cNvSpPr/>
          <p:nvPr/>
        </p:nvSpPr>
        <p:spPr bwMode="auto">
          <a:xfrm>
            <a:off x="8552975" y="3968761"/>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CAN0</a:t>
            </a:r>
            <a:endParaRPr lang="en-GB" sz="1200" dirty="0">
              <a:solidFill>
                <a:schemeClr val="tx1"/>
              </a:solidFill>
              <a:latin typeface="Courier New" pitchFamily="49" charset="0"/>
              <a:cs typeface="Courier New" pitchFamily="49" charset="0"/>
            </a:endParaRPr>
          </a:p>
        </p:txBody>
      </p:sp>
      <p:sp>
        <p:nvSpPr>
          <p:cNvPr id="103" name="Rectangle 102"/>
          <p:cNvSpPr/>
          <p:nvPr/>
        </p:nvSpPr>
        <p:spPr bwMode="auto">
          <a:xfrm>
            <a:off x="8554572" y="4358005"/>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ourier New" pitchFamily="49" charset="0"/>
                <a:cs typeface="Courier New" pitchFamily="49" charset="0"/>
              </a:rPr>
              <a:t>SPI1</a:t>
            </a:r>
          </a:p>
        </p:txBody>
      </p:sp>
      <p:sp>
        <p:nvSpPr>
          <p:cNvPr id="16" name="Rounded Rectangle 15"/>
          <p:cNvSpPr/>
          <p:nvPr/>
        </p:nvSpPr>
        <p:spPr bwMode="auto">
          <a:xfrm>
            <a:off x="10062694" y="1442795"/>
            <a:ext cx="1800225" cy="541337"/>
          </a:xfrm>
          <a:prstGeom prst="roundRect">
            <a:avLst>
              <a:gd name="adj" fmla="val 0"/>
            </a:avLst>
          </a:prstGeom>
          <a:solidFill>
            <a:srgbClr val="4E5584"/>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USB Device</a:t>
            </a:r>
            <a:endParaRPr lang="en-GB" sz="1600" b="1" kern="0" dirty="0">
              <a:solidFill>
                <a:sysClr val="window" lastClr="FFFFFF"/>
              </a:solidFill>
              <a:latin typeface="Gill Sans MT" pitchFamily="34" charset="0"/>
              <a:ea typeface="ＭＳ Ｐゴシック" pitchFamily="34" charset="-128"/>
              <a:cs typeface="Arial" charset="0"/>
            </a:endParaRPr>
          </a:p>
        </p:txBody>
      </p:sp>
      <p:cxnSp>
        <p:nvCxnSpPr>
          <p:cNvPr id="106" name="Straight Arrow Connector 105"/>
          <p:cNvCxnSpPr>
            <a:stCxn id="16" idx="1"/>
            <a:endCxn id="31" idx="3"/>
          </p:cNvCxnSpPr>
          <p:nvPr/>
        </p:nvCxnSpPr>
        <p:spPr>
          <a:xfrm flipH="1">
            <a:off x="9491191" y="1713464"/>
            <a:ext cx="571503" cy="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stCxn id="19" idx="1"/>
            <a:endCxn id="100" idx="3"/>
          </p:cNvCxnSpPr>
          <p:nvPr/>
        </p:nvCxnSpPr>
        <p:spPr>
          <a:xfrm flipH="1">
            <a:off x="9489602" y="2715932"/>
            <a:ext cx="573091" cy="57038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9" idx="1"/>
            <a:endCxn id="33" idx="3"/>
          </p:cNvCxnSpPr>
          <p:nvPr/>
        </p:nvCxnSpPr>
        <p:spPr>
          <a:xfrm flipH="1" flipV="1">
            <a:off x="9491197" y="2499890"/>
            <a:ext cx="571496" cy="216042"/>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a:stCxn id="19" idx="1"/>
            <a:endCxn id="55" idx="3"/>
          </p:cNvCxnSpPr>
          <p:nvPr/>
        </p:nvCxnSpPr>
        <p:spPr>
          <a:xfrm flipH="1">
            <a:off x="9489602" y="2715932"/>
            <a:ext cx="573091" cy="17717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a:stCxn id="15" idx="1"/>
            <a:endCxn id="24" idx="3"/>
          </p:cNvCxnSpPr>
          <p:nvPr/>
        </p:nvCxnSpPr>
        <p:spPr>
          <a:xfrm flipH="1">
            <a:off x="9489597" y="3664206"/>
            <a:ext cx="573094" cy="76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a:stCxn id="17" idx="1"/>
            <a:endCxn id="103" idx="3"/>
          </p:cNvCxnSpPr>
          <p:nvPr/>
        </p:nvCxnSpPr>
        <p:spPr>
          <a:xfrm flipH="1" flipV="1">
            <a:off x="9491197" y="4465955"/>
            <a:ext cx="571495" cy="37255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stCxn id="17" idx="1"/>
            <a:endCxn id="27" idx="3"/>
          </p:cNvCxnSpPr>
          <p:nvPr/>
        </p:nvCxnSpPr>
        <p:spPr>
          <a:xfrm flipH="1">
            <a:off x="9491197" y="4838506"/>
            <a:ext cx="571495" cy="20662"/>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a:stCxn id="17" idx="1"/>
            <a:endCxn id="28" idx="3"/>
          </p:cNvCxnSpPr>
          <p:nvPr/>
        </p:nvCxnSpPr>
        <p:spPr>
          <a:xfrm flipH="1">
            <a:off x="9489599" y="4838506"/>
            <a:ext cx="573093" cy="41387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a:stCxn id="18" idx="1"/>
            <a:endCxn id="34" idx="3"/>
          </p:cNvCxnSpPr>
          <p:nvPr/>
        </p:nvCxnSpPr>
        <p:spPr>
          <a:xfrm flipH="1" flipV="1">
            <a:off x="9489598" y="5645595"/>
            <a:ext cx="573096" cy="205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42" name="TextBox 141"/>
          <p:cNvSpPr txBox="1"/>
          <p:nvPr/>
        </p:nvSpPr>
        <p:spPr bwMode="auto">
          <a:xfrm>
            <a:off x="4705685" y="314231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USART</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43" name="TextBox 142"/>
          <p:cNvSpPr txBox="1"/>
          <p:nvPr/>
        </p:nvSpPr>
        <p:spPr bwMode="auto">
          <a:xfrm>
            <a:off x="4705685" y="3928742"/>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CAN Controller</a:t>
            </a:r>
            <a:endParaRPr lang="en-GB" sz="1200" dirty="0">
              <a:latin typeface="+mn-lt"/>
            </a:endParaRPr>
          </a:p>
        </p:txBody>
      </p:sp>
      <p:grpSp>
        <p:nvGrpSpPr>
          <p:cNvPr id="145" name="Group 144"/>
          <p:cNvGrpSpPr/>
          <p:nvPr/>
        </p:nvGrpSpPr>
        <p:grpSpPr>
          <a:xfrm>
            <a:off x="4559626" y="5123000"/>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4559626" y="4729787"/>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4559626" y="4330203"/>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4559626" y="3944512"/>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4559626" y="3557768"/>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4559626" y="3156935"/>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4559626" y="2370509"/>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4559626" y="1977296"/>
            <a:ext cx="144462" cy="258762"/>
            <a:chOff x="4487395" y="5226823"/>
            <a:chExt cx="144462" cy="258762"/>
          </a:xfrm>
        </p:grpSpPr>
        <p:sp>
          <p:nvSpPr>
            <p:cNvPr id="178" name="Rectangle 17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9" name="Straight Connector 17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4559626" y="15840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3798274" y="3148203"/>
            <a:ext cx="761352" cy="276999"/>
          </a:xfrm>
          <a:prstGeom prst="rect">
            <a:avLst/>
          </a:prstGeom>
          <a:noFill/>
          <a:ln>
            <a:noFill/>
          </a:ln>
        </p:spPr>
        <p:txBody>
          <a:bodyPr wrap="square" lIns="216000" rIns="36000">
            <a:spAutoFit/>
          </a:bodyPr>
          <a:lstStyle/>
          <a:p>
            <a:pPr algn="r">
              <a:defRPr/>
            </a:pPr>
            <a:r>
              <a:rPr lang="en-US" sz="1200" dirty="0">
                <a:latin typeface="+mn-lt"/>
              </a:rPr>
              <a:t>RX/TX</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86" name="TextBox 185"/>
          <p:cNvSpPr txBox="1"/>
          <p:nvPr/>
        </p:nvSpPr>
        <p:spPr bwMode="auto">
          <a:xfrm>
            <a:off x="3614270" y="3933523"/>
            <a:ext cx="945356" cy="276999"/>
          </a:xfrm>
          <a:prstGeom prst="rect">
            <a:avLst/>
          </a:prstGeom>
          <a:noFill/>
          <a:ln>
            <a:noFill/>
          </a:ln>
        </p:spPr>
        <p:txBody>
          <a:bodyPr wrap="square" lIns="216000" rIns="36000">
            <a:spAutoFit/>
          </a:bodyPr>
          <a:lstStyle/>
          <a:p>
            <a:pPr algn="r">
              <a:defRPr/>
            </a:pPr>
            <a:r>
              <a:rPr lang="en-US" sz="1200" dirty="0">
                <a:latin typeface="+mn-lt"/>
              </a:rPr>
              <a:t>RX/TX</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187" name="Straight Arrow Connector 186"/>
          <p:cNvCxnSpPr>
            <a:stCxn id="16" idx="1"/>
            <a:endCxn id="22" idx="3"/>
          </p:cNvCxnSpPr>
          <p:nvPr/>
        </p:nvCxnSpPr>
        <p:spPr>
          <a:xfrm flipH="1">
            <a:off x="9491190" y="1713464"/>
            <a:ext cx="571504" cy="39321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a:stCxn id="32" idx="1"/>
            <a:endCxn id="10" idx="3"/>
          </p:cNvCxnSpPr>
          <p:nvPr/>
        </p:nvCxnSpPr>
        <p:spPr>
          <a:xfrm flipH="1">
            <a:off x="6145685" y="17134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5" name="Straight Arrow Connector 194"/>
          <p:cNvCxnSpPr>
            <a:stCxn id="23" idx="1"/>
            <a:endCxn id="6" idx="3"/>
          </p:cNvCxnSpPr>
          <p:nvPr/>
        </p:nvCxnSpPr>
        <p:spPr>
          <a:xfrm flipH="1">
            <a:off x="6145685" y="2106677"/>
            <a:ext cx="464198"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6145685" y="2499868"/>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6145685" y="3286316"/>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6145685" y="3679529"/>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6145685" y="4072742"/>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6145685" y="4455111"/>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6145685" y="5645595"/>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6145685" y="525238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6145685" y="485916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6145685" y="2893103"/>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5425685" y="2643868"/>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234" name="Rectangle 233"/>
          <p:cNvSpPr/>
          <p:nvPr/>
        </p:nvSpPr>
        <p:spPr bwMode="auto">
          <a:xfrm>
            <a:off x="4704087" y="1423536"/>
            <a:ext cx="1440000" cy="44640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Tree>
    <p:extLst>
      <p:ext uri="{BB962C8B-B14F-4D97-AF65-F5344CB8AC3E}">
        <p14:creationId xmlns:p14="http://schemas.microsoft.com/office/powerpoint/2010/main" val="405465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3672535" y="393853"/>
            <a:ext cx="6170711" cy="6331846"/>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a:solidFill>
                  <a:schemeClr val="tx1"/>
                </a:solidFill>
                <a:latin typeface="Calibri" panose="020F0502020204030204" pitchFamily="34" charset="0"/>
                <a:cs typeface="Calibri" panose="020F0502020204030204" pitchFamily="34" charset="0"/>
              </a:rPr>
              <a:t>Software Packs</a:t>
            </a:r>
            <a:endParaRPr lang="en-GB" sz="3200" b="1" dirty="0">
              <a:solidFill>
                <a:schemeClr val="tx1"/>
              </a:solidFill>
              <a:latin typeface="Calibri" panose="020F0502020204030204" pitchFamily="34" charset="0"/>
              <a:cs typeface="Calibri" panose="020F0502020204030204" pitchFamily="34" charset="0"/>
            </a:endParaRPr>
          </a:p>
        </p:txBody>
      </p:sp>
      <p:sp>
        <p:nvSpPr>
          <p:cNvPr id="4" name="Rectangle 3"/>
          <p:cNvSpPr/>
          <p:nvPr/>
        </p:nvSpPr>
        <p:spPr bwMode="auto">
          <a:xfrm>
            <a:off x="1998841" y="393853"/>
            <a:ext cx="1440000" cy="5701231"/>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GB" sz="2000" b="1" dirty="0">
                <a:solidFill>
                  <a:schemeClr val="tx1"/>
                </a:solidFill>
                <a:latin typeface="Calibri" panose="020F0502020204030204" pitchFamily="34" charset="0"/>
                <a:cs typeface="Calibri" panose="020F0502020204030204" pitchFamily="34" charset="0"/>
              </a:rPr>
              <a:t>Device</a:t>
            </a:r>
          </a:p>
        </p:txBody>
      </p:sp>
      <p:sp>
        <p:nvSpPr>
          <p:cNvPr id="7" name="TextBox 6"/>
          <p:cNvSpPr txBox="1"/>
          <p:nvPr/>
        </p:nvSpPr>
        <p:spPr bwMode="auto">
          <a:xfrm>
            <a:off x="2000439" y="3762862"/>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SPI Controller</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8" name="TextBox 7"/>
          <p:cNvSpPr txBox="1"/>
          <p:nvPr/>
        </p:nvSpPr>
        <p:spPr bwMode="auto">
          <a:xfrm>
            <a:off x="2000439" y="4535177"/>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SPI Controller</a:t>
            </a:r>
            <a:endParaRPr lang="en-GB" sz="1200" dirty="0">
              <a:latin typeface="Calibri" panose="020F0502020204030204" pitchFamily="34" charset="0"/>
              <a:cs typeface="Calibri" panose="020F0502020204030204" pitchFamily="34" charset="0"/>
            </a:endParaRPr>
          </a:p>
        </p:txBody>
      </p:sp>
      <p:sp>
        <p:nvSpPr>
          <p:cNvPr id="9" name="TextBox 8"/>
          <p:cNvSpPr txBox="1"/>
          <p:nvPr/>
        </p:nvSpPr>
        <p:spPr bwMode="auto">
          <a:xfrm>
            <a:off x="2000439" y="572668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USB  Controller</a:t>
            </a:r>
            <a:endParaRPr lang="en-GB" sz="1200" dirty="0">
              <a:latin typeface="Calibri" panose="020F0502020204030204" pitchFamily="34" charset="0"/>
              <a:cs typeface="Calibri" panose="020F0502020204030204" pitchFamily="34" charset="0"/>
            </a:endParaRPr>
          </a:p>
        </p:txBody>
      </p:sp>
      <p:sp>
        <p:nvSpPr>
          <p:cNvPr id="10" name="TextBox 9"/>
          <p:cNvSpPr txBox="1"/>
          <p:nvPr/>
        </p:nvSpPr>
        <p:spPr bwMode="auto">
          <a:xfrm>
            <a:off x="2000439" y="14932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USB  Controller</a:t>
            </a:r>
            <a:endParaRPr lang="en-GB" sz="1200" dirty="0">
              <a:latin typeface="Calibri" panose="020F0502020204030204" pitchFamily="34" charset="0"/>
              <a:cs typeface="Calibri" panose="020F0502020204030204" pitchFamily="34" charset="0"/>
            </a:endParaRPr>
          </a:p>
        </p:txBody>
      </p:sp>
      <p:sp>
        <p:nvSpPr>
          <p:cNvPr id="11" name="TextBox 10"/>
          <p:cNvSpPr txBox="1"/>
          <p:nvPr/>
        </p:nvSpPr>
        <p:spPr bwMode="auto">
          <a:xfrm>
            <a:off x="2000439" y="188060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Ethernet  PHY</a:t>
            </a:r>
            <a:endParaRPr lang="en-GB" sz="1200" dirty="0">
              <a:latin typeface="Calibri" panose="020F0502020204030204" pitchFamily="34" charset="0"/>
              <a:cs typeface="Calibri" panose="020F0502020204030204" pitchFamily="34" charset="0"/>
            </a:endParaRPr>
          </a:p>
        </p:txBody>
      </p:sp>
      <p:sp>
        <p:nvSpPr>
          <p:cNvPr id="12" name="TextBox 11"/>
          <p:cNvSpPr txBox="1"/>
          <p:nvPr/>
        </p:nvSpPr>
        <p:spPr bwMode="auto">
          <a:xfrm>
            <a:off x="2000439" y="493923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SDIO</a:t>
            </a:r>
            <a:endParaRPr lang="en-GB" sz="1200" dirty="0">
              <a:latin typeface="Calibri" panose="020F0502020204030204" pitchFamily="34" charset="0"/>
              <a:cs typeface="Calibri" panose="020F0502020204030204" pitchFamily="34" charset="0"/>
            </a:endParaRPr>
          </a:p>
        </p:txBody>
      </p:sp>
      <p:sp>
        <p:nvSpPr>
          <p:cNvPr id="13" name="TextBox 12"/>
          <p:cNvSpPr txBox="1"/>
          <p:nvPr/>
        </p:nvSpPr>
        <p:spPr bwMode="auto">
          <a:xfrm>
            <a:off x="2000439" y="5332447"/>
            <a:ext cx="1440000" cy="288000"/>
          </a:xfrm>
          <a:prstGeom prst="rect">
            <a:avLst/>
          </a:prstGeom>
          <a:solidFill>
            <a:schemeClr val="bg1">
              <a:lumMod val="85000"/>
            </a:schemeClr>
          </a:solidFill>
          <a:ln>
            <a:noFill/>
          </a:ln>
        </p:spPr>
        <p:txBody>
          <a:bodyPr rIns="108000">
            <a:spAutoFit/>
          </a:bodyPr>
          <a:lstStyle/>
          <a:p>
            <a:pPr algn="r">
              <a:defRPr/>
            </a:pPr>
            <a:r>
              <a:rPr lang="en-US" sz="1200" dirty="0">
                <a:latin typeface="Calibri" panose="020F0502020204030204" pitchFamily="34" charset="0"/>
                <a:cs typeface="Calibri" panose="020F0502020204030204" pitchFamily="34" charset="0"/>
              </a:rPr>
              <a:t>Memory Controller</a:t>
            </a:r>
            <a:endParaRPr lang="en-GB" sz="1200" dirty="0">
              <a:latin typeface="Calibri" panose="020F0502020204030204" pitchFamily="34" charset="0"/>
              <a:cs typeface="Calibri" panose="020F0502020204030204" pitchFamily="34" charset="0"/>
            </a:endParaRPr>
          </a:p>
        </p:txBody>
      </p:sp>
      <p:sp>
        <p:nvSpPr>
          <p:cNvPr id="20" name="Rounded Rectangle 19"/>
          <p:cNvSpPr/>
          <p:nvPr/>
        </p:nvSpPr>
        <p:spPr bwMode="auto">
          <a:xfrm>
            <a:off x="3798274" y="794656"/>
            <a:ext cx="3095625" cy="5860143"/>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en-US" sz="1600" b="1" kern="0" dirty="0">
                <a:solidFill>
                  <a:srgbClr val="000000"/>
                </a:solidFill>
                <a:latin typeface="Calibri" panose="020F0502020204030204" pitchFamily="34" charset="0"/>
                <a:ea typeface="ＭＳ Ｐゴシック" pitchFamily="34" charset="-128"/>
                <a:cs typeface="Calibri" panose="020F0502020204030204" pitchFamily="34" charset="0"/>
              </a:rPr>
              <a:t>Device Pack</a:t>
            </a:r>
            <a:endParaRPr lang="en-GB" sz="1600" b="1" kern="0" dirty="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37" name="Rounded Rectangle 36"/>
          <p:cNvSpPr/>
          <p:nvPr/>
        </p:nvSpPr>
        <p:spPr bwMode="auto">
          <a:xfrm>
            <a:off x="3904633" y="6106118"/>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alibri" panose="020F0502020204030204" pitchFamily="34" charset="0"/>
                <a:ea typeface="ＭＳ Ｐゴシック" pitchFamily="34" charset="-128"/>
                <a:cs typeface="Calibri" panose="020F0502020204030204" pitchFamily="34" charset="0"/>
              </a:rPr>
              <a:t>RTE_Device.h</a:t>
            </a:r>
            <a:r>
              <a:rPr lang="de-DE" sz="1500" kern="0" dirty="0">
                <a:latin typeface="Calibri" panose="020F0502020204030204" pitchFamily="34" charset="0"/>
                <a:ea typeface="ＭＳ Ｐゴシック" pitchFamily="34" charset="-128"/>
                <a:cs typeface="Calibri" panose="020F0502020204030204" pitchFamily="34" charset="0"/>
              </a:rPr>
              <a:t> </a:t>
            </a:r>
            <a:br>
              <a:rPr lang="de-DE" sz="1500" kern="0" dirty="0">
                <a:latin typeface="Calibri" panose="020F0502020204030204" pitchFamily="34" charset="0"/>
                <a:ea typeface="ＭＳ Ｐゴシック" pitchFamily="34" charset="-128"/>
                <a:cs typeface="Calibri" panose="020F0502020204030204" pitchFamily="34" charset="0"/>
              </a:rPr>
            </a:br>
            <a:r>
              <a:rPr lang="de-DE" sz="1300" kern="0" dirty="0">
                <a:latin typeface="Calibri" panose="020F0502020204030204" pitchFamily="34" charset="0"/>
                <a:ea typeface="ＭＳ Ｐゴシック" pitchFamily="34" charset="-128"/>
                <a:cs typeface="Calibri" panose="020F0502020204030204" pitchFamily="34" charset="0"/>
              </a:rPr>
              <a:t>Configuration File</a:t>
            </a:r>
          </a:p>
        </p:txBody>
      </p:sp>
      <p:sp>
        <p:nvSpPr>
          <p:cNvPr id="54" name="TextBox 53"/>
          <p:cNvSpPr txBox="1"/>
          <p:nvPr/>
        </p:nvSpPr>
        <p:spPr bwMode="auto">
          <a:xfrm>
            <a:off x="2000439" y="2273841"/>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Calibri" panose="020F0502020204030204" pitchFamily="34" charset="0"/>
                <a:cs typeface="Calibri" panose="020F0502020204030204" pitchFamily="34" charset="0"/>
              </a:rPr>
              <a:t>Ethernet  MAC</a:t>
            </a:r>
            <a:endParaRPr lang="en-GB" sz="1200" dirty="0">
              <a:latin typeface="Calibri" panose="020F0502020204030204" pitchFamily="34" charset="0"/>
              <a:cs typeface="Calibri" panose="020F0502020204030204" pitchFamily="34" charset="0"/>
            </a:endParaRPr>
          </a:p>
        </p:txBody>
      </p:sp>
      <p:sp>
        <p:nvSpPr>
          <p:cNvPr id="59" name="TextBox 58"/>
          <p:cNvSpPr txBox="1"/>
          <p:nvPr/>
        </p:nvSpPr>
        <p:spPr bwMode="auto">
          <a:xfrm>
            <a:off x="1180708" y="5727710"/>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USB</a:t>
            </a:r>
            <a:endParaRPr lang="en-GB" sz="1200" dirty="0">
              <a:latin typeface="Calibri" panose="020F0502020204030204" pitchFamily="34" charset="0"/>
              <a:cs typeface="Calibri" panose="020F0502020204030204" pitchFamily="34" charset="0"/>
            </a:endParaRPr>
          </a:p>
        </p:txBody>
      </p:sp>
      <p:sp>
        <p:nvSpPr>
          <p:cNvPr id="60" name="TextBox 59"/>
          <p:cNvSpPr txBox="1"/>
          <p:nvPr/>
        </p:nvSpPr>
        <p:spPr bwMode="auto">
          <a:xfrm>
            <a:off x="1180242" y="5332447"/>
            <a:ext cx="647700" cy="277812"/>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I/O</a:t>
            </a:r>
            <a:endParaRPr lang="en-GB" sz="1200" dirty="0">
              <a:latin typeface="Calibri" panose="020F0502020204030204" pitchFamily="34" charset="0"/>
              <a:cs typeface="Calibri" panose="020F0502020204030204" pitchFamily="34" charset="0"/>
            </a:endParaRPr>
          </a:p>
        </p:txBody>
      </p:sp>
      <p:sp>
        <p:nvSpPr>
          <p:cNvPr id="61" name="TextBox 60"/>
          <p:cNvSpPr txBox="1"/>
          <p:nvPr/>
        </p:nvSpPr>
        <p:spPr bwMode="auto">
          <a:xfrm>
            <a:off x="1066590" y="4944328"/>
            <a:ext cx="761818" cy="277812"/>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SDIO0</a:t>
            </a:r>
            <a:endParaRPr lang="en-GB" sz="1200" dirty="0">
              <a:latin typeface="Calibri" panose="020F0502020204030204" pitchFamily="34" charset="0"/>
              <a:cs typeface="Calibri" panose="020F0502020204030204" pitchFamily="34" charset="0"/>
            </a:endParaRPr>
          </a:p>
        </p:txBody>
      </p:sp>
      <p:sp>
        <p:nvSpPr>
          <p:cNvPr id="62" name="TextBox 61"/>
          <p:cNvSpPr txBox="1"/>
          <p:nvPr/>
        </p:nvSpPr>
        <p:spPr bwMode="auto">
          <a:xfrm>
            <a:off x="1180242" y="4541064"/>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SPI1</a:t>
            </a:r>
            <a:endParaRPr lang="en-GB" sz="1200" dirty="0">
              <a:latin typeface="Calibri" panose="020F0502020204030204" pitchFamily="34" charset="0"/>
              <a:cs typeface="Calibri" panose="020F0502020204030204" pitchFamily="34" charset="0"/>
            </a:endParaRPr>
          </a:p>
        </p:txBody>
      </p:sp>
      <p:sp>
        <p:nvSpPr>
          <p:cNvPr id="63" name="TextBox 62"/>
          <p:cNvSpPr txBox="1"/>
          <p:nvPr/>
        </p:nvSpPr>
        <p:spPr bwMode="auto">
          <a:xfrm>
            <a:off x="1179967" y="3776809"/>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SPI0</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65" name="TextBox 64"/>
          <p:cNvSpPr txBox="1"/>
          <p:nvPr/>
        </p:nvSpPr>
        <p:spPr bwMode="auto">
          <a:xfrm>
            <a:off x="1180242" y="1488455"/>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USB</a:t>
            </a:r>
            <a:endParaRPr lang="en-GB" sz="1200" dirty="0">
              <a:latin typeface="Calibri" panose="020F0502020204030204" pitchFamily="34" charset="0"/>
              <a:cs typeface="Calibri" panose="020F0502020204030204" pitchFamily="34" charset="0"/>
            </a:endParaRPr>
          </a:p>
        </p:txBody>
      </p:sp>
      <p:sp>
        <p:nvSpPr>
          <p:cNvPr id="66" name="TextBox 65"/>
          <p:cNvSpPr txBox="1"/>
          <p:nvPr/>
        </p:nvSpPr>
        <p:spPr bwMode="auto">
          <a:xfrm>
            <a:off x="992617" y="1895247"/>
            <a:ext cx="835790" cy="277813"/>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Ethernet</a:t>
            </a:r>
            <a:endParaRPr lang="en-GB" sz="1200" dirty="0">
              <a:latin typeface="Calibri" panose="020F0502020204030204" pitchFamily="34" charset="0"/>
              <a:cs typeface="Calibri" panose="020F0502020204030204" pitchFamily="34" charset="0"/>
            </a:endParaRPr>
          </a:p>
        </p:txBody>
      </p:sp>
      <p:grpSp>
        <p:nvGrpSpPr>
          <p:cNvPr id="144" name="Group 143"/>
          <p:cNvGrpSpPr/>
          <p:nvPr/>
        </p:nvGrpSpPr>
        <p:grpSpPr>
          <a:xfrm>
            <a:off x="1854380" y="5740280"/>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3904639" y="110005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Startup/System</a:t>
            </a:r>
          </a:p>
        </p:txBody>
      </p:sp>
      <p:sp>
        <p:nvSpPr>
          <p:cNvPr id="24" name="Rectangle 23"/>
          <p:cNvSpPr/>
          <p:nvPr/>
        </p:nvSpPr>
        <p:spPr bwMode="auto">
          <a:xfrm>
            <a:off x="5847726" y="378505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SPI0</a:t>
            </a:r>
            <a:endParaRPr lang="en-GB" sz="1200" dirty="0">
              <a:solidFill>
                <a:schemeClr val="tx1"/>
              </a:solidFill>
              <a:latin typeface="Calibri" panose="020F0502020204030204" pitchFamily="34" charset="0"/>
              <a:cs typeface="Calibri" panose="020F0502020204030204" pitchFamily="34" charset="0"/>
            </a:endParaRPr>
          </a:p>
        </p:txBody>
      </p:sp>
      <p:sp>
        <p:nvSpPr>
          <p:cNvPr id="26" name="Rounded Rectangle 25"/>
          <p:cNvSpPr/>
          <p:nvPr/>
        </p:nvSpPr>
        <p:spPr bwMode="auto">
          <a:xfrm>
            <a:off x="3904634" y="375959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SPI Driver</a:t>
            </a:r>
          </a:p>
        </p:txBody>
      </p:sp>
      <p:sp>
        <p:nvSpPr>
          <p:cNvPr id="27" name="Rectangle 26"/>
          <p:cNvSpPr/>
          <p:nvPr/>
        </p:nvSpPr>
        <p:spPr bwMode="auto">
          <a:xfrm>
            <a:off x="5849326" y="497052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MCI0</a:t>
            </a:r>
            <a:endParaRPr lang="en-GB" sz="1200" dirty="0">
              <a:solidFill>
                <a:schemeClr val="tx1"/>
              </a:solidFill>
              <a:latin typeface="Calibri" panose="020F0502020204030204" pitchFamily="34" charset="0"/>
              <a:cs typeface="Calibri" panose="020F0502020204030204" pitchFamily="34" charset="0"/>
            </a:endParaRPr>
          </a:p>
        </p:txBody>
      </p:sp>
      <p:sp>
        <p:nvSpPr>
          <p:cNvPr id="29" name="Rounded Rectangle 28"/>
          <p:cNvSpPr/>
          <p:nvPr/>
        </p:nvSpPr>
        <p:spPr bwMode="auto">
          <a:xfrm>
            <a:off x="3904639" y="493923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MCI Driver</a:t>
            </a:r>
          </a:p>
        </p:txBody>
      </p:sp>
      <p:sp>
        <p:nvSpPr>
          <p:cNvPr id="28" name="Rectangle 27"/>
          <p:cNvSpPr/>
          <p:nvPr/>
        </p:nvSpPr>
        <p:spPr bwMode="auto">
          <a:xfrm>
            <a:off x="5847728" y="5368497"/>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NAND0</a:t>
            </a:r>
            <a:endParaRPr lang="en-GB" sz="1200" dirty="0">
              <a:solidFill>
                <a:schemeClr val="tx1"/>
              </a:solidFill>
              <a:latin typeface="Calibri" panose="020F0502020204030204" pitchFamily="34" charset="0"/>
              <a:cs typeface="Calibri" panose="020F0502020204030204" pitchFamily="34" charset="0"/>
            </a:endParaRPr>
          </a:p>
        </p:txBody>
      </p:sp>
      <p:sp>
        <p:nvSpPr>
          <p:cNvPr id="30" name="Rounded Rectangle 29"/>
          <p:cNvSpPr/>
          <p:nvPr/>
        </p:nvSpPr>
        <p:spPr bwMode="auto">
          <a:xfrm>
            <a:off x="3904639" y="5332447"/>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NAND Driver</a:t>
            </a:r>
          </a:p>
        </p:txBody>
      </p:sp>
      <p:sp>
        <p:nvSpPr>
          <p:cNvPr id="31" name="Rectangle 30"/>
          <p:cNvSpPr/>
          <p:nvPr/>
        </p:nvSpPr>
        <p:spPr bwMode="auto">
          <a:xfrm>
            <a:off x="5849320" y="1529314"/>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USBD0</a:t>
            </a:r>
            <a:endParaRPr lang="en-GB" sz="1200" dirty="0">
              <a:solidFill>
                <a:schemeClr val="tx1"/>
              </a:solidFill>
              <a:latin typeface="Calibri" panose="020F0502020204030204" pitchFamily="34" charset="0"/>
              <a:cs typeface="Calibri" panose="020F0502020204030204" pitchFamily="34" charset="0"/>
            </a:endParaRPr>
          </a:p>
        </p:txBody>
      </p:sp>
      <p:sp>
        <p:nvSpPr>
          <p:cNvPr id="32" name="Rounded Rectangle 31"/>
          <p:cNvSpPr/>
          <p:nvPr/>
        </p:nvSpPr>
        <p:spPr bwMode="auto">
          <a:xfrm>
            <a:off x="3904638" y="149326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 Driver</a:t>
            </a:r>
          </a:p>
        </p:txBody>
      </p:sp>
      <p:sp>
        <p:nvSpPr>
          <p:cNvPr id="33" name="Rectangle 32"/>
          <p:cNvSpPr/>
          <p:nvPr/>
        </p:nvSpPr>
        <p:spPr bwMode="auto">
          <a:xfrm>
            <a:off x="5849326" y="1916678"/>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ETH_PHY0</a:t>
            </a:r>
            <a:endParaRPr lang="en-GB" sz="1200" dirty="0">
              <a:solidFill>
                <a:schemeClr val="tx1"/>
              </a:solidFill>
              <a:latin typeface="Calibri" panose="020F0502020204030204" pitchFamily="34" charset="0"/>
              <a:cs typeface="Calibri" panose="020F0502020204030204" pitchFamily="34" charset="0"/>
            </a:endParaRPr>
          </a:p>
        </p:txBody>
      </p:sp>
      <p:sp>
        <p:nvSpPr>
          <p:cNvPr id="34" name="Rectangle 33"/>
          <p:cNvSpPr/>
          <p:nvPr/>
        </p:nvSpPr>
        <p:spPr bwMode="auto">
          <a:xfrm>
            <a:off x="5847727" y="576171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USBH0</a:t>
            </a:r>
            <a:endParaRPr lang="en-GB" sz="1200" dirty="0">
              <a:solidFill>
                <a:schemeClr val="tx1"/>
              </a:solidFill>
              <a:latin typeface="Calibri" panose="020F0502020204030204" pitchFamily="34" charset="0"/>
              <a:cs typeface="Calibri" panose="020F0502020204030204" pitchFamily="34" charset="0"/>
            </a:endParaRPr>
          </a:p>
        </p:txBody>
      </p:sp>
      <p:sp>
        <p:nvSpPr>
          <p:cNvPr id="35" name="Rounded Rectangle 34"/>
          <p:cNvSpPr/>
          <p:nvPr/>
        </p:nvSpPr>
        <p:spPr bwMode="auto">
          <a:xfrm>
            <a:off x="3904639" y="572566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 Driver</a:t>
            </a:r>
          </a:p>
        </p:txBody>
      </p:sp>
      <p:sp>
        <p:nvSpPr>
          <p:cNvPr id="36" name="Rounded Rectangle 35"/>
          <p:cNvSpPr/>
          <p:nvPr/>
        </p:nvSpPr>
        <p:spPr bwMode="auto">
          <a:xfrm>
            <a:off x="3904636" y="188062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Ethernet PHY</a:t>
            </a:r>
          </a:p>
        </p:txBody>
      </p:sp>
      <p:sp>
        <p:nvSpPr>
          <p:cNvPr id="55" name="Rectangle 54"/>
          <p:cNvSpPr/>
          <p:nvPr/>
        </p:nvSpPr>
        <p:spPr bwMode="auto">
          <a:xfrm>
            <a:off x="5849319" y="2309891"/>
            <a:ext cx="935037"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ETH_MAC0</a:t>
            </a:r>
            <a:endParaRPr lang="en-GB" sz="1200" dirty="0">
              <a:solidFill>
                <a:schemeClr val="tx1"/>
              </a:solidFill>
              <a:latin typeface="Calibri" panose="020F0502020204030204" pitchFamily="34" charset="0"/>
              <a:cs typeface="Calibri" panose="020F0502020204030204" pitchFamily="34" charset="0"/>
            </a:endParaRPr>
          </a:p>
        </p:txBody>
      </p:sp>
      <p:sp>
        <p:nvSpPr>
          <p:cNvPr id="56" name="Rounded Rectangle 55"/>
          <p:cNvSpPr/>
          <p:nvPr/>
        </p:nvSpPr>
        <p:spPr bwMode="auto">
          <a:xfrm>
            <a:off x="3904639" y="227384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Ethernet MAC</a:t>
            </a:r>
          </a:p>
        </p:txBody>
      </p:sp>
      <p:sp>
        <p:nvSpPr>
          <p:cNvPr id="68" name="Rounded Rectangle 67"/>
          <p:cNvSpPr/>
          <p:nvPr/>
        </p:nvSpPr>
        <p:spPr bwMode="auto">
          <a:xfrm>
            <a:off x="5847725" y="1007269"/>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alibri" panose="020F0502020204030204" pitchFamily="34" charset="0"/>
                <a:cs typeface="Calibri" panose="020F0502020204030204" pitchFamily="34" charset="0"/>
              </a:rPr>
              <a:t>Control</a:t>
            </a:r>
          </a:p>
          <a:p>
            <a:pPr algn="ctr">
              <a:defRPr/>
            </a:pPr>
            <a:r>
              <a:rPr lang="en-US" sz="1200" dirty="0">
                <a:solidFill>
                  <a:schemeClr val="tx1"/>
                </a:solidFill>
                <a:latin typeface="Calibri" panose="020F0502020204030204" pitchFamily="34" charset="0"/>
                <a:cs typeface="Calibri" panose="020F0502020204030204" pitchFamily="34" charset="0"/>
              </a:rPr>
              <a:t>Structs</a:t>
            </a:r>
            <a:endParaRPr lang="en-GB" sz="1200" dirty="0">
              <a:solidFill>
                <a:schemeClr val="tx1"/>
              </a:solidFill>
              <a:latin typeface="Calibri" panose="020F0502020204030204" pitchFamily="34" charset="0"/>
              <a:cs typeface="Calibri" panose="020F0502020204030204" pitchFamily="34" charset="0"/>
            </a:endParaRPr>
          </a:p>
        </p:txBody>
      </p:sp>
      <p:sp>
        <p:nvSpPr>
          <p:cNvPr id="96" name="Rounded Rectangle 95"/>
          <p:cNvSpPr/>
          <p:nvPr/>
        </p:nvSpPr>
        <p:spPr bwMode="auto">
          <a:xfrm>
            <a:off x="3904635" y="266705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USART Driver</a:t>
            </a:r>
          </a:p>
        </p:txBody>
      </p:sp>
      <p:sp>
        <p:nvSpPr>
          <p:cNvPr id="98" name="Rounded Rectangle 97"/>
          <p:cNvSpPr/>
          <p:nvPr/>
        </p:nvSpPr>
        <p:spPr bwMode="auto">
          <a:xfrm>
            <a:off x="3904639" y="415280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CAN Driver</a:t>
            </a:r>
          </a:p>
        </p:txBody>
      </p:sp>
      <p:sp>
        <p:nvSpPr>
          <p:cNvPr id="99" name="Rounded Rectangle 98"/>
          <p:cNvSpPr/>
          <p:nvPr/>
        </p:nvSpPr>
        <p:spPr bwMode="auto">
          <a:xfrm>
            <a:off x="3904633" y="454602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Flash Driver</a:t>
            </a:r>
          </a:p>
        </p:txBody>
      </p:sp>
      <p:sp>
        <p:nvSpPr>
          <p:cNvPr id="100" name="Rectangle 99"/>
          <p:cNvSpPr/>
          <p:nvPr/>
        </p:nvSpPr>
        <p:spPr bwMode="auto">
          <a:xfrm>
            <a:off x="5847731" y="2707073"/>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USART0</a:t>
            </a:r>
            <a:endParaRPr lang="en-GB" sz="1200" dirty="0">
              <a:solidFill>
                <a:schemeClr val="tx1"/>
              </a:solidFill>
              <a:latin typeface="Calibri" panose="020F0502020204030204" pitchFamily="34" charset="0"/>
              <a:cs typeface="Calibri" panose="020F0502020204030204" pitchFamily="34" charset="0"/>
            </a:endParaRPr>
          </a:p>
        </p:txBody>
      </p:sp>
      <p:sp>
        <p:nvSpPr>
          <p:cNvPr id="102" name="Rectangle 101"/>
          <p:cNvSpPr/>
          <p:nvPr/>
        </p:nvSpPr>
        <p:spPr bwMode="auto">
          <a:xfrm>
            <a:off x="5847729" y="419282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CAN0</a:t>
            </a:r>
            <a:endParaRPr lang="en-GB" sz="1200" dirty="0">
              <a:solidFill>
                <a:schemeClr val="tx1"/>
              </a:solidFill>
              <a:latin typeface="Calibri" panose="020F0502020204030204" pitchFamily="34" charset="0"/>
              <a:cs typeface="Calibri" panose="020F0502020204030204" pitchFamily="34" charset="0"/>
            </a:endParaRPr>
          </a:p>
        </p:txBody>
      </p:sp>
      <p:sp>
        <p:nvSpPr>
          <p:cNvPr id="103" name="Rectangle 102"/>
          <p:cNvSpPr/>
          <p:nvPr/>
        </p:nvSpPr>
        <p:spPr bwMode="auto">
          <a:xfrm>
            <a:off x="5849326" y="457254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alibri" panose="020F0502020204030204" pitchFamily="34" charset="0"/>
                <a:cs typeface="Calibri" panose="020F0502020204030204" pitchFamily="34" charset="0"/>
              </a:rPr>
              <a:t>SPI1</a:t>
            </a:r>
          </a:p>
        </p:txBody>
      </p:sp>
      <p:sp>
        <p:nvSpPr>
          <p:cNvPr id="142" name="TextBox 141"/>
          <p:cNvSpPr txBox="1"/>
          <p:nvPr/>
        </p:nvSpPr>
        <p:spPr bwMode="auto">
          <a:xfrm>
            <a:off x="2000439" y="266705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USART</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143" name="TextBox 142"/>
          <p:cNvSpPr txBox="1"/>
          <p:nvPr/>
        </p:nvSpPr>
        <p:spPr bwMode="auto">
          <a:xfrm>
            <a:off x="2000439" y="415280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CAN Controller</a:t>
            </a:r>
            <a:endParaRPr lang="en-GB" sz="1200" dirty="0">
              <a:latin typeface="Calibri" panose="020F0502020204030204" pitchFamily="34" charset="0"/>
              <a:cs typeface="Calibri" panose="020F0502020204030204" pitchFamily="34" charset="0"/>
            </a:endParaRPr>
          </a:p>
        </p:txBody>
      </p:sp>
      <p:grpSp>
        <p:nvGrpSpPr>
          <p:cNvPr id="145" name="Group 144"/>
          <p:cNvGrpSpPr/>
          <p:nvPr/>
        </p:nvGrpSpPr>
        <p:grpSpPr>
          <a:xfrm>
            <a:off x="1854380" y="5347066"/>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1854380" y="4953853"/>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1854380" y="4554269"/>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854380" y="4168578"/>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1854380" y="3768772"/>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1854380" y="2681673"/>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1854380" y="1895247"/>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1854380" y="15078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1025727" y="2672554"/>
            <a:ext cx="802215" cy="276999"/>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RX0/TX0</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186" name="TextBox 185"/>
          <p:cNvSpPr txBox="1"/>
          <p:nvPr/>
        </p:nvSpPr>
        <p:spPr bwMode="auto">
          <a:xfrm>
            <a:off x="1180241" y="4158308"/>
            <a:ext cx="647701" cy="276999"/>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RX/TX</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cxnSp>
        <p:nvCxnSpPr>
          <p:cNvPr id="192" name="Straight Arrow Connector 191"/>
          <p:cNvCxnSpPr>
            <a:stCxn id="32" idx="1"/>
            <a:endCxn id="10" idx="3"/>
          </p:cNvCxnSpPr>
          <p:nvPr/>
        </p:nvCxnSpPr>
        <p:spPr>
          <a:xfrm flipH="1">
            <a:off x="3440439" y="16372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3440439" y="2024606"/>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3440439" y="2811054"/>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3440439" y="3903595"/>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3440439" y="429680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3440439" y="4679177"/>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3440439" y="5869661"/>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3440439" y="5476447"/>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3440439" y="5083234"/>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3440439" y="241784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2720439" y="2168606"/>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121" name="Rounded Rectangle 120"/>
          <p:cNvSpPr/>
          <p:nvPr/>
        </p:nvSpPr>
        <p:spPr bwMode="auto">
          <a:xfrm>
            <a:off x="7299555" y="794657"/>
            <a:ext cx="2404739" cy="5860142"/>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de-DE" sz="1600" b="1" kern="0" dirty="0">
                <a:solidFill>
                  <a:srgbClr val="000000"/>
                </a:solidFill>
                <a:latin typeface="Calibri" panose="020F0502020204030204" pitchFamily="34" charset="0"/>
                <a:ea typeface="ＭＳ Ｐゴシック" pitchFamily="34" charset="-128"/>
                <a:cs typeface="Calibri" panose="020F0502020204030204" pitchFamily="34" charset="0"/>
              </a:rPr>
              <a:t>Middleware</a:t>
            </a:r>
            <a:endParaRPr lang="en-GB" sz="1600" b="1" kern="0" dirty="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123" name="Rounded Rectangle 122"/>
          <p:cNvSpPr/>
          <p:nvPr/>
        </p:nvSpPr>
        <p:spPr bwMode="auto">
          <a:xfrm>
            <a:off x="7455114" y="3751891"/>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Graphics</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4" name="Rounded Rectangle 123"/>
          <p:cNvSpPr/>
          <p:nvPr/>
        </p:nvSpPr>
        <p:spPr bwMode="auto">
          <a:xfrm>
            <a:off x="7455129" y="1491578"/>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6" name="Rounded Rectangle 125"/>
          <p:cNvSpPr/>
          <p:nvPr/>
        </p:nvSpPr>
        <p:spPr bwMode="auto">
          <a:xfrm>
            <a:off x="7455129" y="4934140"/>
            <a:ext cx="2134866" cy="288000"/>
          </a:xfrm>
          <a:prstGeom prst="roundRect">
            <a:avLst>
              <a:gd name="adj" fmla="val 0"/>
            </a:avLst>
          </a:prstGeom>
          <a:solidFill>
            <a:srgbClr val="00C3DC"/>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500" b="1" kern="0" dirty="0">
                <a:solidFill>
                  <a:srgbClr val="FDFDFD"/>
                </a:solidFill>
                <a:latin typeface="Calibri" panose="020F0502020204030204" pitchFamily="34" charset="0"/>
                <a:ea typeface="MS PGothic" pitchFamily="34" charset="-128"/>
                <a:cs typeface="Calibri" panose="020F0502020204030204" pitchFamily="34" charset="0"/>
              </a:rPr>
              <a:t>File System</a:t>
            </a:r>
          </a:p>
        </p:txBody>
      </p:sp>
      <p:sp>
        <p:nvSpPr>
          <p:cNvPr id="131" name="Rounded Rectangle 130"/>
          <p:cNvSpPr/>
          <p:nvPr/>
        </p:nvSpPr>
        <p:spPr bwMode="auto">
          <a:xfrm>
            <a:off x="7455129" y="226752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TCP/IP Networking</a:t>
            </a:r>
          </a:p>
        </p:txBody>
      </p:sp>
      <p:sp>
        <p:nvSpPr>
          <p:cNvPr id="133" name="Rounded Rectangle 132"/>
          <p:cNvSpPr/>
          <p:nvPr/>
        </p:nvSpPr>
        <p:spPr bwMode="auto">
          <a:xfrm>
            <a:off x="7455129" y="5721823"/>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cxnSp>
        <p:nvCxnSpPr>
          <p:cNvPr id="135" name="Straight Arrow Connector 134"/>
          <p:cNvCxnSpPr>
            <a:stCxn id="124" idx="1"/>
            <a:endCxn id="31" idx="3"/>
          </p:cNvCxnSpPr>
          <p:nvPr/>
        </p:nvCxnSpPr>
        <p:spPr>
          <a:xfrm flipH="1">
            <a:off x="6785945" y="1635578"/>
            <a:ext cx="669184" cy="168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a:stCxn id="131" idx="1"/>
            <a:endCxn id="33" idx="3"/>
          </p:cNvCxnSpPr>
          <p:nvPr/>
        </p:nvCxnSpPr>
        <p:spPr>
          <a:xfrm flipH="1" flipV="1">
            <a:off x="6785951" y="2024628"/>
            <a:ext cx="669178" cy="38689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131" idx="1"/>
            <a:endCxn id="55" idx="3"/>
          </p:cNvCxnSpPr>
          <p:nvPr/>
        </p:nvCxnSpPr>
        <p:spPr>
          <a:xfrm flipH="1">
            <a:off x="6784356" y="2411526"/>
            <a:ext cx="670773" cy="631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a:stCxn id="123" idx="1"/>
            <a:endCxn id="24" idx="3"/>
          </p:cNvCxnSpPr>
          <p:nvPr/>
        </p:nvCxnSpPr>
        <p:spPr>
          <a:xfrm flipH="1" flipV="1">
            <a:off x="6784351" y="3889038"/>
            <a:ext cx="670763" cy="6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26" idx="1"/>
            <a:endCxn id="27" idx="3"/>
          </p:cNvCxnSpPr>
          <p:nvPr/>
        </p:nvCxnSpPr>
        <p:spPr>
          <a:xfrm flipH="1">
            <a:off x="6785951" y="5078140"/>
            <a:ext cx="669178" cy="33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a:stCxn id="133" idx="1"/>
            <a:endCxn id="34" idx="3"/>
          </p:cNvCxnSpPr>
          <p:nvPr/>
        </p:nvCxnSpPr>
        <p:spPr>
          <a:xfrm flipH="1">
            <a:off x="6784352" y="5865823"/>
            <a:ext cx="670777" cy="383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D298304B-349A-431D-A22A-D8D84547A855}"/>
              </a:ext>
            </a:extLst>
          </p:cNvPr>
          <p:cNvCxnSpPr>
            <a:cxnSpLocks/>
            <a:stCxn id="131" idx="1"/>
            <a:endCxn id="100" idx="3"/>
          </p:cNvCxnSpPr>
          <p:nvPr/>
        </p:nvCxnSpPr>
        <p:spPr>
          <a:xfrm flipH="1">
            <a:off x="6784356" y="2411526"/>
            <a:ext cx="670773" cy="39952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0" name="Straight Arrow Connector 189">
            <a:extLst>
              <a:ext uri="{FF2B5EF4-FFF2-40B4-BE49-F238E27FC236}">
                <a16:creationId xmlns:a16="http://schemas.microsoft.com/office/drawing/2014/main" id="{E0520F73-C464-45F1-A303-6CCF8B55C0DA}"/>
              </a:ext>
            </a:extLst>
          </p:cNvPr>
          <p:cNvCxnSpPr>
            <a:cxnSpLocks/>
            <a:stCxn id="126" idx="1"/>
            <a:endCxn id="103" idx="3"/>
          </p:cNvCxnSpPr>
          <p:nvPr/>
        </p:nvCxnSpPr>
        <p:spPr>
          <a:xfrm flipH="1" flipV="1">
            <a:off x="6785951" y="4680495"/>
            <a:ext cx="669178" cy="39764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9" name="Straight Arrow Connector 198">
            <a:extLst>
              <a:ext uri="{FF2B5EF4-FFF2-40B4-BE49-F238E27FC236}">
                <a16:creationId xmlns:a16="http://schemas.microsoft.com/office/drawing/2014/main" id="{6AD099BF-1BF2-450E-8DBA-E0B74C128039}"/>
              </a:ext>
            </a:extLst>
          </p:cNvPr>
          <p:cNvCxnSpPr>
            <a:cxnSpLocks/>
            <a:endCxn id="28" idx="3"/>
          </p:cNvCxnSpPr>
          <p:nvPr/>
        </p:nvCxnSpPr>
        <p:spPr>
          <a:xfrm flipH="1">
            <a:off x="6784353" y="5078140"/>
            <a:ext cx="670762" cy="398307"/>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200" name="Rounded Rectangle 95">
            <a:extLst>
              <a:ext uri="{FF2B5EF4-FFF2-40B4-BE49-F238E27FC236}">
                <a16:creationId xmlns:a16="http://schemas.microsoft.com/office/drawing/2014/main" id="{C30DCE2F-F12A-40C5-8BB6-09084A5A2663}"/>
              </a:ext>
            </a:extLst>
          </p:cNvPr>
          <p:cNvSpPr/>
          <p:nvPr/>
        </p:nvSpPr>
        <p:spPr bwMode="auto">
          <a:xfrm>
            <a:off x="3904633" y="321376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WiFi Driver</a:t>
            </a:r>
          </a:p>
        </p:txBody>
      </p:sp>
      <p:cxnSp>
        <p:nvCxnSpPr>
          <p:cNvPr id="203" name="Straight Arrow Connector 202">
            <a:extLst>
              <a:ext uri="{FF2B5EF4-FFF2-40B4-BE49-F238E27FC236}">
                <a16:creationId xmlns:a16="http://schemas.microsoft.com/office/drawing/2014/main" id="{DA398994-8A9A-421D-931C-3038175A2E9B}"/>
              </a:ext>
            </a:extLst>
          </p:cNvPr>
          <p:cNvCxnSpPr>
            <a:cxnSpLocks/>
            <a:stCxn id="96" idx="2"/>
            <a:endCxn id="200" idx="0"/>
          </p:cNvCxnSpPr>
          <p:nvPr/>
        </p:nvCxnSpPr>
        <p:spPr>
          <a:xfrm flipH="1">
            <a:off x="4876977" y="2955054"/>
            <a:ext cx="2" cy="258714"/>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06" name="Rectangle 205">
            <a:extLst>
              <a:ext uri="{FF2B5EF4-FFF2-40B4-BE49-F238E27FC236}">
                <a16:creationId xmlns:a16="http://schemas.microsoft.com/office/drawing/2014/main" id="{1D7E0A96-4E42-4E5D-8DDC-49F032C8DFD3}"/>
              </a:ext>
            </a:extLst>
          </p:cNvPr>
          <p:cNvSpPr/>
          <p:nvPr/>
        </p:nvSpPr>
        <p:spPr bwMode="auto">
          <a:xfrm>
            <a:off x="5847725" y="325330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WIFI0</a:t>
            </a:r>
            <a:endParaRPr lang="en-GB" sz="1200" dirty="0">
              <a:solidFill>
                <a:schemeClr val="tx1"/>
              </a:solidFill>
              <a:latin typeface="Calibri" panose="020F0502020204030204" pitchFamily="34" charset="0"/>
              <a:cs typeface="Calibri" panose="020F0502020204030204" pitchFamily="34" charset="0"/>
            </a:endParaRPr>
          </a:p>
        </p:txBody>
      </p:sp>
      <p:cxnSp>
        <p:nvCxnSpPr>
          <p:cNvPr id="208" name="Straight Arrow Connector 207">
            <a:extLst>
              <a:ext uri="{FF2B5EF4-FFF2-40B4-BE49-F238E27FC236}">
                <a16:creationId xmlns:a16="http://schemas.microsoft.com/office/drawing/2014/main" id="{39F779A1-1DC9-4B98-B19A-CAEB36D31B18}"/>
              </a:ext>
            </a:extLst>
          </p:cNvPr>
          <p:cNvCxnSpPr>
            <a:cxnSpLocks/>
            <a:stCxn id="131" idx="1"/>
            <a:endCxn id="206" idx="3"/>
          </p:cNvCxnSpPr>
          <p:nvPr/>
        </p:nvCxnSpPr>
        <p:spPr>
          <a:xfrm flipH="1">
            <a:off x="6784350" y="2411526"/>
            <a:ext cx="670779" cy="945762"/>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B1A3C41E-9002-491A-B308-429E586C8F83}"/>
              </a:ext>
            </a:extLst>
          </p:cNvPr>
          <p:cNvCxnSpPr>
            <a:cxnSpLocks/>
            <a:stCxn id="26" idx="0"/>
            <a:endCxn id="200" idx="2"/>
          </p:cNvCxnSpPr>
          <p:nvPr/>
        </p:nvCxnSpPr>
        <p:spPr>
          <a:xfrm flipH="1" flipV="1">
            <a:off x="4876977" y="3501768"/>
            <a:ext cx="1" cy="257827"/>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45956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Public">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documentManagement>
    <AlternateThumbnailUrl xmlns="http://schemas.microsoft.com/sharepoint/v3">
      <Url xsi:nil="true"/>
      <Description xsi:nil="true"/>
    </AlternateThumbnailUrl>
    <ImageCreateDate xmlns="http://schemas.microsoft.com/sharepoint/v3" xsi:nil="true"/>
    <Description xmlns="http://schemas.microsoft.com/sharepoint/v3" xsi:nil="true"/>
    <_dlc_DocId xmlns="f2ad5090-61a8-4b8c-ab70-68f4ff4d1933">ARM-ECM-0151353</_dlc_DocId>
    <_dlc_DocIdUrl xmlns="f2ad5090-61a8-4b8c-ab70-68f4ff4d1933">
      <Url>http://teamsites.arm.com/sites/marketing/branding/_layouts/DocIdRedir.aspx?ID=ARM-ECM-0151353</Url>
      <Description>ARM-ECM-0151353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Picture" ma:contentTypeID="0x010102005A5C1BE65173D647975D08D04557E024" ma:contentTypeVersion="3" ma:contentTypeDescription="Upload an image or a photograph." ma:contentTypeScope="" ma:versionID="4e02033e9a8407b55ee482baa8e8773d">
  <xsd:schema xmlns:xsd="http://www.w3.org/2001/XMLSchema" xmlns:xs="http://www.w3.org/2001/XMLSchema" xmlns:p="http://schemas.microsoft.com/office/2006/metadata/properties" xmlns:ns1="http://schemas.microsoft.com/sharepoint/v3" xmlns:ns2="f2ad5090-61a8-4b8c-ab70-68f4ff4d1933" targetNamespace="http://schemas.microsoft.com/office/2006/metadata/properties" ma:root="true" ma:fieldsID="56baf7bb33d679821ced92383ddba583" ns1:_="" ns2:_="">
    <xsd:import namespace="http://schemas.microsoft.com/sharepoint/v3"/>
    <xsd:import namespace="f2ad5090-61a8-4b8c-ab70-68f4ff4d1933"/>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CB23D7-89E5-42FF-A5EB-008A06AB37C7}">
  <ds:schemaRefs>
    <ds:schemaRef ds:uri="http://schemas.microsoft.com/sharepoint/events"/>
  </ds:schemaRefs>
</ds:datastoreItem>
</file>

<file path=customXml/itemProps2.xml><?xml version="1.0" encoding="utf-8"?>
<ds:datastoreItem xmlns:ds="http://schemas.openxmlformats.org/officeDocument/2006/customXml" ds:itemID="{AE6E82D6-7FB8-4D99-A7B6-3C5BB1D894B9}">
  <ds:schemaRefs>
    <ds:schemaRef ds:uri="http://schemas.microsoft.com/office/2006/metadata/propertie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infopath/2007/PartnerControls"/>
    <ds:schemaRef ds:uri="f2ad5090-61a8-4b8c-ab70-68f4ff4d1933"/>
    <ds:schemaRef ds:uri="http://purl.org/dc/term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E2FEA05E-38D0-44EA-8B8D-2375FC6AA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C777C69-0744-4BF3-8514-FB149EBD22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 PPT Template 2014 Public</Template>
  <TotalTime>8374</TotalTime>
  <Words>377</Words>
  <Application>Microsoft Office PowerPoint</Application>
  <PresentationFormat>Custom</PresentationFormat>
  <Paragraphs>115</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vt:lpstr>
      <vt:lpstr>Courier New</vt:lpstr>
      <vt:lpstr>Gill Sans MT</vt:lpstr>
      <vt:lpstr>Segoe UI</vt:lpstr>
      <vt:lpstr>Verdana</vt:lpstr>
      <vt:lpstr>Wingdings</vt:lpstr>
      <vt:lpstr>Wingdings 2</vt:lpstr>
      <vt:lpstr>ARM PPT Template 2014 Public</vt:lpstr>
      <vt:lpstr>CMSIS-Driver 2.0</vt:lpstr>
      <vt:lpstr>PowerPoint Presentation</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Seidl</dc:creator>
  <cp:lastModifiedBy>Christopher Seidl</cp:lastModifiedBy>
  <cp:revision>408</cp:revision>
  <cp:lastPrinted>2014-06-23T13:17:36Z</cp:lastPrinted>
  <dcterms:created xsi:type="dcterms:W3CDTF">2014-02-14T11:44:43Z</dcterms:created>
  <dcterms:modified xsi:type="dcterms:W3CDTF">2019-11-21T07:23:24Z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0x010102005A5C1BE65173D647975D08D04557E024</vt:lpwstr>
  </property>
  <property fmtid="{D5CDD505-2E9C-101B-9397-08002B2CF9AE}" pid="3" name="_dlc_DocIdItemGuid">
    <vt:lpwstr>d0713a34-1062-48d0-aada-3b674e8d17e0</vt:lpwstr>
  </property>
  <property fmtid="{D5CDD505-2E9C-101B-9397-08002B2CF9AE}" pid="4" name="vti_description">
    <vt:lpwstr/>
  </property>
</Properties>
</file>