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F519-5808-4536-96A1-F0B3F45F1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B924B-02C4-4B4F-BD61-465F2DDA34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EE9CD9-ADEC-4C4E-B245-0C51EDDFFF8A}"/>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E03E75E6-679A-411C-94CD-1D0B49263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E8016-097C-45F0-B39E-776D05300E4C}"/>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2574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3A07-2B42-472F-89FE-230E158C34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C038CE-9E70-4341-80E4-A8597C43C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60A63-A8F6-4395-A030-F18CB0ECC313}"/>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BF298D59-A9B4-4495-8C53-B0D72EADF0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B901A-CEF3-4DF2-8417-15C1CB03AC65}"/>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127279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FC149-8286-4BC8-8DD4-EE9F1DAF3E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14532-F7AA-4016-8619-3453317D2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06B77-E47B-461E-87B3-1BAC1532BAB1}"/>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A2D231C9-739D-431D-B1F7-092AEDEFF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971D7-9DB0-412E-9231-A16D5E337C76}"/>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260456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ECEF-AC6C-497A-AF22-AB13DAB81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1954B1-AFA4-41CC-91EF-A07841139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8F71A-C1E0-496E-9563-24B3CCF989E8}"/>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7DACC940-CAF8-4243-9363-87C1637ED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AD8B0-C488-4A2C-B07F-4C7FCAFE2A03}"/>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96732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4A2D-BB64-474B-819E-41D9DE9AD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101356-B0B6-42A5-8A88-186D95931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6E19D-6684-4692-B193-AC6618DF5184}"/>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C1831170-5227-4572-94FA-CBB7932C7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9FC97-E396-4190-8BD4-50975E63494F}"/>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26729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852-3BD5-4DB2-B309-F93FC1FFE2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99AE-F3CB-4819-B070-0957A9D17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062D88-AAF2-446E-AB03-A99D3249D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26DB6-126A-44BC-8EA4-BE32C7A18B5C}"/>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6" name="Footer Placeholder 5">
            <a:extLst>
              <a:ext uri="{FF2B5EF4-FFF2-40B4-BE49-F238E27FC236}">
                <a16:creationId xmlns:a16="http://schemas.microsoft.com/office/drawing/2014/main" id="{FCA7F50F-5740-4586-B9B2-2F50425E1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7F797A-F60E-49D0-979C-E151B6964784}"/>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335736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FF48-CEE8-42CC-91DF-2CD67DA041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0D30CD-1B48-4B4E-AC39-623DF5F8D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4897DE-7F0D-4D52-85C2-D942BB979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F7658D-8EB0-460A-A70E-2E9519DF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F1375-8893-4BDD-A2B0-A9485DCD1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BA27D2-DC65-4FFD-B5D7-D10B55A1B134}"/>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8" name="Footer Placeholder 7">
            <a:extLst>
              <a:ext uri="{FF2B5EF4-FFF2-40B4-BE49-F238E27FC236}">
                <a16:creationId xmlns:a16="http://schemas.microsoft.com/office/drawing/2014/main" id="{1FCD4F38-4CB1-493D-A501-ECCAC10DB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2704DB-80FC-4332-A482-A6172EF9C2E2}"/>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38742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8B33-E17D-43F2-963C-CE41D75BB3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16F11-2046-4984-8183-674CF38C89AD}"/>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4" name="Footer Placeholder 3">
            <a:extLst>
              <a:ext uri="{FF2B5EF4-FFF2-40B4-BE49-F238E27FC236}">
                <a16:creationId xmlns:a16="http://schemas.microsoft.com/office/drawing/2014/main" id="{80C31B9C-C271-4D20-B5F9-19E76D6679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92898-329F-440C-85DB-C0A43975874B}"/>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374200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36935-910E-48EC-8CBB-36723CD2F507}"/>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3" name="Footer Placeholder 2">
            <a:extLst>
              <a:ext uri="{FF2B5EF4-FFF2-40B4-BE49-F238E27FC236}">
                <a16:creationId xmlns:a16="http://schemas.microsoft.com/office/drawing/2014/main" id="{CCF5DC4D-1377-4D11-BA5C-DD245FCBC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871329-772D-4D0D-B5BF-DCCD8FBC5D6B}"/>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37136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2157-F527-43D9-90EC-A64FF677C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026E51-8310-40D7-B098-4E641A5F4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76D9E6-C320-4163-A958-96AC0740E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030BA-5C0E-40D0-B719-864B305CA380}"/>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6" name="Footer Placeholder 5">
            <a:extLst>
              <a:ext uri="{FF2B5EF4-FFF2-40B4-BE49-F238E27FC236}">
                <a16:creationId xmlns:a16="http://schemas.microsoft.com/office/drawing/2014/main" id="{EF5AC53C-F136-4A13-9AE1-BFD2F89FC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D64C5-B63A-4441-9E9A-7828418DB336}"/>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123749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BBE3-22F3-4C86-8DFE-25B69DE08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4030C6-F9C4-42C0-BB84-D2D604B5D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6CE956-9072-4F73-AA2D-4A9627817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04F1A-5DA2-486E-85CF-F1659AB1CB84}"/>
              </a:ext>
            </a:extLst>
          </p:cNvPr>
          <p:cNvSpPr>
            <a:spLocks noGrp="1"/>
          </p:cNvSpPr>
          <p:nvPr>
            <p:ph type="dt" sz="half" idx="10"/>
          </p:nvPr>
        </p:nvSpPr>
        <p:spPr/>
        <p:txBody>
          <a:bodyPr/>
          <a:lstStyle/>
          <a:p>
            <a:fld id="{2487F8D9-3E99-47EE-8468-5F5BD0DD0719}" type="datetimeFigureOut">
              <a:rPr lang="en-IN" smtClean="0"/>
              <a:t>27-01-2022</a:t>
            </a:fld>
            <a:endParaRPr lang="en-IN"/>
          </a:p>
        </p:txBody>
      </p:sp>
      <p:sp>
        <p:nvSpPr>
          <p:cNvPr id="6" name="Footer Placeholder 5">
            <a:extLst>
              <a:ext uri="{FF2B5EF4-FFF2-40B4-BE49-F238E27FC236}">
                <a16:creationId xmlns:a16="http://schemas.microsoft.com/office/drawing/2014/main" id="{1C0D49BF-90B0-43C1-A570-4CB6A49FD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8C4C8E-15CC-494A-AAB8-445ECD50732B}"/>
              </a:ext>
            </a:extLst>
          </p:cNvPr>
          <p:cNvSpPr>
            <a:spLocks noGrp="1"/>
          </p:cNvSpPr>
          <p:nvPr>
            <p:ph type="sldNum" sz="quarter" idx="12"/>
          </p:nvPr>
        </p:nvSpPr>
        <p:spPr/>
        <p:txBody>
          <a:bodyPr/>
          <a:lstStyle/>
          <a:p>
            <a:fld id="{D30C0EE5-DB0A-4881-A037-FB63E8946A10}" type="slidenum">
              <a:rPr lang="en-IN" smtClean="0"/>
              <a:t>‹#›</a:t>
            </a:fld>
            <a:endParaRPr lang="en-IN"/>
          </a:p>
        </p:txBody>
      </p:sp>
    </p:spTree>
    <p:extLst>
      <p:ext uri="{BB962C8B-B14F-4D97-AF65-F5344CB8AC3E}">
        <p14:creationId xmlns:p14="http://schemas.microsoft.com/office/powerpoint/2010/main" val="133218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E7F57-154F-4D58-A172-DB6623A4F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4237D-0D0E-4547-AF0B-D1DB83339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0F3D3-EF28-4324-A8C6-6100725F0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7F8D9-3E99-47EE-8468-5F5BD0DD0719}" type="datetimeFigureOut">
              <a:rPr lang="en-IN" smtClean="0"/>
              <a:t>27-01-2022</a:t>
            </a:fld>
            <a:endParaRPr lang="en-IN"/>
          </a:p>
        </p:txBody>
      </p:sp>
      <p:sp>
        <p:nvSpPr>
          <p:cNvPr id="5" name="Footer Placeholder 4">
            <a:extLst>
              <a:ext uri="{FF2B5EF4-FFF2-40B4-BE49-F238E27FC236}">
                <a16:creationId xmlns:a16="http://schemas.microsoft.com/office/drawing/2014/main" id="{B5FB2620-561F-46BB-B172-C56A102FD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0F4944-6C62-4E62-B99B-77518A23D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C0EE5-DB0A-4881-A037-FB63E8946A10}" type="slidenum">
              <a:rPr lang="en-IN" smtClean="0"/>
              <a:t>‹#›</a:t>
            </a:fld>
            <a:endParaRPr lang="en-IN"/>
          </a:p>
        </p:txBody>
      </p:sp>
    </p:spTree>
    <p:extLst>
      <p:ext uri="{BB962C8B-B14F-4D97-AF65-F5344CB8AC3E}">
        <p14:creationId xmlns:p14="http://schemas.microsoft.com/office/powerpoint/2010/main" val="207877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A0AF-90ED-46F6-8CBB-40EDE5D6FBE0}"/>
              </a:ext>
            </a:extLst>
          </p:cNvPr>
          <p:cNvSpPr>
            <a:spLocks noGrp="1"/>
          </p:cNvSpPr>
          <p:nvPr>
            <p:ph type="ctrTitle"/>
          </p:nvPr>
        </p:nvSpPr>
        <p:spPr/>
        <p:txBody>
          <a:bodyPr>
            <a:normAutofit/>
          </a:bodyPr>
          <a:lstStyle/>
          <a:p>
            <a:r>
              <a:rPr lang="en-IN" sz="4400" b="1" dirty="0"/>
              <a:t>Sample network for an enterprise ,by installing network based firewall</a:t>
            </a:r>
          </a:p>
        </p:txBody>
      </p:sp>
      <p:sp>
        <p:nvSpPr>
          <p:cNvPr id="3" name="Subtitle 2">
            <a:extLst>
              <a:ext uri="{FF2B5EF4-FFF2-40B4-BE49-F238E27FC236}">
                <a16:creationId xmlns:a16="http://schemas.microsoft.com/office/drawing/2014/main" id="{7253CE73-5A92-4F49-836C-A147C69CB341}"/>
              </a:ext>
            </a:extLst>
          </p:cNvPr>
          <p:cNvSpPr>
            <a:spLocks noGrp="1"/>
          </p:cNvSpPr>
          <p:nvPr>
            <p:ph type="subTitle" idx="1"/>
          </p:nvPr>
        </p:nvSpPr>
        <p:spPr>
          <a:xfrm>
            <a:off x="1524000" y="4398992"/>
            <a:ext cx="9144000" cy="1655762"/>
          </a:xfrm>
        </p:spPr>
        <p:txBody>
          <a:bodyPr/>
          <a:lstStyle/>
          <a:p>
            <a:pPr algn="r"/>
            <a:r>
              <a:rPr lang="en-IN" dirty="0"/>
              <a:t>-2010030151 K S Satyavarsan</a:t>
            </a:r>
          </a:p>
          <a:p>
            <a:pPr algn="r"/>
            <a:r>
              <a:rPr lang="en-IN" dirty="0"/>
              <a:t>2010030071 </a:t>
            </a:r>
            <a:r>
              <a:rPr lang="en-IN" dirty="0" err="1"/>
              <a:t>Jyothin</a:t>
            </a:r>
            <a:r>
              <a:rPr lang="en-IN" dirty="0"/>
              <a:t> </a:t>
            </a:r>
            <a:r>
              <a:rPr lang="en-IN" dirty="0" err="1"/>
              <a:t>Movva</a:t>
            </a:r>
            <a:endParaRPr lang="en-IN" dirty="0"/>
          </a:p>
          <a:p>
            <a:pPr algn="r"/>
            <a:r>
              <a:rPr lang="en-IN" dirty="0"/>
              <a:t>2010030040 Devaraj Acharya</a:t>
            </a:r>
          </a:p>
        </p:txBody>
      </p:sp>
    </p:spTree>
    <p:extLst>
      <p:ext uri="{BB962C8B-B14F-4D97-AF65-F5344CB8AC3E}">
        <p14:creationId xmlns:p14="http://schemas.microsoft.com/office/powerpoint/2010/main" val="161739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E39D-8CBA-4133-99BC-9F76B4C77BED}"/>
              </a:ext>
            </a:extLst>
          </p:cNvPr>
          <p:cNvSpPr>
            <a:spLocks noGrp="1"/>
          </p:cNvSpPr>
          <p:nvPr>
            <p:ph type="title"/>
          </p:nvPr>
        </p:nvSpPr>
        <p:spPr/>
        <p:txBody>
          <a:bodyPr/>
          <a:lstStyle/>
          <a:p>
            <a:r>
              <a:rPr lang="en-IN" b="1" dirty="0"/>
              <a:t>LITERATURE REVIEW </a:t>
            </a:r>
          </a:p>
        </p:txBody>
      </p:sp>
      <p:sp>
        <p:nvSpPr>
          <p:cNvPr id="3" name="Content Placeholder 2">
            <a:extLst>
              <a:ext uri="{FF2B5EF4-FFF2-40B4-BE49-F238E27FC236}">
                <a16:creationId xmlns:a16="http://schemas.microsoft.com/office/drawing/2014/main" id="{5891F7C0-1326-4AB0-A559-3A0202474CBF}"/>
              </a:ext>
            </a:extLst>
          </p:cNvPr>
          <p:cNvSpPr>
            <a:spLocks noGrp="1"/>
          </p:cNvSpPr>
          <p:nvPr>
            <p:ph idx="1"/>
          </p:nvPr>
        </p:nvSpPr>
        <p:spPr>
          <a:xfrm>
            <a:off x="838200" y="1526875"/>
            <a:ext cx="10515600" cy="4650088"/>
          </a:xfrm>
        </p:spPr>
        <p:txBody>
          <a:bodyPr>
            <a:normAutofit/>
          </a:bodyPr>
          <a:lstStyle/>
          <a:p>
            <a:pPr marL="0" indent="0">
              <a:buNone/>
            </a:pPr>
            <a:r>
              <a:rPr lang="en-IN" sz="2400" dirty="0"/>
              <a:t>1.  Certifying Spoofing-Protection of Firewalls(</a:t>
            </a:r>
            <a:r>
              <a:rPr lang="en-IN" sz="1600" dirty="0" err="1"/>
              <a:t>Technische</a:t>
            </a:r>
            <a:r>
              <a:rPr lang="en-IN" sz="1600" dirty="0"/>
              <a:t> Universität München</a:t>
            </a:r>
            <a:r>
              <a:rPr lang="en-IN" sz="2400" dirty="0"/>
              <a:t>)</a:t>
            </a:r>
          </a:p>
          <a:p>
            <a:pPr marL="0" indent="0">
              <a:buNone/>
            </a:pPr>
            <a:r>
              <a:rPr lang="en-US" sz="1800" b="1" dirty="0"/>
              <a:t>Abstract</a:t>
            </a:r>
            <a:r>
              <a:rPr lang="en-US" sz="1800" dirty="0"/>
              <a:t>—We present an algorithm to certify IP spoofing protection of firewall rulesets. The algorithm is machine-verifiably proven sound and its use is demonstrated in real-world scenarios. </a:t>
            </a:r>
          </a:p>
          <a:p>
            <a:pPr marL="0" indent="0" algn="l">
              <a:buNone/>
            </a:pPr>
            <a:r>
              <a:rPr lang="en-US" sz="2400" i="0" dirty="0">
                <a:solidFill>
                  <a:srgbClr val="000000"/>
                </a:solidFill>
                <a:effectLst/>
              </a:rPr>
              <a:t>2.  An Overview of Firewall Technologies(</a:t>
            </a:r>
            <a:r>
              <a:rPr lang="en-IN" sz="1600" b="0" i="0" dirty="0">
                <a:solidFill>
                  <a:srgbClr val="000000"/>
                </a:solidFill>
                <a:effectLst/>
              </a:rPr>
              <a:t>Norwegian Computing </a:t>
            </a:r>
            <a:r>
              <a:rPr lang="en-IN" sz="1600" b="0" i="0" dirty="0" err="1">
                <a:solidFill>
                  <a:srgbClr val="000000"/>
                </a:solidFill>
                <a:effectLst/>
              </a:rPr>
              <a:t>Center</a:t>
            </a:r>
            <a:r>
              <a:rPr lang="en-US" sz="2400" i="0" dirty="0">
                <a:solidFill>
                  <a:srgbClr val="000000"/>
                </a:solidFill>
                <a:effectLst/>
              </a:rPr>
              <a:t>)</a:t>
            </a:r>
            <a:r>
              <a:rPr lang="en-US" sz="1600" b="0" i="0" dirty="0">
                <a:solidFill>
                  <a:srgbClr val="000000"/>
                </a:solidFill>
                <a:effectLst/>
              </a:rPr>
              <a:t> </a:t>
            </a:r>
          </a:p>
          <a:p>
            <a:pPr marL="0" indent="0" algn="l">
              <a:buNone/>
            </a:pPr>
            <a:r>
              <a:rPr lang="en-US" sz="1800" b="1" i="0" dirty="0">
                <a:solidFill>
                  <a:srgbClr val="000000"/>
                </a:solidFill>
                <a:effectLst/>
              </a:rPr>
              <a:t>Abstract- </a:t>
            </a:r>
            <a:r>
              <a:rPr lang="en-US" sz="1800" b="0" i="0" dirty="0">
                <a:solidFill>
                  <a:srgbClr val="000000"/>
                </a:solidFill>
                <a:effectLst/>
              </a:rPr>
              <a:t>A firewall protects a network by guarding the points of entry to it. Firewalls are becoming more sophisticated by the day, and new features are constantly being added, so that, in spite of the criticisms made of them and developmental trends threatening them, they are still a powerful protective mechanism. This article provides an overview of firewall technologies.</a:t>
            </a:r>
          </a:p>
          <a:p>
            <a:pPr marL="0" indent="0" algn="l">
              <a:buNone/>
            </a:pPr>
            <a:r>
              <a:rPr lang="en-US" sz="2400" dirty="0"/>
              <a:t>3.  Research on Computer Network Security Based on Firewall Technology (</a:t>
            </a:r>
            <a:r>
              <a:rPr lang="en-IN" sz="1600" dirty="0"/>
              <a:t>Changjiang Polytechnic, Wuhan</a:t>
            </a:r>
            <a:r>
              <a:rPr lang="en-US" sz="2400" dirty="0"/>
              <a:t>) </a:t>
            </a:r>
          </a:p>
          <a:p>
            <a:pPr marL="0" indent="0" algn="l">
              <a:buNone/>
            </a:pPr>
            <a:r>
              <a:rPr lang="en-US" sz="1800" b="1" dirty="0"/>
              <a:t>Abstract</a:t>
            </a:r>
            <a:r>
              <a:rPr lang="en-US" sz="1800" dirty="0"/>
              <a:t>-In the era of rapid network development. Its security has attracted much attention. In order to improve the security of computer network. Firewall as one of the most effective technologies. His development has also attracted people's attention. This article will further </a:t>
            </a:r>
            <a:r>
              <a:rPr lang="en-US" sz="1800" dirty="0" err="1"/>
              <a:t>analyse</a:t>
            </a:r>
            <a:r>
              <a:rPr lang="en-US" sz="1800" dirty="0"/>
              <a:t> firewall technology. I hope you can get some inspiration from it. </a:t>
            </a:r>
            <a:endParaRPr lang="en-US" b="0" i="0" dirty="0">
              <a:solidFill>
                <a:srgbClr val="000000"/>
              </a:solidFill>
              <a:effectLst/>
            </a:endParaRPr>
          </a:p>
          <a:p>
            <a:pPr marL="342900" indent="-342900" algn="l">
              <a:buFont typeface="+mj-lt"/>
              <a:buAutoNum type="arabicPeriod"/>
            </a:pPr>
            <a:endParaRPr lang="en-US" sz="2400" i="0" dirty="0">
              <a:solidFill>
                <a:srgbClr val="000000"/>
              </a:solidFill>
              <a:effectLst/>
            </a:endParaRPr>
          </a:p>
          <a:p>
            <a:pPr marL="457200" indent="-457200">
              <a:buFont typeface="+mj-lt"/>
              <a:buAutoNum type="arabicPeriod"/>
            </a:pPr>
            <a:endParaRPr lang="en-US" sz="2400" dirty="0"/>
          </a:p>
          <a:p>
            <a:pPr marL="0" indent="0">
              <a:buNone/>
            </a:pPr>
            <a:endParaRPr lang="en-US" sz="1800" dirty="0"/>
          </a:p>
          <a:p>
            <a:pPr marL="0" indent="0">
              <a:buNone/>
            </a:pPr>
            <a:endParaRPr lang="en-US"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180975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AC09-3673-45F0-967E-AE0F713AC0F1}"/>
              </a:ext>
            </a:extLst>
          </p:cNvPr>
          <p:cNvSpPr>
            <a:spLocks noGrp="1"/>
          </p:cNvSpPr>
          <p:nvPr>
            <p:ph type="title"/>
          </p:nvPr>
        </p:nvSpPr>
        <p:spPr/>
        <p:txBody>
          <a:bodyPr/>
          <a:lstStyle/>
          <a:p>
            <a:r>
              <a:rPr lang="en-IN" b="1" dirty="0"/>
              <a:t>KEYWORDS</a:t>
            </a:r>
          </a:p>
        </p:txBody>
      </p:sp>
      <p:sp>
        <p:nvSpPr>
          <p:cNvPr id="3" name="Content Placeholder 2">
            <a:extLst>
              <a:ext uri="{FF2B5EF4-FFF2-40B4-BE49-F238E27FC236}">
                <a16:creationId xmlns:a16="http://schemas.microsoft.com/office/drawing/2014/main" id="{9B1B6FE2-74CF-4688-A3B2-FE1EB639209D}"/>
              </a:ext>
            </a:extLst>
          </p:cNvPr>
          <p:cNvSpPr>
            <a:spLocks noGrp="1"/>
          </p:cNvSpPr>
          <p:nvPr>
            <p:ph idx="1"/>
          </p:nvPr>
        </p:nvSpPr>
        <p:spPr/>
        <p:txBody>
          <a:bodyPr>
            <a:noAutofit/>
          </a:bodyPr>
          <a:lstStyle/>
          <a:p>
            <a:pPr algn="l"/>
            <a:r>
              <a:rPr lang="en-US" sz="2000" b="0" i="0" dirty="0">
                <a:solidFill>
                  <a:srgbClr val="000000"/>
                </a:solidFill>
                <a:effectLst/>
              </a:rPr>
              <a:t>Firewall technologies -</a:t>
            </a:r>
            <a:r>
              <a:rPr lang="en-US" sz="2000" b="0" i="0" dirty="0">
                <a:effectLst/>
              </a:rPr>
              <a:t>A Firewall is</a:t>
            </a:r>
            <a:r>
              <a:rPr lang="en-US" sz="2000" i="0" dirty="0">
                <a:effectLst/>
              </a:rPr>
              <a:t> a network security device that monitors and filters incoming and outgoing network traffic</a:t>
            </a:r>
          </a:p>
          <a:p>
            <a:pPr algn="l"/>
            <a:r>
              <a:rPr lang="en-US" sz="2000" dirty="0">
                <a:solidFill>
                  <a:srgbClr val="000000"/>
                </a:solidFill>
              </a:rPr>
              <a:t>N</a:t>
            </a:r>
            <a:r>
              <a:rPr lang="en-US" sz="2000" b="0" i="0" dirty="0">
                <a:solidFill>
                  <a:srgbClr val="000000"/>
                </a:solidFill>
                <a:effectLst/>
              </a:rPr>
              <a:t>etwork security - </a:t>
            </a:r>
            <a:r>
              <a:rPr lang="en-US" sz="2000" i="0" dirty="0">
                <a:effectLst/>
              </a:rPr>
              <a:t>Network security is a broad term that covers a multitude of technologies, devices and processes. In its simplest term, it is a set of rules and configurations designed to protect the integrity, confidentiality and accessibility of computer networks and data using both software and hardware technologies.</a:t>
            </a:r>
          </a:p>
          <a:p>
            <a:pPr algn="l"/>
            <a:r>
              <a:rPr lang="en-US" sz="2000" dirty="0">
                <a:solidFill>
                  <a:srgbClr val="000000"/>
                </a:solidFill>
              </a:rPr>
              <a:t>A</a:t>
            </a:r>
            <a:r>
              <a:rPr lang="en-US" sz="2000" b="0" i="0" dirty="0">
                <a:solidFill>
                  <a:srgbClr val="000000"/>
                </a:solidFill>
                <a:effectLst/>
              </a:rPr>
              <a:t>ccess control - </a:t>
            </a:r>
            <a:r>
              <a:rPr lang="en-US" sz="2000" i="0" dirty="0">
                <a:effectLst/>
              </a:rPr>
              <a:t>In the fields of </a:t>
            </a:r>
            <a:r>
              <a:rPr lang="en-US" sz="2000" i="0" u="none" strike="noStrike" dirty="0">
                <a:effectLst/>
              </a:rPr>
              <a:t>physical security</a:t>
            </a:r>
            <a:r>
              <a:rPr lang="en-US" sz="2000" i="0" dirty="0">
                <a:effectLst/>
              </a:rPr>
              <a:t> and </a:t>
            </a:r>
            <a:r>
              <a:rPr lang="en-US" sz="2000" i="0" u="none" strike="noStrike" dirty="0">
                <a:effectLst/>
              </a:rPr>
              <a:t>information security</a:t>
            </a:r>
            <a:r>
              <a:rPr lang="en-US" sz="2000" i="0" dirty="0">
                <a:effectLst/>
              </a:rPr>
              <a:t>, access control (AC) is the selective restriction of access to a place or other </a:t>
            </a:r>
            <a:r>
              <a:rPr lang="en-US" sz="2000" i="0" u="none" strike="noStrike" dirty="0">
                <a:effectLst/>
              </a:rPr>
              <a:t>resource</a:t>
            </a:r>
            <a:endParaRPr lang="en-US" sz="2000" i="0" dirty="0">
              <a:effectLst/>
            </a:endParaRPr>
          </a:p>
          <a:p>
            <a:pPr algn="l"/>
            <a:r>
              <a:rPr lang="en-US" sz="2000" b="0" i="0" dirty="0">
                <a:solidFill>
                  <a:srgbClr val="000000"/>
                </a:solidFill>
                <a:effectLst/>
              </a:rPr>
              <a:t>Security</a:t>
            </a:r>
            <a:r>
              <a:rPr lang="en-US" sz="2000" dirty="0">
                <a:solidFill>
                  <a:srgbClr val="000000"/>
                </a:solidFill>
              </a:rPr>
              <a:t> </a:t>
            </a:r>
            <a:r>
              <a:rPr lang="en-US" sz="2000" b="0" i="0" dirty="0">
                <a:solidFill>
                  <a:srgbClr val="000000"/>
                </a:solidFill>
                <a:effectLst/>
              </a:rPr>
              <a:t>policy</a:t>
            </a:r>
            <a:r>
              <a:rPr lang="en-US" sz="2000" dirty="0">
                <a:solidFill>
                  <a:srgbClr val="000000"/>
                </a:solidFill>
              </a:rPr>
              <a:t> </a:t>
            </a:r>
            <a:r>
              <a:rPr lang="en-US" sz="2000" b="0" i="0" dirty="0">
                <a:solidFill>
                  <a:srgbClr val="000000"/>
                </a:solidFill>
                <a:effectLst/>
              </a:rPr>
              <a:t> -</a:t>
            </a:r>
            <a:r>
              <a:rPr lang="en-US" sz="2000" i="0" dirty="0">
                <a:effectLst/>
              </a:rPr>
              <a:t> Security policy is a definition of what it means to be secure for a system, organization or other entity.</a:t>
            </a:r>
          </a:p>
          <a:p>
            <a:pPr algn="l"/>
            <a:r>
              <a:rPr lang="en-US" sz="2000" dirty="0">
                <a:solidFill>
                  <a:srgbClr val="000000"/>
                </a:solidFill>
              </a:rPr>
              <a:t>P</a:t>
            </a:r>
            <a:r>
              <a:rPr lang="en-US" sz="2000" b="0" i="0" dirty="0">
                <a:solidFill>
                  <a:srgbClr val="000000"/>
                </a:solidFill>
                <a:effectLst/>
              </a:rPr>
              <a:t>rotective mechanisms – These are the ways in which someone can secure their network by using different means of security and protect it .</a:t>
            </a:r>
          </a:p>
          <a:p>
            <a:endParaRPr lang="en-IN" sz="2000" dirty="0"/>
          </a:p>
        </p:txBody>
      </p:sp>
    </p:spTree>
    <p:extLst>
      <p:ext uri="{BB962C8B-B14F-4D97-AF65-F5344CB8AC3E}">
        <p14:creationId xmlns:p14="http://schemas.microsoft.com/office/powerpoint/2010/main" val="33038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p:txBody>
          <a:bodyPr/>
          <a:lstStyle/>
          <a:p>
            <a:r>
              <a:rPr lang="en-US" b="1" i="1" dirty="0">
                <a:solidFill>
                  <a:srgbClr val="000000"/>
                </a:solidFill>
                <a:effectLst/>
              </a:rPr>
              <a:t>Storage Requirements</a:t>
            </a:r>
            <a:r>
              <a:rPr lang="en-US" dirty="0">
                <a:solidFill>
                  <a:srgbClr val="000000"/>
                </a:solidFill>
              </a:rPr>
              <a:t> - </a:t>
            </a:r>
            <a:r>
              <a:rPr lang="en-US" sz="2400" b="0" i="0" dirty="0">
                <a:solidFill>
                  <a:srgbClr val="000000"/>
                </a:solidFill>
                <a:effectLst/>
              </a:rPr>
              <a:t>Storage requirements need to be large enough to store all employee data in an enterprise.</a:t>
            </a:r>
          </a:p>
          <a:p>
            <a:r>
              <a:rPr lang="en-US" b="1" i="1" dirty="0">
                <a:solidFill>
                  <a:srgbClr val="000000"/>
                </a:solidFill>
                <a:effectLst/>
              </a:rPr>
              <a:t>Reliability Requirements</a:t>
            </a:r>
            <a:r>
              <a:rPr lang="en-US" dirty="0">
                <a:solidFill>
                  <a:srgbClr val="000000"/>
                </a:solidFill>
              </a:rPr>
              <a:t> - </a:t>
            </a:r>
            <a:r>
              <a:rPr lang="en-US" sz="2400" b="0" i="0" dirty="0">
                <a:solidFill>
                  <a:srgbClr val="000000"/>
                </a:solidFill>
                <a:effectLst/>
              </a:rPr>
              <a:t>In keeping with user expectations and industry standards, both the LANs and the WAN are expected to operate at 99.9% uptime and an undiscovered error rate of .001%.</a:t>
            </a:r>
          </a:p>
          <a:p>
            <a:r>
              <a:rPr lang="en-US" b="1" i="1" dirty="0">
                <a:solidFill>
                  <a:srgbClr val="000000"/>
                </a:solidFill>
                <a:effectLst/>
              </a:rPr>
              <a:t>Security Requirements</a:t>
            </a:r>
            <a:r>
              <a:rPr lang="en-US" dirty="0">
                <a:solidFill>
                  <a:srgbClr val="000000"/>
                </a:solidFill>
              </a:rPr>
              <a:t> - </a:t>
            </a:r>
            <a:r>
              <a:rPr lang="en-US" sz="2400" b="0" i="0" dirty="0">
                <a:solidFill>
                  <a:srgbClr val="000000"/>
                </a:solidFill>
                <a:effectLst/>
              </a:rPr>
              <a:t>A firewall will be used so unauthorized users will be restricted.  Part of the security will be Users accounts and passwords that will give limited access.  There will be different access capabilities for network managers and users.</a:t>
            </a:r>
            <a:endParaRPr lang="en-IN" dirty="0"/>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12411"/>
            <a:ext cx="105155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rgbClr val="000000"/>
                </a:solidFill>
                <a:effectLst/>
                <a:latin typeface="+mj-lt"/>
                <a:cs typeface="Times New Roman" panose="02020603050405020304" pitchFamily="18" charset="0"/>
              </a:rPr>
              <a:t>NETWORK NEEDS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400" b="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771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GNS3</a:t>
            </a:r>
          </a:p>
          <a:p>
            <a:pPr marL="0" indent="0">
              <a:buNone/>
            </a:pPr>
            <a:r>
              <a:rPr lang="en-IN" dirty="0"/>
              <a:t>	</a:t>
            </a:r>
          </a:p>
          <a:p>
            <a:r>
              <a:rPr lang="en-IN" dirty="0"/>
              <a:t>Hardware to support the </a:t>
            </a:r>
            <a:r>
              <a:rPr lang="en-US" b="0" i="0" dirty="0">
                <a:effectLst/>
              </a:rPr>
              <a:t>aforementioned</a:t>
            </a:r>
            <a:r>
              <a:rPr lang="en-IN" dirty="0"/>
              <a:t> software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pPr marL="0" indent="0">
              <a:buNone/>
            </a:pPr>
            <a:endParaRPr lang="en-IN" dirty="0"/>
          </a:p>
          <a:p>
            <a:r>
              <a:rPr lang="en-IN" dirty="0"/>
              <a:t>Understood the problem statement </a:t>
            </a:r>
          </a:p>
          <a:p>
            <a:r>
              <a:rPr lang="en-IN" dirty="0"/>
              <a:t>Found out the key terms we have to use and implement to achieve the desired project outcome. </a:t>
            </a:r>
          </a:p>
          <a:p>
            <a:r>
              <a:rPr lang="en-IN" dirty="0"/>
              <a:t>Information on network security and firewalls.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RESULTS AND DISCUSSION </a:t>
            </a:r>
          </a:p>
        </p:txBody>
      </p:sp>
    </p:spTree>
    <p:extLst>
      <p:ext uri="{BB962C8B-B14F-4D97-AF65-F5344CB8AC3E}">
        <p14:creationId xmlns:p14="http://schemas.microsoft.com/office/powerpoint/2010/main" val="395898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The project is about implementing a enterprise scale network system and deploy a firewall for that network system. </a:t>
            </a:r>
          </a:p>
          <a:p>
            <a:r>
              <a:rPr lang="en-IN" dirty="0"/>
              <a:t>There are many articles which elaborate on the said topic to allow us to take advantage of the research. </a:t>
            </a:r>
          </a:p>
          <a:p>
            <a:endParaRPr lang="en-IN" dirty="0"/>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mj-lt"/>
              </a:rPr>
              <a:t>CONCLUSION	</a:t>
            </a:r>
            <a:endParaRPr kumimoji="0" lang="en-US" altLang="en-US" b="1"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172758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744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Sample network for an enterprise ,by installing network based firewall</vt:lpstr>
      <vt:lpstr>ABSTRACT </vt:lpstr>
      <vt:lpstr>OBJECTIVE OF NETWORK</vt:lpstr>
      <vt:lpstr>LITERATURE REVIEW </vt:lpstr>
      <vt:lpstr>KEYWORDS</vt:lpstr>
      <vt:lpstr>NETWORK NEEDS ANALYSIS  </vt:lpstr>
      <vt:lpstr>METHODS</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network for an enterprise ,by installing network based firewall</dc:title>
  <dc:creator>SATYA VARSAN  KATTUVA .</dc:creator>
  <cp:lastModifiedBy>Jyothin   Movva .</cp:lastModifiedBy>
  <cp:revision>6</cp:revision>
  <dcterms:created xsi:type="dcterms:W3CDTF">2022-01-25T08:25:17Z</dcterms:created>
  <dcterms:modified xsi:type="dcterms:W3CDTF">2022-01-27T12:48:57Z</dcterms:modified>
</cp:coreProperties>
</file>