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7" r:id="rId5"/>
    <p:sldId id="258" r:id="rId6"/>
    <p:sldId id="259" r:id="rId7"/>
    <p:sldId id="265" r:id="rId8"/>
    <p:sldId id="260" r:id="rId9"/>
    <p:sldId id="267" r:id="rId10"/>
    <p:sldId id="268" r:id="rId11"/>
    <p:sldId id="269" r:id="rId12"/>
    <p:sldId id="261"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4" autoAdjust="0"/>
    <p:restoredTop sz="94660"/>
  </p:normalViewPr>
  <p:slideViewPr>
    <p:cSldViewPr snapToGrid="0">
      <p:cViewPr varScale="1">
        <p:scale>
          <a:sx n="89" d="100"/>
          <a:sy n="89" d="100"/>
        </p:scale>
        <p:origin x="494" y="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4/10/2022</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4/10/2022</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4/10/2022</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0951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4/10/2022</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4/10/2022</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4/10/2022</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4/10/2022</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4/10/2022</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4/10/2022</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4/10/2022</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4/10/2022</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4/10/2022</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0203-D336-4C6F-AD68-8BFFF597DEA7}"/>
              </a:ext>
            </a:extLst>
          </p:cNvPr>
          <p:cNvSpPr>
            <a:spLocks noGrp="1"/>
          </p:cNvSpPr>
          <p:nvPr>
            <p:ph type="ctrTitle"/>
          </p:nvPr>
        </p:nvSpPr>
        <p:spPr>
          <a:xfrm>
            <a:off x="1044606" y="1156898"/>
            <a:ext cx="10332720" cy="2387600"/>
          </a:xfrm>
        </p:spPr>
        <p:txBody>
          <a:bodyPr>
            <a:noAutofit/>
          </a:bodyPr>
          <a:lstStyle/>
          <a:p>
            <a:pPr algn="l">
              <a:lnSpc>
                <a:spcPct val="100000"/>
              </a:lnSpc>
            </a:pPr>
            <a:r>
              <a:rPr lang="en-US" sz="6600" spc="600" dirty="0"/>
              <a:t>Review 4 </a:t>
            </a:r>
            <a:br>
              <a:rPr lang="en-US" sz="3200" spc="600" dirty="0"/>
            </a:br>
            <a:br>
              <a:rPr lang="en-US" sz="3200" spc="600" dirty="0"/>
            </a:br>
            <a:r>
              <a:rPr lang="en-IN" sz="3200" b="1" spc="600" dirty="0"/>
              <a:t>Sample network for an enterprise ,by installing network-based firewall</a:t>
            </a:r>
            <a:endParaRPr lang="en-US" sz="3200" spc="600" dirty="0"/>
          </a:p>
        </p:txBody>
      </p:sp>
      <p:sp>
        <p:nvSpPr>
          <p:cNvPr id="3" name="Subtitle 2">
            <a:extLst>
              <a:ext uri="{FF2B5EF4-FFF2-40B4-BE49-F238E27FC236}">
                <a16:creationId xmlns:a16="http://schemas.microsoft.com/office/drawing/2014/main" id="{0D041A0D-2151-4BCE-8180-19EF562599A8}"/>
              </a:ext>
            </a:extLst>
          </p:cNvPr>
          <p:cNvSpPr>
            <a:spLocks noGrp="1"/>
          </p:cNvSpPr>
          <p:nvPr>
            <p:ph type="subTitle" idx="1"/>
          </p:nvPr>
        </p:nvSpPr>
        <p:spPr>
          <a:xfrm>
            <a:off x="1044606" y="4953738"/>
            <a:ext cx="5051394" cy="1014274"/>
          </a:xfrm>
        </p:spPr>
        <p:txBody>
          <a:bodyPr>
            <a:normAutofit/>
          </a:bodyPr>
          <a:lstStyle/>
          <a:p>
            <a:pPr algn="l"/>
            <a:r>
              <a:rPr lang="en-IN" sz="1600" dirty="0"/>
              <a:t>2010030151 K S Satyavarsan	</a:t>
            </a:r>
          </a:p>
          <a:p>
            <a:pPr algn="l"/>
            <a:r>
              <a:rPr lang="en-IN" sz="1600" dirty="0"/>
              <a:t>2010030071 Jyothin Movva</a:t>
            </a:r>
          </a:p>
          <a:p>
            <a:pPr algn="l"/>
            <a:r>
              <a:rPr lang="en-IN" sz="1600" dirty="0"/>
              <a:t>2010030040 Devaraj Acharya</a:t>
            </a:r>
          </a:p>
          <a:p>
            <a:pPr algn="l"/>
            <a:endParaRPr lang="en-US" sz="1600" dirty="0"/>
          </a:p>
        </p:txBody>
      </p:sp>
      <p:sp>
        <p:nvSpPr>
          <p:cNvPr id="5" name="Subtitle 2">
            <a:extLst>
              <a:ext uri="{FF2B5EF4-FFF2-40B4-BE49-F238E27FC236}">
                <a16:creationId xmlns:a16="http://schemas.microsoft.com/office/drawing/2014/main" id="{90A1CEEF-D0BC-414C-8418-03D6EBBB43EB}"/>
              </a:ext>
            </a:extLst>
          </p:cNvPr>
          <p:cNvSpPr txBox="1">
            <a:spLocks/>
          </p:cNvSpPr>
          <p:nvPr/>
        </p:nvSpPr>
        <p:spPr>
          <a:xfrm>
            <a:off x="6864561" y="4953738"/>
            <a:ext cx="5051394" cy="10142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cap="all" spc="400" baseline="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600" dirty="0"/>
              <a:t>Guide</a:t>
            </a:r>
          </a:p>
          <a:p>
            <a:pPr algn="l"/>
            <a:r>
              <a:rPr lang="en-IN" sz="1600" dirty="0" err="1"/>
              <a:t>Dr.</a:t>
            </a:r>
            <a:r>
              <a:rPr lang="en-IN" sz="1600" dirty="0"/>
              <a:t> P Lalitha Surya Kumari</a:t>
            </a:r>
          </a:p>
          <a:p>
            <a:pPr algn="l"/>
            <a:endParaRPr lang="en-US" sz="1600" dirty="0"/>
          </a:p>
        </p:txBody>
      </p:sp>
    </p:spTree>
    <p:extLst>
      <p:ext uri="{BB962C8B-B14F-4D97-AF65-F5344CB8AC3E}">
        <p14:creationId xmlns:p14="http://schemas.microsoft.com/office/powerpoint/2010/main" val="1810471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5C6A-5C92-4E3B-8769-D7CA130AD945}"/>
              </a:ext>
            </a:extLst>
          </p:cNvPr>
          <p:cNvSpPr>
            <a:spLocks noGrp="1"/>
          </p:cNvSpPr>
          <p:nvPr>
            <p:ph type="title"/>
          </p:nvPr>
        </p:nvSpPr>
        <p:spPr/>
        <p:txBody>
          <a:bodyPr/>
          <a:lstStyle/>
          <a:p>
            <a:r>
              <a:rPr lang="en-US" b="1"/>
              <a:t>BETA TESTING</a:t>
            </a:r>
            <a:endParaRPr lang="en-US" b="1" dirty="0"/>
          </a:p>
        </p:txBody>
      </p:sp>
      <p:pic>
        <p:nvPicPr>
          <p:cNvPr id="5" name="Picture 4">
            <a:extLst>
              <a:ext uri="{FF2B5EF4-FFF2-40B4-BE49-F238E27FC236}">
                <a16:creationId xmlns:a16="http://schemas.microsoft.com/office/drawing/2014/main" id="{9991319D-FDEC-4F2C-85EA-11E59851651E}"/>
              </a:ext>
            </a:extLst>
          </p:cNvPr>
          <p:cNvPicPr>
            <a:picLocks noChangeAspect="1"/>
          </p:cNvPicPr>
          <p:nvPr/>
        </p:nvPicPr>
        <p:blipFill>
          <a:blip r:embed="rId2"/>
          <a:stretch>
            <a:fillRect/>
          </a:stretch>
        </p:blipFill>
        <p:spPr>
          <a:xfrm>
            <a:off x="838200" y="1355313"/>
            <a:ext cx="5408952" cy="5331237"/>
          </a:xfrm>
          <a:prstGeom prst="rect">
            <a:avLst/>
          </a:prstGeom>
        </p:spPr>
      </p:pic>
    </p:spTree>
    <p:extLst>
      <p:ext uri="{BB962C8B-B14F-4D97-AF65-F5344CB8AC3E}">
        <p14:creationId xmlns:p14="http://schemas.microsoft.com/office/powerpoint/2010/main" val="1897156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5C6A-5C92-4E3B-8769-D7CA130AD945}"/>
              </a:ext>
            </a:extLst>
          </p:cNvPr>
          <p:cNvSpPr>
            <a:spLocks noGrp="1"/>
          </p:cNvSpPr>
          <p:nvPr>
            <p:ph type="title"/>
          </p:nvPr>
        </p:nvSpPr>
        <p:spPr/>
        <p:txBody>
          <a:bodyPr/>
          <a:lstStyle/>
          <a:p>
            <a:r>
              <a:rPr lang="en-US" b="1"/>
              <a:t>BETA TESTING</a:t>
            </a:r>
            <a:endParaRPr lang="en-US" b="1" dirty="0"/>
          </a:p>
        </p:txBody>
      </p:sp>
      <p:pic>
        <p:nvPicPr>
          <p:cNvPr id="4" name="Picture 3">
            <a:extLst>
              <a:ext uri="{FF2B5EF4-FFF2-40B4-BE49-F238E27FC236}">
                <a16:creationId xmlns:a16="http://schemas.microsoft.com/office/drawing/2014/main" id="{28E6E085-96D5-4B25-BD12-6BC3FA08DA00}"/>
              </a:ext>
            </a:extLst>
          </p:cNvPr>
          <p:cNvPicPr>
            <a:picLocks noChangeAspect="1"/>
          </p:cNvPicPr>
          <p:nvPr/>
        </p:nvPicPr>
        <p:blipFill>
          <a:blip r:embed="rId2"/>
          <a:stretch>
            <a:fillRect/>
          </a:stretch>
        </p:blipFill>
        <p:spPr>
          <a:xfrm>
            <a:off x="838200" y="1404938"/>
            <a:ext cx="5587372" cy="5167312"/>
          </a:xfrm>
          <a:prstGeom prst="rect">
            <a:avLst/>
          </a:prstGeom>
        </p:spPr>
      </p:pic>
    </p:spTree>
    <p:extLst>
      <p:ext uri="{BB962C8B-B14F-4D97-AF65-F5344CB8AC3E}">
        <p14:creationId xmlns:p14="http://schemas.microsoft.com/office/powerpoint/2010/main" val="4101647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35A2B-A6F7-43CF-B0D8-E931474BFCAB}"/>
              </a:ext>
            </a:extLst>
          </p:cNvPr>
          <p:cNvSpPr>
            <a:spLocks noGrp="1"/>
          </p:cNvSpPr>
          <p:nvPr>
            <p:ph type="title"/>
          </p:nvPr>
        </p:nvSpPr>
        <p:spPr/>
        <p:txBody>
          <a:bodyPr/>
          <a:lstStyle/>
          <a:p>
            <a:r>
              <a:rPr lang="en-US" b="1" dirty="0"/>
              <a:t>SUGGESTIONS</a:t>
            </a:r>
          </a:p>
        </p:txBody>
      </p:sp>
      <p:sp>
        <p:nvSpPr>
          <p:cNvPr id="3" name="Text Placeholder 2">
            <a:extLst>
              <a:ext uri="{FF2B5EF4-FFF2-40B4-BE49-F238E27FC236}">
                <a16:creationId xmlns:a16="http://schemas.microsoft.com/office/drawing/2014/main" id="{3AFCBFA7-7692-4E68-80EE-FC7BA1C52DD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07646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5F09C-1C7B-4B5E-8B39-A616487E9805}"/>
              </a:ext>
            </a:extLst>
          </p:cNvPr>
          <p:cNvSpPr>
            <a:spLocks noGrp="1"/>
          </p:cNvSpPr>
          <p:nvPr>
            <p:ph type="title"/>
          </p:nvPr>
        </p:nvSpPr>
        <p:spPr/>
        <p:txBody>
          <a:bodyPr/>
          <a:lstStyle/>
          <a:p>
            <a:r>
              <a:rPr lang="en-US" b="1" dirty="0"/>
              <a:t>THANK YOU</a:t>
            </a:r>
          </a:p>
        </p:txBody>
      </p:sp>
      <p:sp>
        <p:nvSpPr>
          <p:cNvPr id="3" name="Text Placeholder 2">
            <a:extLst>
              <a:ext uri="{FF2B5EF4-FFF2-40B4-BE49-F238E27FC236}">
                <a16:creationId xmlns:a16="http://schemas.microsoft.com/office/drawing/2014/main" id="{273950F6-AA6C-4E64-908A-F02FA48F0D7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82289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0224B-C022-4BE3-90F9-87CC7B983D26}"/>
              </a:ext>
            </a:extLst>
          </p:cNvPr>
          <p:cNvSpPr>
            <a:spLocks noGrp="1"/>
          </p:cNvSpPr>
          <p:nvPr>
            <p:ph type="title"/>
          </p:nvPr>
        </p:nvSpPr>
        <p:spPr/>
        <p:txBody>
          <a:bodyPr/>
          <a:lstStyle/>
          <a:p>
            <a:r>
              <a:rPr lang="en-IN" b="1" dirty="0"/>
              <a:t>ABSTRACT </a:t>
            </a:r>
          </a:p>
        </p:txBody>
      </p:sp>
      <p:sp>
        <p:nvSpPr>
          <p:cNvPr id="3" name="Content Placeholder 2">
            <a:extLst>
              <a:ext uri="{FF2B5EF4-FFF2-40B4-BE49-F238E27FC236}">
                <a16:creationId xmlns:a16="http://schemas.microsoft.com/office/drawing/2014/main" id="{BC54AE7E-8DDB-4B12-B075-E9C481E65C7E}"/>
              </a:ext>
            </a:extLst>
          </p:cNvPr>
          <p:cNvSpPr>
            <a:spLocks noGrp="1"/>
          </p:cNvSpPr>
          <p:nvPr>
            <p:ph idx="1"/>
          </p:nvPr>
        </p:nvSpPr>
        <p:spPr/>
        <p:txBody>
          <a:bodyPr/>
          <a:lstStyle/>
          <a:p>
            <a:endParaRPr lang="en-IN" sz="2400" dirty="0"/>
          </a:p>
          <a:p>
            <a:r>
              <a:rPr lang="en-IN" sz="2400" dirty="0"/>
              <a:t>In this project we are going to design a network for an enterprise with firewall </a:t>
            </a:r>
          </a:p>
          <a:p>
            <a:r>
              <a:rPr lang="en-IN" sz="2400" dirty="0"/>
              <a:t>We will be using different topologies and various other things we studied in this course to design this network </a:t>
            </a:r>
          </a:p>
          <a:p>
            <a:r>
              <a:rPr lang="en-IN" sz="2400" dirty="0"/>
              <a:t>Firewall is used for network security and its job is to monitor and filter incoming and outgoing network traffic in order to keep the network safe from any vulnerabilities or threats</a:t>
            </a:r>
          </a:p>
          <a:p>
            <a:pPr marL="0" indent="0">
              <a:buNone/>
            </a:pPr>
            <a:endParaRPr lang="en-IN" sz="2400" dirty="0"/>
          </a:p>
          <a:p>
            <a:endParaRPr lang="en-IN" dirty="0"/>
          </a:p>
        </p:txBody>
      </p:sp>
    </p:spTree>
    <p:extLst>
      <p:ext uri="{BB962C8B-B14F-4D97-AF65-F5344CB8AC3E}">
        <p14:creationId xmlns:p14="http://schemas.microsoft.com/office/powerpoint/2010/main" val="290360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90A3-89FE-41C1-87C2-5E98FE07FC43}"/>
              </a:ext>
            </a:extLst>
          </p:cNvPr>
          <p:cNvSpPr>
            <a:spLocks noGrp="1"/>
          </p:cNvSpPr>
          <p:nvPr>
            <p:ph type="title"/>
          </p:nvPr>
        </p:nvSpPr>
        <p:spPr/>
        <p:txBody>
          <a:bodyPr/>
          <a:lstStyle/>
          <a:p>
            <a:r>
              <a:rPr lang="en-IN" b="1" dirty="0"/>
              <a:t>OBJECTIVE OF NETWORK</a:t>
            </a:r>
          </a:p>
        </p:txBody>
      </p:sp>
      <p:sp>
        <p:nvSpPr>
          <p:cNvPr id="3" name="Content Placeholder 2">
            <a:extLst>
              <a:ext uri="{FF2B5EF4-FFF2-40B4-BE49-F238E27FC236}">
                <a16:creationId xmlns:a16="http://schemas.microsoft.com/office/drawing/2014/main" id="{50975A27-47CF-4DA0-88F4-0ECFAB273C69}"/>
              </a:ext>
            </a:extLst>
          </p:cNvPr>
          <p:cNvSpPr>
            <a:spLocks noGrp="1"/>
          </p:cNvSpPr>
          <p:nvPr>
            <p:ph idx="1"/>
          </p:nvPr>
        </p:nvSpPr>
        <p:spPr/>
        <p:txBody>
          <a:bodyPr>
            <a:normAutofit/>
          </a:bodyPr>
          <a:lstStyle/>
          <a:p>
            <a:pPr marL="514350" indent="-514350">
              <a:buFont typeface="+mj-lt"/>
              <a:buAutoNum type="arabicPeriod"/>
            </a:pPr>
            <a:r>
              <a:rPr lang="en-US" b="0" i="1" dirty="0">
                <a:solidFill>
                  <a:srgbClr val="000000"/>
                </a:solidFill>
                <a:effectLst/>
              </a:rPr>
              <a:t>Secure Service</a:t>
            </a:r>
            <a:r>
              <a:rPr lang="en-US" b="0" i="0" dirty="0">
                <a:solidFill>
                  <a:srgbClr val="000000"/>
                </a:solidFill>
                <a:effectLst/>
              </a:rPr>
              <a:t>: </a:t>
            </a:r>
            <a:r>
              <a:rPr lang="en-US" sz="2400" b="0" i="0" dirty="0">
                <a:solidFill>
                  <a:srgbClr val="000000"/>
                </a:solidFill>
                <a:effectLst/>
              </a:rPr>
              <a:t>The main objective of this network is to provide secure administrative computing service to an enterprise.</a:t>
            </a:r>
          </a:p>
          <a:p>
            <a:pPr marL="514350" indent="-514350">
              <a:buFont typeface="+mj-lt"/>
              <a:buAutoNum type="arabicPeriod"/>
            </a:pPr>
            <a:r>
              <a:rPr lang="en-US" b="0" i="1" dirty="0">
                <a:solidFill>
                  <a:srgbClr val="000000"/>
                </a:solidFill>
                <a:effectLst/>
              </a:rPr>
              <a:t>Versatile Information Processing</a:t>
            </a:r>
            <a:r>
              <a:rPr lang="en-US" b="0" i="0" dirty="0">
                <a:solidFill>
                  <a:srgbClr val="000000"/>
                </a:solidFill>
                <a:effectLst/>
              </a:rPr>
              <a:t>: </a:t>
            </a:r>
            <a:r>
              <a:rPr lang="en-US" sz="2400" b="0" i="0" dirty="0">
                <a:solidFill>
                  <a:srgbClr val="000000"/>
                </a:solidFill>
                <a:effectLst/>
              </a:rPr>
              <a:t>The network will enable users to retrieve, process, and store ASCII and non-ASCII text, still graphics, audio, and video from any connected computer.</a:t>
            </a:r>
            <a:r>
              <a:rPr lang="en-US" sz="3600" b="0" i="0" dirty="0">
                <a:solidFill>
                  <a:srgbClr val="000000"/>
                </a:solidFill>
                <a:effectLst/>
              </a:rPr>
              <a:t> </a:t>
            </a:r>
          </a:p>
          <a:p>
            <a:pPr marL="514350" indent="-514350">
              <a:buFont typeface="+mj-lt"/>
              <a:buAutoNum type="arabicPeriod"/>
            </a:pPr>
            <a:r>
              <a:rPr lang="en-US" b="0" i="1" dirty="0">
                <a:solidFill>
                  <a:srgbClr val="000000"/>
                </a:solidFill>
                <a:effectLst/>
              </a:rPr>
              <a:t>Collaboration</a:t>
            </a:r>
            <a:r>
              <a:rPr lang="en-US" b="0" i="0" dirty="0">
                <a:solidFill>
                  <a:srgbClr val="000000"/>
                </a:solidFill>
                <a:effectLst/>
              </a:rPr>
              <a:t>: </a:t>
            </a:r>
            <a:r>
              <a:rPr lang="en-US" sz="2400" b="0" i="0" dirty="0">
                <a:solidFill>
                  <a:srgbClr val="000000"/>
                </a:solidFill>
                <a:effectLst/>
              </a:rPr>
              <a:t>The network will combine the power and capabilities of diverse equipment across the enterprise to provide a collaborative medium that helps users combine their skills regardless of their physical location.  A network for this enterprise will enable people to share information and ideas easily so they can work more efficiently and productively.</a:t>
            </a:r>
            <a:endParaRPr lang="en-IN" dirty="0"/>
          </a:p>
        </p:txBody>
      </p:sp>
    </p:spTree>
    <p:extLst>
      <p:ext uri="{BB962C8B-B14F-4D97-AF65-F5344CB8AC3E}">
        <p14:creationId xmlns:p14="http://schemas.microsoft.com/office/powerpoint/2010/main" val="2045692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06405-4756-45A1-9952-772FD21675BC}"/>
              </a:ext>
            </a:extLst>
          </p:cNvPr>
          <p:cNvSpPr>
            <a:spLocks noGrp="1"/>
          </p:cNvSpPr>
          <p:nvPr>
            <p:ph type="title"/>
          </p:nvPr>
        </p:nvSpPr>
        <p:spPr/>
        <p:txBody>
          <a:bodyPr/>
          <a:lstStyle/>
          <a:p>
            <a:r>
              <a:rPr lang="en-US" b="1" dirty="0"/>
              <a:t>IMPLEMENTATION FLOWCHART</a:t>
            </a:r>
          </a:p>
        </p:txBody>
      </p:sp>
      <p:pic>
        <p:nvPicPr>
          <p:cNvPr id="7" name="Content Placeholder 6">
            <a:extLst>
              <a:ext uri="{FF2B5EF4-FFF2-40B4-BE49-F238E27FC236}">
                <a16:creationId xmlns:a16="http://schemas.microsoft.com/office/drawing/2014/main" id="{2B31DED3-B293-4CF6-8449-6CBD7897E1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0541" y="1690688"/>
            <a:ext cx="6011618" cy="4351338"/>
          </a:xfrm>
        </p:spPr>
      </p:pic>
    </p:spTree>
    <p:extLst>
      <p:ext uri="{BB962C8B-B14F-4D97-AF65-F5344CB8AC3E}">
        <p14:creationId xmlns:p14="http://schemas.microsoft.com/office/powerpoint/2010/main" val="702590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340F-BE0F-4402-B3EE-FE504ECB376A}"/>
              </a:ext>
            </a:extLst>
          </p:cNvPr>
          <p:cNvSpPr>
            <a:spLocks noGrp="1"/>
          </p:cNvSpPr>
          <p:nvPr>
            <p:ph type="title"/>
          </p:nvPr>
        </p:nvSpPr>
        <p:spPr/>
        <p:txBody>
          <a:bodyPr/>
          <a:lstStyle/>
          <a:p>
            <a:r>
              <a:rPr lang="en-US" b="1" dirty="0"/>
              <a:t>GITHUB COMMITS</a:t>
            </a:r>
          </a:p>
        </p:txBody>
      </p:sp>
      <p:pic>
        <p:nvPicPr>
          <p:cNvPr id="4" name="Picture 3">
            <a:extLst>
              <a:ext uri="{FF2B5EF4-FFF2-40B4-BE49-F238E27FC236}">
                <a16:creationId xmlns:a16="http://schemas.microsoft.com/office/drawing/2014/main" id="{2631222B-296F-4E5D-8294-FC1909E7BC41}"/>
              </a:ext>
            </a:extLst>
          </p:cNvPr>
          <p:cNvPicPr>
            <a:picLocks noChangeAspect="1"/>
          </p:cNvPicPr>
          <p:nvPr/>
        </p:nvPicPr>
        <p:blipFill>
          <a:blip r:embed="rId2"/>
          <a:stretch>
            <a:fillRect/>
          </a:stretch>
        </p:blipFill>
        <p:spPr>
          <a:xfrm>
            <a:off x="838199" y="1452617"/>
            <a:ext cx="10039709" cy="4562027"/>
          </a:xfrm>
          <a:prstGeom prst="rect">
            <a:avLst/>
          </a:prstGeom>
        </p:spPr>
      </p:pic>
    </p:spTree>
    <p:extLst>
      <p:ext uri="{BB962C8B-B14F-4D97-AF65-F5344CB8AC3E}">
        <p14:creationId xmlns:p14="http://schemas.microsoft.com/office/powerpoint/2010/main" val="3948230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A9E5-31CB-4B6D-ACD6-CCD8299682C2}"/>
              </a:ext>
            </a:extLst>
          </p:cNvPr>
          <p:cNvSpPr>
            <a:spLocks noGrp="1"/>
          </p:cNvSpPr>
          <p:nvPr>
            <p:ph type="title"/>
          </p:nvPr>
        </p:nvSpPr>
        <p:spPr/>
        <p:txBody>
          <a:bodyPr/>
          <a:lstStyle/>
          <a:p>
            <a:r>
              <a:rPr lang="en-US" b="1" dirty="0"/>
              <a:t>WORK PROGRESS</a:t>
            </a:r>
          </a:p>
        </p:txBody>
      </p:sp>
      <p:sp>
        <p:nvSpPr>
          <p:cNvPr id="3" name="Content Placeholder 2">
            <a:extLst>
              <a:ext uri="{FF2B5EF4-FFF2-40B4-BE49-F238E27FC236}">
                <a16:creationId xmlns:a16="http://schemas.microsoft.com/office/drawing/2014/main" id="{A931CA56-BEFB-4CDE-8E52-C42E118A47EE}"/>
              </a:ext>
            </a:extLst>
          </p:cNvPr>
          <p:cNvSpPr>
            <a:spLocks noGrp="1"/>
          </p:cNvSpPr>
          <p:nvPr>
            <p:ph idx="1"/>
          </p:nvPr>
        </p:nvSpPr>
        <p:spPr/>
        <p:txBody>
          <a:bodyPr/>
          <a:lstStyle/>
          <a:p>
            <a:r>
              <a:rPr lang="en-US" dirty="0"/>
              <a:t>Will implement a institution network with multiple subnets interconnected with each other.</a:t>
            </a:r>
          </a:p>
          <a:p>
            <a:r>
              <a:rPr lang="en-US" dirty="0"/>
              <a:t>DNS implemented</a:t>
            </a:r>
          </a:p>
          <a:p>
            <a:r>
              <a:rPr lang="en-US" dirty="0"/>
              <a:t>Made a website for an enterprise which can be accessed from all nodes</a:t>
            </a:r>
          </a:p>
          <a:p>
            <a:pPr marL="0" indent="0">
              <a:buNone/>
            </a:pPr>
            <a:endParaRPr lang="en-US" dirty="0"/>
          </a:p>
        </p:txBody>
      </p:sp>
    </p:spTree>
    <p:extLst>
      <p:ext uri="{BB962C8B-B14F-4D97-AF65-F5344CB8AC3E}">
        <p14:creationId xmlns:p14="http://schemas.microsoft.com/office/powerpoint/2010/main" val="3074255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EF0887-65AB-45D9-B2FE-408A2B7F817F}"/>
              </a:ext>
            </a:extLst>
          </p:cNvPr>
          <p:cNvSpPr>
            <a:spLocks noGrp="1"/>
          </p:cNvSpPr>
          <p:nvPr>
            <p:ph idx="1"/>
          </p:nvPr>
        </p:nvSpPr>
        <p:spPr>
          <a:xfrm>
            <a:off x="838200" y="1817307"/>
            <a:ext cx="10515600" cy="4351338"/>
          </a:xfrm>
        </p:spPr>
        <p:txBody>
          <a:bodyPr/>
          <a:lstStyle/>
          <a:p>
            <a:endParaRPr lang="en-IN" dirty="0"/>
          </a:p>
          <a:p>
            <a:r>
              <a:rPr lang="en-IN" dirty="0"/>
              <a:t>Software required:</a:t>
            </a:r>
          </a:p>
          <a:p>
            <a:pPr marL="0" indent="0">
              <a:buNone/>
            </a:pPr>
            <a:r>
              <a:rPr lang="en-IN" dirty="0"/>
              <a:t>	windows 10 or later</a:t>
            </a:r>
          </a:p>
          <a:p>
            <a:pPr marL="0" indent="0">
              <a:buNone/>
            </a:pPr>
            <a:r>
              <a:rPr lang="en-IN" dirty="0"/>
              <a:t>	Cisco Packet Tracer</a:t>
            </a:r>
          </a:p>
          <a:p>
            <a:pPr marL="0" indent="0">
              <a:buNone/>
            </a:pPr>
            <a:r>
              <a:rPr lang="en-IN" dirty="0"/>
              <a:t>	</a:t>
            </a:r>
          </a:p>
          <a:p>
            <a:r>
              <a:rPr lang="en-IN" dirty="0"/>
              <a:t>Hardware to support the </a:t>
            </a:r>
            <a:r>
              <a:rPr lang="en-US" b="0" i="0" dirty="0">
                <a:effectLst/>
              </a:rPr>
              <a:t>software</a:t>
            </a:r>
            <a:r>
              <a:rPr lang="en-IN" dirty="0"/>
              <a:t> requirements. </a:t>
            </a:r>
          </a:p>
        </p:txBody>
      </p:sp>
      <p:sp>
        <p:nvSpPr>
          <p:cNvPr id="4" name="Rectangle 1">
            <a:extLst>
              <a:ext uri="{FF2B5EF4-FFF2-40B4-BE49-F238E27FC236}">
                <a16:creationId xmlns:a16="http://schemas.microsoft.com/office/drawing/2014/main" id="{4B5FCCC3-B167-49AB-979B-0C02C29E5E89}"/>
              </a:ext>
            </a:extLst>
          </p:cNvPr>
          <p:cNvSpPr>
            <a:spLocks noGrp="1" noChangeArrowheads="1"/>
          </p:cNvSpPr>
          <p:nvPr>
            <p:ph type="title"/>
          </p:nvPr>
        </p:nvSpPr>
        <p:spPr bwMode="auto">
          <a:xfrm>
            <a:off x="838199" y="689355"/>
            <a:ext cx="1051559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u="none" strike="noStrike" cap="none" normalizeH="0" baseline="0" dirty="0">
                <a:ln>
                  <a:noFill/>
                </a:ln>
                <a:solidFill>
                  <a:schemeClr val="tx1"/>
                </a:solidFill>
                <a:effectLst/>
                <a:latin typeface="+mj-lt"/>
              </a:rPr>
              <a:t>METHODS</a:t>
            </a:r>
          </a:p>
        </p:txBody>
      </p:sp>
    </p:spTree>
    <p:extLst>
      <p:ext uri="{BB962C8B-B14F-4D97-AF65-F5344CB8AC3E}">
        <p14:creationId xmlns:p14="http://schemas.microsoft.com/office/powerpoint/2010/main" val="1017532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5C6A-5C92-4E3B-8769-D7CA130AD945}"/>
              </a:ext>
            </a:extLst>
          </p:cNvPr>
          <p:cNvSpPr>
            <a:spLocks noGrp="1"/>
          </p:cNvSpPr>
          <p:nvPr>
            <p:ph type="title"/>
          </p:nvPr>
        </p:nvSpPr>
        <p:spPr/>
        <p:txBody>
          <a:bodyPr/>
          <a:lstStyle/>
          <a:p>
            <a:r>
              <a:rPr lang="en-US" b="1" dirty="0"/>
              <a:t>BETA TESTING</a:t>
            </a:r>
          </a:p>
        </p:txBody>
      </p:sp>
      <p:pic>
        <p:nvPicPr>
          <p:cNvPr id="8" name="Content Placeholder 7">
            <a:extLst>
              <a:ext uri="{FF2B5EF4-FFF2-40B4-BE49-F238E27FC236}">
                <a16:creationId xmlns:a16="http://schemas.microsoft.com/office/drawing/2014/main" id="{020D2DEF-444F-4DD9-8385-E8FC87AA433E}"/>
              </a:ext>
            </a:extLst>
          </p:cNvPr>
          <p:cNvPicPr>
            <a:picLocks noGrp="1" noChangeAspect="1"/>
          </p:cNvPicPr>
          <p:nvPr>
            <p:ph idx="1"/>
          </p:nvPr>
        </p:nvPicPr>
        <p:blipFill>
          <a:blip r:embed="rId2"/>
          <a:stretch>
            <a:fillRect/>
          </a:stretch>
        </p:blipFill>
        <p:spPr>
          <a:xfrm>
            <a:off x="929291" y="1825625"/>
            <a:ext cx="10333418" cy="4351338"/>
          </a:xfrm>
        </p:spPr>
      </p:pic>
    </p:spTree>
    <p:extLst>
      <p:ext uri="{BB962C8B-B14F-4D97-AF65-F5344CB8AC3E}">
        <p14:creationId xmlns:p14="http://schemas.microsoft.com/office/powerpoint/2010/main" val="79695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5C6A-5C92-4E3B-8769-D7CA130AD945}"/>
              </a:ext>
            </a:extLst>
          </p:cNvPr>
          <p:cNvSpPr>
            <a:spLocks noGrp="1"/>
          </p:cNvSpPr>
          <p:nvPr>
            <p:ph type="title"/>
          </p:nvPr>
        </p:nvSpPr>
        <p:spPr/>
        <p:txBody>
          <a:bodyPr/>
          <a:lstStyle/>
          <a:p>
            <a:r>
              <a:rPr lang="en-US" b="1"/>
              <a:t>BETA TESTING</a:t>
            </a:r>
            <a:endParaRPr lang="en-US" b="1" dirty="0"/>
          </a:p>
        </p:txBody>
      </p:sp>
      <p:pic>
        <p:nvPicPr>
          <p:cNvPr id="4" name="Picture 3">
            <a:extLst>
              <a:ext uri="{FF2B5EF4-FFF2-40B4-BE49-F238E27FC236}">
                <a16:creationId xmlns:a16="http://schemas.microsoft.com/office/drawing/2014/main" id="{2EB7F4FC-0FCC-4EF4-B98D-65F8E41635CE}"/>
              </a:ext>
            </a:extLst>
          </p:cNvPr>
          <p:cNvPicPr>
            <a:picLocks noChangeAspect="1"/>
          </p:cNvPicPr>
          <p:nvPr/>
        </p:nvPicPr>
        <p:blipFill>
          <a:blip r:embed="rId2"/>
          <a:stretch>
            <a:fillRect/>
          </a:stretch>
        </p:blipFill>
        <p:spPr>
          <a:xfrm>
            <a:off x="838200" y="1399957"/>
            <a:ext cx="5313401" cy="5222314"/>
          </a:xfrm>
          <a:prstGeom prst="rect">
            <a:avLst/>
          </a:prstGeom>
        </p:spPr>
      </p:pic>
    </p:spTree>
    <p:extLst>
      <p:ext uri="{BB962C8B-B14F-4D97-AF65-F5344CB8AC3E}">
        <p14:creationId xmlns:p14="http://schemas.microsoft.com/office/powerpoint/2010/main" val="4278065060"/>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emplate>Funky shapes</Template>
  <TotalTime>103</TotalTime>
  <Words>276</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Source Sans Pro</vt:lpstr>
      <vt:lpstr>FunkyShapesVTI</vt:lpstr>
      <vt:lpstr>Review 4   Sample network for an enterprise ,by installing network-based firewall</vt:lpstr>
      <vt:lpstr>ABSTRACT </vt:lpstr>
      <vt:lpstr>OBJECTIVE OF NETWORK</vt:lpstr>
      <vt:lpstr>IMPLEMENTATION FLOWCHART</vt:lpstr>
      <vt:lpstr>GITHUB COMMITS</vt:lpstr>
      <vt:lpstr>WORK PROGRESS</vt:lpstr>
      <vt:lpstr>METHODS</vt:lpstr>
      <vt:lpstr>BETA TESTING</vt:lpstr>
      <vt:lpstr>BETA TESTING</vt:lpstr>
      <vt:lpstr>BETA TESTING</vt:lpstr>
      <vt:lpstr>BETA TESTING</vt:lpstr>
      <vt:lpstr>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2</dc:title>
  <dc:creator>Jyothin   Movva .</dc:creator>
  <cp:lastModifiedBy>SATYA VARSAN  KATTUVA .</cp:lastModifiedBy>
  <cp:revision>19</cp:revision>
  <dcterms:created xsi:type="dcterms:W3CDTF">2022-02-24T05:40:55Z</dcterms:created>
  <dcterms:modified xsi:type="dcterms:W3CDTF">2022-04-10T14:37:57Z</dcterms:modified>
</cp:coreProperties>
</file>